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1" r:id="rId1"/>
  </p:sldMasterIdLst>
  <p:notesMasterIdLst>
    <p:notesMasterId r:id="rId174"/>
  </p:notesMasterIdLst>
  <p:sldIdLst>
    <p:sldId id="627" r:id="rId2"/>
    <p:sldId id="759" r:id="rId3"/>
    <p:sldId id="291" r:id="rId4"/>
    <p:sldId id="477" r:id="rId5"/>
    <p:sldId id="478" r:id="rId6"/>
    <p:sldId id="479" r:id="rId7"/>
    <p:sldId id="480" r:id="rId8"/>
    <p:sldId id="768" r:id="rId9"/>
    <p:sldId id="490" r:id="rId10"/>
    <p:sldId id="491" r:id="rId11"/>
    <p:sldId id="770" r:id="rId12"/>
    <p:sldId id="499" r:id="rId13"/>
    <p:sldId id="594" r:id="rId14"/>
    <p:sldId id="773" r:id="rId15"/>
    <p:sldId id="735" r:id="rId16"/>
    <p:sldId id="596" r:id="rId17"/>
    <p:sldId id="600" r:id="rId18"/>
    <p:sldId id="737" r:id="rId19"/>
    <p:sldId id="738" r:id="rId20"/>
    <p:sldId id="514" r:id="rId21"/>
    <p:sldId id="775" r:id="rId22"/>
    <p:sldId id="497" r:id="rId23"/>
    <p:sldId id="507" r:id="rId24"/>
    <p:sldId id="658" r:id="rId25"/>
    <p:sldId id="484" r:id="rId26"/>
    <p:sldId id="515" r:id="rId27"/>
    <p:sldId id="710" r:id="rId28"/>
    <p:sldId id="472" r:id="rId29"/>
    <p:sldId id="606" r:id="rId30"/>
    <p:sldId id="508" r:id="rId31"/>
    <p:sldId id="603" r:id="rId32"/>
    <p:sldId id="522" r:id="rId33"/>
    <p:sldId id="512" r:id="rId34"/>
    <p:sldId id="524" r:id="rId35"/>
    <p:sldId id="525" r:id="rId36"/>
    <p:sldId id="604" r:id="rId37"/>
    <p:sldId id="475" r:id="rId38"/>
    <p:sldId id="526" r:id="rId39"/>
    <p:sldId id="605" r:id="rId40"/>
    <p:sldId id="607" r:id="rId41"/>
    <p:sldId id="619" r:id="rId42"/>
    <p:sldId id="531" r:id="rId43"/>
    <p:sldId id="528" r:id="rId44"/>
    <p:sldId id="532" r:id="rId45"/>
    <p:sldId id="533" r:id="rId46"/>
    <p:sldId id="534" r:id="rId47"/>
    <p:sldId id="535" r:id="rId48"/>
    <p:sldId id="536" r:id="rId49"/>
    <p:sldId id="608" r:id="rId50"/>
    <p:sldId id="513" r:id="rId51"/>
    <p:sldId id="547" r:id="rId52"/>
    <p:sldId id="549" r:id="rId53"/>
    <p:sldId id="564" r:id="rId54"/>
    <p:sldId id="609" r:id="rId55"/>
    <p:sldId id="618" r:id="rId56"/>
    <p:sldId id="625" r:id="rId57"/>
    <p:sldId id="550" r:id="rId58"/>
    <p:sldId id="542" r:id="rId59"/>
    <p:sldId id="541" r:id="rId60"/>
    <p:sldId id="543" r:id="rId61"/>
    <p:sldId id="544" r:id="rId62"/>
    <p:sldId id="552" r:id="rId63"/>
    <p:sldId id="553" r:id="rId64"/>
    <p:sldId id="554" r:id="rId65"/>
    <p:sldId id="555" r:id="rId66"/>
    <p:sldId id="559" r:id="rId67"/>
    <p:sldId id="557" r:id="rId68"/>
    <p:sldId id="610" r:id="rId69"/>
    <p:sldId id="558" r:id="rId70"/>
    <p:sldId id="545" r:id="rId71"/>
    <p:sldId id="546" r:id="rId72"/>
    <p:sldId id="561" r:id="rId73"/>
    <p:sldId id="562" r:id="rId74"/>
    <p:sldId id="611" r:id="rId75"/>
    <p:sldId id="612" r:id="rId76"/>
    <p:sldId id="560" r:id="rId77"/>
    <p:sldId id="575" r:id="rId78"/>
    <p:sldId id="577" r:id="rId79"/>
    <p:sldId id="578" r:id="rId80"/>
    <p:sldId id="579" r:id="rId81"/>
    <p:sldId id="580" r:id="rId82"/>
    <p:sldId id="613" r:id="rId83"/>
    <p:sldId id="581" r:id="rId84"/>
    <p:sldId id="616" r:id="rId85"/>
    <p:sldId id="584" r:id="rId86"/>
    <p:sldId id="587" r:id="rId87"/>
    <p:sldId id="588" r:id="rId88"/>
    <p:sldId id="586" r:id="rId89"/>
    <p:sldId id="590" r:id="rId90"/>
    <p:sldId id="592" r:id="rId91"/>
    <p:sldId id="593" r:id="rId92"/>
    <p:sldId id="591" r:id="rId93"/>
    <p:sldId id="598" r:id="rId94"/>
    <p:sldId id="614" r:id="rId95"/>
    <p:sldId id="595" r:id="rId96"/>
    <p:sldId id="597" r:id="rId97"/>
    <p:sldId id="599" r:id="rId98"/>
    <p:sldId id="615" r:id="rId99"/>
    <p:sldId id="576" r:id="rId100"/>
    <p:sldId id="563" r:id="rId101"/>
    <p:sldId id="565" r:id="rId102"/>
    <p:sldId id="568" r:id="rId103"/>
    <p:sldId id="567" r:id="rId104"/>
    <p:sldId id="572" r:id="rId105"/>
    <p:sldId id="571" r:id="rId106"/>
    <p:sldId id="573" r:id="rId107"/>
    <p:sldId id="566" r:id="rId108"/>
    <p:sldId id="574" r:id="rId109"/>
    <p:sldId id="631" r:id="rId110"/>
    <p:sldId id="632" r:id="rId111"/>
    <p:sldId id="633" r:id="rId112"/>
    <p:sldId id="760" r:id="rId113"/>
    <p:sldId id="761" r:id="rId114"/>
    <p:sldId id="762" r:id="rId115"/>
    <p:sldId id="763" r:id="rId116"/>
    <p:sldId id="764" r:id="rId117"/>
    <p:sldId id="765" r:id="rId118"/>
    <p:sldId id="776" r:id="rId119"/>
    <p:sldId id="777" r:id="rId120"/>
    <p:sldId id="634" r:id="rId121"/>
    <p:sldId id="635" r:id="rId122"/>
    <p:sldId id="636" r:id="rId123"/>
    <p:sldId id="637" r:id="rId124"/>
    <p:sldId id="638" r:id="rId125"/>
    <p:sldId id="639" r:id="rId126"/>
    <p:sldId id="640" r:id="rId127"/>
    <p:sldId id="719" r:id="rId128"/>
    <p:sldId id="720" r:id="rId129"/>
    <p:sldId id="723" r:id="rId130"/>
    <p:sldId id="721" r:id="rId131"/>
    <p:sldId id="722" r:id="rId132"/>
    <p:sldId id="649" r:id="rId133"/>
    <p:sldId id="650" r:id="rId134"/>
    <p:sldId id="652" r:id="rId135"/>
    <p:sldId id="653" r:id="rId136"/>
    <p:sldId id="657" r:id="rId137"/>
    <p:sldId id="724" r:id="rId138"/>
    <p:sldId id="651" r:id="rId139"/>
    <p:sldId id="655" r:id="rId140"/>
    <p:sldId id="766" r:id="rId141"/>
    <p:sldId id="767" r:id="rId142"/>
    <p:sldId id="774" r:id="rId143"/>
    <p:sldId id="656" r:id="rId144"/>
    <p:sldId id="628" r:id="rId145"/>
    <p:sldId id="629" r:id="rId146"/>
    <p:sldId id="630" r:id="rId147"/>
    <p:sldId id="725" r:id="rId148"/>
    <p:sldId id="727" r:id="rId149"/>
    <p:sldId id="728" r:id="rId150"/>
    <p:sldId id="711" r:id="rId151"/>
    <p:sldId id="712" r:id="rId152"/>
    <p:sldId id="713" r:id="rId153"/>
    <p:sldId id="716" r:id="rId154"/>
    <p:sldId id="718" r:id="rId155"/>
    <p:sldId id="717" r:id="rId156"/>
    <p:sldId id="726" r:id="rId157"/>
    <p:sldId id="659" r:id="rId158"/>
    <p:sldId id="660" r:id="rId159"/>
    <p:sldId id="661" r:id="rId160"/>
    <p:sldId id="663" r:id="rId161"/>
    <p:sldId id="664" r:id="rId162"/>
    <p:sldId id="666" r:id="rId163"/>
    <p:sldId id="665" r:id="rId164"/>
    <p:sldId id="622" r:id="rId165"/>
    <p:sldId id="493" r:id="rId166"/>
    <p:sldId id="495" r:id="rId167"/>
    <p:sldId id="714" r:id="rId168"/>
    <p:sldId id="569" r:id="rId169"/>
    <p:sldId id="645" r:id="rId170"/>
    <p:sldId id="646" r:id="rId171"/>
    <p:sldId id="647" r:id="rId172"/>
    <p:sldId id="715" r:id="rId1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83C6"/>
    <a:srgbClr val="1CADE4"/>
    <a:srgbClr val="E91717"/>
    <a:srgbClr val="FFFFFF"/>
    <a:srgbClr val="1E99C8"/>
    <a:srgbClr val="95D8F3"/>
    <a:srgbClr val="E81818"/>
    <a:srgbClr val="FF0000"/>
    <a:srgbClr val="A0633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87" autoAdjust="0"/>
    <p:restoredTop sz="95226" autoAdjust="0"/>
  </p:normalViewPr>
  <p:slideViewPr>
    <p:cSldViewPr snapToGrid="0">
      <p:cViewPr varScale="1">
        <p:scale>
          <a:sx n="82" d="100"/>
          <a:sy n="82" d="100"/>
        </p:scale>
        <p:origin x="744" y="7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heme" Target="theme/theme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DA5946-4206-4157-90BA-8B367B12B72E}" type="datetimeFigureOut">
              <a:rPr lang="en-US" smtClean="0"/>
              <a:t>5/3/2022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4F6009-348C-44B1-AF0A-87099C489948}" type="slidenum">
              <a:rPr lang="en-US" smtClean="0"/>
              <a:t>‹#›</a:t>
            </a:fld>
            <a:endParaRPr lang="en-US"/>
          </a:p>
        </p:txBody>
      </p:sp>
    </p:spTree>
    <p:extLst>
      <p:ext uri="{BB962C8B-B14F-4D97-AF65-F5344CB8AC3E}">
        <p14:creationId xmlns:p14="http://schemas.microsoft.com/office/powerpoint/2010/main" val="330956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course on Kubernetes for the Absolute</a:t>
            </a:r>
            <a:r>
              <a:rPr lang="en-US" baseline="0" dirty="0"/>
              <a:t> Beginners. My name is Gagandeep and I will be your instructor for this course. </a:t>
            </a:r>
            <a:endParaRPr lang="en-US" dirty="0"/>
          </a:p>
        </p:txBody>
      </p:sp>
      <p:sp>
        <p:nvSpPr>
          <p:cNvPr id="4" name="Slide Number Placeholder 3"/>
          <p:cNvSpPr>
            <a:spLocks noGrp="1"/>
          </p:cNvSpPr>
          <p:nvPr>
            <p:ph type="sldNum" sz="quarter" idx="10"/>
          </p:nvPr>
        </p:nvSpPr>
        <p:spPr/>
        <p:txBody>
          <a:bodyPr/>
          <a:lstStyle/>
          <a:p>
            <a:fld id="{594F6009-348C-44B1-AF0A-87099C489948}" type="slidenum">
              <a:rPr lang="en-US" smtClean="0"/>
              <a:t>1</a:t>
            </a:fld>
            <a:endParaRPr lang="en-US"/>
          </a:p>
        </p:txBody>
      </p:sp>
    </p:spTree>
    <p:extLst>
      <p:ext uri="{BB962C8B-B14F-4D97-AF65-F5344CB8AC3E}">
        <p14:creationId xmlns:p14="http://schemas.microsoft.com/office/powerpoint/2010/main" val="2795179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lecture we will talk about Container Orchestration.</a:t>
            </a:r>
          </a:p>
        </p:txBody>
      </p:sp>
      <p:sp>
        <p:nvSpPr>
          <p:cNvPr id="4" name="Slide Number Placeholder 3"/>
          <p:cNvSpPr>
            <a:spLocks noGrp="1"/>
          </p:cNvSpPr>
          <p:nvPr>
            <p:ph type="sldNum" sz="quarter" idx="10"/>
          </p:nvPr>
        </p:nvSpPr>
        <p:spPr/>
        <p:txBody>
          <a:bodyPr/>
          <a:lstStyle/>
          <a:p>
            <a:fld id="{594F6009-348C-44B1-AF0A-87099C489948}" type="slidenum">
              <a:rPr lang="en-US" smtClean="0"/>
              <a:t>23</a:t>
            </a:fld>
            <a:endParaRPr lang="en-US"/>
          </a:p>
        </p:txBody>
      </p:sp>
    </p:spTree>
    <p:extLst>
      <p:ext uri="{BB962C8B-B14F-4D97-AF65-F5344CB8AC3E}">
        <p14:creationId xmlns:p14="http://schemas.microsoft.com/office/powerpoint/2010/main" val="247249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4F6009-348C-44B1-AF0A-87099C489948}" type="slidenum">
              <a:rPr lang="en-US" smtClean="0"/>
              <a:t>116</a:t>
            </a:fld>
            <a:endParaRPr lang="en-US"/>
          </a:p>
        </p:txBody>
      </p:sp>
    </p:spTree>
    <p:extLst>
      <p:ext uri="{BB962C8B-B14F-4D97-AF65-F5344CB8AC3E}">
        <p14:creationId xmlns:p14="http://schemas.microsoft.com/office/powerpoint/2010/main" val="1976207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4F6009-348C-44B1-AF0A-87099C489948}" type="slidenum">
              <a:rPr lang="en-US" smtClean="0"/>
              <a:t>117</a:t>
            </a:fld>
            <a:endParaRPr lang="en-US"/>
          </a:p>
        </p:txBody>
      </p:sp>
    </p:spTree>
    <p:extLst>
      <p:ext uri="{BB962C8B-B14F-4D97-AF65-F5344CB8AC3E}">
        <p14:creationId xmlns:p14="http://schemas.microsoft.com/office/powerpoint/2010/main" val="32481574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lecture we will talk about updates and rollbacks in a Deployment.</a:t>
            </a:r>
          </a:p>
        </p:txBody>
      </p:sp>
      <p:sp>
        <p:nvSpPr>
          <p:cNvPr id="4" name="Slide Number Placeholder 3"/>
          <p:cNvSpPr>
            <a:spLocks noGrp="1"/>
          </p:cNvSpPr>
          <p:nvPr>
            <p:ph type="sldNum" sz="quarter" idx="10"/>
          </p:nvPr>
        </p:nvSpPr>
        <p:spPr/>
        <p:txBody>
          <a:bodyPr/>
          <a:lstStyle/>
          <a:p>
            <a:fld id="{594F6009-348C-44B1-AF0A-87099C489948}" type="slidenum">
              <a:rPr lang="en-US" smtClean="0"/>
              <a:t>118</a:t>
            </a:fld>
            <a:endParaRPr lang="en-US"/>
          </a:p>
        </p:txBody>
      </p:sp>
    </p:spTree>
    <p:extLst>
      <p:ext uri="{BB962C8B-B14F-4D97-AF65-F5344CB8AC3E}">
        <p14:creationId xmlns:p14="http://schemas.microsoft.com/office/powerpoint/2010/main" val="16279366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4F6009-348C-44B1-AF0A-87099C489948}" type="slidenum">
              <a:rPr lang="en-US" smtClean="0"/>
              <a:t>119</a:t>
            </a:fld>
            <a:endParaRPr lang="en-US"/>
          </a:p>
        </p:txBody>
      </p:sp>
    </p:spTree>
    <p:extLst>
      <p:ext uri="{BB962C8B-B14F-4D97-AF65-F5344CB8AC3E}">
        <p14:creationId xmlns:p14="http://schemas.microsoft.com/office/powerpoint/2010/main" val="258482456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lecture on Kubernetes PODs. My name is Gagandeep Singh and we are learning Kubernetes for Beginners. In this lecture we will discuss about Kubernetes PODs.</a:t>
            </a:r>
          </a:p>
        </p:txBody>
      </p:sp>
      <p:sp>
        <p:nvSpPr>
          <p:cNvPr id="4" name="Slide Number Placeholder 3"/>
          <p:cNvSpPr>
            <a:spLocks noGrp="1"/>
          </p:cNvSpPr>
          <p:nvPr>
            <p:ph type="sldNum" sz="quarter" idx="10"/>
          </p:nvPr>
        </p:nvSpPr>
        <p:spPr/>
        <p:txBody>
          <a:bodyPr/>
          <a:lstStyle/>
          <a:p>
            <a:fld id="{594F6009-348C-44B1-AF0A-87099C489948}" type="slidenum">
              <a:rPr lang="en-US" smtClean="0"/>
              <a:t>120</a:t>
            </a:fld>
            <a:endParaRPr lang="en-US"/>
          </a:p>
        </p:txBody>
      </p:sp>
    </p:spTree>
    <p:extLst>
      <p:ext uri="{BB962C8B-B14F-4D97-AF65-F5344CB8AC3E}">
        <p14:creationId xmlns:p14="http://schemas.microsoft.com/office/powerpoint/2010/main" val="319917221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head into understanding PODs, we would like to assume that the following have been setup already. At this point, we assume that the application is already developed and built into Docker Images and it is </a:t>
            </a:r>
            <a:r>
              <a:rPr lang="en-US" dirty="0" err="1"/>
              <a:t>availalble</a:t>
            </a:r>
            <a:r>
              <a:rPr lang="en-US" dirty="0"/>
              <a:t> on a Docker repository like Docker hub, so kubernetes can pull it down. We also assume that the Kubernetes cluster has already been setup and is working. This could be a single-node setup or a multi-node setup, doesn’t matter. All the services need to be in a running state.</a:t>
            </a:r>
          </a:p>
        </p:txBody>
      </p:sp>
      <p:sp>
        <p:nvSpPr>
          <p:cNvPr id="4" name="Slide Number Placeholder 3"/>
          <p:cNvSpPr>
            <a:spLocks noGrp="1"/>
          </p:cNvSpPr>
          <p:nvPr>
            <p:ph type="sldNum" sz="quarter" idx="10"/>
          </p:nvPr>
        </p:nvSpPr>
        <p:spPr/>
        <p:txBody>
          <a:bodyPr/>
          <a:lstStyle/>
          <a:p>
            <a:fld id="{594F6009-348C-44B1-AF0A-87099C489948}" type="slidenum">
              <a:rPr lang="en-US" smtClean="0"/>
              <a:t>121</a:t>
            </a:fld>
            <a:endParaRPr lang="en-US"/>
          </a:p>
        </p:txBody>
      </p:sp>
    </p:spTree>
    <p:extLst>
      <p:ext uri="{BB962C8B-B14F-4D97-AF65-F5344CB8AC3E}">
        <p14:creationId xmlns:p14="http://schemas.microsoft.com/office/powerpoint/2010/main" val="327833624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head into understanding PODs, we would like to assume that the following have been setup already. At this point, we assume that the application is already developed and built into Docker Images and it is </a:t>
            </a:r>
            <a:r>
              <a:rPr lang="en-US" dirty="0" err="1"/>
              <a:t>availalble</a:t>
            </a:r>
            <a:r>
              <a:rPr lang="en-US" dirty="0"/>
              <a:t> on a Docker repository like Docker hub, so kubernetes can pull it down. We also assume that the Kubernetes cluster has already been setup and is working. This could be a single-node setup or a multi-node setup, doesn’t matter. All the services need to be in a running state.</a:t>
            </a:r>
          </a:p>
        </p:txBody>
      </p:sp>
      <p:sp>
        <p:nvSpPr>
          <p:cNvPr id="4" name="Slide Number Placeholder 3"/>
          <p:cNvSpPr>
            <a:spLocks noGrp="1"/>
          </p:cNvSpPr>
          <p:nvPr>
            <p:ph type="sldNum" sz="quarter" idx="10"/>
          </p:nvPr>
        </p:nvSpPr>
        <p:spPr/>
        <p:txBody>
          <a:bodyPr/>
          <a:lstStyle/>
          <a:p>
            <a:fld id="{594F6009-348C-44B1-AF0A-87099C489948}" type="slidenum">
              <a:rPr lang="en-US" smtClean="0"/>
              <a:t>122</a:t>
            </a:fld>
            <a:endParaRPr lang="en-US"/>
          </a:p>
        </p:txBody>
      </p:sp>
    </p:spTree>
    <p:extLst>
      <p:ext uri="{BB962C8B-B14F-4D97-AF65-F5344CB8AC3E}">
        <p14:creationId xmlns:p14="http://schemas.microsoft.com/office/powerpoint/2010/main" val="351974605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head into understanding PODs, we would like to assume that the following have been setup already. At this point, we assume that the application is already developed and built into Docker Images and it is </a:t>
            </a:r>
            <a:r>
              <a:rPr lang="en-US" dirty="0" err="1"/>
              <a:t>availalble</a:t>
            </a:r>
            <a:r>
              <a:rPr lang="en-US" dirty="0"/>
              <a:t> on a Docker repository like Docker hub, so kubernetes can pull it down. We also assume that the Kubernetes cluster has already been setup and is working. This could be a single-node setup or a multi-node setup, doesn’t matter. All the services need to be in a running state.</a:t>
            </a:r>
          </a:p>
        </p:txBody>
      </p:sp>
      <p:sp>
        <p:nvSpPr>
          <p:cNvPr id="4" name="Slide Number Placeholder 3"/>
          <p:cNvSpPr>
            <a:spLocks noGrp="1"/>
          </p:cNvSpPr>
          <p:nvPr>
            <p:ph type="sldNum" sz="quarter" idx="10"/>
          </p:nvPr>
        </p:nvSpPr>
        <p:spPr/>
        <p:txBody>
          <a:bodyPr/>
          <a:lstStyle/>
          <a:p>
            <a:fld id="{594F6009-348C-44B1-AF0A-87099C489948}" type="slidenum">
              <a:rPr lang="en-US" smtClean="0"/>
              <a:t>123</a:t>
            </a:fld>
            <a:endParaRPr lang="en-US"/>
          </a:p>
        </p:txBody>
      </p:sp>
    </p:spTree>
    <p:extLst>
      <p:ext uri="{BB962C8B-B14F-4D97-AF65-F5344CB8AC3E}">
        <p14:creationId xmlns:p14="http://schemas.microsoft.com/office/powerpoint/2010/main" val="92216662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lecture on Kubernetes PODs. My name is Gagandeep Singh and we are learning Kubernetes for Beginners. In this lecture we will discuss about Kubernetes PODs.</a:t>
            </a:r>
          </a:p>
        </p:txBody>
      </p:sp>
      <p:sp>
        <p:nvSpPr>
          <p:cNvPr id="4" name="Slide Number Placeholder 3"/>
          <p:cNvSpPr>
            <a:spLocks noGrp="1"/>
          </p:cNvSpPr>
          <p:nvPr>
            <p:ph type="sldNum" sz="quarter" idx="10"/>
          </p:nvPr>
        </p:nvSpPr>
        <p:spPr/>
        <p:txBody>
          <a:bodyPr/>
          <a:lstStyle/>
          <a:p>
            <a:fld id="{594F6009-348C-44B1-AF0A-87099C489948}" type="slidenum">
              <a:rPr lang="en-US" smtClean="0"/>
              <a:t>124</a:t>
            </a:fld>
            <a:endParaRPr lang="en-US"/>
          </a:p>
        </p:txBody>
      </p:sp>
    </p:spTree>
    <p:extLst>
      <p:ext uri="{BB962C8B-B14F-4D97-AF65-F5344CB8AC3E}">
        <p14:creationId xmlns:p14="http://schemas.microsoft.com/office/powerpoint/2010/main" val="42611668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head into understanding PODs, we would like to assume that the following have been setup already. At this point, we assume that the application is already developed and built into Docker Images and it is </a:t>
            </a:r>
            <a:r>
              <a:rPr lang="en-US" dirty="0" err="1"/>
              <a:t>availalble</a:t>
            </a:r>
            <a:r>
              <a:rPr lang="en-US" dirty="0"/>
              <a:t> on a Docker repository like Docker hub, so kubernetes can pull it down. We also assume that the Kubernetes cluster has already been setup and is working. This could be a single-node setup or a multi-node setup, doesn’t matter. All the services need to be in a running state.</a:t>
            </a:r>
          </a:p>
        </p:txBody>
      </p:sp>
      <p:sp>
        <p:nvSpPr>
          <p:cNvPr id="4" name="Slide Number Placeholder 3"/>
          <p:cNvSpPr>
            <a:spLocks noGrp="1"/>
          </p:cNvSpPr>
          <p:nvPr>
            <p:ph type="sldNum" sz="quarter" idx="10"/>
          </p:nvPr>
        </p:nvSpPr>
        <p:spPr/>
        <p:txBody>
          <a:bodyPr/>
          <a:lstStyle/>
          <a:p>
            <a:fld id="{594F6009-348C-44B1-AF0A-87099C489948}" type="slidenum">
              <a:rPr lang="en-US" smtClean="0"/>
              <a:t>125</a:t>
            </a:fld>
            <a:endParaRPr lang="en-US"/>
          </a:p>
        </p:txBody>
      </p:sp>
    </p:spTree>
    <p:extLst>
      <p:ext uri="{BB962C8B-B14F-4D97-AF65-F5344CB8AC3E}">
        <p14:creationId xmlns:p14="http://schemas.microsoft.com/office/powerpoint/2010/main" val="224235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learned about containers and we now have our application packaged into a docker container.  But what next? How do you run it in production? What if your application relies on other containers such as databases or messaging services or other backend services? What if the number of users increase and you need to scale your application? How do you scale down when the load decreases. </a:t>
            </a:r>
          </a:p>
          <a:p>
            <a:endParaRPr lang="en-US" dirty="0"/>
          </a:p>
          <a:p>
            <a:r>
              <a:rPr lang="en-US" dirty="0"/>
              <a:t>&lt;click&gt; To enable these functionalities you need an underlying platform with a set of resources and capabilities. The platform needs to orchestrate the connectivity between the containers and automatically scale up or down based on the load. This whole process of automatically deploying and managing containers is known as Container Orchestration. </a:t>
            </a:r>
            <a:endParaRPr lang="en-US" baseline="0" dirty="0"/>
          </a:p>
        </p:txBody>
      </p:sp>
      <p:sp>
        <p:nvSpPr>
          <p:cNvPr id="4" name="Slide Number Placeholder 3"/>
          <p:cNvSpPr>
            <a:spLocks noGrp="1"/>
          </p:cNvSpPr>
          <p:nvPr>
            <p:ph type="sldNum" sz="quarter" idx="10"/>
          </p:nvPr>
        </p:nvSpPr>
        <p:spPr/>
        <p:txBody>
          <a:bodyPr/>
          <a:lstStyle/>
          <a:p>
            <a:fld id="{594F6009-348C-44B1-AF0A-87099C489948}" type="slidenum">
              <a:rPr lang="en-US" smtClean="0"/>
              <a:t>24</a:t>
            </a:fld>
            <a:endParaRPr lang="en-US"/>
          </a:p>
        </p:txBody>
      </p:sp>
    </p:spTree>
    <p:extLst>
      <p:ext uri="{BB962C8B-B14F-4D97-AF65-F5344CB8AC3E}">
        <p14:creationId xmlns:p14="http://schemas.microsoft.com/office/powerpoint/2010/main" val="366313767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head into understanding PODs, we would like to assume that the following have been setup already. At this point, we assume that the application is already developed and built into Docker Images and it is </a:t>
            </a:r>
            <a:r>
              <a:rPr lang="en-US" dirty="0" err="1"/>
              <a:t>availalble</a:t>
            </a:r>
            <a:r>
              <a:rPr lang="en-US" dirty="0"/>
              <a:t> on a Docker repository like Docker hub, so kubernetes can pull it down. We also assume that the Kubernetes cluster has already been setup and is working. This could be a single-node setup or a multi-node setup, doesn’t matter. All the services need to be in a running state.</a:t>
            </a:r>
          </a:p>
        </p:txBody>
      </p:sp>
      <p:sp>
        <p:nvSpPr>
          <p:cNvPr id="4" name="Slide Number Placeholder 3"/>
          <p:cNvSpPr>
            <a:spLocks noGrp="1"/>
          </p:cNvSpPr>
          <p:nvPr>
            <p:ph type="sldNum" sz="quarter" idx="10"/>
          </p:nvPr>
        </p:nvSpPr>
        <p:spPr/>
        <p:txBody>
          <a:bodyPr/>
          <a:lstStyle/>
          <a:p>
            <a:fld id="{594F6009-348C-44B1-AF0A-87099C489948}" type="slidenum">
              <a:rPr lang="en-US" smtClean="0"/>
              <a:t>126</a:t>
            </a:fld>
            <a:endParaRPr lang="en-US"/>
          </a:p>
        </p:txBody>
      </p:sp>
    </p:spTree>
    <p:extLst>
      <p:ext uri="{BB962C8B-B14F-4D97-AF65-F5344CB8AC3E}">
        <p14:creationId xmlns:p14="http://schemas.microsoft.com/office/powerpoint/2010/main" val="44083526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lecture we will talk about updates and rollbacks in a Deployment.</a:t>
            </a:r>
          </a:p>
        </p:txBody>
      </p:sp>
      <p:sp>
        <p:nvSpPr>
          <p:cNvPr id="4" name="Slide Number Placeholder 3"/>
          <p:cNvSpPr>
            <a:spLocks noGrp="1"/>
          </p:cNvSpPr>
          <p:nvPr>
            <p:ph type="sldNum" sz="quarter" idx="10"/>
          </p:nvPr>
        </p:nvSpPr>
        <p:spPr/>
        <p:txBody>
          <a:bodyPr/>
          <a:lstStyle/>
          <a:p>
            <a:fld id="{594F6009-348C-44B1-AF0A-87099C489948}" type="slidenum">
              <a:rPr lang="en-US" smtClean="0"/>
              <a:t>127</a:t>
            </a:fld>
            <a:endParaRPr lang="en-US"/>
          </a:p>
        </p:txBody>
      </p:sp>
    </p:spTree>
    <p:extLst>
      <p:ext uri="{BB962C8B-B14F-4D97-AF65-F5344CB8AC3E}">
        <p14:creationId xmlns:p14="http://schemas.microsoft.com/office/powerpoint/2010/main" val="42001743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 at how we upgrade our application, let’s try to understand Rollouts and Versioning in a deployment. Whenever you create a new deployment or upgrade the images in an existing deployment it triggers a Rollout. A rollout is the process of gradually deploying or upgrading your application containers. When you first create a deployment, it triggers a rollout. &lt;click&gt; A new rollout creates a new Deployment revision. Let’s call it revision 1. In the future when the application is upgraded &lt;click&gt; – meaning when the container version is updated to a new one – a new rollout is triggered and a new deployment revision is created named Revision 2. This helps us keep track of the changes made to our deployment and enables us to rollback to a previous version of deployment if necessary.</a:t>
            </a:r>
          </a:p>
        </p:txBody>
      </p:sp>
      <p:sp>
        <p:nvSpPr>
          <p:cNvPr id="4" name="Slide Number Placeholder 3"/>
          <p:cNvSpPr>
            <a:spLocks noGrp="1"/>
          </p:cNvSpPr>
          <p:nvPr>
            <p:ph type="sldNum" sz="quarter" idx="10"/>
          </p:nvPr>
        </p:nvSpPr>
        <p:spPr/>
        <p:txBody>
          <a:bodyPr/>
          <a:lstStyle/>
          <a:p>
            <a:fld id="{594F6009-348C-44B1-AF0A-87099C489948}" type="slidenum">
              <a:rPr lang="en-US" smtClean="0"/>
              <a:t>128</a:t>
            </a:fld>
            <a:endParaRPr lang="en-US"/>
          </a:p>
        </p:txBody>
      </p:sp>
    </p:spTree>
    <p:extLst>
      <p:ext uri="{BB962C8B-B14F-4D97-AF65-F5344CB8AC3E}">
        <p14:creationId xmlns:p14="http://schemas.microsoft.com/office/powerpoint/2010/main" val="34424666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 at how we upgrade our application, let’s try to understand Rollouts and Versioning in a deployment. Whenever you create a new deployment or upgrade the images in an existing deployment it triggers a Rollout. A rollout is the process of gradually deploying or upgrading your application containers. When you first create a deployment, it triggers a rollout. &lt;click&gt; A new rollout creates a new Deployment revision. Let’s call it revision 1. In the future when the application is upgraded &lt;click&gt; – meaning when the container version is updated to a new one – a new rollout is triggered and a new deployment revision is created named Revision 2. This helps us keep track of the changes made to our deployment and enables us to rollback to a previous version of deployment if necessary.</a:t>
            </a:r>
          </a:p>
        </p:txBody>
      </p:sp>
      <p:sp>
        <p:nvSpPr>
          <p:cNvPr id="4" name="Slide Number Placeholder 3"/>
          <p:cNvSpPr>
            <a:spLocks noGrp="1"/>
          </p:cNvSpPr>
          <p:nvPr>
            <p:ph type="sldNum" sz="quarter" idx="10"/>
          </p:nvPr>
        </p:nvSpPr>
        <p:spPr/>
        <p:txBody>
          <a:bodyPr/>
          <a:lstStyle/>
          <a:p>
            <a:fld id="{594F6009-348C-44B1-AF0A-87099C489948}" type="slidenum">
              <a:rPr lang="en-US" smtClean="0"/>
              <a:t>129</a:t>
            </a:fld>
            <a:endParaRPr lang="en-US"/>
          </a:p>
        </p:txBody>
      </p:sp>
    </p:spTree>
    <p:extLst>
      <p:ext uri="{BB962C8B-B14F-4D97-AF65-F5344CB8AC3E}">
        <p14:creationId xmlns:p14="http://schemas.microsoft.com/office/powerpoint/2010/main" val="160054515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 at how we upgrade our application, let’s try to understand Rollouts and Versioning in a deployment. Whenever you create a new deployment or upgrade the images in an existing deployment it triggers a Rollout. A rollout is the process of gradually deploying or upgrading your application containers. When you first create a deployment, it triggers a rollout. &lt;click&gt; A new rollout creates a new Deployment revision. Let’s call it revision 1. In the future when the application is upgraded &lt;click&gt; – meaning when the container version is updated to a new one – a new rollout is triggered and a new deployment revision is created named Revision 2. This helps us keep track of the changes made to our deployment and enables us to rollback to a previous version of deployment if necessary.</a:t>
            </a:r>
          </a:p>
        </p:txBody>
      </p:sp>
      <p:sp>
        <p:nvSpPr>
          <p:cNvPr id="4" name="Slide Number Placeholder 3"/>
          <p:cNvSpPr>
            <a:spLocks noGrp="1"/>
          </p:cNvSpPr>
          <p:nvPr>
            <p:ph type="sldNum" sz="quarter" idx="10"/>
          </p:nvPr>
        </p:nvSpPr>
        <p:spPr/>
        <p:txBody>
          <a:bodyPr/>
          <a:lstStyle/>
          <a:p>
            <a:fld id="{594F6009-348C-44B1-AF0A-87099C489948}" type="slidenum">
              <a:rPr lang="en-US" smtClean="0"/>
              <a:t>130</a:t>
            </a:fld>
            <a:endParaRPr lang="en-US"/>
          </a:p>
        </p:txBody>
      </p:sp>
    </p:spTree>
    <p:extLst>
      <p:ext uri="{BB962C8B-B14F-4D97-AF65-F5344CB8AC3E}">
        <p14:creationId xmlns:p14="http://schemas.microsoft.com/office/powerpoint/2010/main" val="213051332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 at how we upgrade our application, let’s try to understand Rollouts and Versioning in a deployment. Whenever you create a new deployment or upgrade the images in an existing deployment it triggers a Rollout. A rollout is the process of gradually deploying or upgrading your application containers. When you first create a deployment, it triggers a rollout. &lt;click&gt; A new rollout creates a new Deployment revision. Let’s call it revision 1. In the future when the application is upgraded &lt;click&gt; – meaning when the container version is updated to a new one – a new rollout is triggered and a new deployment revision is created named Revision 2. This helps us keep track of the changes made to our deployment and enables us to rollback to a previous version of deployment if necessary.</a:t>
            </a:r>
          </a:p>
        </p:txBody>
      </p:sp>
      <p:sp>
        <p:nvSpPr>
          <p:cNvPr id="4" name="Slide Number Placeholder 3"/>
          <p:cNvSpPr>
            <a:spLocks noGrp="1"/>
          </p:cNvSpPr>
          <p:nvPr>
            <p:ph type="sldNum" sz="quarter" idx="10"/>
          </p:nvPr>
        </p:nvSpPr>
        <p:spPr/>
        <p:txBody>
          <a:bodyPr/>
          <a:lstStyle/>
          <a:p>
            <a:fld id="{594F6009-348C-44B1-AF0A-87099C489948}" type="slidenum">
              <a:rPr lang="en-US" smtClean="0"/>
              <a:t>131</a:t>
            </a:fld>
            <a:endParaRPr lang="en-US"/>
          </a:p>
        </p:txBody>
      </p:sp>
    </p:spTree>
    <p:extLst>
      <p:ext uri="{BB962C8B-B14F-4D97-AF65-F5344CB8AC3E}">
        <p14:creationId xmlns:p14="http://schemas.microsoft.com/office/powerpoint/2010/main" val="135640300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lecture on Kubernetes PODs. My name is Gagandeep Singh and we are learning Kubernetes for Beginners. In this lecture we will discuss about Kubernetes PODs.</a:t>
            </a:r>
          </a:p>
        </p:txBody>
      </p:sp>
      <p:sp>
        <p:nvSpPr>
          <p:cNvPr id="4" name="Slide Number Placeholder 3"/>
          <p:cNvSpPr>
            <a:spLocks noGrp="1"/>
          </p:cNvSpPr>
          <p:nvPr>
            <p:ph type="sldNum" sz="quarter" idx="10"/>
          </p:nvPr>
        </p:nvSpPr>
        <p:spPr/>
        <p:txBody>
          <a:bodyPr/>
          <a:lstStyle/>
          <a:p>
            <a:fld id="{594F6009-348C-44B1-AF0A-87099C489948}" type="slidenum">
              <a:rPr lang="en-US" smtClean="0"/>
              <a:t>132</a:t>
            </a:fld>
            <a:endParaRPr lang="en-US"/>
          </a:p>
        </p:txBody>
      </p:sp>
    </p:spTree>
    <p:extLst>
      <p:ext uri="{BB962C8B-B14F-4D97-AF65-F5344CB8AC3E}">
        <p14:creationId xmlns:p14="http://schemas.microsoft.com/office/powerpoint/2010/main" val="343319329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head into understanding PODs, we would like to assume that the following have been setup already. At this point, we assume that the application is already developed and built into Docker Images and it is </a:t>
            </a:r>
            <a:r>
              <a:rPr lang="en-US" dirty="0" err="1"/>
              <a:t>availalble</a:t>
            </a:r>
            <a:r>
              <a:rPr lang="en-US" dirty="0"/>
              <a:t> on a Docker repository like Docker hub, so kubernetes can pull it down. We also assume that the Kubernetes cluster has already been setup and is working. This could be a single-node setup or a multi-node setup, doesn’t matter. All the services need to be in a running state.</a:t>
            </a:r>
          </a:p>
        </p:txBody>
      </p:sp>
      <p:sp>
        <p:nvSpPr>
          <p:cNvPr id="4" name="Slide Number Placeholder 3"/>
          <p:cNvSpPr>
            <a:spLocks noGrp="1"/>
          </p:cNvSpPr>
          <p:nvPr>
            <p:ph type="sldNum" sz="quarter" idx="10"/>
          </p:nvPr>
        </p:nvSpPr>
        <p:spPr/>
        <p:txBody>
          <a:bodyPr/>
          <a:lstStyle/>
          <a:p>
            <a:fld id="{594F6009-348C-44B1-AF0A-87099C489948}" type="slidenum">
              <a:rPr lang="en-US" smtClean="0"/>
              <a:t>133</a:t>
            </a:fld>
            <a:endParaRPr lang="en-US"/>
          </a:p>
        </p:txBody>
      </p:sp>
    </p:spTree>
    <p:extLst>
      <p:ext uri="{BB962C8B-B14F-4D97-AF65-F5344CB8AC3E}">
        <p14:creationId xmlns:p14="http://schemas.microsoft.com/office/powerpoint/2010/main" val="112445134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head into understanding PODs, we would like to assume that the following have been setup already. At this point, we assume that the application is already developed and built into Docker Images and it is </a:t>
            </a:r>
            <a:r>
              <a:rPr lang="en-US" dirty="0" err="1"/>
              <a:t>availalble</a:t>
            </a:r>
            <a:r>
              <a:rPr lang="en-US" dirty="0"/>
              <a:t> on a Docker repository like Docker hub, so kubernetes can pull it down. We also assume that the Kubernetes cluster has already been setup and is working. This could be a single-node setup or a multi-node setup, doesn’t matter. All the services need to be in a running state.</a:t>
            </a:r>
          </a:p>
        </p:txBody>
      </p:sp>
      <p:sp>
        <p:nvSpPr>
          <p:cNvPr id="4" name="Slide Number Placeholder 3"/>
          <p:cNvSpPr>
            <a:spLocks noGrp="1"/>
          </p:cNvSpPr>
          <p:nvPr>
            <p:ph type="sldNum" sz="quarter" idx="10"/>
          </p:nvPr>
        </p:nvSpPr>
        <p:spPr/>
        <p:txBody>
          <a:bodyPr/>
          <a:lstStyle/>
          <a:p>
            <a:fld id="{594F6009-348C-44B1-AF0A-87099C489948}" type="slidenum">
              <a:rPr lang="en-US" smtClean="0"/>
              <a:t>134</a:t>
            </a:fld>
            <a:endParaRPr lang="en-US"/>
          </a:p>
        </p:txBody>
      </p:sp>
    </p:spTree>
    <p:extLst>
      <p:ext uri="{BB962C8B-B14F-4D97-AF65-F5344CB8AC3E}">
        <p14:creationId xmlns:p14="http://schemas.microsoft.com/office/powerpoint/2010/main" val="346000721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head into understanding PODs, we would like to assume that the following have been setup already. At this point, we assume that the application is already developed and built into Docker Images and it is </a:t>
            </a:r>
            <a:r>
              <a:rPr lang="en-US" dirty="0" err="1"/>
              <a:t>availalble</a:t>
            </a:r>
            <a:r>
              <a:rPr lang="en-US" dirty="0"/>
              <a:t> on a Docker repository like Docker hub, so kubernetes can pull it down. We also assume that the Kubernetes cluster has already been setup and is working. This could be a single-node setup or a multi-node setup, doesn’t matter. All the services need to be in a running state.</a:t>
            </a:r>
          </a:p>
        </p:txBody>
      </p:sp>
      <p:sp>
        <p:nvSpPr>
          <p:cNvPr id="4" name="Slide Number Placeholder 3"/>
          <p:cNvSpPr>
            <a:spLocks noGrp="1"/>
          </p:cNvSpPr>
          <p:nvPr>
            <p:ph type="sldNum" sz="quarter" idx="10"/>
          </p:nvPr>
        </p:nvSpPr>
        <p:spPr/>
        <p:txBody>
          <a:bodyPr/>
          <a:lstStyle/>
          <a:p>
            <a:fld id="{594F6009-348C-44B1-AF0A-87099C489948}" type="slidenum">
              <a:rPr lang="en-US" smtClean="0"/>
              <a:t>135</a:t>
            </a:fld>
            <a:endParaRPr lang="en-US"/>
          </a:p>
        </p:txBody>
      </p:sp>
    </p:spTree>
    <p:extLst>
      <p:ext uri="{BB962C8B-B14F-4D97-AF65-F5344CB8AC3E}">
        <p14:creationId xmlns:p14="http://schemas.microsoft.com/office/powerpoint/2010/main" val="92377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learned about containers and we now have our application packaged into a docker container.  But what next? How do you run it in production? What if your application relies on other containers such as databases or messaging services or other backend services? What if the number of users increase and you need to scale your application? How do you scale down when the load decreases. </a:t>
            </a:r>
          </a:p>
          <a:p>
            <a:endParaRPr lang="en-US" dirty="0"/>
          </a:p>
          <a:p>
            <a:r>
              <a:rPr lang="en-US" dirty="0"/>
              <a:t>&lt;click&gt; To enable these functionalities you need an underlying platform with a set of resources and capabilities. The platform needs to orchestrate the connectivity between the containers and automatically scale up or down based on the load. This whole process of automatically deploying and managing containers is known as Container Orchestration. </a:t>
            </a:r>
            <a:endParaRPr lang="en-US" baseline="0" dirty="0"/>
          </a:p>
        </p:txBody>
      </p:sp>
      <p:sp>
        <p:nvSpPr>
          <p:cNvPr id="4" name="Slide Number Placeholder 3"/>
          <p:cNvSpPr>
            <a:spLocks noGrp="1"/>
          </p:cNvSpPr>
          <p:nvPr>
            <p:ph type="sldNum" sz="quarter" idx="10"/>
          </p:nvPr>
        </p:nvSpPr>
        <p:spPr/>
        <p:txBody>
          <a:bodyPr/>
          <a:lstStyle/>
          <a:p>
            <a:fld id="{594F6009-348C-44B1-AF0A-87099C489948}" type="slidenum">
              <a:rPr lang="en-US" smtClean="0"/>
              <a:t>25</a:t>
            </a:fld>
            <a:endParaRPr lang="en-US"/>
          </a:p>
        </p:txBody>
      </p:sp>
    </p:spTree>
    <p:extLst>
      <p:ext uri="{BB962C8B-B14F-4D97-AF65-F5344CB8AC3E}">
        <p14:creationId xmlns:p14="http://schemas.microsoft.com/office/powerpoint/2010/main" val="366313767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head into understanding PODs, we would like to assume that the following have been setup already. At this point, we assume that the application is already developed and built into Docker Images and it is </a:t>
            </a:r>
            <a:r>
              <a:rPr lang="en-US" dirty="0" err="1"/>
              <a:t>availalble</a:t>
            </a:r>
            <a:r>
              <a:rPr lang="en-US" dirty="0"/>
              <a:t> on a Docker repository like Docker hub, so kubernetes can pull it down. We also assume that the Kubernetes cluster has already been setup and is working. This could be a single-node setup or a multi-node setup, doesn’t matter. All the services need to be in a running state.</a:t>
            </a:r>
          </a:p>
        </p:txBody>
      </p:sp>
      <p:sp>
        <p:nvSpPr>
          <p:cNvPr id="4" name="Slide Number Placeholder 3"/>
          <p:cNvSpPr>
            <a:spLocks noGrp="1"/>
          </p:cNvSpPr>
          <p:nvPr>
            <p:ph type="sldNum" sz="quarter" idx="10"/>
          </p:nvPr>
        </p:nvSpPr>
        <p:spPr/>
        <p:txBody>
          <a:bodyPr/>
          <a:lstStyle/>
          <a:p>
            <a:fld id="{594F6009-348C-44B1-AF0A-87099C489948}" type="slidenum">
              <a:rPr lang="en-US" smtClean="0"/>
              <a:t>136</a:t>
            </a:fld>
            <a:endParaRPr lang="en-US"/>
          </a:p>
        </p:txBody>
      </p:sp>
    </p:spTree>
    <p:extLst>
      <p:ext uri="{BB962C8B-B14F-4D97-AF65-F5344CB8AC3E}">
        <p14:creationId xmlns:p14="http://schemas.microsoft.com/office/powerpoint/2010/main" val="359959061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head into understanding PODs, we would like to assume that the following have been setup already. At this point, we assume that the application is already developed and built into Docker Images and it is </a:t>
            </a:r>
            <a:r>
              <a:rPr lang="en-US" dirty="0" err="1"/>
              <a:t>availalble</a:t>
            </a:r>
            <a:r>
              <a:rPr lang="en-US" dirty="0"/>
              <a:t> on a Docker repository like Docker hub, so kubernetes can pull it down. We also assume that the Kubernetes cluster has already been setup and is working. This could be a single-node setup or a multi-node setup, doesn’t matter. All the services need to be in a running state.</a:t>
            </a:r>
          </a:p>
        </p:txBody>
      </p:sp>
      <p:sp>
        <p:nvSpPr>
          <p:cNvPr id="4" name="Slide Number Placeholder 3"/>
          <p:cNvSpPr>
            <a:spLocks noGrp="1"/>
          </p:cNvSpPr>
          <p:nvPr>
            <p:ph type="sldNum" sz="quarter" idx="10"/>
          </p:nvPr>
        </p:nvSpPr>
        <p:spPr/>
        <p:txBody>
          <a:bodyPr/>
          <a:lstStyle/>
          <a:p>
            <a:fld id="{594F6009-348C-44B1-AF0A-87099C489948}" type="slidenum">
              <a:rPr lang="en-US" smtClean="0"/>
              <a:t>137</a:t>
            </a:fld>
            <a:endParaRPr lang="en-US"/>
          </a:p>
        </p:txBody>
      </p:sp>
    </p:spTree>
    <p:extLst>
      <p:ext uri="{BB962C8B-B14F-4D97-AF65-F5344CB8AC3E}">
        <p14:creationId xmlns:p14="http://schemas.microsoft.com/office/powerpoint/2010/main" val="343739627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head into understanding PODs, we would like to assume that the following have been setup already. At this point, we assume that the application is already developed and built into Docker Images and it is </a:t>
            </a:r>
            <a:r>
              <a:rPr lang="en-US" dirty="0" err="1"/>
              <a:t>availalble</a:t>
            </a:r>
            <a:r>
              <a:rPr lang="en-US" dirty="0"/>
              <a:t> on a Docker repository like Docker hub, so kubernetes can pull it down. We also assume that the Kubernetes cluster has already been setup and is working. This could be a single-node setup or a multi-node setup, doesn’t matter. All the services need to be in a running state.</a:t>
            </a:r>
          </a:p>
        </p:txBody>
      </p:sp>
      <p:sp>
        <p:nvSpPr>
          <p:cNvPr id="4" name="Slide Number Placeholder 3"/>
          <p:cNvSpPr>
            <a:spLocks noGrp="1"/>
          </p:cNvSpPr>
          <p:nvPr>
            <p:ph type="sldNum" sz="quarter" idx="10"/>
          </p:nvPr>
        </p:nvSpPr>
        <p:spPr/>
        <p:txBody>
          <a:bodyPr/>
          <a:lstStyle/>
          <a:p>
            <a:fld id="{594F6009-348C-44B1-AF0A-87099C489948}" type="slidenum">
              <a:rPr lang="en-US" smtClean="0"/>
              <a:t>138</a:t>
            </a:fld>
            <a:endParaRPr lang="en-US"/>
          </a:p>
        </p:txBody>
      </p:sp>
    </p:spTree>
    <p:extLst>
      <p:ext uri="{BB962C8B-B14F-4D97-AF65-F5344CB8AC3E}">
        <p14:creationId xmlns:p14="http://schemas.microsoft.com/office/powerpoint/2010/main" val="387785905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lecture on Kubernetes PODs. My name is Gagandeep Singh and we are learning Kubernetes for Beginners. In this lecture we will discuss about Kubernetes PODs.</a:t>
            </a:r>
          </a:p>
        </p:txBody>
      </p:sp>
      <p:sp>
        <p:nvSpPr>
          <p:cNvPr id="4" name="Slide Number Placeholder 3"/>
          <p:cNvSpPr>
            <a:spLocks noGrp="1"/>
          </p:cNvSpPr>
          <p:nvPr>
            <p:ph type="sldNum" sz="quarter" idx="10"/>
          </p:nvPr>
        </p:nvSpPr>
        <p:spPr/>
        <p:txBody>
          <a:bodyPr/>
          <a:lstStyle/>
          <a:p>
            <a:fld id="{594F6009-348C-44B1-AF0A-87099C489948}" type="slidenum">
              <a:rPr lang="en-US" smtClean="0"/>
              <a:t>139</a:t>
            </a:fld>
            <a:endParaRPr lang="en-US"/>
          </a:p>
        </p:txBody>
      </p:sp>
    </p:spTree>
    <p:extLst>
      <p:ext uri="{BB962C8B-B14F-4D97-AF65-F5344CB8AC3E}">
        <p14:creationId xmlns:p14="http://schemas.microsoft.com/office/powerpoint/2010/main" val="43027680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head into understanding PODs, we would like to assume that the following have been setup already. At this point, we assume that the application is already developed and built into Docker Images and it is </a:t>
            </a:r>
            <a:r>
              <a:rPr lang="en-US" dirty="0" err="1"/>
              <a:t>availalble</a:t>
            </a:r>
            <a:r>
              <a:rPr lang="en-US" dirty="0"/>
              <a:t> on a Docker repository like Docker hub, so kubernetes can pull it down. We also assume that the Kubernetes cluster has already been setup and is working. This could be a single-node setup or a multi-node setup, doesn’t matter. All the services need to be in a running state.</a:t>
            </a:r>
          </a:p>
        </p:txBody>
      </p:sp>
      <p:sp>
        <p:nvSpPr>
          <p:cNvPr id="4" name="Slide Number Placeholder 3"/>
          <p:cNvSpPr>
            <a:spLocks noGrp="1"/>
          </p:cNvSpPr>
          <p:nvPr>
            <p:ph type="sldNum" sz="quarter" idx="10"/>
          </p:nvPr>
        </p:nvSpPr>
        <p:spPr/>
        <p:txBody>
          <a:bodyPr/>
          <a:lstStyle/>
          <a:p>
            <a:fld id="{594F6009-348C-44B1-AF0A-87099C489948}" type="slidenum">
              <a:rPr lang="en-US" smtClean="0"/>
              <a:t>140</a:t>
            </a:fld>
            <a:endParaRPr lang="en-US"/>
          </a:p>
        </p:txBody>
      </p:sp>
    </p:spTree>
    <p:extLst>
      <p:ext uri="{BB962C8B-B14F-4D97-AF65-F5344CB8AC3E}">
        <p14:creationId xmlns:p14="http://schemas.microsoft.com/office/powerpoint/2010/main" val="212563917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head into understanding PODs, we would like to assume that the following have been setup already. At this point, we assume that the application is already developed and built into Docker Images and it is </a:t>
            </a:r>
            <a:r>
              <a:rPr lang="en-US" dirty="0" err="1"/>
              <a:t>availalble</a:t>
            </a:r>
            <a:r>
              <a:rPr lang="en-US" dirty="0"/>
              <a:t> on a Docker repository like Docker hub, so kubernetes can pull it down. We also assume that the Kubernetes cluster has already been setup and is working. This could be a single-node setup or a multi-node setup, doesn’t matter. All the services need to be in a running state.</a:t>
            </a:r>
          </a:p>
        </p:txBody>
      </p:sp>
      <p:sp>
        <p:nvSpPr>
          <p:cNvPr id="4" name="Slide Number Placeholder 3"/>
          <p:cNvSpPr>
            <a:spLocks noGrp="1"/>
          </p:cNvSpPr>
          <p:nvPr>
            <p:ph type="sldNum" sz="quarter" idx="10"/>
          </p:nvPr>
        </p:nvSpPr>
        <p:spPr/>
        <p:txBody>
          <a:bodyPr/>
          <a:lstStyle/>
          <a:p>
            <a:fld id="{594F6009-348C-44B1-AF0A-87099C489948}" type="slidenum">
              <a:rPr lang="en-US" smtClean="0"/>
              <a:t>141</a:t>
            </a:fld>
            <a:endParaRPr lang="en-US"/>
          </a:p>
        </p:txBody>
      </p:sp>
    </p:spTree>
    <p:extLst>
      <p:ext uri="{BB962C8B-B14F-4D97-AF65-F5344CB8AC3E}">
        <p14:creationId xmlns:p14="http://schemas.microsoft.com/office/powerpoint/2010/main" val="177765023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head into understanding PODs, we would like to assume that the following have been setup already. At this point, we assume that the application is already developed and built into Docker Images and it is </a:t>
            </a:r>
            <a:r>
              <a:rPr lang="en-US" dirty="0" err="1"/>
              <a:t>availalble</a:t>
            </a:r>
            <a:r>
              <a:rPr lang="en-US" dirty="0"/>
              <a:t> on a Docker repository like Docker hub, so kubernetes can pull it down. We also assume that the Kubernetes cluster has already been setup and is working. This could be a single-node setup or a multi-node setup, doesn’t matter. All the services need to be in a running state.</a:t>
            </a:r>
          </a:p>
        </p:txBody>
      </p:sp>
      <p:sp>
        <p:nvSpPr>
          <p:cNvPr id="4" name="Slide Number Placeholder 3"/>
          <p:cNvSpPr>
            <a:spLocks noGrp="1"/>
          </p:cNvSpPr>
          <p:nvPr>
            <p:ph type="sldNum" sz="quarter" idx="10"/>
          </p:nvPr>
        </p:nvSpPr>
        <p:spPr/>
        <p:txBody>
          <a:bodyPr/>
          <a:lstStyle/>
          <a:p>
            <a:fld id="{594F6009-348C-44B1-AF0A-87099C489948}" type="slidenum">
              <a:rPr lang="en-US" smtClean="0"/>
              <a:t>142</a:t>
            </a:fld>
            <a:endParaRPr lang="en-US"/>
          </a:p>
        </p:txBody>
      </p:sp>
    </p:spTree>
    <p:extLst>
      <p:ext uri="{BB962C8B-B14F-4D97-AF65-F5344CB8AC3E}">
        <p14:creationId xmlns:p14="http://schemas.microsoft.com/office/powerpoint/2010/main" val="308944786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head into understanding PODs, we would like to assume that the following have been setup already. At this point, we assume that the application is already developed and built into Docker Images and it is </a:t>
            </a:r>
            <a:r>
              <a:rPr lang="en-US" dirty="0" err="1"/>
              <a:t>availalble</a:t>
            </a:r>
            <a:r>
              <a:rPr lang="en-US" dirty="0"/>
              <a:t> on a Docker repository like Docker hub, so kubernetes can pull it down. We also assume that the Kubernetes cluster has already been setup and is working. This could be a single-node setup or a multi-node setup, doesn’t matter. All the services need to be in a running state.</a:t>
            </a:r>
          </a:p>
        </p:txBody>
      </p:sp>
      <p:sp>
        <p:nvSpPr>
          <p:cNvPr id="4" name="Slide Number Placeholder 3"/>
          <p:cNvSpPr>
            <a:spLocks noGrp="1"/>
          </p:cNvSpPr>
          <p:nvPr>
            <p:ph type="sldNum" sz="quarter" idx="10"/>
          </p:nvPr>
        </p:nvSpPr>
        <p:spPr/>
        <p:txBody>
          <a:bodyPr/>
          <a:lstStyle/>
          <a:p>
            <a:fld id="{594F6009-348C-44B1-AF0A-87099C489948}" type="slidenum">
              <a:rPr lang="en-US" smtClean="0"/>
              <a:t>143</a:t>
            </a:fld>
            <a:endParaRPr lang="en-US"/>
          </a:p>
        </p:txBody>
      </p:sp>
    </p:spTree>
    <p:extLst>
      <p:ext uri="{BB962C8B-B14F-4D97-AF65-F5344CB8AC3E}">
        <p14:creationId xmlns:p14="http://schemas.microsoft.com/office/powerpoint/2010/main" val="68101606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lecture on Kubernetes PODs. My name is Gagandeep Singh and we are learning Kubernetes for Beginners. In this lecture we will discuss about Kubernetes PODs.</a:t>
            </a:r>
          </a:p>
        </p:txBody>
      </p:sp>
      <p:sp>
        <p:nvSpPr>
          <p:cNvPr id="4" name="Slide Number Placeholder 3"/>
          <p:cNvSpPr>
            <a:spLocks noGrp="1"/>
          </p:cNvSpPr>
          <p:nvPr>
            <p:ph type="sldNum" sz="quarter" idx="10"/>
          </p:nvPr>
        </p:nvSpPr>
        <p:spPr/>
        <p:txBody>
          <a:bodyPr/>
          <a:lstStyle/>
          <a:p>
            <a:fld id="{594F6009-348C-44B1-AF0A-87099C489948}" type="slidenum">
              <a:rPr lang="en-US" smtClean="0"/>
              <a:t>144</a:t>
            </a:fld>
            <a:endParaRPr lang="en-US"/>
          </a:p>
        </p:txBody>
      </p:sp>
    </p:spTree>
    <p:extLst>
      <p:ext uri="{BB962C8B-B14F-4D97-AF65-F5344CB8AC3E}">
        <p14:creationId xmlns:p14="http://schemas.microsoft.com/office/powerpoint/2010/main" val="416938779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head into understanding PODs, we would like to assume that the following have been setup already. At this point, we assume that the application is already developed and built into Docker Images and it is </a:t>
            </a:r>
            <a:r>
              <a:rPr lang="en-US" dirty="0" err="1"/>
              <a:t>availalble</a:t>
            </a:r>
            <a:r>
              <a:rPr lang="en-US" dirty="0"/>
              <a:t> on a Docker repository like Docker hub, so kubernetes can pull it down. We also assume that the Kubernetes cluster has already been setup and is working. This could be a single-node setup or a multi-node setup, doesn’t matter. All the services need to be in a running state.</a:t>
            </a:r>
          </a:p>
        </p:txBody>
      </p:sp>
      <p:sp>
        <p:nvSpPr>
          <p:cNvPr id="4" name="Slide Number Placeholder 3"/>
          <p:cNvSpPr>
            <a:spLocks noGrp="1"/>
          </p:cNvSpPr>
          <p:nvPr>
            <p:ph type="sldNum" sz="quarter" idx="10"/>
          </p:nvPr>
        </p:nvSpPr>
        <p:spPr/>
        <p:txBody>
          <a:bodyPr/>
          <a:lstStyle/>
          <a:p>
            <a:fld id="{594F6009-348C-44B1-AF0A-87099C489948}" type="slidenum">
              <a:rPr lang="en-US" smtClean="0"/>
              <a:t>145</a:t>
            </a:fld>
            <a:endParaRPr lang="en-US"/>
          </a:p>
        </p:txBody>
      </p:sp>
    </p:spTree>
    <p:extLst>
      <p:ext uri="{BB962C8B-B14F-4D97-AF65-F5344CB8AC3E}">
        <p14:creationId xmlns:p14="http://schemas.microsoft.com/office/powerpoint/2010/main" val="3100027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is thus a container orchestration technology. There are multiple such technologies available today – Docker has its own tool called Docker Swarm. Kubernetes from Google and Mesos from Apache. While Docker Swarm is really easy to setup and get started, it lacks some of the advanced autoscaling features required for complex applications. Mesos on the other hand is quite difficult to setup and get started, but supports many advanced features. Kubernetes - arguably the most popular of it all – is a bit difficult to setup and get started but provides a lot of options to customize deployments and supports deployment of complex architectures. Kubernetes is now supported on all public cloud service providers like GCP, Azure and AWS and the kubernetes project is one of the top ranked projects in </a:t>
            </a:r>
            <a:r>
              <a:rPr lang="en-US" dirty="0" err="1"/>
              <a:t>Github</a:t>
            </a:r>
            <a:r>
              <a:rPr lang="en-US" dirty="0"/>
              <a:t>.</a:t>
            </a:r>
          </a:p>
          <a:p>
            <a:endParaRPr lang="en-US" dirty="0"/>
          </a:p>
        </p:txBody>
      </p:sp>
      <p:sp>
        <p:nvSpPr>
          <p:cNvPr id="4" name="Slide Number Placeholder 3"/>
          <p:cNvSpPr>
            <a:spLocks noGrp="1"/>
          </p:cNvSpPr>
          <p:nvPr>
            <p:ph type="sldNum" sz="quarter" idx="10"/>
          </p:nvPr>
        </p:nvSpPr>
        <p:spPr/>
        <p:txBody>
          <a:bodyPr/>
          <a:lstStyle/>
          <a:p>
            <a:fld id="{594F6009-348C-44B1-AF0A-87099C489948}" type="slidenum">
              <a:rPr lang="en-US" smtClean="0"/>
              <a:t>26</a:t>
            </a:fld>
            <a:endParaRPr lang="en-US"/>
          </a:p>
        </p:txBody>
      </p:sp>
    </p:spTree>
    <p:extLst>
      <p:ext uri="{BB962C8B-B14F-4D97-AF65-F5344CB8AC3E}">
        <p14:creationId xmlns:p14="http://schemas.microsoft.com/office/powerpoint/2010/main" val="114932035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head into understanding PODs, we would like to assume that the following have been setup already. At this point, we assume that the application is already developed and built into Docker Images and it is </a:t>
            </a:r>
            <a:r>
              <a:rPr lang="en-US" dirty="0" err="1"/>
              <a:t>availalble</a:t>
            </a:r>
            <a:r>
              <a:rPr lang="en-US" dirty="0"/>
              <a:t> on a Docker repository like Docker hub, so kubernetes can pull it down. We also assume that the Kubernetes cluster has already been setup and is working. This could be a single-node setup or a multi-node setup, doesn’t matter. All the services need to be in a running state.</a:t>
            </a:r>
          </a:p>
        </p:txBody>
      </p:sp>
      <p:sp>
        <p:nvSpPr>
          <p:cNvPr id="4" name="Slide Number Placeholder 3"/>
          <p:cNvSpPr>
            <a:spLocks noGrp="1"/>
          </p:cNvSpPr>
          <p:nvPr>
            <p:ph type="sldNum" sz="quarter" idx="10"/>
          </p:nvPr>
        </p:nvSpPr>
        <p:spPr/>
        <p:txBody>
          <a:bodyPr/>
          <a:lstStyle/>
          <a:p>
            <a:fld id="{594F6009-348C-44B1-AF0A-87099C489948}" type="slidenum">
              <a:rPr lang="en-US" smtClean="0"/>
              <a:t>146</a:t>
            </a:fld>
            <a:endParaRPr lang="en-US"/>
          </a:p>
        </p:txBody>
      </p:sp>
    </p:spTree>
    <p:extLst>
      <p:ext uri="{BB962C8B-B14F-4D97-AF65-F5344CB8AC3E}">
        <p14:creationId xmlns:p14="http://schemas.microsoft.com/office/powerpoint/2010/main" val="255969551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head into understanding PODs, we would like to assume that the following have been setup already. At this point, we assume that the application is already developed and built into Docker Images and it is </a:t>
            </a:r>
            <a:r>
              <a:rPr lang="en-US" dirty="0" err="1"/>
              <a:t>availalble</a:t>
            </a:r>
            <a:r>
              <a:rPr lang="en-US" dirty="0"/>
              <a:t> on a Docker repository like Docker hub, so kubernetes can pull it down. We also assume that the Kubernetes cluster has already been setup and is working. This could be a single-node setup or a multi-node setup, doesn’t matter. All the services need to be in a running state.</a:t>
            </a:r>
          </a:p>
        </p:txBody>
      </p:sp>
      <p:sp>
        <p:nvSpPr>
          <p:cNvPr id="4" name="Slide Number Placeholder 3"/>
          <p:cNvSpPr>
            <a:spLocks noGrp="1"/>
          </p:cNvSpPr>
          <p:nvPr>
            <p:ph type="sldNum" sz="quarter" idx="10"/>
          </p:nvPr>
        </p:nvSpPr>
        <p:spPr/>
        <p:txBody>
          <a:bodyPr/>
          <a:lstStyle/>
          <a:p>
            <a:fld id="{594F6009-348C-44B1-AF0A-87099C489948}" type="slidenum">
              <a:rPr lang="en-US" smtClean="0"/>
              <a:t>147</a:t>
            </a:fld>
            <a:endParaRPr lang="en-US"/>
          </a:p>
        </p:txBody>
      </p:sp>
    </p:spTree>
    <p:extLst>
      <p:ext uri="{BB962C8B-B14F-4D97-AF65-F5344CB8AC3E}">
        <p14:creationId xmlns:p14="http://schemas.microsoft.com/office/powerpoint/2010/main" val="319614400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lecture on Kubernetes PODs. My name is Mumshad Mannambeth and we are learning Kubernetes for Beginners. In this lecture we will discuss about Kubernetes PODs.</a:t>
            </a:r>
          </a:p>
        </p:txBody>
      </p:sp>
      <p:sp>
        <p:nvSpPr>
          <p:cNvPr id="4" name="Slide Number Placeholder 3"/>
          <p:cNvSpPr>
            <a:spLocks noGrp="1"/>
          </p:cNvSpPr>
          <p:nvPr>
            <p:ph type="sldNum" sz="quarter" idx="10"/>
          </p:nvPr>
        </p:nvSpPr>
        <p:spPr/>
        <p:txBody>
          <a:bodyPr/>
          <a:lstStyle/>
          <a:p>
            <a:fld id="{594F6009-348C-44B1-AF0A-87099C489948}" type="slidenum">
              <a:rPr lang="en-US" smtClean="0"/>
              <a:t>148</a:t>
            </a:fld>
            <a:endParaRPr lang="en-US"/>
          </a:p>
        </p:txBody>
      </p:sp>
    </p:spTree>
    <p:extLst>
      <p:ext uri="{BB962C8B-B14F-4D97-AF65-F5344CB8AC3E}">
        <p14:creationId xmlns:p14="http://schemas.microsoft.com/office/powerpoint/2010/main" val="117821377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head into understanding PODs, we would like to assume that the following have been setup already. At this point, we assume that the application is already developed and built into Docker Images and it is </a:t>
            </a:r>
            <a:r>
              <a:rPr lang="en-US" dirty="0" err="1"/>
              <a:t>availalble</a:t>
            </a:r>
            <a:r>
              <a:rPr lang="en-US" dirty="0"/>
              <a:t> on a Docker repository like Docker hub, so kubernetes can pull it down. We also assume that the Kubernetes cluster has already been setup and is working. This could be a single-node setup or a multi-node setup, doesn’t matter. All the services need to be in a running state.</a:t>
            </a:r>
          </a:p>
        </p:txBody>
      </p:sp>
      <p:sp>
        <p:nvSpPr>
          <p:cNvPr id="4" name="Slide Number Placeholder 3"/>
          <p:cNvSpPr>
            <a:spLocks noGrp="1"/>
          </p:cNvSpPr>
          <p:nvPr>
            <p:ph type="sldNum" sz="quarter" idx="10"/>
          </p:nvPr>
        </p:nvSpPr>
        <p:spPr/>
        <p:txBody>
          <a:bodyPr/>
          <a:lstStyle/>
          <a:p>
            <a:fld id="{594F6009-348C-44B1-AF0A-87099C489948}" type="slidenum">
              <a:rPr lang="en-US" smtClean="0"/>
              <a:t>149</a:t>
            </a:fld>
            <a:endParaRPr lang="en-US"/>
          </a:p>
        </p:txBody>
      </p:sp>
    </p:spTree>
    <p:extLst>
      <p:ext uri="{BB962C8B-B14F-4D97-AF65-F5344CB8AC3E}">
        <p14:creationId xmlns:p14="http://schemas.microsoft.com/office/powerpoint/2010/main" val="278679942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lecture. In this lecture we will try and understand Microservices architecture using a simple web application. We will then try and deploy this web application on multiple different </a:t>
            </a:r>
            <a:r>
              <a:rPr lang="en-US" dirty="0" err="1"/>
              <a:t>kubernetes</a:t>
            </a:r>
            <a:r>
              <a:rPr lang="en-US" dirty="0"/>
              <a:t> platforms.</a:t>
            </a:r>
          </a:p>
        </p:txBody>
      </p:sp>
      <p:sp>
        <p:nvSpPr>
          <p:cNvPr id="4" name="Slide Number Placeholder 3"/>
          <p:cNvSpPr>
            <a:spLocks noGrp="1"/>
          </p:cNvSpPr>
          <p:nvPr>
            <p:ph type="sldNum" sz="quarter" idx="10"/>
          </p:nvPr>
        </p:nvSpPr>
        <p:spPr/>
        <p:txBody>
          <a:bodyPr/>
          <a:lstStyle/>
          <a:p>
            <a:fld id="{594F6009-348C-44B1-AF0A-87099C489948}" type="slidenum">
              <a:rPr lang="en-US" smtClean="0"/>
              <a:t>150</a:t>
            </a:fld>
            <a:endParaRPr lang="en-US"/>
          </a:p>
        </p:txBody>
      </p:sp>
    </p:spTree>
    <p:extLst>
      <p:ext uri="{BB962C8B-B14F-4D97-AF65-F5344CB8AC3E}">
        <p14:creationId xmlns:p14="http://schemas.microsoft.com/office/powerpoint/2010/main" val="338296412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So let’s take the example voting app and try and deploy it on Kubernetes cluster. For this exercise we assume that the Kubernetes cluster is already setup and running. So what is our Goal? &lt;click&gt; &lt;click&gt; We need to deploy 5 different Docker containers with different application images such as </a:t>
            </a:r>
            <a:r>
              <a:rPr lang="en-US" dirty="0" err="1"/>
              <a:t>redis</a:t>
            </a:r>
            <a:r>
              <a:rPr lang="en-US" dirty="0"/>
              <a:t> and </a:t>
            </a:r>
            <a:r>
              <a:rPr lang="en-US" dirty="0" err="1"/>
              <a:t>postgres</a:t>
            </a:r>
            <a:r>
              <a:rPr lang="en-US" dirty="0"/>
              <a:t> for database and voting, result and worker for our application. So that’s our first step. &lt;click&gt; We then need to establish communication between the containers, so they have database connectivity and finally &lt;click&gt; publish ports on the voting and result app so we can access them from a web browser.</a:t>
            </a:r>
          </a:p>
          <a:p>
            <a:pPr marL="0" indent="0">
              <a:buFont typeface="+mj-lt"/>
              <a:buNone/>
            </a:pPr>
            <a:endParaRPr lang="en-US" dirty="0"/>
          </a:p>
          <a:p>
            <a:pPr marL="0" indent="0">
              <a:buFont typeface="+mj-lt"/>
              <a:buNone/>
            </a:pPr>
            <a:r>
              <a:rPr lang="en-US" dirty="0"/>
              <a:t>Let’s start with the first step of deploying containers. But we learned that in Kubernetes we cannot deploy containers directly. We must create PODs. &lt;click&gt; So the first step is then to create PODs for each component. Once we create the PODs, we need to enable connectivity between the PODs, such as enabling the voting app to reach the </a:t>
            </a:r>
            <a:r>
              <a:rPr lang="en-US" dirty="0" err="1"/>
              <a:t>redis</a:t>
            </a:r>
            <a:r>
              <a:rPr lang="en-US" dirty="0"/>
              <a:t> container and enabling web-app to reach the </a:t>
            </a:r>
            <a:r>
              <a:rPr lang="en-US" dirty="0" err="1"/>
              <a:t>redis</a:t>
            </a:r>
            <a:r>
              <a:rPr lang="en-US" dirty="0"/>
              <a:t> and </a:t>
            </a:r>
            <a:r>
              <a:rPr lang="en-US" dirty="0" err="1"/>
              <a:t>postgres</a:t>
            </a:r>
            <a:r>
              <a:rPr lang="en-US" dirty="0"/>
              <a:t> containers. &lt;click&gt; This is done by creating services. &lt;click&gt; And finally we enable external access and this is again done by creating a different type of service known as </a:t>
            </a:r>
            <a:r>
              <a:rPr lang="en-US" dirty="0" err="1"/>
              <a:t>LoadBalancer</a:t>
            </a:r>
            <a:r>
              <a:rPr lang="en-US" dirty="0"/>
              <a:t>. These steps should help us setup the voting-application on Kubernetes cluster. In the upcoming demo we will see how to accomplish these tasks and run docker containers on Kubernetes.</a:t>
            </a:r>
          </a:p>
        </p:txBody>
      </p:sp>
      <p:sp>
        <p:nvSpPr>
          <p:cNvPr id="4" name="Slide Number Placeholder 3"/>
          <p:cNvSpPr>
            <a:spLocks noGrp="1"/>
          </p:cNvSpPr>
          <p:nvPr>
            <p:ph type="sldNum" sz="quarter" idx="10"/>
          </p:nvPr>
        </p:nvSpPr>
        <p:spPr/>
        <p:txBody>
          <a:bodyPr/>
          <a:lstStyle/>
          <a:p>
            <a:fld id="{594F6009-348C-44B1-AF0A-87099C489948}" type="slidenum">
              <a:rPr lang="en-US" smtClean="0"/>
              <a:t>151</a:t>
            </a:fld>
            <a:endParaRPr lang="en-US"/>
          </a:p>
        </p:txBody>
      </p:sp>
    </p:spTree>
    <p:extLst>
      <p:ext uri="{BB962C8B-B14F-4D97-AF65-F5344CB8AC3E}">
        <p14:creationId xmlns:p14="http://schemas.microsoft.com/office/powerpoint/2010/main" val="276498474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So let’s take the example voting app and try and deploy it on Kubernetes cluster. For this exercise we assume that the Kubernetes cluster is already setup and running. So what is our Goal? &lt;click&gt; &lt;click&gt; We need to deploy 5 different Docker containers with different application images such as </a:t>
            </a:r>
            <a:r>
              <a:rPr lang="en-US" dirty="0" err="1"/>
              <a:t>redis</a:t>
            </a:r>
            <a:r>
              <a:rPr lang="en-US" dirty="0"/>
              <a:t> and </a:t>
            </a:r>
            <a:r>
              <a:rPr lang="en-US" dirty="0" err="1"/>
              <a:t>postgres</a:t>
            </a:r>
            <a:r>
              <a:rPr lang="en-US" dirty="0"/>
              <a:t> for database and voting, result and worker for our application. So that’s our first step. &lt;click&gt; We then need to establish communication between the containers, so they have database connectivity and finally &lt;click&gt; publish ports on the voting and result app so we can access them from a web browser.</a:t>
            </a:r>
          </a:p>
          <a:p>
            <a:pPr marL="0" indent="0">
              <a:buFont typeface="+mj-lt"/>
              <a:buNone/>
            </a:pPr>
            <a:endParaRPr lang="en-US" dirty="0"/>
          </a:p>
          <a:p>
            <a:pPr marL="0" indent="0">
              <a:buFont typeface="+mj-lt"/>
              <a:buNone/>
            </a:pPr>
            <a:r>
              <a:rPr lang="en-US" dirty="0"/>
              <a:t>Let’s start with the first step of deploying containers. But we learned that in Kubernetes we cannot deploy containers directly. We must create PODs. &lt;click&gt; So the first step is then to create PODs for each component. Once we create the PODs, we need to enable connectivity between the PODs, such as enabling the voting app to reach the </a:t>
            </a:r>
            <a:r>
              <a:rPr lang="en-US" dirty="0" err="1"/>
              <a:t>redis</a:t>
            </a:r>
            <a:r>
              <a:rPr lang="en-US" dirty="0"/>
              <a:t> container and enabling web-app to reach the </a:t>
            </a:r>
            <a:r>
              <a:rPr lang="en-US" dirty="0" err="1"/>
              <a:t>redis</a:t>
            </a:r>
            <a:r>
              <a:rPr lang="en-US" dirty="0"/>
              <a:t> and </a:t>
            </a:r>
            <a:r>
              <a:rPr lang="en-US" dirty="0" err="1"/>
              <a:t>postgres</a:t>
            </a:r>
            <a:r>
              <a:rPr lang="en-US" dirty="0"/>
              <a:t> containers. &lt;click&gt; This is done by creating services. &lt;click&gt; And finally we enable external access and this is again done by creating a different type of service known as </a:t>
            </a:r>
            <a:r>
              <a:rPr lang="en-US" dirty="0" err="1"/>
              <a:t>LoadBalancer</a:t>
            </a:r>
            <a:r>
              <a:rPr lang="en-US" dirty="0"/>
              <a:t>. These steps should help us setup the voting-application on Kubernetes cluster. In the upcoming demo we will see how to accomplish these tasks and run docker containers on Kubernetes.</a:t>
            </a:r>
          </a:p>
        </p:txBody>
      </p:sp>
      <p:sp>
        <p:nvSpPr>
          <p:cNvPr id="4" name="Slide Number Placeholder 3"/>
          <p:cNvSpPr>
            <a:spLocks noGrp="1"/>
          </p:cNvSpPr>
          <p:nvPr>
            <p:ph type="sldNum" sz="quarter" idx="10"/>
          </p:nvPr>
        </p:nvSpPr>
        <p:spPr/>
        <p:txBody>
          <a:bodyPr/>
          <a:lstStyle/>
          <a:p>
            <a:fld id="{594F6009-348C-44B1-AF0A-87099C489948}" type="slidenum">
              <a:rPr lang="en-US" smtClean="0"/>
              <a:t>152</a:t>
            </a:fld>
            <a:endParaRPr lang="en-US"/>
          </a:p>
        </p:txBody>
      </p:sp>
    </p:spTree>
    <p:extLst>
      <p:ext uri="{BB962C8B-B14F-4D97-AF65-F5344CB8AC3E}">
        <p14:creationId xmlns:p14="http://schemas.microsoft.com/office/powerpoint/2010/main" val="169440995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lecture. In this lecture we will try and understand Microservices architecture using a simple web application. We will then try and deploy this web application on multiple different </a:t>
            </a:r>
            <a:r>
              <a:rPr lang="en-US" dirty="0" err="1"/>
              <a:t>kubernetes</a:t>
            </a:r>
            <a:r>
              <a:rPr lang="en-US" dirty="0"/>
              <a:t> platforms.</a:t>
            </a:r>
          </a:p>
        </p:txBody>
      </p:sp>
      <p:sp>
        <p:nvSpPr>
          <p:cNvPr id="4" name="Slide Number Placeholder 3"/>
          <p:cNvSpPr>
            <a:spLocks noGrp="1"/>
          </p:cNvSpPr>
          <p:nvPr>
            <p:ph type="sldNum" sz="quarter" idx="10"/>
          </p:nvPr>
        </p:nvSpPr>
        <p:spPr/>
        <p:txBody>
          <a:bodyPr/>
          <a:lstStyle/>
          <a:p>
            <a:fld id="{594F6009-348C-44B1-AF0A-87099C489948}" type="slidenum">
              <a:rPr lang="en-US" smtClean="0"/>
              <a:t>153</a:t>
            </a:fld>
            <a:endParaRPr lang="en-US"/>
          </a:p>
        </p:txBody>
      </p:sp>
    </p:spTree>
    <p:extLst>
      <p:ext uri="{BB962C8B-B14F-4D97-AF65-F5344CB8AC3E}">
        <p14:creationId xmlns:p14="http://schemas.microsoft.com/office/powerpoint/2010/main" val="173023642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So let’s take the example voting app and try and deploy it on Kubernetes cluster. For this exercise we assume that the Kubernetes cluster is already setup and running. So what is our Goal? &lt;click&gt; &lt;click&gt; We need to deploy 5 different Docker containers with different application images such as </a:t>
            </a:r>
            <a:r>
              <a:rPr lang="en-US" dirty="0" err="1"/>
              <a:t>redis</a:t>
            </a:r>
            <a:r>
              <a:rPr lang="en-US" dirty="0"/>
              <a:t> and </a:t>
            </a:r>
            <a:r>
              <a:rPr lang="en-US" dirty="0" err="1"/>
              <a:t>postgres</a:t>
            </a:r>
            <a:r>
              <a:rPr lang="en-US" dirty="0"/>
              <a:t> for database and voting, result and worker for our application. So that’s our first step. &lt;click&gt; We then need to establish communication between the containers, so they have database connectivity and finally &lt;click&gt; publish ports on the voting and result app so we can access them from a web browser.</a:t>
            </a:r>
          </a:p>
          <a:p>
            <a:pPr marL="0" indent="0">
              <a:buFont typeface="+mj-lt"/>
              <a:buNone/>
            </a:pPr>
            <a:endParaRPr lang="en-US" dirty="0"/>
          </a:p>
          <a:p>
            <a:pPr marL="0" indent="0">
              <a:buFont typeface="+mj-lt"/>
              <a:buNone/>
            </a:pPr>
            <a:r>
              <a:rPr lang="en-US" dirty="0"/>
              <a:t>Let’s start with the first step of deploying containers. But we learned that in Kubernetes we cannot deploy containers directly. We must create PODs. &lt;click&gt; So the first step is then to create PODs for each component. Once we create the PODs, we need to enable connectivity between the PODs, such as enabling the voting app to reach the </a:t>
            </a:r>
            <a:r>
              <a:rPr lang="en-US" dirty="0" err="1"/>
              <a:t>redis</a:t>
            </a:r>
            <a:r>
              <a:rPr lang="en-US" dirty="0"/>
              <a:t> container and enabling web-app to reach the </a:t>
            </a:r>
            <a:r>
              <a:rPr lang="en-US" dirty="0" err="1"/>
              <a:t>redis</a:t>
            </a:r>
            <a:r>
              <a:rPr lang="en-US" dirty="0"/>
              <a:t> and </a:t>
            </a:r>
            <a:r>
              <a:rPr lang="en-US" dirty="0" err="1"/>
              <a:t>postgres</a:t>
            </a:r>
            <a:r>
              <a:rPr lang="en-US" dirty="0"/>
              <a:t> containers. &lt;click&gt; This is done by creating services. &lt;click&gt; And finally we enable external access and this is again done by creating a different type of service known as </a:t>
            </a:r>
            <a:r>
              <a:rPr lang="en-US" dirty="0" err="1"/>
              <a:t>LoadBalancer</a:t>
            </a:r>
            <a:r>
              <a:rPr lang="en-US" dirty="0"/>
              <a:t>. These steps should help us setup the voting-application on Kubernetes cluster. In the upcoming demo we will see how to accomplish these tasks and run docker containers on Kubernetes.</a:t>
            </a:r>
          </a:p>
        </p:txBody>
      </p:sp>
      <p:sp>
        <p:nvSpPr>
          <p:cNvPr id="4" name="Slide Number Placeholder 3"/>
          <p:cNvSpPr>
            <a:spLocks noGrp="1"/>
          </p:cNvSpPr>
          <p:nvPr>
            <p:ph type="sldNum" sz="quarter" idx="10"/>
          </p:nvPr>
        </p:nvSpPr>
        <p:spPr/>
        <p:txBody>
          <a:bodyPr/>
          <a:lstStyle/>
          <a:p>
            <a:fld id="{594F6009-348C-44B1-AF0A-87099C489948}" type="slidenum">
              <a:rPr lang="en-US" smtClean="0"/>
              <a:t>154</a:t>
            </a:fld>
            <a:endParaRPr lang="en-US"/>
          </a:p>
        </p:txBody>
      </p:sp>
    </p:spTree>
    <p:extLst>
      <p:ext uri="{BB962C8B-B14F-4D97-AF65-F5344CB8AC3E}">
        <p14:creationId xmlns:p14="http://schemas.microsoft.com/office/powerpoint/2010/main" val="218849002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So let’s take the example voting app and try and deploy it on Kubernetes cluster. For this exercise we assume that the Kubernetes cluster is already setup and running. So what is our Goal? &lt;click&gt; &lt;click&gt; We need to deploy 5 different Docker containers with different application images such as </a:t>
            </a:r>
            <a:r>
              <a:rPr lang="en-US" dirty="0" err="1"/>
              <a:t>redis</a:t>
            </a:r>
            <a:r>
              <a:rPr lang="en-US" dirty="0"/>
              <a:t> and </a:t>
            </a:r>
            <a:r>
              <a:rPr lang="en-US" dirty="0" err="1"/>
              <a:t>postgres</a:t>
            </a:r>
            <a:r>
              <a:rPr lang="en-US" dirty="0"/>
              <a:t> for database and voting, result and worker for our application. So that’s our first step. &lt;click&gt; We then need to establish communication between the containers, so they have database connectivity and finally &lt;click&gt; publish ports on the voting and result app so we can access them from a web browser.</a:t>
            </a:r>
          </a:p>
          <a:p>
            <a:pPr marL="0" indent="0">
              <a:buFont typeface="+mj-lt"/>
              <a:buNone/>
            </a:pPr>
            <a:endParaRPr lang="en-US" dirty="0"/>
          </a:p>
          <a:p>
            <a:pPr marL="0" indent="0">
              <a:buFont typeface="+mj-lt"/>
              <a:buNone/>
            </a:pPr>
            <a:r>
              <a:rPr lang="en-US" dirty="0"/>
              <a:t>Let’s start with the first step of deploying containers. But we learned that in Kubernetes we cannot deploy containers directly. We must create PODs. &lt;click&gt; So the first step is then to create PODs for each component. Once we create the PODs, we need to enable connectivity between the PODs, such as enabling the voting app to reach the </a:t>
            </a:r>
            <a:r>
              <a:rPr lang="en-US" dirty="0" err="1"/>
              <a:t>redis</a:t>
            </a:r>
            <a:r>
              <a:rPr lang="en-US" dirty="0"/>
              <a:t> container and enabling web-app to reach the </a:t>
            </a:r>
            <a:r>
              <a:rPr lang="en-US" dirty="0" err="1"/>
              <a:t>redis</a:t>
            </a:r>
            <a:r>
              <a:rPr lang="en-US" dirty="0"/>
              <a:t> and </a:t>
            </a:r>
            <a:r>
              <a:rPr lang="en-US" dirty="0" err="1"/>
              <a:t>postgres</a:t>
            </a:r>
            <a:r>
              <a:rPr lang="en-US" dirty="0"/>
              <a:t> containers. &lt;click&gt; This is done by creating services. &lt;click&gt; And finally we enable external access and this is again done by creating a different type of service known as </a:t>
            </a:r>
            <a:r>
              <a:rPr lang="en-US" dirty="0" err="1"/>
              <a:t>LoadBalancer</a:t>
            </a:r>
            <a:r>
              <a:rPr lang="en-US" dirty="0"/>
              <a:t>. These steps should help us setup the voting-application on Kubernetes cluster. In the upcoming demo we will see how to accomplish these tasks and run docker containers on Kubernetes.</a:t>
            </a:r>
          </a:p>
        </p:txBody>
      </p:sp>
      <p:sp>
        <p:nvSpPr>
          <p:cNvPr id="4" name="Slide Number Placeholder 3"/>
          <p:cNvSpPr>
            <a:spLocks noGrp="1"/>
          </p:cNvSpPr>
          <p:nvPr>
            <p:ph type="sldNum" sz="quarter" idx="10"/>
          </p:nvPr>
        </p:nvSpPr>
        <p:spPr/>
        <p:txBody>
          <a:bodyPr/>
          <a:lstStyle/>
          <a:p>
            <a:fld id="{594F6009-348C-44B1-AF0A-87099C489948}" type="slidenum">
              <a:rPr lang="en-US" smtClean="0"/>
              <a:t>155</a:t>
            </a:fld>
            <a:endParaRPr lang="en-US"/>
          </a:p>
        </p:txBody>
      </p:sp>
    </p:spTree>
    <p:extLst>
      <p:ext uri="{BB962C8B-B14F-4D97-AF65-F5344CB8AC3E}">
        <p14:creationId xmlns:p14="http://schemas.microsoft.com/office/powerpoint/2010/main" val="2214684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8BC606-ECEB-4059-8ED8-0A2204428354}" type="slidenum">
              <a:rPr lang="en-GB" smtClean="0"/>
              <a:pPr/>
              <a:t>27</a:t>
            </a:fld>
            <a:endParaRPr lang="en-GB" dirty="0"/>
          </a:p>
        </p:txBody>
      </p:sp>
    </p:spTree>
    <p:extLst>
      <p:ext uri="{BB962C8B-B14F-4D97-AF65-F5344CB8AC3E}">
        <p14:creationId xmlns:p14="http://schemas.microsoft.com/office/powerpoint/2010/main" val="386892490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So let’s take the example voting app and try and deploy it on Kubernetes cluster. For this exercise we assume that the Kubernetes cluster is already setup and running. So what is our Goal? &lt;click&gt; &lt;click&gt; We need to deploy 5 different Docker containers with different application images such as </a:t>
            </a:r>
            <a:r>
              <a:rPr lang="en-US" dirty="0" err="1"/>
              <a:t>redis</a:t>
            </a:r>
            <a:r>
              <a:rPr lang="en-US" dirty="0"/>
              <a:t> and </a:t>
            </a:r>
            <a:r>
              <a:rPr lang="en-US" dirty="0" err="1"/>
              <a:t>postgres</a:t>
            </a:r>
            <a:r>
              <a:rPr lang="en-US" dirty="0"/>
              <a:t> for database and voting, result and worker for our application. So that’s our first step. &lt;click&gt; We then need to establish communication between the containers, so they have database connectivity and finally &lt;click&gt; publish ports on the voting and result app so we can access them from a web browser.</a:t>
            </a:r>
          </a:p>
          <a:p>
            <a:pPr marL="0" indent="0">
              <a:buFont typeface="+mj-lt"/>
              <a:buNone/>
            </a:pPr>
            <a:endParaRPr lang="en-US" dirty="0"/>
          </a:p>
          <a:p>
            <a:pPr marL="0" indent="0">
              <a:buFont typeface="+mj-lt"/>
              <a:buNone/>
            </a:pPr>
            <a:r>
              <a:rPr lang="en-US" dirty="0"/>
              <a:t>Let’s start with the first step of deploying containers. But we learned that in Kubernetes we cannot deploy containers directly. We must create PODs. &lt;click&gt; So the first step is then to create PODs for each component. Once we create the PODs, we need to enable connectivity between the PODs, such as enabling the voting app to reach the </a:t>
            </a:r>
            <a:r>
              <a:rPr lang="en-US" dirty="0" err="1"/>
              <a:t>redis</a:t>
            </a:r>
            <a:r>
              <a:rPr lang="en-US" dirty="0"/>
              <a:t> container and enabling web-app to reach the </a:t>
            </a:r>
            <a:r>
              <a:rPr lang="en-US" dirty="0" err="1"/>
              <a:t>redis</a:t>
            </a:r>
            <a:r>
              <a:rPr lang="en-US" dirty="0"/>
              <a:t> and </a:t>
            </a:r>
            <a:r>
              <a:rPr lang="en-US" dirty="0" err="1"/>
              <a:t>postgres</a:t>
            </a:r>
            <a:r>
              <a:rPr lang="en-US" dirty="0"/>
              <a:t> containers. &lt;click&gt; This is done by creating services. &lt;click&gt; And finally we enable external access and this is again done by creating a different type of service known as </a:t>
            </a:r>
            <a:r>
              <a:rPr lang="en-US" dirty="0" err="1"/>
              <a:t>LoadBalancer</a:t>
            </a:r>
            <a:r>
              <a:rPr lang="en-US" dirty="0"/>
              <a:t>. These steps should help us setup the voting-application on Kubernetes cluster. In the upcoming demo we will see how to accomplish these tasks and run docker containers on Kubernetes.</a:t>
            </a:r>
          </a:p>
        </p:txBody>
      </p:sp>
      <p:sp>
        <p:nvSpPr>
          <p:cNvPr id="4" name="Slide Number Placeholder 3"/>
          <p:cNvSpPr>
            <a:spLocks noGrp="1"/>
          </p:cNvSpPr>
          <p:nvPr>
            <p:ph type="sldNum" sz="quarter" idx="10"/>
          </p:nvPr>
        </p:nvSpPr>
        <p:spPr/>
        <p:txBody>
          <a:bodyPr/>
          <a:lstStyle/>
          <a:p>
            <a:fld id="{594F6009-348C-44B1-AF0A-87099C489948}" type="slidenum">
              <a:rPr lang="en-US" smtClean="0"/>
              <a:t>156</a:t>
            </a:fld>
            <a:endParaRPr lang="en-US"/>
          </a:p>
        </p:txBody>
      </p:sp>
    </p:spTree>
    <p:extLst>
      <p:ext uri="{BB962C8B-B14F-4D97-AF65-F5344CB8AC3E}">
        <p14:creationId xmlns:p14="http://schemas.microsoft.com/office/powerpoint/2010/main" val="181740917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lecture. In this lecture we will try and understand Microservices architecture using a simple web application. We will then try and deploy this web application on multiple different </a:t>
            </a:r>
            <a:r>
              <a:rPr lang="en-US" dirty="0" err="1"/>
              <a:t>kubernetes</a:t>
            </a:r>
            <a:r>
              <a:rPr lang="en-US" dirty="0"/>
              <a:t> platforms.</a:t>
            </a:r>
          </a:p>
        </p:txBody>
      </p:sp>
      <p:sp>
        <p:nvSpPr>
          <p:cNvPr id="4" name="Slide Number Placeholder 3"/>
          <p:cNvSpPr>
            <a:spLocks noGrp="1"/>
          </p:cNvSpPr>
          <p:nvPr>
            <p:ph type="sldNum" sz="quarter" idx="10"/>
          </p:nvPr>
        </p:nvSpPr>
        <p:spPr/>
        <p:txBody>
          <a:bodyPr/>
          <a:lstStyle/>
          <a:p>
            <a:fld id="{594F6009-348C-44B1-AF0A-87099C489948}" type="slidenum">
              <a:rPr lang="en-US" smtClean="0"/>
              <a:t>157</a:t>
            </a:fld>
            <a:endParaRPr lang="en-US"/>
          </a:p>
        </p:txBody>
      </p:sp>
    </p:spTree>
    <p:extLst>
      <p:ext uri="{BB962C8B-B14F-4D97-AF65-F5344CB8AC3E}">
        <p14:creationId xmlns:p14="http://schemas.microsoft.com/office/powerpoint/2010/main" val="82997363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So let’s take the example voting app and try and deploy it on Kubernetes cluster. For this exercise we assume that the Kubernetes cluster is already setup and running. So what is our Goal? &lt;click&gt; &lt;click&gt; We need to deploy 5 different Docker containers with different application images such as </a:t>
            </a:r>
            <a:r>
              <a:rPr lang="en-US" dirty="0" err="1"/>
              <a:t>redis</a:t>
            </a:r>
            <a:r>
              <a:rPr lang="en-US" dirty="0"/>
              <a:t> and </a:t>
            </a:r>
            <a:r>
              <a:rPr lang="en-US" dirty="0" err="1"/>
              <a:t>postgres</a:t>
            </a:r>
            <a:r>
              <a:rPr lang="en-US" dirty="0"/>
              <a:t> for database and voting, result and worker for our application. So that’s our first step. &lt;click&gt; We then need to establish communication between the containers, so they have database connectivity and finally &lt;click&gt; publish ports on the voting and result app so we can access them from a web browser.</a:t>
            </a:r>
          </a:p>
          <a:p>
            <a:pPr marL="0" indent="0">
              <a:buFont typeface="+mj-lt"/>
              <a:buNone/>
            </a:pPr>
            <a:endParaRPr lang="en-US" dirty="0"/>
          </a:p>
          <a:p>
            <a:pPr marL="0" indent="0">
              <a:buFont typeface="+mj-lt"/>
              <a:buNone/>
            </a:pPr>
            <a:r>
              <a:rPr lang="en-US" dirty="0"/>
              <a:t>Let’s start with the first step of deploying containers. But we learned that in Kubernetes we cannot deploy containers directly. We must create PODs. &lt;click&gt; So the first step is then to create PODs for each component. Once we create the PODs, we need to enable connectivity between the PODs, such as enabling the voting app to reach the </a:t>
            </a:r>
            <a:r>
              <a:rPr lang="en-US" dirty="0" err="1"/>
              <a:t>redis</a:t>
            </a:r>
            <a:r>
              <a:rPr lang="en-US" dirty="0"/>
              <a:t> container and enabling web-app to reach the </a:t>
            </a:r>
            <a:r>
              <a:rPr lang="en-US" dirty="0" err="1"/>
              <a:t>redis</a:t>
            </a:r>
            <a:r>
              <a:rPr lang="en-US" dirty="0"/>
              <a:t> and </a:t>
            </a:r>
            <a:r>
              <a:rPr lang="en-US" dirty="0" err="1"/>
              <a:t>postgres</a:t>
            </a:r>
            <a:r>
              <a:rPr lang="en-US" dirty="0"/>
              <a:t> containers. &lt;click&gt; This is done by creating services. &lt;click&gt; And finally we enable external access and this is again done by creating a different type of service known as </a:t>
            </a:r>
            <a:r>
              <a:rPr lang="en-US" dirty="0" err="1"/>
              <a:t>LoadBalancer</a:t>
            </a:r>
            <a:r>
              <a:rPr lang="en-US" dirty="0"/>
              <a:t>. These steps should help us setup the voting-application on Kubernetes cluster. In the upcoming demo we will see how to accomplish these tasks and run docker containers on Kubernetes.</a:t>
            </a:r>
          </a:p>
        </p:txBody>
      </p:sp>
      <p:sp>
        <p:nvSpPr>
          <p:cNvPr id="4" name="Slide Number Placeholder 3"/>
          <p:cNvSpPr>
            <a:spLocks noGrp="1"/>
          </p:cNvSpPr>
          <p:nvPr>
            <p:ph type="sldNum" sz="quarter" idx="10"/>
          </p:nvPr>
        </p:nvSpPr>
        <p:spPr/>
        <p:txBody>
          <a:bodyPr/>
          <a:lstStyle/>
          <a:p>
            <a:fld id="{594F6009-348C-44B1-AF0A-87099C489948}" type="slidenum">
              <a:rPr lang="en-US" smtClean="0"/>
              <a:t>158</a:t>
            </a:fld>
            <a:endParaRPr lang="en-US"/>
          </a:p>
        </p:txBody>
      </p:sp>
    </p:spTree>
    <p:extLst>
      <p:ext uri="{BB962C8B-B14F-4D97-AF65-F5344CB8AC3E}">
        <p14:creationId xmlns:p14="http://schemas.microsoft.com/office/powerpoint/2010/main" val="54592404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So let’s take the example voting app and try and deploy it on Kubernetes cluster. For this exercise we assume that the Kubernetes cluster is already setup and running. So what is our Goal? &lt;click&gt; &lt;click&gt; We need to deploy 5 different Docker containers with different application images such as </a:t>
            </a:r>
            <a:r>
              <a:rPr lang="en-US" dirty="0" err="1"/>
              <a:t>redis</a:t>
            </a:r>
            <a:r>
              <a:rPr lang="en-US" dirty="0"/>
              <a:t> and </a:t>
            </a:r>
            <a:r>
              <a:rPr lang="en-US" dirty="0" err="1"/>
              <a:t>postgres</a:t>
            </a:r>
            <a:r>
              <a:rPr lang="en-US" dirty="0"/>
              <a:t> for database and voting, result and worker for our application. So that’s our first step. &lt;click&gt; We then need to establish communication between the containers, so they have database connectivity and finally &lt;click&gt; publish ports on the voting and result app so we can access them from a web browser.</a:t>
            </a:r>
          </a:p>
          <a:p>
            <a:pPr marL="0" indent="0">
              <a:buFont typeface="+mj-lt"/>
              <a:buNone/>
            </a:pPr>
            <a:endParaRPr lang="en-US" dirty="0"/>
          </a:p>
          <a:p>
            <a:pPr marL="0" indent="0">
              <a:buFont typeface="+mj-lt"/>
              <a:buNone/>
            </a:pPr>
            <a:r>
              <a:rPr lang="en-US" dirty="0"/>
              <a:t>Let’s start with the first step of deploying containers. But we learned that in Kubernetes we cannot deploy containers directly. We must create PODs. &lt;click&gt; So the first step is then to create PODs for each component. Once we create the PODs, we need to enable connectivity between the PODs, such as enabling the voting app to reach the </a:t>
            </a:r>
            <a:r>
              <a:rPr lang="en-US" dirty="0" err="1"/>
              <a:t>redis</a:t>
            </a:r>
            <a:r>
              <a:rPr lang="en-US" dirty="0"/>
              <a:t> container and enabling web-app to reach the </a:t>
            </a:r>
            <a:r>
              <a:rPr lang="en-US" dirty="0" err="1"/>
              <a:t>redis</a:t>
            </a:r>
            <a:r>
              <a:rPr lang="en-US" dirty="0"/>
              <a:t> and </a:t>
            </a:r>
            <a:r>
              <a:rPr lang="en-US" dirty="0" err="1"/>
              <a:t>postgres</a:t>
            </a:r>
            <a:r>
              <a:rPr lang="en-US" dirty="0"/>
              <a:t> containers. &lt;click&gt; This is done by creating services. &lt;click&gt; And finally we enable external access and this is again done by creating a different type of service known as </a:t>
            </a:r>
            <a:r>
              <a:rPr lang="en-US" dirty="0" err="1"/>
              <a:t>LoadBalancer</a:t>
            </a:r>
            <a:r>
              <a:rPr lang="en-US" dirty="0"/>
              <a:t>. These steps should help us setup the voting-application on Kubernetes cluster. In the upcoming demo we will see how to accomplish these tasks and run docker containers on Kubernetes.</a:t>
            </a:r>
          </a:p>
        </p:txBody>
      </p:sp>
      <p:sp>
        <p:nvSpPr>
          <p:cNvPr id="4" name="Slide Number Placeholder 3"/>
          <p:cNvSpPr>
            <a:spLocks noGrp="1"/>
          </p:cNvSpPr>
          <p:nvPr>
            <p:ph type="sldNum" sz="quarter" idx="10"/>
          </p:nvPr>
        </p:nvSpPr>
        <p:spPr/>
        <p:txBody>
          <a:bodyPr/>
          <a:lstStyle/>
          <a:p>
            <a:fld id="{594F6009-348C-44B1-AF0A-87099C489948}" type="slidenum">
              <a:rPr lang="en-US" smtClean="0"/>
              <a:t>159</a:t>
            </a:fld>
            <a:endParaRPr lang="en-US"/>
          </a:p>
        </p:txBody>
      </p:sp>
    </p:spTree>
    <p:extLst>
      <p:ext uri="{BB962C8B-B14F-4D97-AF65-F5344CB8AC3E}">
        <p14:creationId xmlns:p14="http://schemas.microsoft.com/office/powerpoint/2010/main" val="406143496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So let’s take the example voting app and try and deploy it on Kubernetes cluster. For this exercise we assume that the Kubernetes cluster is already setup and running. So what is our Goal? &lt;click&gt; &lt;click&gt; We need to deploy 5 different Docker containers with different application images such as </a:t>
            </a:r>
            <a:r>
              <a:rPr lang="en-US" dirty="0" err="1"/>
              <a:t>redis</a:t>
            </a:r>
            <a:r>
              <a:rPr lang="en-US" dirty="0"/>
              <a:t> and </a:t>
            </a:r>
            <a:r>
              <a:rPr lang="en-US" dirty="0" err="1"/>
              <a:t>postgres</a:t>
            </a:r>
            <a:r>
              <a:rPr lang="en-US" dirty="0"/>
              <a:t> for database and voting, result and worker for our application. So that’s our first step. &lt;click&gt; We then need to establish communication between the containers, so they have database connectivity and finally &lt;click&gt; publish ports on the voting and result app so we can access them from a web browser.</a:t>
            </a:r>
          </a:p>
          <a:p>
            <a:pPr marL="0" indent="0">
              <a:buFont typeface="+mj-lt"/>
              <a:buNone/>
            </a:pPr>
            <a:endParaRPr lang="en-US" dirty="0"/>
          </a:p>
          <a:p>
            <a:pPr marL="0" indent="0">
              <a:buFont typeface="+mj-lt"/>
              <a:buNone/>
            </a:pPr>
            <a:r>
              <a:rPr lang="en-US" dirty="0"/>
              <a:t>Let’s start with the first step of deploying containers. But we learned that in Kubernetes we cannot deploy containers directly. We must create PODs. &lt;click&gt; So the first step is then to create PODs for each component. Once we create the PODs, we need to enable connectivity between the PODs, such as enabling the voting app to reach the </a:t>
            </a:r>
            <a:r>
              <a:rPr lang="en-US" dirty="0" err="1"/>
              <a:t>redis</a:t>
            </a:r>
            <a:r>
              <a:rPr lang="en-US" dirty="0"/>
              <a:t> container and enabling web-app to reach the </a:t>
            </a:r>
            <a:r>
              <a:rPr lang="en-US" dirty="0" err="1"/>
              <a:t>redis</a:t>
            </a:r>
            <a:r>
              <a:rPr lang="en-US" dirty="0"/>
              <a:t> and </a:t>
            </a:r>
            <a:r>
              <a:rPr lang="en-US" dirty="0" err="1"/>
              <a:t>postgres</a:t>
            </a:r>
            <a:r>
              <a:rPr lang="en-US" dirty="0"/>
              <a:t> containers. &lt;click&gt; This is done by creating services. &lt;click&gt; And finally we enable external access and this is again done by creating a different type of service known as </a:t>
            </a:r>
            <a:r>
              <a:rPr lang="en-US" dirty="0" err="1"/>
              <a:t>LoadBalancer</a:t>
            </a:r>
            <a:r>
              <a:rPr lang="en-US" dirty="0"/>
              <a:t>. These steps should help us setup the voting-application on Kubernetes cluster. In the upcoming demo we will see how to accomplish these tasks and run docker containers on Kubernetes.</a:t>
            </a:r>
          </a:p>
        </p:txBody>
      </p:sp>
      <p:sp>
        <p:nvSpPr>
          <p:cNvPr id="4" name="Slide Number Placeholder 3"/>
          <p:cNvSpPr>
            <a:spLocks noGrp="1"/>
          </p:cNvSpPr>
          <p:nvPr>
            <p:ph type="sldNum" sz="quarter" idx="10"/>
          </p:nvPr>
        </p:nvSpPr>
        <p:spPr/>
        <p:txBody>
          <a:bodyPr/>
          <a:lstStyle/>
          <a:p>
            <a:fld id="{594F6009-348C-44B1-AF0A-87099C489948}" type="slidenum">
              <a:rPr lang="en-US" smtClean="0"/>
              <a:t>160</a:t>
            </a:fld>
            <a:endParaRPr lang="en-US"/>
          </a:p>
        </p:txBody>
      </p:sp>
    </p:spTree>
    <p:extLst>
      <p:ext uri="{BB962C8B-B14F-4D97-AF65-F5344CB8AC3E}">
        <p14:creationId xmlns:p14="http://schemas.microsoft.com/office/powerpoint/2010/main" val="351322486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So let’s take the example voting app and try and deploy it on Kubernetes cluster. For this exercise we assume that the Kubernetes cluster is already setup and running. So what is our Goal? &lt;click&gt; &lt;click&gt; We need to deploy 5 different Docker containers with different application images such as </a:t>
            </a:r>
            <a:r>
              <a:rPr lang="en-US" dirty="0" err="1"/>
              <a:t>redis</a:t>
            </a:r>
            <a:r>
              <a:rPr lang="en-US" dirty="0"/>
              <a:t> and </a:t>
            </a:r>
            <a:r>
              <a:rPr lang="en-US" dirty="0" err="1"/>
              <a:t>postgres</a:t>
            </a:r>
            <a:r>
              <a:rPr lang="en-US" dirty="0"/>
              <a:t> for database and voting, result and worker for our application. So that’s our first step. &lt;click&gt; We then need to establish communication between the containers, so they have database connectivity and finally &lt;click&gt; publish ports on the voting and result app so we can access them from a web browser.</a:t>
            </a:r>
          </a:p>
          <a:p>
            <a:pPr marL="0" indent="0">
              <a:buFont typeface="+mj-lt"/>
              <a:buNone/>
            </a:pPr>
            <a:endParaRPr lang="en-US" dirty="0"/>
          </a:p>
          <a:p>
            <a:pPr marL="0" indent="0">
              <a:buFont typeface="+mj-lt"/>
              <a:buNone/>
            </a:pPr>
            <a:r>
              <a:rPr lang="en-US" dirty="0"/>
              <a:t>Let’s start with the first step of deploying containers. But we learned that in Kubernetes we cannot deploy containers directly. We must create PODs. &lt;click&gt; So the first step is then to create PODs for each component. Once we create the PODs, we need to enable connectivity between the PODs, such as enabling the voting app to reach the </a:t>
            </a:r>
            <a:r>
              <a:rPr lang="en-US" dirty="0" err="1"/>
              <a:t>redis</a:t>
            </a:r>
            <a:r>
              <a:rPr lang="en-US" dirty="0"/>
              <a:t> container and enabling web-app to reach the </a:t>
            </a:r>
            <a:r>
              <a:rPr lang="en-US" dirty="0" err="1"/>
              <a:t>redis</a:t>
            </a:r>
            <a:r>
              <a:rPr lang="en-US" dirty="0"/>
              <a:t> and </a:t>
            </a:r>
            <a:r>
              <a:rPr lang="en-US" dirty="0" err="1"/>
              <a:t>postgres</a:t>
            </a:r>
            <a:r>
              <a:rPr lang="en-US" dirty="0"/>
              <a:t> containers. &lt;click&gt; This is done by creating services. &lt;click&gt; And finally we enable external access and this is again done by creating a different type of service known as </a:t>
            </a:r>
            <a:r>
              <a:rPr lang="en-US" dirty="0" err="1"/>
              <a:t>LoadBalancer</a:t>
            </a:r>
            <a:r>
              <a:rPr lang="en-US" dirty="0"/>
              <a:t>. These steps should help us setup the voting-application on Kubernetes cluster. In the upcoming demo we will see how to accomplish these tasks and run docker containers on Kubernetes.</a:t>
            </a:r>
          </a:p>
        </p:txBody>
      </p:sp>
      <p:sp>
        <p:nvSpPr>
          <p:cNvPr id="4" name="Slide Number Placeholder 3"/>
          <p:cNvSpPr>
            <a:spLocks noGrp="1"/>
          </p:cNvSpPr>
          <p:nvPr>
            <p:ph type="sldNum" sz="quarter" idx="10"/>
          </p:nvPr>
        </p:nvSpPr>
        <p:spPr/>
        <p:txBody>
          <a:bodyPr/>
          <a:lstStyle/>
          <a:p>
            <a:fld id="{594F6009-348C-44B1-AF0A-87099C489948}" type="slidenum">
              <a:rPr lang="en-US" smtClean="0"/>
              <a:t>161</a:t>
            </a:fld>
            <a:endParaRPr lang="en-US"/>
          </a:p>
        </p:txBody>
      </p:sp>
    </p:spTree>
    <p:extLst>
      <p:ext uri="{BB962C8B-B14F-4D97-AF65-F5344CB8AC3E}">
        <p14:creationId xmlns:p14="http://schemas.microsoft.com/office/powerpoint/2010/main" val="427304529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So let’s take the example voting app and try and deploy it on Kubernetes cluster. For this exercise we assume that the Kubernetes cluster is already setup and running. So what is our Goal? &lt;click&gt; &lt;click&gt; We need to deploy 5 different Docker containers with different application images such as </a:t>
            </a:r>
            <a:r>
              <a:rPr lang="en-US" dirty="0" err="1"/>
              <a:t>redis</a:t>
            </a:r>
            <a:r>
              <a:rPr lang="en-US" dirty="0"/>
              <a:t> and </a:t>
            </a:r>
            <a:r>
              <a:rPr lang="en-US" dirty="0" err="1"/>
              <a:t>postgres</a:t>
            </a:r>
            <a:r>
              <a:rPr lang="en-US" dirty="0"/>
              <a:t> for database and voting, result and worker for our application. So that’s our first step. &lt;click&gt; We then need to establish communication between the containers, so they have database connectivity and finally &lt;click&gt; publish ports on the voting and result app so we can access them from a web browser.</a:t>
            </a:r>
          </a:p>
          <a:p>
            <a:pPr marL="0" indent="0">
              <a:buFont typeface="+mj-lt"/>
              <a:buNone/>
            </a:pPr>
            <a:endParaRPr lang="en-US" dirty="0"/>
          </a:p>
          <a:p>
            <a:pPr marL="0" indent="0">
              <a:buFont typeface="+mj-lt"/>
              <a:buNone/>
            </a:pPr>
            <a:r>
              <a:rPr lang="en-US" dirty="0"/>
              <a:t>Let’s start with the first step of deploying containers. But we learned that in Kubernetes we cannot deploy containers directly. We must create PODs. &lt;click&gt; So the first step is then to create PODs for each component. Once we create the PODs, we need to enable connectivity between the PODs, such as enabling the voting app to reach the </a:t>
            </a:r>
            <a:r>
              <a:rPr lang="en-US" dirty="0" err="1"/>
              <a:t>redis</a:t>
            </a:r>
            <a:r>
              <a:rPr lang="en-US" dirty="0"/>
              <a:t> container and enabling web-app to reach the </a:t>
            </a:r>
            <a:r>
              <a:rPr lang="en-US" dirty="0" err="1"/>
              <a:t>redis</a:t>
            </a:r>
            <a:r>
              <a:rPr lang="en-US" dirty="0"/>
              <a:t> and </a:t>
            </a:r>
            <a:r>
              <a:rPr lang="en-US" dirty="0" err="1"/>
              <a:t>postgres</a:t>
            </a:r>
            <a:r>
              <a:rPr lang="en-US" dirty="0"/>
              <a:t> containers. &lt;click&gt; This is done by creating services. &lt;click&gt; And finally we enable external access and this is again done by creating a different type of service known as </a:t>
            </a:r>
            <a:r>
              <a:rPr lang="en-US" dirty="0" err="1"/>
              <a:t>LoadBalancer</a:t>
            </a:r>
            <a:r>
              <a:rPr lang="en-US" dirty="0"/>
              <a:t>. These steps should help us setup the voting-application on Kubernetes cluster. In the upcoming demo we will see how to accomplish these tasks and run docker containers on Kubernetes.</a:t>
            </a:r>
          </a:p>
        </p:txBody>
      </p:sp>
      <p:sp>
        <p:nvSpPr>
          <p:cNvPr id="4" name="Slide Number Placeholder 3"/>
          <p:cNvSpPr>
            <a:spLocks noGrp="1"/>
          </p:cNvSpPr>
          <p:nvPr>
            <p:ph type="sldNum" sz="quarter" idx="10"/>
          </p:nvPr>
        </p:nvSpPr>
        <p:spPr/>
        <p:txBody>
          <a:bodyPr/>
          <a:lstStyle/>
          <a:p>
            <a:fld id="{594F6009-348C-44B1-AF0A-87099C489948}" type="slidenum">
              <a:rPr lang="en-US" smtClean="0"/>
              <a:t>162</a:t>
            </a:fld>
            <a:endParaRPr lang="en-US"/>
          </a:p>
        </p:txBody>
      </p:sp>
    </p:spTree>
    <p:extLst>
      <p:ext uri="{BB962C8B-B14F-4D97-AF65-F5344CB8AC3E}">
        <p14:creationId xmlns:p14="http://schemas.microsoft.com/office/powerpoint/2010/main" val="151838590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So let’s take the example voting app and try and deploy it on Kubernetes cluster. For this exercise we assume that the Kubernetes cluster is already setup and running. So what is our Goal? &lt;click&gt; &lt;click&gt; We need to deploy 5 different Docker containers with different application images such as </a:t>
            </a:r>
            <a:r>
              <a:rPr lang="en-US" dirty="0" err="1"/>
              <a:t>redis</a:t>
            </a:r>
            <a:r>
              <a:rPr lang="en-US" dirty="0"/>
              <a:t> and </a:t>
            </a:r>
            <a:r>
              <a:rPr lang="en-US" dirty="0" err="1"/>
              <a:t>postgres</a:t>
            </a:r>
            <a:r>
              <a:rPr lang="en-US" dirty="0"/>
              <a:t> for database and voting, result and worker for our application. So that’s our first step. &lt;click&gt; We then need to establish communication between the containers, so they have database connectivity and finally &lt;click&gt; publish ports on the voting and result app so we can access them from a web browser.</a:t>
            </a:r>
          </a:p>
          <a:p>
            <a:pPr marL="0" indent="0">
              <a:buFont typeface="+mj-lt"/>
              <a:buNone/>
            </a:pPr>
            <a:endParaRPr lang="en-US" dirty="0"/>
          </a:p>
          <a:p>
            <a:pPr marL="0" indent="0">
              <a:buFont typeface="+mj-lt"/>
              <a:buNone/>
            </a:pPr>
            <a:r>
              <a:rPr lang="en-US" dirty="0"/>
              <a:t>Let’s start with the first step of deploying containers. But we learned that in Kubernetes we cannot deploy containers directly. We must create PODs. &lt;click&gt; So the first step is then to create PODs for each component. Once we create the PODs, we need to enable connectivity between the PODs, such as enabling the voting app to reach the </a:t>
            </a:r>
            <a:r>
              <a:rPr lang="en-US" dirty="0" err="1"/>
              <a:t>redis</a:t>
            </a:r>
            <a:r>
              <a:rPr lang="en-US" dirty="0"/>
              <a:t> container and enabling web-app to reach the </a:t>
            </a:r>
            <a:r>
              <a:rPr lang="en-US" dirty="0" err="1"/>
              <a:t>redis</a:t>
            </a:r>
            <a:r>
              <a:rPr lang="en-US" dirty="0"/>
              <a:t> and </a:t>
            </a:r>
            <a:r>
              <a:rPr lang="en-US" dirty="0" err="1"/>
              <a:t>postgres</a:t>
            </a:r>
            <a:r>
              <a:rPr lang="en-US" dirty="0"/>
              <a:t> containers. &lt;click&gt; This is done by creating services. &lt;click&gt; And finally we enable external access and this is again done by creating a different type of service known as </a:t>
            </a:r>
            <a:r>
              <a:rPr lang="en-US" dirty="0" err="1"/>
              <a:t>LoadBalancer</a:t>
            </a:r>
            <a:r>
              <a:rPr lang="en-US" dirty="0"/>
              <a:t>. These steps should help us setup the voting-application on Kubernetes cluster. In the upcoming demo we will see how to accomplish these tasks and run docker containers on Kubernetes.</a:t>
            </a:r>
          </a:p>
        </p:txBody>
      </p:sp>
      <p:sp>
        <p:nvSpPr>
          <p:cNvPr id="4" name="Slide Number Placeholder 3"/>
          <p:cNvSpPr>
            <a:spLocks noGrp="1"/>
          </p:cNvSpPr>
          <p:nvPr>
            <p:ph type="sldNum" sz="quarter" idx="10"/>
          </p:nvPr>
        </p:nvSpPr>
        <p:spPr/>
        <p:txBody>
          <a:bodyPr/>
          <a:lstStyle/>
          <a:p>
            <a:fld id="{594F6009-348C-44B1-AF0A-87099C489948}" type="slidenum">
              <a:rPr lang="en-US" smtClean="0"/>
              <a:t>163</a:t>
            </a:fld>
            <a:endParaRPr lang="en-US"/>
          </a:p>
        </p:txBody>
      </p:sp>
    </p:spTree>
    <p:extLst>
      <p:ext uri="{BB962C8B-B14F-4D97-AF65-F5344CB8AC3E}">
        <p14:creationId xmlns:p14="http://schemas.microsoft.com/office/powerpoint/2010/main" val="101428342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lecture. In this lecture we will try and understand Microservices architecture using a simple web application. We will then try and deploy this web application on multiple different </a:t>
            </a:r>
            <a:r>
              <a:rPr lang="en-US" dirty="0" err="1"/>
              <a:t>kubernetes</a:t>
            </a:r>
            <a:r>
              <a:rPr lang="en-US" dirty="0"/>
              <a:t> platforms.</a:t>
            </a:r>
          </a:p>
        </p:txBody>
      </p:sp>
      <p:sp>
        <p:nvSpPr>
          <p:cNvPr id="4" name="Slide Number Placeholder 3"/>
          <p:cNvSpPr>
            <a:spLocks noGrp="1"/>
          </p:cNvSpPr>
          <p:nvPr>
            <p:ph type="sldNum" sz="quarter" idx="10"/>
          </p:nvPr>
        </p:nvSpPr>
        <p:spPr/>
        <p:txBody>
          <a:bodyPr/>
          <a:lstStyle/>
          <a:p>
            <a:fld id="{594F6009-348C-44B1-AF0A-87099C489948}" type="slidenum">
              <a:rPr lang="en-US" smtClean="0"/>
              <a:t>164</a:t>
            </a:fld>
            <a:endParaRPr lang="en-US"/>
          </a:p>
        </p:txBody>
      </p:sp>
    </p:spTree>
    <p:extLst>
      <p:ext uri="{BB962C8B-B14F-4D97-AF65-F5344CB8AC3E}">
        <p14:creationId xmlns:p14="http://schemas.microsoft.com/office/powerpoint/2010/main" val="336480486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Docker swarm we created stacks using YAML based docker-compose files. Similarly, in Kubernetes Pods, deployments and services are all created using a &lt;click&gt; YAML based definition file. The format of the file is a bit different than the docker-compose file. &lt;click&gt; There are 4 major sections in the file. &lt;click&gt; The version describes  the version of schema we are using. The current version is 1, so you can set it to v1. &lt;click&gt; The kind describes the type of resource we are defining in the </a:t>
            </a:r>
            <a:r>
              <a:rPr lang="en-US" dirty="0" err="1"/>
              <a:t>Yaml</a:t>
            </a:r>
            <a:r>
              <a:rPr lang="en-US" dirty="0"/>
              <a:t> file – it could be Pod, deployment or service. So we could use YAML files to define all of the different resources we create in Kubernetes in place of a create command with a lot of different options passed in as arguments.  &lt;click&gt; There are other types of resources as well but we will skip going into those for now. &lt;click&gt; The next is metadata and this is were we provide additional information about our configuration such as its names, custom labels and many other things. &lt;click&gt; And finally we have specification which is were we specify the actual deployment definition such as the type of containers that form the pod, the images used, the ports exposed etc.</a:t>
            </a:r>
          </a:p>
          <a:p>
            <a:endParaRPr lang="en-US" dirty="0"/>
          </a:p>
          <a:p>
            <a:r>
              <a:rPr lang="en-US" dirty="0"/>
              <a:t>We will now try to create a simple pod definition. &lt;click&gt; In the pod-</a:t>
            </a:r>
            <a:r>
              <a:rPr lang="en-US" dirty="0" err="1"/>
              <a:t>definition.yml</a:t>
            </a:r>
            <a:r>
              <a:rPr lang="en-US" dirty="0"/>
              <a:t> file update the </a:t>
            </a:r>
            <a:r>
              <a:rPr lang="en-US" dirty="0" err="1"/>
              <a:t>apiVersion</a:t>
            </a:r>
            <a:r>
              <a:rPr lang="en-US" dirty="0"/>
              <a:t> to v1. Because that’s the latest stable version. &lt;click&gt; The kind of deployment is pod, because we are creating a pod. &lt;click&gt; In metadata we will add a name and set it to my-</a:t>
            </a:r>
            <a:r>
              <a:rPr lang="en-US" dirty="0" err="1"/>
              <a:t>nginx</a:t>
            </a:r>
            <a:r>
              <a:rPr lang="en-US" dirty="0"/>
              <a:t>, so that will be the name of the pod. &lt;click&gt; Under specification, we will add containers and provide the containers we want to be part of this pod. In our case we are creating a one container per pod setup, so we will simply add a single container and use the </a:t>
            </a:r>
            <a:r>
              <a:rPr lang="en-US" dirty="0" err="1"/>
              <a:t>nginx</a:t>
            </a:r>
            <a:r>
              <a:rPr lang="en-US" dirty="0"/>
              <a:t> image. We will also add a ports section to expose port 80 on the </a:t>
            </a:r>
            <a:r>
              <a:rPr lang="en-US" dirty="0" err="1"/>
              <a:t>nginx</a:t>
            </a:r>
            <a:r>
              <a:rPr lang="en-US" dirty="0"/>
              <a:t> container so we can access it. &lt;click&gt; Once done, run the kubectl create command and provide the –f parameter to input the pod-</a:t>
            </a:r>
            <a:r>
              <a:rPr lang="en-US" dirty="0" err="1"/>
              <a:t>definition.yml</a:t>
            </a:r>
            <a:r>
              <a:rPr lang="en-US" dirty="0"/>
              <a:t> file. Kubernetes will then read the definition file and create the containers as required. Similarly we could create multiple different definition files one for each pod, deployment or service we need and execute the kubectl create command against those files to setup our application stack.</a:t>
            </a:r>
          </a:p>
          <a:p>
            <a:endParaRPr lang="en-US" dirty="0"/>
          </a:p>
        </p:txBody>
      </p:sp>
      <p:sp>
        <p:nvSpPr>
          <p:cNvPr id="4" name="Slide Number Placeholder 3"/>
          <p:cNvSpPr>
            <a:spLocks noGrp="1"/>
          </p:cNvSpPr>
          <p:nvPr>
            <p:ph type="sldNum" sz="quarter" idx="10"/>
          </p:nvPr>
        </p:nvSpPr>
        <p:spPr/>
        <p:txBody>
          <a:bodyPr/>
          <a:lstStyle/>
          <a:p>
            <a:fld id="{594F6009-348C-44B1-AF0A-87099C489948}" type="slidenum">
              <a:rPr lang="en-US" smtClean="0"/>
              <a:t>165</a:t>
            </a:fld>
            <a:endParaRPr lang="en-US"/>
          </a:p>
        </p:txBody>
      </p:sp>
    </p:spTree>
    <p:extLst>
      <p:ext uri="{BB962C8B-B14F-4D97-AF65-F5344CB8AC3E}">
        <p14:creationId xmlns:p14="http://schemas.microsoft.com/office/powerpoint/2010/main" val="4285214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8BC606-ECEB-4059-8ED8-0A2204428354}" type="slidenum">
              <a:rPr lang="en-GB" smtClean="0"/>
              <a:pPr/>
              <a:t>28</a:t>
            </a:fld>
            <a:endParaRPr lang="en-GB" dirty="0"/>
          </a:p>
        </p:txBody>
      </p:sp>
    </p:spTree>
    <p:extLst>
      <p:ext uri="{BB962C8B-B14F-4D97-AF65-F5344CB8AC3E}">
        <p14:creationId xmlns:p14="http://schemas.microsoft.com/office/powerpoint/2010/main" val="386892490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So let’s take the example voting app and try and deploy it on Kubernetes cluster. For this exercise we assume that the Kubernetes cluster is already setup and running. So what is our Goal? &lt;click&gt; &lt;click&gt; We need to deploy 5 different Docker containers with different application images such as </a:t>
            </a:r>
            <a:r>
              <a:rPr lang="en-US" dirty="0" err="1"/>
              <a:t>redis</a:t>
            </a:r>
            <a:r>
              <a:rPr lang="en-US" dirty="0"/>
              <a:t> and </a:t>
            </a:r>
            <a:r>
              <a:rPr lang="en-US" dirty="0" err="1"/>
              <a:t>postgres</a:t>
            </a:r>
            <a:r>
              <a:rPr lang="en-US" dirty="0"/>
              <a:t> for database and voting, result and worker for our application. So that’s our first step. &lt;click&gt; We then need to establish communication between the containers, so they have database connectivity and finally &lt;click&gt; publish ports on the voting and result app so we can access them from a web browser.</a:t>
            </a:r>
          </a:p>
          <a:p>
            <a:pPr marL="0" indent="0">
              <a:buFont typeface="+mj-lt"/>
              <a:buNone/>
            </a:pPr>
            <a:endParaRPr lang="en-US" dirty="0"/>
          </a:p>
          <a:p>
            <a:pPr marL="0" indent="0">
              <a:buFont typeface="+mj-lt"/>
              <a:buNone/>
            </a:pPr>
            <a:r>
              <a:rPr lang="en-US" dirty="0"/>
              <a:t>Let’s start with the first step of deploying containers. But we learned that in Kubernetes we cannot deploy containers directly. We must create PODs. &lt;click&gt; So the first step is then to create PODs for each component. Once we create the PODs, we need to enable connectivity between the PODs, such as enabling the voting app to reach the </a:t>
            </a:r>
            <a:r>
              <a:rPr lang="en-US" dirty="0" err="1"/>
              <a:t>redis</a:t>
            </a:r>
            <a:r>
              <a:rPr lang="en-US" dirty="0"/>
              <a:t> container and enabling web-app to reach the </a:t>
            </a:r>
            <a:r>
              <a:rPr lang="en-US" dirty="0" err="1"/>
              <a:t>redis</a:t>
            </a:r>
            <a:r>
              <a:rPr lang="en-US" dirty="0"/>
              <a:t> and </a:t>
            </a:r>
            <a:r>
              <a:rPr lang="en-US" dirty="0" err="1"/>
              <a:t>postgres</a:t>
            </a:r>
            <a:r>
              <a:rPr lang="en-US" dirty="0"/>
              <a:t> containers. &lt;click&gt; This is done by creating services. &lt;click&gt; And finally we enable external access and this is again done by creating a different type of service known as </a:t>
            </a:r>
            <a:r>
              <a:rPr lang="en-US" dirty="0" err="1"/>
              <a:t>LoadBalancer</a:t>
            </a:r>
            <a:r>
              <a:rPr lang="en-US" dirty="0"/>
              <a:t>. These steps should help us setup the voting-application on Kubernetes cluster. In the upcoming demo we will see how to accomplish these tasks and run docker containers on Kubernetes.</a:t>
            </a:r>
          </a:p>
        </p:txBody>
      </p:sp>
      <p:sp>
        <p:nvSpPr>
          <p:cNvPr id="4" name="Slide Number Placeholder 3"/>
          <p:cNvSpPr>
            <a:spLocks noGrp="1"/>
          </p:cNvSpPr>
          <p:nvPr>
            <p:ph type="sldNum" sz="quarter" idx="10"/>
          </p:nvPr>
        </p:nvSpPr>
        <p:spPr/>
        <p:txBody>
          <a:bodyPr/>
          <a:lstStyle/>
          <a:p>
            <a:fld id="{594F6009-348C-44B1-AF0A-87099C489948}" type="slidenum">
              <a:rPr lang="en-US" smtClean="0"/>
              <a:t>166</a:t>
            </a:fld>
            <a:endParaRPr lang="en-US"/>
          </a:p>
        </p:txBody>
      </p:sp>
    </p:spTree>
    <p:extLst>
      <p:ext uri="{BB962C8B-B14F-4D97-AF65-F5344CB8AC3E}">
        <p14:creationId xmlns:p14="http://schemas.microsoft.com/office/powerpoint/2010/main" val="213922441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4F6009-348C-44B1-AF0A-87099C489948}" type="slidenum">
              <a:rPr lang="en-US" smtClean="0"/>
              <a:t>167</a:t>
            </a:fld>
            <a:endParaRPr lang="en-US"/>
          </a:p>
        </p:txBody>
      </p:sp>
    </p:spTree>
    <p:extLst>
      <p:ext uri="{BB962C8B-B14F-4D97-AF65-F5344CB8AC3E}">
        <p14:creationId xmlns:p14="http://schemas.microsoft.com/office/powerpoint/2010/main" val="418737111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lecture we will talk about updates and rollbacks in a Deployment.</a:t>
            </a:r>
          </a:p>
        </p:txBody>
      </p:sp>
      <p:sp>
        <p:nvSpPr>
          <p:cNvPr id="4" name="Slide Number Placeholder 3"/>
          <p:cNvSpPr>
            <a:spLocks noGrp="1"/>
          </p:cNvSpPr>
          <p:nvPr>
            <p:ph type="sldNum" sz="quarter" idx="10"/>
          </p:nvPr>
        </p:nvSpPr>
        <p:spPr/>
        <p:txBody>
          <a:bodyPr/>
          <a:lstStyle/>
          <a:p>
            <a:fld id="{594F6009-348C-44B1-AF0A-87099C489948}" type="slidenum">
              <a:rPr lang="en-US" smtClean="0"/>
              <a:t>168</a:t>
            </a:fld>
            <a:endParaRPr lang="en-US"/>
          </a:p>
        </p:txBody>
      </p:sp>
    </p:spTree>
    <p:extLst>
      <p:ext uri="{BB962C8B-B14F-4D97-AF65-F5344CB8AC3E}">
        <p14:creationId xmlns:p14="http://schemas.microsoft.com/office/powerpoint/2010/main" val="62395881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lecture on Kubernetes PODs. My name is Gagandeep Singh and we are learning Kubernetes for Beginners. In this lecture we will discuss about Kubernetes PODs.</a:t>
            </a:r>
          </a:p>
        </p:txBody>
      </p:sp>
      <p:sp>
        <p:nvSpPr>
          <p:cNvPr id="4" name="Slide Number Placeholder 3"/>
          <p:cNvSpPr>
            <a:spLocks noGrp="1"/>
          </p:cNvSpPr>
          <p:nvPr>
            <p:ph type="sldNum" sz="quarter" idx="10"/>
          </p:nvPr>
        </p:nvSpPr>
        <p:spPr/>
        <p:txBody>
          <a:bodyPr/>
          <a:lstStyle/>
          <a:p>
            <a:fld id="{594F6009-348C-44B1-AF0A-87099C489948}" type="slidenum">
              <a:rPr lang="en-US" smtClean="0"/>
              <a:t>169</a:t>
            </a:fld>
            <a:endParaRPr lang="en-US"/>
          </a:p>
        </p:txBody>
      </p:sp>
    </p:spTree>
    <p:extLst>
      <p:ext uri="{BB962C8B-B14F-4D97-AF65-F5344CB8AC3E}">
        <p14:creationId xmlns:p14="http://schemas.microsoft.com/office/powerpoint/2010/main" val="274891348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head into understanding PODs, we would like to assume that the following have been setup already. At this point, we assume that the application is already developed and built into Docker Images and it is </a:t>
            </a:r>
            <a:r>
              <a:rPr lang="en-US" dirty="0" err="1"/>
              <a:t>availalble</a:t>
            </a:r>
            <a:r>
              <a:rPr lang="en-US" dirty="0"/>
              <a:t> on a Docker repository like Docker hub, so kubernetes can pull it down. We also assume that the Kubernetes cluster has already been setup and is working. This could be a single-node setup or a multi-node setup, doesn’t matter. All the services need to be in a running state.</a:t>
            </a:r>
          </a:p>
        </p:txBody>
      </p:sp>
      <p:sp>
        <p:nvSpPr>
          <p:cNvPr id="4" name="Slide Number Placeholder 3"/>
          <p:cNvSpPr>
            <a:spLocks noGrp="1"/>
          </p:cNvSpPr>
          <p:nvPr>
            <p:ph type="sldNum" sz="quarter" idx="10"/>
          </p:nvPr>
        </p:nvSpPr>
        <p:spPr/>
        <p:txBody>
          <a:bodyPr/>
          <a:lstStyle/>
          <a:p>
            <a:fld id="{594F6009-348C-44B1-AF0A-87099C489948}" type="slidenum">
              <a:rPr lang="en-US" smtClean="0"/>
              <a:t>170</a:t>
            </a:fld>
            <a:endParaRPr lang="en-US"/>
          </a:p>
        </p:txBody>
      </p:sp>
    </p:spTree>
    <p:extLst>
      <p:ext uri="{BB962C8B-B14F-4D97-AF65-F5344CB8AC3E}">
        <p14:creationId xmlns:p14="http://schemas.microsoft.com/office/powerpoint/2010/main" val="323905616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head into understanding PODs, we would like to assume that the following have been setup already. At this point, we assume that the application is already developed and built into Docker Images and it is </a:t>
            </a:r>
            <a:r>
              <a:rPr lang="en-US" dirty="0" err="1"/>
              <a:t>availalble</a:t>
            </a:r>
            <a:r>
              <a:rPr lang="en-US" dirty="0"/>
              <a:t> on a Docker repository like Docker hub, so kubernetes can pull it down. We also assume that the Kubernetes cluster has already been setup and is working. This could be a single-node setup or a multi-node setup, doesn’t matter. All the services need to be in a running state.</a:t>
            </a:r>
          </a:p>
        </p:txBody>
      </p:sp>
      <p:sp>
        <p:nvSpPr>
          <p:cNvPr id="4" name="Slide Number Placeholder 3"/>
          <p:cNvSpPr>
            <a:spLocks noGrp="1"/>
          </p:cNvSpPr>
          <p:nvPr>
            <p:ph type="sldNum" sz="quarter" idx="10"/>
          </p:nvPr>
        </p:nvSpPr>
        <p:spPr/>
        <p:txBody>
          <a:bodyPr/>
          <a:lstStyle/>
          <a:p>
            <a:fld id="{594F6009-348C-44B1-AF0A-87099C489948}" type="slidenum">
              <a:rPr lang="en-US" smtClean="0"/>
              <a:t>171</a:t>
            </a:fld>
            <a:endParaRPr lang="en-US"/>
          </a:p>
        </p:txBody>
      </p:sp>
    </p:spTree>
    <p:extLst>
      <p:ext uri="{BB962C8B-B14F-4D97-AF65-F5344CB8AC3E}">
        <p14:creationId xmlns:p14="http://schemas.microsoft.com/office/powerpoint/2010/main" val="323905616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a:t>
            </a:r>
            <a:r>
              <a:rPr lang="en-US" baseline="0" dirty="0"/>
              <a:t> at the end of the Kubernetes for Beginners course. I hope I have covered enough topics to get you started with Kubernetes. We started with Containers and Docker and we looked what container orchestration is. We looked at various options available to setup kubernetes. We went through some of the concepts such as PODs, </a:t>
            </a:r>
            <a:r>
              <a:rPr lang="en-US" baseline="0" dirty="0" err="1"/>
              <a:t>ReplicaSets</a:t>
            </a:r>
            <a:r>
              <a:rPr lang="en-US" baseline="0" dirty="0"/>
              <a:t>, Deployments and Services. We also looked at Networking in Kubernetes. We also spent some time on working with kubectl commands and kubernetes definition files. I hope you got enough hands-on experience in developing kubernetes definition files. And finally we also saw how to deploy a sample microservices application on Kubernetes on Google Cloud Platform. </a:t>
            </a:r>
          </a:p>
          <a:p>
            <a:endParaRPr lang="en-US" baseline="0" dirty="0"/>
          </a:p>
          <a:p>
            <a:r>
              <a:rPr lang="en-US" baseline="0" dirty="0"/>
              <a:t>I will be adding additional topics to the course in the near future. So watch out for an announcement from me. In case you need me to cover any other topics, feel free to send me a message or post a question and I will try my best to add a new lecture on it. </a:t>
            </a:r>
          </a:p>
          <a:p>
            <a:endParaRPr lang="en-US" baseline="0" dirty="0"/>
          </a:p>
          <a:p>
            <a:r>
              <a:rPr lang="en-US" baseline="0" dirty="0"/>
              <a:t>We also have an assignment as part of this course. So if you have time, please go ahead and develop your solution and submit your assignment. Feel free to review other students assignments and share your views on them.</a:t>
            </a:r>
          </a:p>
          <a:p>
            <a:endParaRPr lang="en-US" baseline="0" dirty="0"/>
          </a:p>
          <a:p>
            <a:r>
              <a:rPr lang="en-US" baseline="0" dirty="0"/>
              <a:t>It was really nice having you for this course. I hope you gained enough knowledge and experience to get started with kubernetes at your work or otherwise and I wish you good luck in your Kubernetes Journey. See you in the next course, until then Good Bye!</a:t>
            </a:r>
            <a:endParaRPr lang="en-US" dirty="0"/>
          </a:p>
        </p:txBody>
      </p:sp>
      <p:sp>
        <p:nvSpPr>
          <p:cNvPr id="4" name="Slide Number Placeholder 3"/>
          <p:cNvSpPr>
            <a:spLocks noGrp="1"/>
          </p:cNvSpPr>
          <p:nvPr>
            <p:ph type="sldNum" sz="quarter" idx="10"/>
          </p:nvPr>
        </p:nvSpPr>
        <p:spPr/>
        <p:txBody>
          <a:bodyPr/>
          <a:lstStyle/>
          <a:p>
            <a:fld id="{594F6009-348C-44B1-AF0A-87099C489948}" type="slidenum">
              <a:rPr lang="en-US" smtClean="0"/>
              <a:t>172</a:t>
            </a:fld>
            <a:endParaRPr lang="en-US"/>
          </a:p>
        </p:txBody>
      </p:sp>
    </p:spTree>
    <p:extLst>
      <p:ext uri="{BB962C8B-B14F-4D97-AF65-F5344CB8AC3E}">
        <p14:creationId xmlns:p14="http://schemas.microsoft.com/office/powerpoint/2010/main" val="1310843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various advantages of container orchestration. Your application is now highly available as hardware failures do not bring your application down because you have multiple instances of your application running on different nodes. &lt;click&gt; The user traffic is load balanced across the various containers. &lt;click&gt; When demand increases, deploy more instances of the application seamlessly and within a matter of second and we have the ability to do that at a service level. &lt;click&gt; When we run out of hardware resources, scale the number of nodes up/down without having to take down the application. And do all of these easily with a set of declarative object configuration files. </a:t>
            </a:r>
          </a:p>
        </p:txBody>
      </p:sp>
      <p:sp>
        <p:nvSpPr>
          <p:cNvPr id="4" name="Slide Number Placeholder 3"/>
          <p:cNvSpPr>
            <a:spLocks noGrp="1"/>
          </p:cNvSpPr>
          <p:nvPr>
            <p:ph type="sldNum" sz="quarter" idx="10"/>
          </p:nvPr>
        </p:nvSpPr>
        <p:spPr/>
        <p:txBody>
          <a:bodyPr/>
          <a:lstStyle/>
          <a:p>
            <a:fld id="{594F6009-348C-44B1-AF0A-87099C489948}" type="slidenum">
              <a:rPr lang="en-US" smtClean="0"/>
              <a:t>29</a:t>
            </a:fld>
            <a:endParaRPr lang="en-US"/>
          </a:p>
        </p:txBody>
      </p:sp>
    </p:spTree>
    <p:extLst>
      <p:ext uri="{BB962C8B-B14F-4D97-AF65-F5344CB8AC3E}">
        <p14:creationId xmlns:p14="http://schemas.microsoft.com/office/powerpoint/2010/main" val="2983719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Kubernetes. It is a container Orchestration technology used to orchestrate the deployment and management of 100s and 1000s of containers in a clustered environment. Don’t worry if you didn’t get all of what was just said, in the upcoming lectures we will take a deeper look at the architecture and various concepts surrounding kubernetes. That is all for this lecture, thank you for listening  and I will see you in the next lecture.</a:t>
            </a:r>
          </a:p>
        </p:txBody>
      </p:sp>
      <p:sp>
        <p:nvSpPr>
          <p:cNvPr id="4" name="Slide Number Placeholder 3"/>
          <p:cNvSpPr>
            <a:spLocks noGrp="1"/>
          </p:cNvSpPr>
          <p:nvPr>
            <p:ph type="sldNum" sz="quarter" idx="10"/>
          </p:nvPr>
        </p:nvSpPr>
        <p:spPr/>
        <p:txBody>
          <a:bodyPr/>
          <a:lstStyle/>
          <a:p>
            <a:fld id="{594F6009-348C-44B1-AF0A-87099C489948}" type="slidenum">
              <a:rPr lang="en-US" smtClean="0"/>
              <a:t>30</a:t>
            </a:fld>
            <a:endParaRPr lang="en-US"/>
          </a:p>
        </p:txBody>
      </p:sp>
    </p:spTree>
    <p:extLst>
      <p:ext uri="{BB962C8B-B14F-4D97-AF65-F5344CB8AC3E}">
        <p14:creationId xmlns:p14="http://schemas.microsoft.com/office/powerpoint/2010/main" val="4267916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lecture on setting up Kubernetes. My name is Gagandeep Singh and we are learning Kubernetes for Beginners. In this lecture we will look at the various options available in building a Kubernetes cluster from scratch.</a:t>
            </a:r>
          </a:p>
        </p:txBody>
      </p:sp>
      <p:sp>
        <p:nvSpPr>
          <p:cNvPr id="4" name="Slide Number Placeholder 3"/>
          <p:cNvSpPr>
            <a:spLocks noGrp="1"/>
          </p:cNvSpPr>
          <p:nvPr>
            <p:ph type="sldNum" sz="quarter" idx="10"/>
          </p:nvPr>
        </p:nvSpPr>
        <p:spPr/>
        <p:txBody>
          <a:bodyPr/>
          <a:lstStyle/>
          <a:p>
            <a:fld id="{594F6009-348C-44B1-AF0A-87099C489948}" type="slidenum">
              <a:rPr lang="en-US" smtClean="0"/>
              <a:t>31</a:t>
            </a:fld>
            <a:endParaRPr lang="en-US"/>
          </a:p>
        </p:txBody>
      </p:sp>
    </p:spTree>
    <p:extLst>
      <p:ext uri="{BB962C8B-B14F-4D97-AF65-F5344CB8AC3E}">
        <p14:creationId xmlns:p14="http://schemas.microsoft.com/office/powerpoint/2010/main" val="4168867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lots of ways to setup </a:t>
            </a:r>
            <a:r>
              <a:rPr lang="en-US" dirty="0" err="1"/>
              <a:t>Kuberentes</a:t>
            </a:r>
            <a:r>
              <a:rPr lang="en-US" dirty="0"/>
              <a:t>. We can setup it up ourselves locally on our laptops or virtual machines using solutions like </a:t>
            </a:r>
            <a:r>
              <a:rPr lang="en-US" dirty="0" err="1"/>
              <a:t>Minikube</a:t>
            </a:r>
            <a:r>
              <a:rPr lang="en-US" dirty="0"/>
              <a:t> and </a:t>
            </a:r>
            <a:r>
              <a:rPr lang="en-US" dirty="0" err="1"/>
              <a:t>Kubeadmin</a:t>
            </a:r>
            <a:r>
              <a:rPr lang="en-US" dirty="0"/>
              <a:t>. </a:t>
            </a:r>
            <a:r>
              <a:rPr lang="en-US" dirty="0" err="1"/>
              <a:t>Minikube</a:t>
            </a:r>
            <a:r>
              <a:rPr lang="en-US" dirty="0"/>
              <a:t> is a tool used to setup a single instance of Kubernetes in an All-in-one setup and </a:t>
            </a:r>
            <a:r>
              <a:rPr lang="en-US" dirty="0" err="1"/>
              <a:t>kubeadmin</a:t>
            </a:r>
            <a:r>
              <a:rPr lang="en-US" dirty="0"/>
              <a:t> is a tool used to configure kubernetes in a multi-node setup. We will look more into that in a bit. </a:t>
            </a:r>
          </a:p>
          <a:p>
            <a:endParaRPr lang="en-US" dirty="0"/>
          </a:p>
          <a:p>
            <a:r>
              <a:rPr lang="en-US" dirty="0"/>
              <a:t>&lt;click&gt;</a:t>
            </a:r>
          </a:p>
          <a:p>
            <a:r>
              <a:rPr lang="en-US" dirty="0"/>
              <a:t>There are also hosted solutions available for setting up kubernetes in a cloud environment such as GCP and AWS. We will also have some demos around those. </a:t>
            </a:r>
          </a:p>
          <a:p>
            <a:endParaRPr lang="en-US" dirty="0"/>
          </a:p>
          <a:p>
            <a:r>
              <a:rPr lang="en-US" dirty="0"/>
              <a:t>&lt;click&gt;</a:t>
            </a:r>
          </a:p>
          <a:p>
            <a:r>
              <a:rPr lang="en-US" dirty="0"/>
              <a:t>And finally if you don’t have the resources or if you don’t want to go through the hassle of setting it all up yourself, and you simply want to get your hands on a kubernetes cluster instantly to play with, checkout play-with-k8s.com . I also have a demo on this.</a:t>
            </a:r>
          </a:p>
          <a:p>
            <a:endParaRPr lang="en-US" dirty="0"/>
          </a:p>
          <a:p>
            <a:r>
              <a:rPr lang="en-US" dirty="0"/>
              <a:t>So feel free to chose the one that is right for you. You need not go through all the demos, pick the ones that best suite your needs based on your time and resources.</a:t>
            </a:r>
          </a:p>
          <a:p>
            <a:endParaRPr lang="en-US" dirty="0"/>
          </a:p>
        </p:txBody>
      </p:sp>
      <p:sp>
        <p:nvSpPr>
          <p:cNvPr id="4" name="Slide Number Placeholder 3"/>
          <p:cNvSpPr>
            <a:spLocks noGrp="1"/>
          </p:cNvSpPr>
          <p:nvPr>
            <p:ph type="sldNum" sz="quarter" idx="10"/>
          </p:nvPr>
        </p:nvSpPr>
        <p:spPr/>
        <p:txBody>
          <a:bodyPr/>
          <a:lstStyle/>
          <a:p>
            <a:fld id="{594F6009-348C-44B1-AF0A-87099C489948}" type="slidenum">
              <a:rPr lang="en-US" smtClean="0"/>
              <a:t>32</a:t>
            </a:fld>
            <a:endParaRPr lang="en-US"/>
          </a:p>
        </p:txBody>
      </p:sp>
    </p:spTree>
    <p:extLst>
      <p:ext uri="{BB962C8B-B14F-4D97-AF65-F5344CB8AC3E}">
        <p14:creationId xmlns:p14="http://schemas.microsoft.com/office/powerpoint/2010/main" val="196257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8BC606-ECEB-4059-8ED8-0A2204428354}" type="slidenum">
              <a:rPr lang="en-GB" smtClean="0"/>
              <a:pPr/>
              <a:t>9</a:t>
            </a:fld>
            <a:endParaRPr lang="en-GB" dirty="0"/>
          </a:p>
        </p:txBody>
      </p:sp>
    </p:spTree>
    <p:extLst>
      <p:ext uri="{BB962C8B-B14F-4D97-AF65-F5344CB8AC3E}">
        <p14:creationId xmlns:p14="http://schemas.microsoft.com/office/powerpoint/2010/main" val="3868924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start with </a:t>
            </a:r>
            <a:r>
              <a:rPr lang="en-US" dirty="0" err="1"/>
              <a:t>Minikube</a:t>
            </a:r>
            <a:r>
              <a:rPr lang="en-US" dirty="0"/>
              <a:t> which is the easiest way to get started with Kubernetes on a local system. If </a:t>
            </a:r>
            <a:r>
              <a:rPr lang="en-US" dirty="0" err="1"/>
              <a:t>Minikube</a:t>
            </a:r>
            <a:r>
              <a:rPr lang="en-US" dirty="0"/>
              <a:t> is not of interest to you, now would be a good time to skip this lecture. Before we head into the demo it’s good to understand how it works.  Earlier we talked about the different components of Kubernetes that make up a Master and worker nodes such as the </a:t>
            </a:r>
            <a:r>
              <a:rPr lang="en-US" dirty="0" err="1"/>
              <a:t>api</a:t>
            </a:r>
            <a:r>
              <a:rPr lang="en-US" dirty="0"/>
              <a:t> server, </a:t>
            </a:r>
            <a:r>
              <a:rPr lang="en-US" dirty="0" err="1"/>
              <a:t>etcd</a:t>
            </a:r>
            <a:r>
              <a:rPr lang="en-US" dirty="0"/>
              <a:t> key value store, controllers and scheduler on the master and </a:t>
            </a:r>
            <a:r>
              <a:rPr lang="en-US" dirty="0" err="1"/>
              <a:t>kubelets</a:t>
            </a:r>
            <a:r>
              <a:rPr lang="en-US" dirty="0"/>
              <a:t> and container runtime on the worker nodes. It would take a lot of time and effort to setup and install all of these various components on different systems individually by </a:t>
            </a:r>
            <a:r>
              <a:rPr lang="en-US" dirty="0" err="1"/>
              <a:t>ourlselves</a:t>
            </a:r>
            <a:r>
              <a:rPr lang="en-US" dirty="0"/>
              <a:t>.</a:t>
            </a:r>
          </a:p>
          <a:p>
            <a:endParaRPr lang="en-US" dirty="0"/>
          </a:p>
          <a:p>
            <a:r>
              <a:rPr lang="en-US" dirty="0"/>
              <a:t>&lt;click&gt; </a:t>
            </a:r>
          </a:p>
          <a:p>
            <a:r>
              <a:rPr lang="en-US" dirty="0" err="1"/>
              <a:t>Minikube</a:t>
            </a:r>
            <a:r>
              <a:rPr lang="en-US" dirty="0"/>
              <a:t> bundles all of these different components into a single image providing us a pre-configured single node kubernetes cluster so we can get started in a matter of minutes.  </a:t>
            </a:r>
          </a:p>
          <a:p>
            <a:endParaRPr lang="en-US" dirty="0"/>
          </a:p>
          <a:p>
            <a:r>
              <a:rPr lang="en-US" dirty="0"/>
              <a:t>&lt;click&gt; The whole bundle is packaged into an ISO image and is available online for download. </a:t>
            </a:r>
          </a:p>
        </p:txBody>
      </p:sp>
      <p:sp>
        <p:nvSpPr>
          <p:cNvPr id="4" name="Slide Number Placeholder 3"/>
          <p:cNvSpPr>
            <a:spLocks noGrp="1"/>
          </p:cNvSpPr>
          <p:nvPr>
            <p:ph type="sldNum" sz="quarter" idx="10"/>
          </p:nvPr>
        </p:nvSpPr>
        <p:spPr/>
        <p:txBody>
          <a:bodyPr/>
          <a:lstStyle/>
          <a:p>
            <a:fld id="{594F6009-348C-44B1-AF0A-87099C489948}" type="slidenum">
              <a:rPr lang="en-US" smtClean="0"/>
              <a:t>33</a:t>
            </a:fld>
            <a:endParaRPr lang="en-US"/>
          </a:p>
        </p:txBody>
      </p:sp>
    </p:spTree>
    <p:extLst>
      <p:ext uri="{BB962C8B-B14F-4D97-AF65-F5344CB8AC3E}">
        <p14:creationId xmlns:p14="http://schemas.microsoft.com/office/powerpoint/2010/main" val="3946964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don’t HAVE to download it yourself. </a:t>
            </a:r>
            <a:r>
              <a:rPr lang="en-US" dirty="0" err="1"/>
              <a:t>Minikube</a:t>
            </a:r>
            <a:r>
              <a:rPr lang="en-US" dirty="0"/>
              <a:t> provides an executable command line utility that will AUTOMATICALLY download the ISO and deploy it in a virtualization platform such as Oracle </a:t>
            </a:r>
            <a:r>
              <a:rPr lang="en-US" dirty="0" err="1"/>
              <a:t>Virtualbox</a:t>
            </a:r>
            <a:r>
              <a:rPr lang="en-US" dirty="0"/>
              <a:t> or </a:t>
            </a:r>
            <a:r>
              <a:rPr lang="en-US" dirty="0" err="1"/>
              <a:t>Vmware</a:t>
            </a:r>
            <a:r>
              <a:rPr lang="en-US" dirty="0"/>
              <a:t> fusion. So you must have a Hypervisor installed on your system. For windows you could use </a:t>
            </a:r>
            <a:r>
              <a:rPr lang="en-US" dirty="0" err="1"/>
              <a:t>Virtualbox</a:t>
            </a:r>
            <a:r>
              <a:rPr lang="en-US" dirty="0"/>
              <a:t> or Hyper-V and for Linux use </a:t>
            </a:r>
            <a:r>
              <a:rPr lang="en-US" dirty="0" err="1"/>
              <a:t>Virtualbox</a:t>
            </a:r>
            <a:r>
              <a:rPr lang="en-US" dirty="0"/>
              <a:t> or KVM.</a:t>
            </a:r>
          </a:p>
          <a:p>
            <a:r>
              <a:rPr lang="en-US" dirty="0"/>
              <a:t>&lt;click&gt;</a:t>
            </a:r>
          </a:p>
          <a:p>
            <a:r>
              <a:rPr lang="en-US" dirty="0"/>
              <a:t>And finally to interact with the kubernetes cluster, you must have the kubectl kubernetes command line tool also installed on your machine. &lt;PAUSE&gt; So you need 3 things to get this working, you must have a hypervisor installed, kubectl installed and </a:t>
            </a:r>
            <a:r>
              <a:rPr lang="en-US" dirty="0" err="1"/>
              <a:t>minikube</a:t>
            </a:r>
            <a:r>
              <a:rPr lang="en-US" dirty="0"/>
              <a:t> executable installed on your system.</a:t>
            </a:r>
          </a:p>
          <a:p>
            <a:endParaRPr lang="en-US" dirty="0"/>
          </a:p>
          <a:p>
            <a:r>
              <a:rPr lang="en-US" dirty="0"/>
              <a:t>So let’s get into the demo</a:t>
            </a:r>
          </a:p>
        </p:txBody>
      </p:sp>
      <p:sp>
        <p:nvSpPr>
          <p:cNvPr id="4" name="Slide Number Placeholder 3"/>
          <p:cNvSpPr>
            <a:spLocks noGrp="1"/>
          </p:cNvSpPr>
          <p:nvPr>
            <p:ph type="sldNum" sz="quarter" idx="10"/>
          </p:nvPr>
        </p:nvSpPr>
        <p:spPr/>
        <p:txBody>
          <a:bodyPr/>
          <a:lstStyle/>
          <a:p>
            <a:fld id="{594F6009-348C-44B1-AF0A-87099C489948}" type="slidenum">
              <a:rPr lang="en-US" smtClean="0"/>
              <a:t>34</a:t>
            </a:fld>
            <a:endParaRPr lang="en-US"/>
          </a:p>
        </p:txBody>
      </p:sp>
    </p:spTree>
    <p:extLst>
      <p:ext uri="{BB962C8B-B14F-4D97-AF65-F5344CB8AC3E}">
        <p14:creationId xmlns:p14="http://schemas.microsoft.com/office/powerpoint/2010/main" val="1149118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 for this lecture, lets head over to the demo and see this </a:t>
            </a:r>
            <a:r>
              <a:rPr lang="en-US"/>
              <a:t>in action.</a:t>
            </a:r>
            <a:endParaRPr lang="en-US" dirty="0"/>
          </a:p>
        </p:txBody>
      </p:sp>
      <p:sp>
        <p:nvSpPr>
          <p:cNvPr id="4" name="Slide Number Placeholder 3"/>
          <p:cNvSpPr>
            <a:spLocks noGrp="1"/>
          </p:cNvSpPr>
          <p:nvPr>
            <p:ph type="sldNum" sz="quarter" idx="10"/>
          </p:nvPr>
        </p:nvSpPr>
        <p:spPr/>
        <p:txBody>
          <a:bodyPr/>
          <a:lstStyle/>
          <a:p>
            <a:fld id="{594F6009-348C-44B1-AF0A-87099C489948}" type="slidenum">
              <a:rPr lang="en-US" smtClean="0"/>
              <a:t>35</a:t>
            </a:fld>
            <a:endParaRPr lang="en-US"/>
          </a:p>
        </p:txBody>
      </p:sp>
    </p:spTree>
    <p:extLst>
      <p:ext uri="{BB962C8B-B14F-4D97-AF65-F5344CB8AC3E}">
        <p14:creationId xmlns:p14="http://schemas.microsoft.com/office/powerpoint/2010/main" val="1431966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lecture on setting up Kubernetes with </a:t>
            </a:r>
            <a:r>
              <a:rPr lang="en-US" dirty="0" err="1"/>
              <a:t>kubeadm</a:t>
            </a:r>
            <a:r>
              <a:rPr lang="en-US" dirty="0"/>
              <a:t>. In this lecture we will look at the </a:t>
            </a:r>
            <a:r>
              <a:rPr lang="en-US" dirty="0" err="1"/>
              <a:t>kubeadm</a:t>
            </a:r>
            <a:r>
              <a:rPr lang="en-US" dirty="0"/>
              <a:t> tool which can be used to bootstrap a kubernetes cluster.</a:t>
            </a:r>
          </a:p>
        </p:txBody>
      </p:sp>
      <p:sp>
        <p:nvSpPr>
          <p:cNvPr id="4" name="Slide Number Placeholder 3"/>
          <p:cNvSpPr>
            <a:spLocks noGrp="1"/>
          </p:cNvSpPr>
          <p:nvPr>
            <p:ph type="sldNum" sz="quarter" idx="10"/>
          </p:nvPr>
        </p:nvSpPr>
        <p:spPr/>
        <p:txBody>
          <a:bodyPr/>
          <a:lstStyle/>
          <a:p>
            <a:fld id="{594F6009-348C-44B1-AF0A-87099C489948}" type="slidenum">
              <a:rPr lang="en-US" smtClean="0"/>
              <a:t>36</a:t>
            </a:fld>
            <a:endParaRPr lang="en-US"/>
          </a:p>
        </p:txBody>
      </p:sp>
    </p:spTree>
    <p:extLst>
      <p:ext uri="{BB962C8B-B14F-4D97-AF65-F5344CB8AC3E}">
        <p14:creationId xmlns:p14="http://schemas.microsoft.com/office/powerpoint/2010/main" val="2183201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8BC606-ECEB-4059-8ED8-0A2204428354}" type="slidenum">
              <a:rPr lang="en-GB" smtClean="0"/>
              <a:pPr/>
              <a:t>37</a:t>
            </a:fld>
            <a:endParaRPr lang="en-GB" dirty="0"/>
          </a:p>
        </p:txBody>
      </p:sp>
    </p:spTree>
    <p:extLst>
      <p:ext uri="{BB962C8B-B14F-4D97-AF65-F5344CB8AC3E}">
        <p14:creationId xmlns:p14="http://schemas.microsoft.com/office/powerpoint/2010/main" val="3868924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t>
            </a:r>
            <a:r>
              <a:rPr lang="en-US" dirty="0" err="1"/>
              <a:t>minikube</a:t>
            </a:r>
            <a:r>
              <a:rPr lang="en-US" dirty="0"/>
              <a:t> utility you could only setup a single node kubernetes cluster. The </a:t>
            </a:r>
            <a:r>
              <a:rPr lang="en-US" dirty="0" err="1"/>
              <a:t>kubeadmin</a:t>
            </a:r>
            <a:r>
              <a:rPr lang="en-US" dirty="0"/>
              <a:t> tool helps us setup a multi node cluster with master and workers on separate machines. Installing all of these various components individually on different nodes and modifying the configuration files to make it work is a tedious task. </a:t>
            </a:r>
            <a:r>
              <a:rPr lang="en-US" dirty="0" err="1"/>
              <a:t>Kubeadmin</a:t>
            </a:r>
            <a:r>
              <a:rPr lang="en-US" dirty="0"/>
              <a:t> tool helps us in doing all of that very easily.</a:t>
            </a:r>
          </a:p>
        </p:txBody>
      </p:sp>
      <p:sp>
        <p:nvSpPr>
          <p:cNvPr id="4" name="Slide Number Placeholder 3"/>
          <p:cNvSpPr>
            <a:spLocks noGrp="1"/>
          </p:cNvSpPr>
          <p:nvPr>
            <p:ph type="sldNum" sz="quarter" idx="10"/>
          </p:nvPr>
        </p:nvSpPr>
        <p:spPr/>
        <p:txBody>
          <a:bodyPr/>
          <a:lstStyle/>
          <a:p>
            <a:fld id="{594F6009-348C-44B1-AF0A-87099C489948}" type="slidenum">
              <a:rPr lang="en-US" smtClean="0"/>
              <a:t>38</a:t>
            </a:fld>
            <a:endParaRPr lang="en-US"/>
          </a:p>
        </p:txBody>
      </p:sp>
    </p:spTree>
    <p:extLst>
      <p:ext uri="{BB962C8B-B14F-4D97-AF65-F5344CB8AC3E}">
        <p14:creationId xmlns:p14="http://schemas.microsoft.com/office/powerpoint/2010/main" val="315720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through the steps – &lt;click&gt; First, you must have multiple systems or virtual machines created for configuring a cluster. We will see how to setup up your laptop to do just that if you are not familiar with it.  Once the systems are created, designate one as master and others as worker nodes.</a:t>
            </a:r>
          </a:p>
          <a:p>
            <a:endParaRPr lang="en-US" dirty="0"/>
          </a:p>
          <a:p>
            <a:r>
              <a:rPr lang="en-US" dirty="0"/>
              <a:t>&lt;click&gt; The next step is to install a container runtime on the hosts. We will be using Docker, so we must install Docker on all the nodes.</a:t>
            </a:r>
          </a:p>
          <a:p>
            <a:endParaRPr lang="en-US" dirty="0"/>
          </a:p>
          <a:p>
            <a:r>
              <a:rPr lang="en-US" dirty="0"/>
              <a:t>&lt;click&gt; The next step is to install </a:t>
            </a:r>
            <a:r>
              <a:rPr lang="en-US" dirty="0" err="1"/>
              <a:t>kubeadmin</a:t>
            </a:r>
            <a:r>
              <a:rPr lang="en-US" dirty="0"/>
              <a:t> tool on all the nodes. The </a:t>
            </a:r>
            <a:r>
              <a:rPr lang="en-US" dirty="0" err="1"/>
              <a:t>kubeadmin</a:t>
            </a:r>
            <a:r>
              <a:rPr lang="en-US" dirty="0"/>
              <a:t> tool helps us bootstrap the kubernetes solution by installing and configuring all the required components in the right nodes.</a:t>
            </a:r>
          </a:p>
          <a:p>
            <a:endParaRPr lang="en-US" dirty="0"/>
          </a:p>
          <a:p>
            <a:r>
              <a:rPr lang="en-US" dirty="0"/>
              <a:t>&lt;click&gt; The third step is to initialize the Master server. During this process all the required components are installed and configured on the master server. That way we can start the cluster level configurations from the master server.</a:t>
            </a:r>
          </a:p>
          <a:p>
            <a:endParaRPr lang="en-US" dirty="0"/>
          </a:p>
          <a:p>
            <a:r>
              <a:rPr lang="en-US" dirty="0"/>
              <a:t>Once the master is initialized and before joining the worker nodes to the master, we must ensure that the network pre-requisites are met. A normal network connectivity between the systems is not SUFFICIENT for this. &lt;click&gt; Kubernetes requires a special network between the master and worker nodes which is called as a POD network. We will learn more about this network in the networking section later in this course. For now we will simply follow the instructions available to get this installed and setup in our environment. </a:t>
            </a:r>
          </a:p>
          <a:p>
            <a:endParaRPr lang="en-US" dirty="0"/>
          </a:p>
          <a:p>
            <a:r>
              <a:rPr lang="en-US" dirty="0"/>
              <a:t>The last step is to join the worker nodes to the master node. We are then all set to launch our application in the kubernetes environment.</a:t>
            </a:r>
          </a:p>
        </p:txBody>
      </p:sp>
      <p:sp>
        <p:nvSpPr>
          <p:cNvPr id="4" name="Slide Number Placeholder 3"/>
          <p:cNvSpPr>
            <a:spLocks noGrp="1"/>
          </p:cNvSpPr>
          <p:nvPr>
            <p:ph type="sldNum" sz="quarter" idx="10"/>
          </p:nvPr>
        </p:nvSpPr>
        <p:spPr/>
        <p:txBody>
          <a:bodyPr/>
          <a:lstStyle/>
          <a:p>
            <a:fld id="{594F6009-348C-44B1-AF0A-87099C489948}" type="slidenum">
              <a:rPr lang="en-US" smtClean="0"/>
              <a:t>39</a:t>
            </a:fld>
            <a:endParaRPr lang="en-US"/>
          </a:p>
        </p:txBody>
      </p:sp>
    </p:spTree>
    <p:extLst>
      <p:ext uri="{BB962C8B-B14F-4D97-AF65-F5344CB8AC3E}">
        <p14:creationId xmlns:p14="http://schemas.microsoft.com/office/powerpoint/2010/main" val="1976249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now see a demo of setting up kubernetes using the </a:t>
            </a:r>
            <a:r>
              <a:rPr lang="en-US" dirty="0" err="1"/>
              <a:t>kubeadmin</a:t>
            </a:r>
            <a:r>
              <a:rPr lang="en-US" dirty="0"/>
              <a:t> tool in our local environment.</a:t>
            </a:r>
          </a:p>
        </p:txBody>
      </p:sp>
      <p:sp>
        <p:nvSpPr>
          <p:cNvPr id="4" name="Slide Number Placeholder 3"/>
          <p:cNvSpPr>
            <a:spLocks noGrp="1"/>
          </p:cNvSpPr>
          <p:nvPr>
            <p:ph type="sldNum" sz="quarter" idx="10"/>
          </p:nvPr>
        </p:nvSpPr>
        <p:spPr/>
        <p:txBody>
          <a:bodyPr/>
          <a:lstStyle/>
          <a:p>
            <a:fld id="{594F6009-348C-44B1-AF0A-87099C489948}" type="slidenum">
              <a:rPr lang="en-US" smtClean="0"/>
              <a:t>40</a:t>
            </a:fld>
            <a:endParaRPr lang="en-US"/>
          </a:p>
        </p:txBody>
      </p:sp>
    </p:spTree>
    <p:extLst>
      <p:ext uri="{BB962C8B-B14F-4D97-AF65-F5344CB8AC3E}">
        <p14:creationId xmlns:p14="http://schemas.microsoft.com/office/powerpoint/2010/main" val="267828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first part of setting up </a:t>
            </a:r>
          </a:p>
        </p:txBody>
      </p:sp>
      <p:sp>
        <p:nvSpPr>
          <p:cNvPr id="4" name="Slide Number Placeholder 3"/>
          <p:cNvSpPr>
            <a:spLocks noGrp="1"/>
          </p:cNvSpPr>
          <p:nvPr>
            <p:ph type="sldNum" sz="quarter" idx="10"/>
          </p:nvPr>
        </p:nvSpPr>
        <p:spPr/>
        <p:txBody>
          <a:bodyPr/>
          <a:lstStyle/>
          <a:p>
            <a:fld id="{594F6009-348C-44B1-AF0A-87099C489948}" type="slidenum">
              <a:rPr lang="en-US" smtClean="0"/>
              <a:t>41</a:t>
            </a:fld>
            <a:endParaRPr lang="en-US"/>
          </a:p>
        </p:txBody>
      </p:sp>
    </p:spTree>
    <p:extLst>
      <p:ext uri="{BB962C8B-B14F-4D97-AF65-F5344CB8AC3E}">
        <p14:creationId xmlns:p14="http://schemas.microsoft.com/office/powerpoint/2010/main" val="1074067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lecture on Kubernetes PODs. My name is Gagandeep Singh and we are learning Kubernetes for Beginners. In this lecture we will discuss about Kubernetes PODs.</a:t>
            </a:r>
          </a:p>
        </p:txBody>
      </p:sp>
      <p:sp>
        <p:nvSpPr>
          <p:cNvPr id="4" name="Slide Number Placeholder 3"/>
          <p:cNvSpPr>
            <a:spLocks noGrp="1"/>
          </p:cNvSpPr>
          <p:nvPr>
            <p:ph type="sldNum" sz="quarter" idx="10"/>
          </p:nvPr>
        </p:nvSpPr>
        <p:spPr/>
        <p:txBody>
          <a:bodyPr/>
          <a:lstStyle/>
          <a:p>
            <a:fld id="{594F6009-348C-44B1-AF0A-87099C489948}" type="slidenum">
              <a:rPr lang="en-US" smtClean="0"/>
              <a:t>42</a:t>
            </a:fld>
            <a:endParaRPr lang="en-US"/>
          </a:p>
        </p:txBody>
      </p:sp>
    </p:spTree>
    <p:extLst>
      <p:ext uri="{BB962C8B-B14F-4D97-AF65-F5344CB8AC3E}">
        <p14:creationId xmlns:p14="http://schemas.microsoft.com/office/powerpoint/2010/main" val="274891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8BC606-ECEB-4059-8ED8-0A2204428354}" type="slidenum">
              <a:rPr lang="en-GB" smtClean="0"/>
              <a:pPr/>
              <a:t>10</a:t>
            </a:fld>
            <a:endParaRPr lang="en-GB" dirty="0"/>
          </a:p>
        </p:txBody>
      </p:sp>
    </p:spTree>
    <p:extLst>
      <p:ext uri="{BB962C8B-B14F-4D97-AF65-F5344CB8AC3E}">
        <p14:creationId xmlns:p14="http://schemas.microsoft.com/office/powerpoint/2010/main" val="3868924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head into understanding PODs, we would like to assume that the following have been setup already. At this point, we assume that the application is already developed and built into Docker Images and it is </a:t>
            </a:r>
            <a:r>
              <a:rPr lang="en-US" dirty="0" err="1"/>
              <a:t>availalble</a:t>
            </a:r>
            <a:r>
              <a:rPr lang="en-US" dirty="0"/>
              <a:t> on a Docker repository like Docker hub, so kubernetes can pull it down. We also assume that the Kubernetes cluster has already been setup and is working. This could be a single-node setup or a multi-node setup, doesn’t matter. All the services need to be in a running state.</a:t>
            </a:r>
          </a:p>
        </p:txBody>
      </p:sp>
      <p:sp>
        <p:nvSpPr>
          <p:cNvPr id="4" name="Slide Number Placeholder 3"/>
          <p:cNvSpPr>
            <a:spLocks noGrp="1"/>
          </p:cNvSpPr>
          <p:nvPr>
            <p:ph type="sldNum" sz="quarter" idx="10"/>
          </p:nvPr>
        </p:nvSpPr>
        <p:spPr/>
        <p:txBody>
          <a:bodyPr/>
          <a:lstStyle/>
          <a:p>
            <a:fld id="{594F6009-348C-44B1-AF0A-87099C489948}" type="slidenum">
              <a:rPr lang="en-US" smtClean="0"/>
              <a:t>43</a:t>
            </a:fld>
            <a:endParaRPr lang="en-US"/>
          </a:p>
        </p:txBody>
      </p:sp>
    </p:spTree>
    <p:extLst>
      <p:ext uri="{BB962C8B-B14F-4D97-AF65-F5344CB8AC3E}">
        <p14:creationId xmlns:p14="http://schemas.microsoft.com/office/powerpoint/2010/main" val="3239056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discussed before, &lt;click&gt; with kubernetes our ultimate aim is to deploy our application in the form of containers on a set of machines that are configured as worker nodes in a cluster. &lt;click&gt; However, kubernetes does not deploy containers directly on the worker nodes.  The containers are encapsulated into a Kubernetes object known as PODs. A POD is a single instance of an application. A POD is the smallest object, that you can create in kubernetes.  </a:t>
            </a:r>
          </a:p>
        </p:txBody>
      </p:sp>
      <p:sp>
        <p:nvSpPr>
          <p:cNvPr id="4" name="Slide Number Placeholder 3"/>
          <p:cNvSpPr>
            <a:spLocks noGrp="1"/>
          </p:cNvSpPr>
          <p:nvPr>
            <p:ph type="sldNum" sz="quarter" idx="10"/>
          </p:nvPr>
        </p:nvSpPr>
        <p:spPr/>
        <p:txBody>
          <a:bodyPr/>
          <a:lstStyle/>
          <a:p>
            <a:fld id="{594F6009-348C-44B1-AF0A-87099C489948}" type="slidenum">
              <a:rPr lang="en-US" smtClean="0"/>
              <a:t>44</a:t>
            </a:fld>
            <a:endParaRPr lang="en-US"/>
          </a:p>
        </p:txBody>
      </p:sp>
    </p:spTree>
    <p:extLst>
      <p:ext uri="{BB962C8B-B14F-4D97-AF65-F5344CB8AC3E}">
        <p14:creationId xmlns:p14="http://schemas.microsoft.com/office/powerpoint/2010/main" val="792522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simplest of simplest cases were you have a single node kubernetes cluster with a single instance of your application running in a single docker container encapsulated in a POD. &lt;click&gt; What if the number of users accessing your application increase and you need to scale your application? You need to add additional instances of your web application to share the load. Now, were would you spin up additional instances? &lt;click&gt; Do we bring up a new container instance within the same POD? &lt;click&gt; No! We create a new POD altogether with a new instance of the same application. As you can see we now have two instances of our web application running on two separate PODs on the same kubernetes system or node. </a:t>
            </a:r>
          </a:p>
          <a:p>
            <a:endParaRPr lang="en-US" dirty="0"/>
          </a:p>
          <a:p>
            <a:r>
              <a:rPr lang="en-US" dirty="0"/>
              <a:t>&lt;click&gt; What if the user base FURTHER increases and your current node has no sufficient capacity? &lt;click&gt; Well THEN you can always deploy additional PODs on a new node in the cluster. You will have a new node added to the cluster to expand the cluster’s physical capacity. &lt;pause&gt; SO, what I am trying to illustrate in this slide is that, PODs usually have a one-to-one relationship with containers running your application. To scale UP you create new PODs and to scale down you delete PODs. You do not add additional containers to an existing POD to scale your application. &lt;pause&gt; Also, if you are wondering how we implement all of this and how we achieve load balancing between containers </a:t>
            </a:r>
            <a:r>
              <a:rPr lang="en-US" dirty="0" err="1"/>
              <a:t>etc</a:t>
            </a:r>
            <a:r>
              <a:rPr lang="en-US" dirty="0"/>
              <a:t>, we will get into all of that in a later lecture. For now we are ONLY trying to understand the basic concepts.</a:t>
            </a:r>
          </a:p>
        </p:txBody>
      </p:sp>
      <p:sp>
        <p:nvSpPr>
          <p:cNvPr id="4" name="Slide Number Placeholder 3"/>
          <p:cNvSpPr>
            <a:spLocks noGrp="1"/>
          </p:cNvSpPr>
          <p:nvPr>
            <p:ph type="sldNum" sz="quarter" idx="10"/>
          </p:nvPr>
        </p:nvSpPr>
        <p:spPr/>
        <p:txBody>
          <a:bodyPr/>
          <a:lstStyle/>
          <a:p>
            <a:fld id="{594F6009-348C-44B1-AF0A-87099C489948}" type="slidenum">
              <a:rPr lang="en-US" smtClean="0"/>
              <a:t>45</a:t>
            </a:fld>
            <a:endParaRPr lang="en-US"/>
          </a:p>
        </p:txBody>
      </p:sp>
    </p:spTree>
    <p:extLst>
      <p:ext uri="{BB962C8B-B14F-4D97-AF65-F5344CB8AC3E}">
        <p14:creationId xmlns:p14="http://schemas.microsoft.com/office/powerpoint/2010/main" val="32874067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just said that PODs usually have a one-to-one relationship with the containers, but, are we restricted to having a single container in a single POD? No! A single POD CAN have multiple containers, except for the fact that they are usually not multiple containers of the same kind.  As we discussed in the previous slide, if our intention was to scale our application, then we would need to create additional PODs. &lt;click&gt; But sometimes you might have a scenario were you have a helper container, that might be doing some kind of supporting task for our web application such as processing a user entered data, processing a file uploaded by the user etc. and you want these helper containers to live along side your application container. In that case, you CAN have both of these containers part of the same POD, so that when a new application container is created, the helper is also created and when it dies the helper also dies since they are part of the same POD. &lt;click&gt; The two containers can also communicate with each other directly by referring to each other as ‘localhost’ since they share the same network namespace. Plus they can easily share the same storage space as well. </a:t>
            </a:r>
          </a:p>
        </p:txBody>
      </p:sp>
      <p:sp>
        <p:nvSpPr>
          <p:cNvPr id="4" name="Slide Number Placeholder 3"/>
          <p:cNvSpPr>
            <a:spLocks noGrp="1"/>
          </p:cNvSpPr>
          <p:nvPr>
            <p:ph type="sldNum" sz="quarter" idx="10"/>
          </p:nvPr>
        </p:nvSpPr>
        <p:spPr/>
        <p:txBody>
          <a:bodyPr/>
          <a:lstStyle/>
          <a:p>
            <a:fld id="{594F6009-348C-44B1-AF0A-87099C489948}" type="slidenum">
              <a:rPr lang="en-US" smtClean="0"/>
              <a:t>46</a:t>
            </a:fld>
            <a:endParaRPr lang="en-US"/>
          </a:p>
        </p:txBody>
      </p:sp>
    </p:spTree>
    <p:extLst>
      <p:ext uri="{BB962C8B-B14F-4D97-AF65-F5344CB8AC3E}">
        <p14:creationId xmlns:p14="http://schemas.microsoft.com/office/powerpoint/2010/main" val="18082152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still have doubts in this topic (I would understand if you did because I did the first time I learned these concepts), we could take another shot at understanding PODs from a different angle. Let’s, for a moment, keep kubernetes out of our discussion and talk about simple docker containers. Let’s assume we were developing a process or a script to deploy our application on a docker host. &lt;click&gt; Then we would first simply deploy our application using a simple docker run python-app command and the application runs fine and our users are able to access it. &lt;click&gt; When the load increases we deploy more instances of our application by running the docker run commands many more times. This works fine and we are all happy. &lt;click&gt; Now, sometime in the future our application is further developed, undergoes architectural changes and grows and gets complex. We now have new helper containers that helps our web applications by processing or fetching data from elsewhere.  These helper containers maintain a one-to-one relationship with our application container and thus, needs to communicate with the application containers directly and access data from those containers. &lt;click&gt; For this we need to maintain a map of what app and helper containers are connected to each other, we would need to establish network connectivity between these containers ourselves using links and custom networks, we would need to create shareable volumes and share it among the containers and &lt;click&gt; maintain a map of that as well. And most importantly we would need to monitor the state of the application container and &lt;click&gt; when it dies, manually kill the helper container as well as its no longer required. When a new container is deployed we would need to deploy the new helper container as well. </a:t>
            </a:r>
          </a:p>
          <a:p>
            <a:endParaRPr lang="en-US" dirty="0"/>
          </a:p>
          <a:p>
            <a:r>
              <a:rPr lang="en-US" dirty="0"/>
              <a:t>&lt;click&gt; With PODs, kubernetes does all of this for us automatically. We just need to define what containers a POD consists of and the containers in a POD by default will have access to the same storage, the same network namespace, and same fate as in they will be created together and destroyed together. </a:t>
            </a:r>
          </a:p>
          <a:p>
            <a:endParaRPr lang="en-US" dirty="0"/>
          </a:p>
          <a:p>
            <a:r>
              <a:rPr lang="en-US" dirty="0"/>
              <a:t>Even if our application didn’t happen to be so complex and we could live with a single container, kubernetes still requires you to create PODs. But this is good in the long run as your application is now equipped for architectural changes and scale in the future. </a:t>
            </a:r>
          </a:p>
          <a:p>
            <a:endParaRPr lang="en-US" dirty="0"/>
          </a:p>
          <a:p>
            <a:r>
              <a:rPr lang="en-US" dirty="0"/>
              <a:t>However, multi-pod containers are a rare use-case and we are going to stick to single container per POD in this course.</a:t>
            </a:r>
          </a:p>
        </p:txBody>
      </p:sp>
      <p:sp>
        <p:nvSpPr>
          <p:cNvPr id="4" name="Slide Number Placeholder 3"/>
          <p:cNvSpPr>
            <a:spLocks noGrp="1"/>
          </p:cNvSpPr>
          <p:nvPr>
            <p:ph type="sldNum" sz="quarter" idx="10"/>
          </p:nvPr>
        </p:nvSpPr>
        <p:spPr/>
        <p:txBody>
          <a:bodyPr/>
          <a:lstStyle/>
          <a:p>
            <a:fld id="{594F6009-348C-44B1-AF0A-87099C489948}" type="slidenum">
              <a:rPr lang="en-US" smtClean="0"/>
              <a:t>47</a:t>
            </a:fld>
            <a:endParaRPr lang="en-US"/>
          </a:p>
        </p:txBody>
      </p:sp>
    </p:spTree>
    <p:extLst>
      <p:ext uri="{BB962C8B-B14F-4D97-AF65-F5344CB8AC3E}">
        <p14:creationId xmlns:p14="http://schemas.microsoft.com/office/powerpoint/2010/main" val="1629329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now look at how to deploy PODs. &lt;click&gt; Earlier we learned about the kubectl run command. What this command really does is it deploys a docker container by creating a POD. So it first creates a POD automatically and deploys an instance of the </a:t>
            </a:r>
            <a:r>
              <a:rPr lang="en-US" dirty="0" err="1"/>
              <a:t>nginx</a:t>
            </a:r>
            <a:r>
              <a:rPr lang="en-US" dirty="0"/>
              <a:t> docker image. &lt;click&gt; But were does it get the application image from? &lt;click&gt; For that you need to specify the image name using the –-image parameter. The application image, in this case the </a:t>
            </a:r>
            <a:r>
              <a:rPr lang="en-US" dirty="0" err="1"/>
              <a:t>nginx</a:t>
            </a:r>
            <a:r>
              <a:rPr lang="en-US" dirty="0"/>
              <a:t> image, is downloaded from the docker hub repository. Docker hub as we discussed is a public repository were latest docker images of various applications are stored. You could configure kubernetes to pull the image from the public docker hub or a private repository within the organization. </a:t>
            </a:r>
          </a:p>
          <a:p>
            <a:endParaRPr lang="en-US" dirty="0"/>
          </a:p>
          <a:p>
            <a:r>
              <a:rPr lang="en-US" dirty="0"/>
              <a:t>Now that we have a POD created, how do we see the list of PODs available? &lt;click&gt; The kubectl get PODs command helps us see the list of pods in our cluster. In this case we see the pod is in a </a:t>
            </a:r>
            <a:r>
              <a:rPr lang="en-US" dirty="0" err="1"/>
              <a:t>ContainerCreating</a:t>
            </a:r>
            <a:r>
              <a:rPr lang="en-US" dirty="0"/>
              <a:t> state and soon changes to a Running state when it is actually running.</a:t>
            </a:r>
          </a:p>
          <a:p>
            <a:endParaRPr lang="en-US" dirty="0"/>
          </a:p>
          <a:p>
            <a:r>
              <a:rPr lang="en-US" dirty="0"/>
              <a:t>Also remember that we haven’t really talked about the concepts on how a user can access the </a:t>
            </a:r>
            <a:r>
              <a:rPr lang="en-US" dirty="0" err="1"/>
              <a:t>nginx</a:t>
            </a:r>
            <a:r>
              <a:rPr lang="en-US" dirty="0"/>
              <a:t> web server. And so in the current state we haven’t made the web server accessible to external users. You can access it internally from the Node though. &lt;click&gt;  For now we will just see how to deploy a POD and in a later lecture once we learn about networking and services we will get to know how to make this service accessible to end users.</a:t>
            </a:r>
          </a:p>
        </p:txBody>
      </p:sp>
      <p:sp>
        <p:nvSpPr>
          <p:cNvPr id="4" name="Slide Number Placeholder 3"/>
          <p:cNvSpPr>
            <a:spLocks noGrp="1"/>
          </p:cNvSpPr>
          <p:nvPr>
            <p:ph type="sldNum" sz="quarter" idx="10"/>
          </p:nvPr>
        </p:nvSpPr>
        <p:spPr/>
        <p:txBody>
          <a:bodyPr/>
          <a:lstStyle/>
          <a:p>
            <a:fld id="{594F6009-348C-44B1-AF0A-87099C489948}" type="slidenum">
              <a:rPr lang="en-US" smtClean="0"/>
              <a:t>48</a:t>
            </a:fld>
            <a:endParaRPr lang="en-US"/>
          </a:p>
        </p:txBody>
      </p:sp>
    </p:spTree>
    <p:extLst>
      <p:ext uri="{BB962C8B-B14F-4D97-AF65-F5344CB8AC3E}">
        <p14:creationId xmlns:p14="http://schemas.microsoft.com/office/powerpoint/2010/main" val="902266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 for this lecture. We will now head over to a Demo and I will see you in the next lecture.</a:t>
            </a:r>
          </a:p>
        </p:txBody>
      </p:sp>
      <p:sp>
        <p:nvSpPr>
          <p:cNvPr id="4" name="Slide Number Placeholder 3"/>
          <p:cNvSpPr>
            <a:spLocks noGrp="1"/>
          </p:cNvSpPr>
          <p:nvPr>
            <p:ph type="sldNum" sz="quarter" idx="10"/>
          </p:nvPr>
        </p:nvSpPr>
        <p:spPr/>
        <p:txBody>
          <a:bodyPr/>
          <a:lstStyle/>
          <a:p>
            <a:fld id="{594F6009-348C-44B1-AF0A-87099C489948}" type="slidenum">
              <a:rPr lang="en-US" smtClean="0"/>
              <a:t>49</a:t>
            </a:fld>
            <a:endParaRPr lang="en-US"/>
          </a:p>
        </p:txBody>
      </p:sp>
    </p:spTree>
    <p:extLst>
      <p:ext uri="{BB962C8B-B14F-4D97-AF65-F5344CB8AC3E}">
        <p14:creationId xmlns:p14="http://schemas.microsoft.com/office/powerpoint/2010/main" val="39283426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just saw how to create a POD from command line. But you can also create a POD using a POD definition file. In fact most of Kubernetes configuration is done in definition files based in YAML format. When the application configuration gets complex, you will see that it is EASIER to use YAML files to define the configuration. As such at this point we will make sure that we are all comfortable with YAML files and its structure. This is important because going forward we will be working with YAML files extensively. The next lecture is going to be a very basic introduction to YAML file. And that will be followed by some coding exercises that will help you get familiar with YAML files using simple examples. If you are already familiar with YAML, please skip this lecture and coding exercises and move forward to the next lecture.</a:t>
            </a:r>
          </a:p>
        </p:txBody>
      </p:sp>
      <p:sp>
        <p:nvSpPr>
          <p:cNvPr id="4" name="Slide Number Placeholder 3"/>
          <p:cNvSpPr>
            <a:spLocks noGrp="1"/>
          </p:cNvSpPr>
          <p:nvPr>
            <p:ph type="sldNum" sz="quarter" idx="10"/>
          </p:nvPr>
        </p:nvSpPr>
        <p:spPr/>
        <p:txBody>
          <a:bodyPr/>
          <a:lstStyle/>
          <a:p>
            <a:fld id="{594F6009-348C-44B1-AF0A-87099C489948}" type="slidenum">
              <a:rPr lang="en-US" smtClean="0"/>
              <a:t>50</a:t>
            </a:fld>
            <a:endParaRPr lang="en-US"/>
          </a:p>
        </p:txBody>
      </p:sp>
    </p:spTree>
    <p:extLst>
      <p:ext uri="{BB962C8B-B14F-4D97-AF65-F5344CB8AC3E}">
        <p14:creationId xmlns:p14="http://schemas.microsoft.com/office/powerpoint/2010/main" val="2000360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lecture, my name is Gagandeep Singh and we are learning kubernetes for beginners. In this lecture we will talk about creating a POD using a YAML based configuration file.</a:t>
            </a:r>
          </a:p>
        </p:txBody>
      </p:sp>
      <p:sp>
        <p:nvSpPr>
          <p:cNvPr id="4" name="Slide Number Placeholder 3"/>
          <p:cNvSpPr>
            <a:spLocks noGrp="1"/>
          </p:cNvSpPr>
          <p:nvPr>
            <p:ph type="sldNum" sz="quarter" idx="10"/>
          </p:nvPr>
        </p:nvSpPr>
        <p:spPr/>
        <p:txBody>
          <a:bodyPr/>
          <a:lstStyle/>
          <a:p>
            <a:fld id="{594F6009-348C-44B1-AF0A-87099C489948}" type="slidenum">
              <a:rPr lang="en-US" smtClean="0"/>
              <a:t>51</a:t>
            </a:fld>
            <a:endParaRPr lang="en-US"/>
          </a:p>
        </p:txBody>
      </p:sp>
    </p:spTree>
    <p:extLst>
      <p:ext uri="{BB962C8B-B14F-4D97-AF65-F5344CB8AC3E}">
        <p14:creationId xmlns:p14="http://schemas.microsoft.com/office/powerpoint/2010/main" val="18847811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lecture we learned about YAML files in general. Now we will learn how to develop YAML files specifically for Kubernetes. Kubernetes uses YAML files as input for the creation of objects such as PODs, Replicas, Deployments, Services etc. All of these follow similar structure. A kubernetes definition file always contains 4 top level fields. &lt;click&gt; The </a:t>
            </a:r>
            <a:r>
              <a:rPr lang="en-US" dirty="0" err="1"/>
              <a:t>apiVersion</a:t>
            </a:r>
            <a:r>
              <a:rPr lang="en-US" dirty="0"/>
              <a:t>, kind, metadata and spec. These are top level or root level properties. Think of them as siblings, children of the same parent. These are all REQUIRED fields, so you MUST have them in your configuration file. </a:t>
            </a:r>
          </a:p>
          <a:p>
            <a:endParaRPr lang="en-US" dirty="0"/>
          </a:p>
          <a:p>
            <a:r>
              <a:rPr lang="en-US" dirty="0"/>
              <a:t>Let us look at each one of them. The first one is the </a:t>
            </a:r>
            <a:r>
              <a:rPr lang="en-US" dirty="0" err="1"/>
              <a:t>apiVersion</a:t>
            </a:r>
            <a:r>
              <a:rPr lang="en-US" dirty="0"/>
              <a:t>. This is the version of the kubernetes API we’re using to create the object.  Depending on what we are trying to create we must use the RIGHT </a:t>
            </a:r>
            <a:r>
              <a:rPr lang="en-US" dirty="0" err="1"/>
              <a:t>apiVersion</a:t>
            </a:r>
            <a:r>
              <a:rPr lang="en-US" dirty="0"/>
              <a:t>. For now since we are working on PODs, &lt;click 2&gt; we will set the </a:t>
            </a:r>
            <a:r>
              <a:rPr lang="en-US" dirty="0" err="1"/>
              <a:t>apiVersion</a:t>
            </a:r>
            <a:r>
              <a:rPr lang="en-US" dirty="0"/>
              <a:t> as v1. Few other possible values for this field are apps/v1beta1, extensions/v1beta1 etc. We will see what these are for later in this course.</a:t>
            </a:r>
          </a:p>
          <a:p>
            <a:endParaRPr lang="en-US" dirty="0"/>
          </a:p>
          <a:p>
            <a:r>
              <a:rPr lang="en-US" dirty="0"/>
              <a:t>Next is the kind. The kind refers to the type of object we are trying to create, which in this case happens to be a POD. So we will set it as Pod. Some other possible values here could be </a:t>
            </a:r>
            <a:r>
              <a:rPr lang="en-US" dirty="0" err="1"/>
              <a:t>ReplicaSet</a:t>
            </a:r>
            <a:r>
              <a:rPr lang="en-US" dirty="0"/>
              <a:t> or Deployment or Service, which is what you see in the kind field in the table on the right.</a:t>
            </a:r>
          </a:p>
          <a:p>
            <a:endParaRPr lang="en-US" dirty="0"/>
          </a:p>
          <a:p>
            <a:r>
              <a:rPr lang="en-US" dirty="0"/>
              <a:t>The next is metadata. &lt;click&gt; The metadata is data about the object like its name, labels etc.  &lt;click&gt; As you can see unlike the first two were you specified a string value, this, is in the form of a dictionary. &lt;click&gt; So everything under metadata is intended to the right a little bit and so names and labels are children of metadata.  &lt;click&gt; The number of spaces before the two properties name and labels doesn’t matter, &lt;click&gt; but they should be the same as they are siblings. In this case labels has more spaces on the left than name and so it is now a child of the name property instead of a sibling. &lt;click&gt; Also the two properties must have MORE spaces than its parent, which is metadata, so that its intended to the right a little bit. In this case all 3 have the same number of spaces before them and so they are all siblings, which is not correct. &lt;click&gt; Under metadata, the name is a string value – so you can name your POD </a:t>
            </a:r>
            <a:r>
              <a:rPr lang="en-US" dirty="0" err="1"/>
              <a:t>myapp</a:t>
            </a:r>
            <a:r>
              <a:rPr lang="en-US" dirty="0"/>
              <a:t>-pod - and the labels is a dictionary.  So labels is a dictionary within the metadata dictionary. And it can have any key and value pairs as you wish. For now I have added a label app with the value </a:t>
            </a:r>
            <a:r>
              <a:rPr lang="en-US" dirty="0" err="1"/>
              <a:t>myapp</a:t>
            </a:r>
            <a:r>
              <a:rPr lang="en-US" dirty="0"/>
              <a:t>. Similarly you could add other labels as you see fit which will help you identify these objects at a later point in time. Say for example there are 100s of PODs running a front-end application, and 100’s of them running a backend application or a database, it will be DIFFICULT for you to group these PODs once they are deployed. &lt;click&gt; If you label them now as front-end, back-end or database, you will be able to filter the PODs based on this label at a later point in time. </a:t>
            </a:r>
          </a:p>
          <a:p>
            <a:endParaRPr lang="en-US" dirty="0"/>
          </a:p>
          <a:p>
            <a:r>
              <a:rPr lang="en-US" dirty="0"/>
              <a:t>It’s IMPORTANT to note that under metadata, you can only specify name or labels or anything else that kubernetes expects to be under metadata. You CANNOT add any other property as you wish under this. However, under labels you CAN have any kind of key or value pairs as you see fit. So its IMPORTANT to understand what each of these parameters expect.  </a:t>
            </a:r>
          </a:p>
          <a:p>
            <a:endParaRPr lang="en-US" dirty="0"/>
          </a:p>
          <a:p>
            <a:r>
              <a:rPr lang="en-US" dirty="0"/>
              <a:t>So far we have only mentioned the type and name of the object we need to create which happens to be a POD with the name </a:t>
            </a:r>
            <a:r>
              <a:rPr lang="en-US" dirty="0" err="1"/>
              <a:t>myapp</a:t>
            </a:r>
            <a:r>
              <a:rPr lang="en-US" dirty="0"/>
              <a:t>-pod, but we haven’t really specified the container or image we need in the pod. The last section in the configuration file is the specification which is written as spec. Depending on the object we are going to create, this is were we provide additional information to kubernetes pertaining to that object. This is going to be different for different objects, so its important to understand or refer to the documentation section to get the right format for each. Since we are only creating a pod with a single container in it, it is easy. Spec is a dictionary so add a property under it called containers, &lt;click&gt; which is a list or an array. The reason this property is a list is because the PODs can have multiple containers within them as we learned in the lecture earlier. In this case though, we will only add a single item in the list, &lt;click&gt; since we plan to have only a single container in the POD. The item in the list is a dictionary, so add a name and image property. The value for image is </a:t>
            </a:r>
            <a:r>
              <a:rPr lang="en-US" dirty="0" err="1"/>
              <a:t>nginx</a:t>
            </a:r>
            <a:r>
              <a:rPr lang="en-US" dirty="0"/>
              <a:t>.  &lt;click&gt;</a:t>
            </a:r>
          </a:p>
          <a:p>
            <a:endParaRPr lang="en-US" dirty="0"/>
          </a:p>
          <a:p>
            <a:r>
              <a:rPr lang="en-US" dirty="0"/>
              <a:t>&lt;click&gt;</a:t>
            </a:r>
          </a:p>
          <a:p>
            <a:r>
              <a:rPr lang="en-US" dirty="0"/>
              <a:t>Once the file is created, run the command kubectl create -f followed by the file name which is pod-</a:t>
            </a:r>
            <a:r>
              <a:rPr lang="en-US" dirty="0" err="1"/>
              <a:t>definition.yml</a:t>
            </a:r>
            <a:r>
              <a:rPr lang="en-US" dirty="0"/>
              <a:t> and kubernetes creates the pod.</a:t>
            </a:r>
          </a:p>
          <a:p>
            <a:endParaRPr lang="en-US" dirty="0"/>
          </a:p>
          <a:p>
            <a:r>
              <a:rPr lang="en-US" dirty="0"/>
              <a:t>So to summarize remember the 4 top level properties. </a:t>
            </a:r>
            <a:r>
              <a:rPr lang="en-US" dirty="0" err="1"/>
              <a:t>apiVersion</a:t>
            </a:r>
            <a:r>
              <a:rPr lang="en-US" dirty="0"/>
              <a:t>, kind, metadata and spec. Then start by adding values to those depending on the object you are creating. </a:t>
            </a:r>
          </a:p>
        </p:txBody>
      </p:sp>
      <p:sp>
        <p:nvSpPr>
          <p:cNvPr id="4" name="Slide Number Placeholder 3"/>
          <p:cNvSpPr>
            <a:spLocks noGrp="1"/>
          </p:cNvSpPr>
          <p:nvPr>
            <p:ph type="sldNum" sz="quarter" idx="10"/>
          </p:nvPr>
        </p:nvSpPr>
        <p:spPr/>
        <p:txBody>
          <a:bodyPr/>
          <a:lstStyle/>
          <a:p>
            <a:fld id="{594F6009-348C-44B1-AF0A-87099C489948}" type="slidenum">
              <a:rPr lang="en-US" smtClean="0"/>
              <a:t>52</a:t>
            </a:fld>
            <a:endParaRPr lang="en-US"/>
          </a:p>
        </p:txBody>
      </p:sp>
    </p:spTree>
    <p:extLst>
      <p:ext uri="{BB962C8B-B14F-4D97-AF65-F5344CB8AC3E}">
        <p14:creationId xmlns:p14="http://schemas.microsoft.com/office/powerpoint/2010/main" val="3724834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8BC606-ECEB-4059-8ED8-0A2204428354}" type="slidenum">
              <a:rPr lang="en-GB" smtClean="0"/>
              <a:pPr/>
              <a:t>11</a:t>
            </a:fld>
            <a:endParaRPr lang="en-GB" dirty="0"/>
          </a:p>
        </p:txBody>
      </p:sp>
    </p:spTree>
    <p:extLst>
      <p:ext uri="{BB962C8B-B14F-4D97-AF65-F5344CB8AC3E}">
        <p14:creationId xmlns:p14="http://schemas.microsoft.com/office/powerpoint/2010/main" val="38689249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create the pod, how do you see it? Use the &lt;click&gt; kubectl get pods command to see a list of pods available. In this case its just one. To see detailed information about the pod run the &lt;click&gt; kubectl describe pod command.  This will tell you information about the POD, when it was created, what labels are assigned to it, what docker containers are part of it and the events associated with that POD. </a:t>
            </a:r>
          </a:p>
        </p:txBody>
      </p:sp>
      <p:sp>
        <p:nvSpPr>
          <p:cNvPr id="4" name="Slide Number Placeholder 3"/>
          <p:cNvSpPr>
            <a:spLocks noGrp="1"/>
          </p:cNvSpPr>
          <p:nvPr>
            <p:ph type="sldNum" sz="quarter" idx="10"/>
          </p:nvPr>
        </p:nvSpPr>
        <p:spPr/>
        <p:txBody>
          <a:bodyPr/>
          <a:lstStyle/>
          <a:p>
            <a:fld id="{594F6009-348C-44B1-AF0A-87099C489948}" type="slidenum">
              <a:rPr lang="en-US" smtClean="0"/>
              <a:t>53</a:t>
            </a:fld>
            <a:endParaRPr lang="en-US"/>
          </a:p>
        </p:txBody>
      </p:sp>
    </p:spTree>
    <p:extLst>
      <p:ext uri="{BB962C8B-B14F-4D97-AF65-F5344CB8AC3E}">
        <p14:creationId xmlns:p14="http://schemas.microsoft.com/office/powerpoint/2010/main" val="21321476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it for this lecture. We will now head over to a Demo and I will see you in the next lecture.</a:t>
            </a:r>
          </a:p>
          <a:p>
            <a:endParaRPr lang="en-US" dirty="0"/>
          </a:p>
        </p:txBody>
      </p:sp>
      <p:sp>
        <p:nvSpPr>
          <p:cNvPr id="4" name="Slide Number Placeholder 3"/>
          <p:cNvSpPr>
            <a:spLocks noGrp="1"/>
          </p:cNvSpPr>
          <p:nvPr>
            <p:ph type="sldNum" sz="quarter" idx="10"/>
          </p:nvPr>
        </p:nvSpPr>
        <p:spPr/>
        <p:txBody>
          <a:bodyPr/>
          <a:lstStyle/>
          <a:p>
            <a:fld id="{594F6009-348C-44B1-AF0A-87099C489948}" type="slidenum">
              <a:rPr lang="en-US" smtClean="0"/>
              <a:t>54</a:t>
            </a:fld>
            <a:endParaRPr lang="en-US"/>
          </a:p>
        </p:txBody>
      </p:sp>
    </p:spTree>
    <p:extLst>
      <p:ext uri="{BB962C8B-B14F-4D97-AF65-F5344CB8AC3E}">
        <p14:creationId xmlns:p14="http://schemas.microsoft.com/office/powerpoint/2010/main" val="34384062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it for this lecture. We will now head over to a Demo and I will see you in the next lecture.</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4F6009-348C-44B1-AF0A-87099C4899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97059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just saw how to create a POD from command line. But you can also create a POD using a POD definition file. In fact most of Kubernetes configuration is done in definition files based in YAML format. When the application configuration gets complex, you will see that it is EASIER to use YAML files to define the configuration. As such at this point we will make sure that we are all comfortable with YAML files and its structure. This is important because going forward we will be working with YAML files extensively. The next lecture is going to be a very basic introduction to YAML file. And that will be followed by some coding exercises that will help you get familiar with YAML files using simple examples. If you are already familiar with YAML, please skip this lecture and coding exercises and move forward to the next lecture.</a:t>
            </a:r>
          </a:p>
        </p:txBody>
      </p:sp>
      <p:sp>
        <p:nvSpPr>
          <p:cNvPr id="4" name="Slide Number Placeholder 3"/>
          <p:cNvSpPr>
            <a:spLocks noGrp="1"/>
          </p:cNvSpPr>
          <p:nvPr>
            <p:ph type="sldNum" sz="quarter" idx="10"/>
          </p:nvPr>
        </p:nvSpPr>
        <p:spPr/>
        <p:txBody>
          <a:bodyPr/>
          <a:lstStyle/>
          <a:p>
            <a:fld id="{594F6009-348C-44B1-AF0A-87099C489948}" type="slidenum">
              <a:rPr lang="en-US" smtClean="0"/>
              <a:t>56</a:t>
            </a:fld>
            <a:endParaRPr lang="en-US"/>
          </a:p>
        </p:txBody>
      </p:sp>
    </p:spTree>
    <p:extLst>
      <p:ext uri="{BB962C8B-B14F-4D97-AF65-F5344CB8AC3E}">
        <p14:creationId xmlns:p14="http://schemas.microsoft.com/office/powerpoint/2010/main" val="8932077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lecture on Kubernetes Controllers. My name is Gagandeep Singh and we are learning Kubernetes for Beginners. In this lecture we will discuss about Kubernetes Controllers. Controllers are the brain behind Kubernetes. They are processes that monitor kubernetes objects and respond accordingly.  In this lecture we will discuss about one controller in particular. And that is the Replication Controller.</a:t>
            </a:r>
          </a:p>
        </p:txBody>
      </p:sp>
      <p:sp>
        <p:nvSpPr>
          <p:cNvPr id="4" name="Slide Number Placeholder 3"/>
          <p:cNvSpPr>
            <a:spLocks noGrp="1"/>
          </p:cNvSpPr>
          <p:nvPr>
            <p:ph type="sldNum" sz="quarter" idx="10"/>
          </p:nvPr>
        </p:nvSpPr>
        <p:spPr/>
        <p:txBody>
          <a:bodyPr/>
          <a:lstStyle/>
          <a:p>
            <a:fld id="{594F6009-348C-44B1-AF0A-87099C489948}" type="slidenum">
              <a:rPr lang="en-US" smtClean="0"/>
              <a:t>58</a:t>
            </a:fld>
            <a:endParaRPr lang="en-US"/>
          </a:p>
        </p:txBody>
      </p:sp>
    </p:spTree>
    <p:extLst>
      <p:ext uri="{BB962C8B-B14F-4D97-AF65-F5344CB8AC3E}">
        <p14:creationId xmlns:p14="http://schemas.microsoft.com/office/powerpoint/2010/main" val="33805552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 replica and why do we need a replication controller? &lt;click&gt; Let’s go back to our first scenario were we had a single POD running our application. &lt;click&gt; What if for some reason, our application crashes and the POD fails? Users will no longer be able to access our application. To prevent users from losing access to our application, we would like to have more than one instance or POD running at the same time. That way if one fails we still have our application running on the other one. &lt;click&gt; The replication controller helps us run multiple instances of a single POD in the kubernetes cluster thus providing &lt;click&gt; High Availability. </a:t>
            </a:r>
          </a:p>
          <a:p>
            <a:endParaRPr lang="en-US" dirty="0"/>
          </a:p>
          <a:p>
            <a:r>
              <a:rPr lang="en-US" dirty="0"/>
              <a:t>&lt;click&gt; So does that mean you can’t use a replication controller if you plan to have a single POD? No! Even if you have a single POD, &lt;click&gt; the replication controller can help by automatically bringing up a new POD when the existing one fails. Thus the replication controller ensures that the specified number of PODs are running at all times. Even if it’s just 1 or 100.</a:t>
            </a:r>
          </a:p>
        </p:txBody>
      </p:sp>
      <p:sp>
        <p:nvSpPr>
          <p:cNvPr id="4" name="Slide Number Placeholder 3"/>
          <p:cNvSpPr>
            <a:spLocks noGrp="1"/>
          </p:cNvSpPr>
          <p:nvPr>
            <p:ph type="sldNum" sz="quarter" idx="10"/>
          </p:nvPr>
        </p:nvSpPr>
        <p:spPr/>
        <p:txBody>
          <a:bodyPr/>
          <a:lstStyle/>
          <a:p>
            <a:fld id="{594F6009-348C-44B1-AF0A-87099C489948}" type="slidenum">
              <a:rPr lang="en-US" smtClean="0"/>
              <a:t>59</a:t>
            </a:fld>
            <a:endParaRPr lang="en-US"/>
          </a:p>
        </p:txBody>
      </p:sp>
    </p:spTree>
    <p:extLst>
      <p:ext uri="{BB962C8B-B14F-4D97-AF65-F5344CB8AC3E}">
        <p14:creationId xmlns:p14="http://schemas.microsoft.com/office/powerpoint/2010/main" val="1606106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reason we need replication controller is to create multiple PODs to share the load across them.  For example, &lt;click&gt; in this simple scenario we have a single POD serving a set of users. &lt;click&gt; When the number of users increase we deploy additional POD to balance the load across the two pods. &lt;click&gt; If the demand further increases and If we were to run out of resources on the first node, we could deploy additional PODs across other nodes in the cluster. As you can see, the replication controller spans across multiple nodes in the cluster. It helps us balance the load across multiple pods on different nodes as well as scale our application when the demand increases.</a:t>
            </a:r>
          </a:p>
        </p:txBody>
      </p:sp>
      <p:sp>
        <p:nvSpPr>
          <p:cNvPr id="4" name="Slide Number Placeholder 3"/>
          <p:cNvSpPr>
            <a:spLocks noGrp="1"/>
          </p:cNvSpPr>
          <p:nvPr>
            <p:ph type="sldNum" sz="quarter" idx="10"/>
          </p:nvPr>
        </p:nvSpPr>
        <p:spPr/>
        <p:txBody>
          <a:bodyPr/>
          <a:lstStyle/>
          <a:p>
            <a:fld id="{594F6009-348C-44B1-AF0A-87099C489948}" type="slidenum">
              <a:rPr lang="en-US" smtClean="0"/>
              <a:t>60</a:t>
            </a:fld>
            <a:endParaRPr lang="en-US"/>
          </a:p>
        </p:txBody>
      </p:sp>
    </p:spTree>
    <p:extLst>
      <p:ext uri="{BB962C8B-B14F-4D97-AF65-F5344CB8AC3E}">
        <p14:creationId xmlns:p14="http://schemas.microsoft.com/office/powerpoint/2010/main" val="35085435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note that there are two similar terms. Replication Controller and Replica Set. Both have the same purpose but they are not the same. Replication Controller is the older technology that is being replaced by Replica Set. Replica set is the new recommended way to setup replication. However, whatever we discussed in the previous few slides remain applicable to both these technologies. There are minor differences in the way each works and we will look at that in a bit.  </a:t>
            </a:r>
          </a:p>
          <a:p>
            <a:endParaRPr lang="en-US" dirty="0"/>
          </a:p>
          <a:p>
            <a:r>
              <a:rPr lang="en-US" dirty="0"/>
              <a:t>As such we will try to stick to Replica Sets in all of our demos and implementations going forward.</a:t>
            </a:r>
          </a:p>
          <a:p>
            <a:endParaRPr lang="en-US" dirty="0"/>
          </a:p>
          <a:p>
            <a:r>
              <a:rPr lang="en-US" dirty="0"/>
              <a:t>&lt;Discuss more if possible&gt;</a:t>
            </a:r>
          </a:p>
        </p:txBody>
      </p:sp>
      <p:sp>
        <p:nvSpPr>
          <p:cNvPr id="4" name="Slide Number Placeholder 3"/>
          <p:cNvSpPr>
            <a:spLocks noGrp="1"/>
          </p:cNvSpPr>
          <p:nvPr>
            <p:ph type="sldNum" sz="quarter" idx="10"/>
          </p:nvPr>
        </p:nvSpPr>
        <p:spPr/>
        <p:txBody>
          <a:bodyPr/>
          <a:lstStyle/>
          <a:p>
            <a:fld id="{594F6009-348C-44B1-AF0A-87099C489948}" type="slidenum">
              <a:rPr lang="en-US" smtClean="0"/>
              <a:t>61</a:t>
            </a:fld>
            <a:endParaRPr lang="en-US"/>
          </a:p>
        </p:txBody>
      </p:sp>
    </p:spTree>
    <p:extLst>
      <p:ext uri="{BB962C8B-B14F-4D97-AF65-F5344CB8AC3E}">
        <p14:creationId xmlns:p14="http://schemas.microsoft.com/office/powerpoint/2010/main" val="20260251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now look at how we create a replication controller. &lt;click&gt; As with the previous lecture, we start by creating a replication controller definition file. We will name it </a:t>
            </a:r>
            <a:r>
              <a:rPr lang="en-US" dirty="0" err="1"/>
              <a:t>rc-definition.yml</a:t>
            </a:r>
            <a:r>
              <a:rPr lang="en-US" dirty="0"/>
              <a:t>. As with any kubernetes definition file, we will have 4 sections. The </a:t>
            </a:r>
            <a:r>
              <a:rPr lang="en-US" dirty="0" err="1"/>
              <a:t>apiVersion</a:t>
            </a:r>
            <a:r>
              <a:rPr lang="en-US" dirty="0"/>
              <a:t>, kind, metadata and spec. The </a:t>
            </a:r>
            <a:r>
              <a:rPr lang="en-US" dirty="0" err="1"/>
              <a:t>apiVersion</a:t>
            </a:r>
            <a:r>
              <a:rPr lang="en-US" dirty="0"/>
              <a:t> is specific to what we are creating. In this case replication controller is supported in kubernetes </a:t>
            </a:r>
            <a:r>
              <a:rPr lang="en-US" dirty="0" err="1"/>
              <a:t>apiVersion</a:t>
            </a:r>
            <a:r>
              <a:rPr lang="en-US" dirty="0"/>
              <a:t> v1. &lt;click&gt; So we will write it as v1. &lt;click&gt; The kind as we know is </a:t>
            </a:r>
            <a:r>
              <a:rPr lang="en-US" dirty="0" err="1"/>
              <a:t>ReplicationController</a:t>
            </a:r>
            <a:r>
              <a:rPr lang="en-US" dirty="0"/>
              <a:t>. Under metadata, we will add a name and we will call it </a:t>
            </a:r>
            <a:r>
              <a:rPr lang="en-US" dirty="0" err="1"/>
              <a:t>myapp-rc</a:t>
            </a:r>
            <a:r>
              <a:rPr lang="en-US" dirty="0"/>
              <a:t>. And we will also add a few labels, app and type and assign values to them. So far, it has been very similar to how we created a POD in the previous section. The next is the most crucial part of the definition file and that is the specification written as spec. For any kubernetes definition file, the spec section defines what’s inside the object we are creating. In this case we know that the replication controller creates multiple instances of a POD. But what POD? &lt;click&gt; We create a template section under spec to provide a POD template to be used by the replication controller to create replicas. Now &lt;pause&gt; how do we DEFINE the POD template? It’s not that hard because, we have already done that in the previous exercise. &lt;click&gt; Remember, we created a pod-definition file in the previous exercise. We could re-use the contents of the same file to populate the template section. &lt;click&gt; Move all the contents of the pod-definition file into the template section of the replication controller, except for the first two lines – which are </a:t>
            </a:r>
            <a:r>
              <a:rPr lang="en-US" dirty="0" err="1"/>
              <a:t>apiVersion</a:t>
            </a:r>
            <a:r>
              <a:rPr lang="en-US" dirty="0"/>
              <a:t> and kind. &lt;click&gt; Remember whatever we move must be UNDER the template section. Meaning, they should be intended to the right and have more spaces before them than the template line itself. &lt;click&gt; Looking at our file, we now have two metadata sections – one is for the Replication Controller and another for the POD and &lt;click&gt; we have two spec sections – one for each. We have nested two definition files together. The replication controller being the parent and the pod-definition being the child. </a:t>
            </a:r>
          </a:p>
          <a:p>
            <a:endParaRPr lang="en-US" dirty="0"/>
          </a:p>
          <a:p>
            <a:r>
              <a:rPr lang="en-US" dirty="0"/>
              <a:t>&lt;click&gt; Now, there is something still missing. &lt;click&gt; We haven’t mentioned how many replicas we need in the replication controller. For that, &lt;click&gt; add another property to the spec called replicas and &lt;click&gt;  input the number of replicas you need under it. Remember that the template and replicas are direct children of the spec section. So they are siblings and must be on the same vertical line : having equal number of spaces before them.</a:t>
            </a:r>
          </a:p>
          <a:p>
            <a:endParaRPr lang="en-US" dirty="0"/>
          </a:p>
          <a:p>
            <a:r>
              <a:rPr lang="en-US" dirty="0"/>
              <a:t>Once the file is ready, &lt;click&gt; run the kubectl create command and input the file using the –f parameter. The replication controller Is created. When the replication controller is created it first creates the PODs using the pod-definition template as many as required, which is 3 in this case. To view the list of created replication controllers &lt;click&gt; run the kubectl get replication controller command and you will see the replication controller listed. We can also see the desired number of replicas or pods, the current number of replicas and how many of them are ready. If you would like to see the pods that were created by the replication controller, run the &lt;click&gt; kubectl get pods command and you will see 3 pods running. Note that all of them are starting with the name of the replication controller which is </a:t>
            </a:r>
            <a:r>
              <a:rPr lang="en-US" dirty="0" err="1"/>
              <a:t>myapp-rc</a:t>
            </a:r>
            <a:r>
              <a:rPr lang="en-US" dirty="0"/>
              <a:t> indicating that they are all created automatically by the replication controller.</a:t>
            </a:r>
          </a:p>
        </p:txBody>
      </p:sp>
      <p:sp>
        <p:nvSpPr>
          <p:cNvPr id="4" name="Slide Number Placeholder 3"/>
          <p:cNvSpPr>
            <a:spLocks noGrp="1"/>
          </p:cNvSpPr>
          <p:nvPr>
            <p:ph type="sldNum" sz="quarter" idx="10"/>
          </p:nvPr>
        </p:nvSpPr>
        <p:spPr/>
        <p:txBody>
          <a:bodyPr/>
          <a:lstStyle/>
          <a:p>
            <a:fld id="{594F6009-348C-44B1-AF0A-87099C489948}" type="slidenum">
              <a:rPr lang="en-US" smtClean="0"/>
              <a:t>62</a:t>
            </a:fld>
            <a:endParaRPr lang="en-US"/>
          </a:p>
        </p:txBody>
      </p:sp>
    </p:spTree>
    <p:extLst>
      <p:ext uri="{BB962C8B-B14F-4D97-AF65-F5344CB8AC3E}">
        <p14:creationId xmlns:p14="http://schemas.microsoft.com/office/powerpoint/2010/main" val="40318697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just saw was </a:t>
            </a:r>
            <a:r>
              <a:rPr lang="en-US" dirty="0" err="1"/>
              <a:t>ReplicationController</a:t>
            </a:r>
            <a:r>
              <a:rPr lang="en-US" dirty="0"/>
              <a:t>. Let us now look at </a:t>
            </a:r>
            <a:r>
              <a:rPr lang="en-US" dirty="0" err="1"/>
              <a:t>ReplicaSet</a:t>
            </a:r>
            <a:r>
              <a:rPr lang="en-US" dirty="0"/>
              <a:t>. It is very similar to replication controller. &lt;click&gt; As usual, first we have </a:t>
            </a:r>
            <a:r>
              <a:rPr lang="en-US" dirty="0" err="1"/>
              <a:t>apiVersion</a:t>
            </a:r>
            <a:r>
              <a:rPr lang="en-US" dirty="0"/>
              <a:t>, kind, metadata and spec. The </a:t>
            </a:r>
            <a:r>
              <a:rPr lang="en-US" dirty="0" err="1"/>
              <a:t>apiVersion</a:t>
            </a:r>
            <a:r>
              <a:rPr lang="en-US" dirty="0"/>
              <a:t> though is a bit different. It is apps/v1 which is different from what we had before for replication controller. For replication controller it was simply v1. &lt;click&gt; If you get this wrong, you are likely to get an error that looks like this. It would say no match for kind </a:t>
            </a:r>
            <a:r>
              <a:rPr lang="en-US" dirty="0" err="1"/>
              <a:t>ReplicaSet</a:t>
            </a:r>
            <a:r>
              <a:rPr lang="en-US" dirty="0"/>
              <a:t>, because the specified kubernetes </a:t>
            </a:r>
            <a:r>
              <a:rPr lang="en-US" dirty="0" err="1"/>
              <a:t>api</a:t>
            </a:r>
            <a:r>
              <a:rPr lang="en-US" dirty="0"/>
              <a:t> version has no support for </a:t>
            </a:r>
            <a:r>
              <a:rPr lang="en-US" dirty="0" err="1"/>
              <a:t>ReplicaSet</a:t>
            </a:r>
            <a:r>
              <a:rPr lang="en-US" dirty="0"/>
              <a:t>. </a:t>
            </a:r>
          </a:p>
          <a:p>
            <a:r>
              <a:rPr lang="en-US" dirty="0"/>
              <a:t>&lt;click&gt;</a:t>
            </a:r>
          </a:p>
          <a:p>
            <a:endParaRPr lang="en-US" dirty="0"/>
          </a:p>
          <a:p>
            <a:r>
              <a:rPr lang="en-US" dirty="0"/>
              <a:t>&lt;click&gt; The kind would be </a:t>
            </a:r>
            <a:r>
              <a:rPr lang="en-US" dirty="0" err="1"/>
              <a:t>ReplicaSet</a:t>
            </a:r>
            <a:r>
              <a:rPr lang="en-US" dirty="0"/>
              <a:t> and we add &lt;click&gt; name and labels in metadata. </a:t>
            </a:r>
          </a:p>
          <a:p>
            <a:endParaRPr lang="en-US" dirty="0"/>
          </a:p>
          <a:p>
            <a:r>
              <a:rPr lang="en-US" dirty="0"/>
              <a:t>The specification section looks very similar to replication controller. &lt;click&gt; It has a template section were we provide pod-definition as before. &lt;click&gt; So I am going to copy contents over from pod-definition file. And we have number of replicas set to 3. However, there is one major difference between replication controller and replica set. &lt;click&gt; Replica set requires a selector definition.  The selector section helps the </a:t>
            </a:r>
            <a:r>
              <a:rPr lang="en-US" dirty="0" err="1"/>
              <a:t>replicaset</a:t>
            </a:r>
            <a:r>
              <a:rPr lang="en-US" dirty="0"/>
              <a:t> identify what pods fall under it. But why would you have to specify what PODs fall under it, if you have provided the contents of the pod-definition file itself in the template? It’s BECAUSE, replica set can ALSO manage pods that were not created as part of the </a:t>
            </a:r>
            <a:r>
              <a:rPr lang="en-US" dirty="0" err="1"/>
              <a:t>replicaset</a:t>
            </a:r>
            <a:r>
              <a:rPr lang="en-US" dirty="0"/>
              <a:t> creation. Say for example, there were pods created BEFORE the creation of the </a:t>
            </a:r>
            <a:r>
              <a:rPr lang="en-US" dirty="0" err="1"/>
              <a:t>ReplicaSet</a:t>
            </a:r>
            <a:r>
              <a:rPr lang="en-US" dirty="0"/>
              <a:t> that match the labels specified in the selector, the replica set will also take THOSE pods into consideration when creating the replicas. I will elaborate this in the next slide.</a:t>
            </a:r>
          </a:p>
          <a:p>
            <a:endParaRPr lang="en-US" dirty="0"/>
          </a:p>
          <a:p>
            <a:r>
              <a:rPr lang="en-US" dirty="0"/>
              <a:t>But before we get into that, I would like to mention that the selector is one of the major differences between replication controller and replica set. The selector is not a REQUIRED field in case of a replication controller, but it is still available. When you skip it, as we did in the previous slide, it assumes it to be the same as the labels provided in the pod-definition file. In case of replica set a user input IS required for this property. And it has to be written in the form of </a:t>
            </a:r>
            <a:r>
              <a:rPr lang="en-US" dirty="0" err="1"/>
              <a:t>matchLabels</a:t>
            </a:r>
            <a:r>
              <a:rPr lang="en-US" dirty="0"/>
              <a:t> as shown here. The </a:t>
            </a:r>
            <a:r>
              <a:rPr lang="en-US" dirty="0" err="1"/>
              <a:t>matchLabels</a:t>
            </a:r>
            <a:r>
              <a:rPr lang="en-US" dirty="0"/>
              <a:t> selector simply matches the labels specified under it to the labels on the PODs. The </a:t>
            </a:r>
            <a:r>
              <a:rPr lang="en-US" dirty="0" err="1"/>
              <a:t>replicaset</a:t>
            </a:r>
            <a:r>
              <a:rPr lang="en-US" dirty="0"/>
              <a:t> selector also provides many other options for matching labels that were not available in a replication controller.</a:t>
            </a:r>
          </a:p>
          <a:p>
            <a:endParaRPr lang="en-US" dirty="0"/>
          </a:p>
          <a:p>
            <a:r>
              <a:rPr lang="en-US" dirty="0"/>
              <a:t>&lt;click&gt; And as always to create a ReplicaSet run the kubectl create command providing the definition file as input and to see the created &lt;click&gt; </a:t>
            </a:r>
            <a:r>
              <a:rPr lang="en-US" dirty="0" err="1"/>
              <a:t>replicasets</a:t>
            </a:r>
            <a:r>
              <a:rPr lang="en-US" dirty="0"/>
              <a:t> run the kubectl get </a:t>
            </a:r>
            <a:r>
              <a:rPr lang="en-US" dirty="0" err="1"/>
              <a:t>replicaset</a:t>
            </a:r>
            <a:r>
              <a:rPr lang="en-US" dirty="0"/>
              <a:t> command. To get list of pods, &lt;click&gt; simply run the kubectl get pods command.</a:t>
            </a:r>
          </a:p>
        </p:txBody>
      </p:sp>
      <p:sp>
        <p:nvSpPr>
          <p:cNvPr id="4" name="Slide Number Placeholder 3"/>
          <p:cNvSpPr>
            <a:spLocks noGrp="1"/>
          </p:cNvSpPr>
          <p:nvPr>
            <p:ph type="sldNum" sz="quarter" idx="10"/>
          </p:nvPr>
        </p:nvSpPr>
        <p:spPr/>
        <p:txBody>
          <a:bodyPr/>
          <a:lstStyle/>
          <a:p>
            <a:fld id="{594F6009-348C-44B1-AF0A-87099C489948}" type="slidenum">
              <a:rPr lang="en-US" smtClean="0"/>
              <a:t>63</a:t>
            </a:fld>
            <a:endParaRPr lang="en-US"/>
          </a:p>
        </p:txBody>
      </p:sp>
    </p:spTree>
    <p:extLst>
      <p:ext uri="{BB962C8B-B14F-4D97-AF65-F5344CB8AC3E}">
        <p14:creationId xmlns:p14="http://schemas.microsoft.com/office/powerpoint/2010/main" val="3716650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8BC606-ECEB-4059-8ED8-0A2204428354}" type="slidenum">
              <a:rPr lang="en-GB" smtClean="0"/>
              <a:pPr/>
              <a:t>12</a:t>
            </a:fld>
            <a:endParaRPr lang="en-GB" dirty="0"/>
          </a:p>
        </p:txBody>
      </p:sp>
    </p:spTree>
    <p:extLst>
      <p:ext uri="{BB962C8B-B14F-4D97-AF65-F5344CB8AC3E}">
        <p14:creationId xmlns:p14="http://schemas.microsoft.com/office/powerpoint/2010/main" val="38689249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the deal with Labels and Selectors? Why do we label our PODs and objects in kubernetes? Let us look at a simple scenario. &lt;click&gt; Say we deployed 3 instances of our frontend web application as 3 PODs. &lt;click&gt; We would like to create a replication controller or replica set to ensure that we have 3 active PODs at anytime. And YES that is one of the use cases of replica sets. You CAN use it to monitor existing pods, if you have them already created, as it IS in this example. In case they were not created, the replica set will create them for you. The role of the </a:t>
            </a:r>
            <a:r>
              <a:rPr lang="en-US" dirty="0" err="1"/>
              <a:t>replicaset</a:t>
            </a:r>
            <a:r>
              <a:rPr lang="en-US" dirty="0"/>
              <a:t> is to monitor the pods and if any of them were to fail, deploy new ones. The replica set is in FACT a process that monitors the pods. Now, how does the </a:t>
            </a:r>
            <a:r>
              <a:rPr lang="en-US" dirty="0" err="1"/>
              <a:t>replicaset</a:t>
            </a:r>
            <a:r>
              <a:rPr lang="en-US" dirty="0"/>
              <a:t> KNOW what pods to monitor. &lt;click&gt; There could be 100s of other PODs in the cluster running different application. &lt;click&gt; This is were labelling our PODs during creation comes in handy. &lt;click&gt; We could now provide these labels as a filter for </a:t>
            </a:r>
            <a:r>
              <a:rPr lang="en-US" dirty="0" err="1"/>
              <a:t>replicaset</a:t>
            </a:r>
            <a:r>
              <a:rPr lang="en-US" dirty="0"/>
              <a:t>. Under the selector section we use the </a:t>
            </a:r>
            <a:r>
              <a:rPr lang="en-US" dirty="0" err="1"/>
              <a:t>matchLabels</a:t>
            </a:r>
            <a:r>
              <a:rPr lang="en-US" dirty="0"/>
              <a:t> filter and provide the same label that we used while creating the pods. This way the </a:t>
            </a:r>
            <a:r>
              <a:rPr lang="en-US" dirty="0" err="1"/>
              <a:t>replicaset</a:t>
            </a:r>
            <a:r>
              <a:rPr lang="en-US" dirty="0"/>
              <a:t> knows which pods to monitor.</a:t>
            </a:r>
          </a:p>
        </p:txBody>
      </p:sp>
      <p:sp>
        <p:nvSpPr>
          <p:cNvPr id="4" name="Slide Number Placeholder 3"/>
          <p:cNvSpPr>
            <a:spLocks noGrp="1"/>
          </p:cNvSpPr>
          <p:nvPr>
            <p:ph type="sldNum" sz="quarter" idx="10"/>
          </p:nvPr>
        </p:nvSpPr>
        <p:spPr/>
        <p:txBody>
          <a:bodyPr/>
          <a:lstStyle/>
          <a:p>
            <a:fld id="{594F6009-348C-44B1-AF0A-87099C489948}" type="slidenum">
              <a:rPr lang="en-US" smtClean="0"/>
              <a:t>64</a:t>
            </a:fld>
            <a:endParaRPr lang="en-US"/>
          </a:p>
        </p:txBody>
      </p:sp>
    </p:spTree>
    <p:extLst>
      <p:ext uri="{BB962C8B-B14F-4D97-AF65-F5344CB8AC3E}">
        <p14:creationId xmlns:p14="http://schemas.microsoft.com/office/powerpoint/2010/main" val="29219819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 me ask you a question along the same lines. In the </a:t>
            </a:r>
            <a:r>
              <a:rPr lang="en-US" dirty="0" err="1"/>
              <a:t>replicaset</a:t>
            </a:r>
            <a:r>
              <a:rPr lang="en-US" dirty="0"/>
              <a:t> specification section we learned that there are 3 sections: Template, replicas and the selector. &lt;click&gt; We need 3 replicas and we have updated our selector based on our discussion in the previous slide. Say for instance we have the same scenario as in the previous slide were we have 3 existing PODs that were created already and we need to create a replica set to monitor the PODs to ensure there are a minimum of 3 running at all times. When the replication controller is created, it is NOT going to deploy a new instance of POD as 3 of them with matching labels are already created.  &lt;click&gt; In that case, do we really need to provide a template section in the replica-set specification, since we are not expecting the </a:t>
            </a:r>
            <a:r>
              <a:rPr lang="en-US" dirty="0" err="1"/>
              <a:t>replicaset</a:t>
            </a:r>
            <a:r>
              <a:rPr lang="en-US" dirty="0"/>
              <a:t> to create a new POD on deployment? Yes we do, BECAUSE in case one of the PODs were to fail in the future, the </a:t>
            </a:r>
            <a:r>
              <a:rPr lang="en-US" dirty="0" err="1"/>
              <a:t>replicaset</a:t>
            </a:r>
            <a:r>
              <a:rPr lang="en-US" dirty="0"/>
              <a:t> needs to create a new one to maintain the desired number of PODs. And for the replica set to create a new POD, the template definition section IS required.</a:t>
            </a:r>
          </a:p>
        </p:txBody>
      </p:sp>
      <p:sp>
        <p:nvSpPr>
          <p:cNvPr id="4" name="Slide Number Placeholder 3"/>
          <p:cNvSpPr>
            <a:spLocks noGrp="1"/>
          </p:cNvSpPr>
          <p:nvPr>
            <p:ph type="sldNum" sz="quarter" idx="10"/>
          </p:nvPr>
        </p:nvSpPr>
        <p:spPr/>
        <p:txBody>
          <a:bodyPr/>
          <a:lstStyle/>
          <a:p>
            <a:fld id="{594F6009-348C-44B1-AF0A-87099C489948}" type="slidenum">
              <a:rPr lang="en-US" smtClean="0"/>
              <a:t>65</a:t>
            </a:fld>
            <a:endParaRPr lang="en-US"/>
          </a:p>
        </p:txBody>
      </p:sp>
    </p:spTree>
    <p:extLst>
      <p:ext uri="{BB962C8B-B14F-4D97-AF65-F5344CB8AC3E}">
        <p14:creationId xmlns:p14="http://schemas.microsoft.com/office/powerpoint/2010/main" val="33432321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how we scale the </a:t>
            </a:r>
            <a:r>
              <a:rPr lang="en-US" dirty="0" err="1"/>
              <a:t>replicaset</a:t>
            </a:r>
            <a:r>
              <a:rPr lang="en-US" dirty="0"/>
              <a:t>. Say we started with 3 replicas and in the future we decide to scale to 6. How do we update our </a:t>
            </a:r>
            <a:r>
              <a:rPr lang="en-US" dirty="0" err="1"/>
              <a:t>replicaset</a:t>
            </a:r>
            <a:r>
              <a:rPr lang="en-US" dirty="0"/>
              <a:t> to scale to 6 replicas. Well there are multiple ways to do it. The first, is to update the number of replicas in the definition file to &lt;click&gt; 6. Then &lt;click&gt; run the kubectl replace command specifying the same file using the –f parameter and that will update the </a:t>
            </a:r>
            <a:r>
              <a:rPr lang="en-US" dirty="0" err="1"/>
              <a:t>replicaset</a:t>
            </a:r>
            <a:r>
              <a:rPr lang="en-US" dirty="0"/>
              <a:t> to have 6 replicas.  </a:t>
            </a:r>
          </a:p>
          <a:p>
            <a:endParaRPr lang="en-US" dirty="0"/>
          </a:p>
          <a:p>
            <a:r>
              <a:rPr lang="en-US" dirty="0"/>
              <a:t>The second way to do it is to run the &lt;click&gt; kubectl scale command.  Use the replicas parameter to provide the new number of replicas and specify the same file as input. &lt;click&gt; You may either input the definition file or provide the </a:t>
            </a:r>
            <a:r>
              <a:rPr lang="en-US" dirty="0" err="1"/>
              <a:t>replicaset</a:t>
            </a:r>
            <a:r>
              <a:rPr lang="en-US" dirty="0"/>
              <a:t> name in the TYPE Name format. However, Remember that using the file name as input will not result in the number of replicas being updated automatically in the file.  In </a:t>
            </a:r>
            <a:r>
              <a:rPr lang="en-US" dirty="0" err="1"/>
              <a:t>otherwords</a:t>
            </a:r>
            <a:r>
              <a:rPr lang="en-US" dirty="0"/>
              <a:t>, the number of replicas in the </a:t>
            </a:r>
            <a:r>
              <a:rPr lang="en-US" dirty="0" err="1"/>
              <a:t>replicaset</a:t>
            </a:r>
            <a:r>
              <a:rPr lang="en-US" dirty="0"/>
              <a:t>-definition file will still be 3  even though you scaled your </a:t>
            </a:r>
            <a:r>
              <a:rPr lang="en-US" dirty="0" err="1"/>
              <a:t>replicaset</a:t>
            </a:r>
            <a:r>
              <a:rPr lang="en-US" dirty="0"/>
              <a:t> to have 6 replicas using the kubectl scale command and the file as input.</a:t>
            </a:r>
          </a:p>
          <a:p>
            <a:endParaRPr lang="en-US" dirty="0"/>
          </a:p>
          <a:p>
            <a:r>
              <a:rPr lang="en-US" dirty="0"/>
              <a:t>There are also options available for automatically scaling the </a:t>
            </a:r>
            <a:r>
              <a:rPr lang="en-US" dirty="0" err="1"/>
              <a:t>replicaset</a:t>
            </a:r>
            <a:r>
              <a:rPr lang="en-US" dirty="0"/>
              <a:t> based on load, but that is an advanced topic and we will discuss it at a later time.</a:t>
            </a:r>
          </a:p>
        </p:txBody>
      </p:sp>
      <p:sp>
        <p:nvSpPr>
          <p:cNvPr id="4" name="Slide Number Placeholder 3"/>
          <p:cNvSpPr>
            <a:spLocks noGrp="1"/>
          </p:cNvSpPr>
          <p:nvPr>
            <p:ph type="sldNum" sz="quarter" idx="10"/>
          </p:nvPr>
        </p:nvSpPr>
        <p:spPr/>
        <p:txBody>
          <a:bodyPr/>
          <a:lstStyle/>
          <a:p>
            <a:fld id="{594F6009-348C-44B1-AF0A-87099C489948}" type="slidenum">
              <a:rPr lang="en-US" smtClean="0"/>
              <a:t>66</a:t>
            </a:fld>
            <a:endParaRPr lang="en-US"/>
          </a:p>
        </p:txBody>
      </p:sp>
    </p:spTree>
    <p:extLst>
      <p:ext uri="{BB962C8B-B14F-4D97-AF65-F5344CB8AC3E}">
        <p14:creationId xmlns:p14="http://schemas.microsoft.com/office/powerpoint/2010/main" val="7730013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now review the commands real quick. &lt;click&gt; The kubectl create command, as we know, is used to create a </a:t>
            </a:r>
            <a:r>
              <a:rPr lang="en-US" dirty="0" err="1"/>
              <a:t>replca</a:t>
            </a:r>
            <a:r>
              <a:rPr lang="en-US" dirty="0"/>
              <a:t> set. You must provide the input file using the –f parameter. &lt;click&gt; Use the kubectl get command to see list of </a:t>
            </a:r>
            <a:r>
              <a:rPr lang="en-US" dirty="0" err="1"/>
              <a:t>replicasets</a:t>
            </a:r>
            <a:r>
              <a:rPr lang="en-US" dirty="0"/>
              <a:t> created. &lt;click&gt; Use the kubectl delete </a:t>
            </a:r>
            <a:r>
              <a:rPr lang="en-US" dirty="0" err="1"/>
              <a:t>replicaset</a:t>
            </a:r>
            <a:r>
              <a:rPr lang="en-US" dirty="0"/>
              <a:t> command followed by the name of the replica set to delete the </a:t>
            </a:r>
            <a:r>
              <a:rPr lang="en-US" dirty="0" err="1"/>
              <a:t>replicaset</a:t>
            </a:r>
            <a:r>
              <a:rPr lang="en-US" dirty="0"/>
              <a:t>. &lt;click&gt; And then we have the kubectl replace command to replace or update </a:t>
            </a:r>
            <a:r>
              <a:rPr lang="en-US" dirty="0" err="1"/>
              <a:t>replicaset</a:t>
            </a:r>
            <a:r>
              <a:rPr lang="en-US" dirty="0"/>
              <a:t> and also the &lt;click&gt; kubectl scale command to scale the replicas simply from the command line without having to modify the file.</a:t>
            </a:r>
          </a:p>
        </p:txBody>
      </p:sp>
      <p:sp>
        <p:nvSpPr>
          <p:cNvPr id="4" name="Slide Number Placeholder 3"/>
          <p:cNvSpPr>
            <a:spLocks noGrp="1"/>
          </p:cNvSpPr>
          <p:nvPr>
            <p:ph type="sldNum" sz="quarter" idx="10"/>
          </p:nvPr>
        </p:nvSpPr>
        <p:spPr/>
        <p:txBody>
          <a:bodyPr/>
          <a:lstStyle/>
          <a:p>
            <a:fld id="{594F6009-348C-44B1-AF0A-87099C489948}" type="slidenum">
              <a:rPr lang="en-US" smtClean="0"/>
              <a:t>67</a:t>
            </a:fld>
            <a:endParaRPr lang="en-US"/>
          </a:p>
        </p:txBody>
      </p:sp>
    </p:spTree>
    <p:extLst>
      <p:ext uri="{BB962C8B-B14F-4D97-AF65-F5344CB8AC3E}">
        <p14:creationId xmlns:p14="http://schemas.microsoft.com/office/powerpoint/2010/main" val="37159522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it for this lecture. We will now head over to a Demo and I will see you in the next lecture.</a:t>
            </a:r>
          </a:p>
          <a:p>
            <a:endParaRPr lang="en-US" dirty="0"/>
          </a:p>
        </p:txBody>
      </p:sp>
      <p:sp>
        <p:nvSpPr>
          <p:cNvPr id="4" name="Slide Number Placeholder 3"/>
          <p:cNvSpPr>
            <a:spLocks noGrp="1"/>
          </p:cNvSpPr>
          <p:nvPr>
            <p:ph type="sldNum" sz="quarter" idx="10"/>
          </p:nvPr>
        </p:nvSpPr>
        <p:spPr/>
        <p:txBody>
          <a:bodyPr/>
          <a:lstStyle/>
          <a:p>
            <a:fld id="{594F6009-348C-44B1-AF0A-87099C489948}" type="slidenum">
              <a:rPr lang="en-US" smtClean="0"/>
              <a:t>68</a:t>
            </a:fld>
            <a:endParaRPr lang="en-US"/>
          </a:p>
        </p:txBody>
      </p:sp>
    </p:spTree>
    <p:extLst>
      <p:ext uri="{BB962C8B-B14F-4D97-AF65-F5344CB8AC3E}">
        <p14:creationId xmlns:p14="http://schemas.microsoft.com/office/powerpoint/2010/main" val="28091796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lecture. My name is Gagandeep Singh and we are learning Kubernetes for Beginners. In this lecture we will discuss about Kubernetes Deployments.</a:t>
            </a:r>
          </a:p>
        </p:txBody>
      </p:sp>
      <p:sp>
        <p:nvSpPr>
          <p:cNvPr id="4" name="Slide Number Placeholder 3"/>
          <p:cNvSpPr>
            <a:spLocks noGrp="1"/>
          </p:cNvSpPr>
          <p:nvPr>
            <p:ph type="sldNum" sz="quarter" idx="10"/>
          </p:nvPr>
        </p:nvSpPr>
        <p:spPr/>
        <p:txBody>
          <a:bodyPr/>
          <a:lstStyle/>
          <a:p>
            <a:fld id="{594F6009-348C-44B1-AF0A-87099C489948}" type="slidenum">
              <a:rPr lang="en-US" smtClean="0"/>
              <a:t>70</a:t>
            </a:fld>
            <a:endParaRPr lang="en-US"/>
          </a:p>
        </p:txBody>
      </p:sp>
    </p:spTree>
    <p:extLst>
      <p:ext uri="{BB962C8B-B14F-4D97-AF65-F5344CB8AC3E}">
        <p14:creationId xmlns:p14="http://schemas.microsoft.com/office/powerpoint/2010/main" val="28619824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minute, let us forget about PODs and </a:t>
            </a:r>
            <a:r>
              <a:rPr lang="en-US" dirty="0" err="1"/>
              <a:t>replicasets</a:t>
            </a:r>
            <a:r>
              <a:rPr lang="en-US" dirty="0"/>
              <a:t> and other kubernetes concepts and talk about how you might want to deploy your application in a production environment. Say for example &lt;click&gt; you have a web server that needs to be deployed in a production environment. You need not ONE, &lt;click&gt; but many such instances of the web server running for obvious reasons. </a:t>
            </a:r>
          </a:p>
          <a:p>
            <a:endParaRPr lang="en-US" dirty="0"/>
          </a:p>
          <a:p>
            <a:r>
              <a:rPr lang="en-US" dirty="0"/>
              <a:t>Secondly, &lt;click&gt; when newer versions of application builds become available on the docker registry, you would like to UPGRADE your docker instances seamlessly. </a:t>
            </a:r>
          </a:p>
          <a:p>
            <a:endParaRPr lang="en-US" dirty="0"/>
          </a:p>
          <a:p>
            <a:r>
              <a:rPr lang="en-US" dirty="0"/>
              <a:t>However, when you upgrade your instances, you do not want to upgrade all of them at once as we just did. This may impact users accessing our applications, &lt;click&gt; so you may want to upgrade them one after the other. And that kind of upgrade is known as Rolling Updates.</a:t>
            </a:r>
          </a:p>
          <a:p>
            <a:endParaRPr lang="en-US" dirty="0"/>
          </a:p>
          <a:p>
            <a:r>
              <a:rPr lang="en-US" dirty="0"/>
              <a:t>Suppose one of the upgrades you performed resulted in an unexpected error and you are asked to undo the recent update. You would like to be able to &lt;click&gt; </a:t>
            </a:r>
            <a:r>
              <a:rPr lang="en-US" dirty="0" err="1"/>
              <a:t>rollBACK</a:t>
            </a:r>
            <a:r>
              <a:rPr lang="en-US" dirty="0"/>
              <a:t> the changes that were recently carried out.</a:t>
            </a:r>
          </a:p>
          <a:p>
            <a:endParaRPr lang="en-US" dirty="0"/>
          </a:p>
          <a:p>
            <a:r>
              <a:rPr lang="en-US" dirty="0"/>
              <a:t>Finally, say for example you would like to make multiple changes to your environment such as upgrading the underlying </a:t>
            </a:r>
            <a:r>
              <a:rPr lang="en-US" dirty="0" err="1"/>
              <a:t>WebServer</a:t>
            </a:r>
            <a:r>
              <a:rPr lang="en-US" dirty="0"/>
              <a:t> versions, as well as scaling your environment and also modifying the resource allocations etc. You do not want to apply each change immediately after the command is run, instead you would like to apply a &lt;click&gt; pause to your environment, make the changes and then resume &lt;click&gt; so that all changes are rolled-out together.</a:t>
            </a:r>
          </a:p>
          <a:p>
            <a:endParaRPr lang="en-US" dirty="0"/>
          </a:p>
          <a:p>
            <a:r>
              <a:rPr lang="en-US" dirty="0"/>
              <a:t>&lt;click&gt; All of these capabilities are available with the kubernetes Deployments. </a:t>
            </a:r>
          </a:p>
          <a:p>
            <a:endParaRPr lang="en-US" dirty="0"/>
          </a:p>
          <a:p>
            <a:r>
              <a:rPr lang="en-US" dirty="0"/>
              <a:t>&lt;click&gt; So far in this course we discussed about PODs, which deploy single instances of our application such as the web application in this case. Each container is encapsulated in PODs. &lt;click&gt; Multiple such PODs are deployed using Replication Controllers or Replica Sets.  &lt;click&gt; And then comes Deployment which is a kubernetes object that comes higher in the hierarchy. The deployment provides us with capabilities to upgrade the underlying instances seamlessly using rolling updates, undo changes, and pause and resume changes to deployments.</a:t>
            </a:r>
          </a:p>
        </p:txBody>
      </p:sp>
      <p:sp>
        <p:nvSpPr>
          <p:cNvPr id="4" name="Slide Number Placeholder 3"/>
          <p:cNvSpPr>
            <a:spLocks noGrp="1"/>
          </p:cNvSpPr>
          <p:nvPr>
            <p:ph type="sldNum" sz="quarter" idx="10"/>
          </p:nvPr>
        </p:nvSpPr>
        <p:spPr/>
        <p:txBody>
          <a:bodyPr/>
          <a:lstStyle/>
          <a:p>
            <a:fld id="{594F6009-348C-44B1-AF0A-87099C489948}" type="slidenum">
              <a:rPr lang="en-US" smtClean="0"/>
              <a:t>71</a:t>
            </a:fld>
            <a:endParaRPr lang="en-US"/>
          </a:p>
        </p:txBody>
      </p:sp>
    </p:spTree>
    <p:extLst>
      <p:ext uri="{BB962C8B-B14F-4D97-AF65-F5344CB8AC3E}">
        <p14:creationId xmlns:p14="http://schemas.microsoft.com/office/powerpoint/2010/main" val="41220844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create a deployment. &lt;click&gt; As with the previous components, we first create a deployment definition file.  The contents of the deployment-definition file are exactly similar to the </a:t>
            </a:r>
            <a:r>
              <a:rPr lang="en-US" dirty="0" err="1"/>
              <a:t>replicaset</a:t>
            </a:r>
            <a:r>
              <a:rPr lang="en-US" dirty="0"/>
              <a:t> definition file, except for the kind, which is now going to be Deployment.</a:t>
            </a:r>
          </a:p>
          <a:p>
            <a:endParaRPr lang="en-US" dirty="0"/>
          </a:p>
          <a:p>
            <a:r>
              <a:rPr lang="en-US" dirty="0"/>
              <a:t>If we walk through the contents of the file it has an </a:t>
            </a:r>
            <a:r>
              <a:rPr lang="en-US" dirty="0" err="1"/>
              <a:t>apiVersion</a:t>
            </a:r>
            <a:r>
              <a:rPr lang="en-US" dirty="0"/>
              <a:t> which is apps/v1, metadata which has name and labels and a spec that has template, replicas and selector. The template has a POD definition inside it. </a:t>
            </a:r>
          </a:p>
          <a:p>
            <a:endParaRPr lang="en-US" dirty="0"/>
          </a:p>
          <a:p>
            <a:r>
              <a:rPr lang="en-US" dirty="0"/>
              <a:t>&lt;click&gt; Once the file is ready run the kubectl create command and specify deployment definition file. &lt;click&gt; Then run the kubectl get deployments command to see the newly created deployment.  The deployment automatically creates a replica set. &lt;click&gt; So if you run the kubectl get </a:t>
            </a:r>
            <a:r>
              <a:rPr lang="en-US" dirty="0" err="1"/>
              <a:t>replcaset</a:t>
            </a:r>
            <a:r>
              <a:rPr lang="en-US" dirty="0"/>
              <a:t> command you will be able to see a new </a:t>
            </a:r>
            <a:r>
              <a:rPr lang="en-US" dirty="0" err="1"/>
              <a:t>replicaset</a:t>
            </a:r>
            <a:r>
              <a:rPr lang="en-US" dirty="0"/>
              <a:t> in the name of the deployment. &lt;click&gt; The </a:t>
            </a:r>
            <a:r>
              <a:rPr lang="en-US" dirty="0" err="1"/>
              <a:t>replicasets</a:t>
            </a:r>
            <a:r>
              <a:rPr lang="en-US" dirty="0"/>
              <a:t> ultimately create pods, so if you run the kubectl get pods command you will be able to see the pods with the name of the deployment and the </a:t>
            </a:r>
            <a:r>
              <a:rPr lang="en-US" dirty="0" err="1"/>
              <a:t>replicaset</a:t>
            </a:r>
            <a:r>
              <a:rPr lang="en-US" dirty="0"/>
              <a:t>.</a:t>
            </a:r>
          </a:p>
          <a:p>
            <a:endParaRPr lang="en-US" dirty="0"/>
          </a:p>
          <a:p>
            <a:r>
              <a:rPr lang="en-US" dirty="0"/>
              <a:t>So far there hasn’t been much of a difference between </a:t>
            </a:r>
            <a:r>
              <a:rPr lang="en-US" dirty="0" err="1"/>
              <a:t>replicaset</a:t>
            </a:r>
            <a:r>
              <a:rPr lang="en-US" dirty="0"/>
              <a:t> and deployments, except for the fact that deployments created a new kubernetes object called deployments. We will see how to take advantage of the deployment using the use cases we discussed in the previous slide in the upcoming lectures.</a:t>
            </a:r>
          </a:p>
        </p:txBody>
      </p:sp>
      <p:sp>
        <p:nvSpPr>
          <p:cNvPr id="4" name="Slide Number Placeholder 3"/>
          <p:cNvSpPr>
            <a:spLocks noGrp="1"/>
          </p:cNvSpPr>
          <p:nvPr>
            <p:ph type="sldNum" sz="quarter" idx="10"/>
          </p:nvPr>
        </p:nvSpPr>
        <p:spPr/>
        <p:txBody>
          <a:bodyPr/>
          <a:lstStyle/>
          <a:p>
            <a:fld id="{594F6009-348C-44B1-AF0A-87099C489948}" type="slidenum">
              <a:rPr lang="en-US" smtClean="0"/>
              <a:t>72</a:t>
            </a:fld>
            <a:endParaRPr lang="en-US"/>
          </a:p>
        </p:txBody>
      </p:sp>
    </p:spTree>
    <p:extLst>
      <p:ext uri="{BB962C8B-B14F-4D97-AF65-F5344CB8AC3E}">
        <p14:creationId xmlns:p14="http://schemas.microsoft.com/office/powerpoint/2010/main" val="33461810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all the created objects at once run the kubectl get all command.</a:t>
            </a:r>
          </a:p>
        </p:txBody>
      </p:sp>
      <p:sp>
        <p:nvSpPr>
          <p:cNvPr id="4" name="Slide Number Placeholder 3"/>
          <p:cNvSpPr>
            <a:spLocks noGrp="1"/>
          </p:cNvSpPr>
          <p:nvPr>
            <p:ph type="sldNum" sz="quarter" idx="10"/>
          </p:nvPr>
        </p:nvSpPr>
        <p:spPr/>
        <p:txBody>
          <a:bodyPr/>
          <a:lstStyle/>
          <a:p>
            <a:fld id="{594F6009-348C-44B1-AF0A-87099C489948}" type="slidenum">
              <a:rPr lang="en-US" smtClean="0"/>
              <a:t>73</a:t>
            </a:fld>
            <a:endParaRPr lang="en-US"/>
          </a:p>
        </p:txBody>
      </p:sp>
    </p:spTree>
    <p:extLst>
      <p:ext uri="{BB962C8B-B14F-4D97-AF65-F5344CB8AC3E}">
        <p14:creationId xmlns:p14="http://schemas.microsoft.com/office/powerpoint/2010/main" val="28496689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it for this lecture. We will now head over to a Demo and I will see you in the next lecture.</a:t>
            </a:r>
          </a:p>
          <a:p>
            <a:endParaRPr lang="en-US" dirty="0"/>
          </a:p>
        </p:txBody>
      </p:sp>
      <p:sp>
        <p:nvSpPr>
          <p:cNvPr id="4" name="Slide Number Placeholder 3"/>
          <p:cNvSpPr>
            <a:spLocks noGrp="1"/>
          </p:cNvSpPr>
          <p:nvPr>
            <p:ph type="sldNum" sz="quarter" idx="10"/>
          </p:nvPr>
        </p:nvSpPr>
        <p:spPr/>
        <p:txBody>
          <a:bodyPr/>
          <a:lstStyle/>
          <a:p>
            <a:fld id="{594F6009-348C-44B1-AF0A-87099C489948}" type="slidenum">
              <a:rPr lang="en-US" smtClean="0"/>
              <a:t>74</a:t>
            </a:fld>
            <a:endParaRPr lang="en-US"/>
          </a:p>
        </p:txBody>
      </p:sp>
    </p:spTree>
    <p:extLst>
      <p:ext uri="{BB962C8B-B14F-4D97-AF65-F5344CB8AC3E}">
        <p14:creationId xmlns:p14="http://schemas.microsoft.com/office/powerpoint/2010/main" val="4128224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8BC606-ECEB-4059-8ED8-0A2204428354}" type="slidenum">
              <a:rPr lang="en-GB" smtClean="0"/>
              <a:pPr/>
              <a:t>18</a:t>
            </a:fld>
            <a:endParaRPr lang="en-GB" dirty="0"/>
          </a:p>
        </p:txBody>
      </p:sp>
    </p:spTree>
    <p:extLst>
      <p:ext uri="{BB962C8B-B14F-4D97-AF65-F5344CB8AC3E}">
        <p14:creationId xmlns:p14="http://schemas.microsoft.com/office/powerpoint/2010/main" val="38689249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it for this lecture. We will now head over to a Demo and I will see you in the next lecture.</a:t>
            </a:r>
          </a:p>
          <a:p>
            <a:endParaRPr lang="en-US" dirty="0"/>
          </a:p>
        </p:txBody>
      </p:sp>
      <p:sp>
        <p:nvSpPr>
          <p:cNvPr id="4" name="Slide Number Placeholder 3"/>
          <p:cNvSpPr>
            <a:spLocks noGrp="1"/>
          </p:cNvSpPr>
          <p:nvPr>
            <p:ph type="sldNum" sz="quarter" idx="10"/>
          </p:nvPr>
        </p:nvSpPr>
        <p:spPr/>
        <p:txBody>
          <a:bodyPr/>
          <a:lstStyle/>
          <a:p>
            <a:fld id="{594F6009-348C-44B1-AF0A-87099C489948}" type="slidenum">
              <a:rPr lang="en-US" smtClean="0"/>
              <a:t>75</a:t>
            </a:fld>
            <a:endParaRPr lang="en-US"/>
          </a:p>
        </p:txBody>
      </p:sp>
    </p:spTree>
    <p:extLst>
      <p:ext uri="{BB962C8B-B14F-4D97-AF65-F5344CB8AC3E}">
        <p14:creationId xmlns:p14="http://schemas.microsoft.com/office/powerpoint/2010/main" val="30113441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lecture. My name is Gagandeep Singh and we are learning Kubernetes for Beginners. In this lecture we will discuss about Networking in kubernetes.</a:t>
            </a:r>
          </a:p>
        </p:txBody>
      </p:sp>
      <p:sp>
        <p:nvSpPr>
          <p:cNvPr id="4" name="Slide Number Placeholder 3"/>
          <p:cNvSpPr>
            <a:spLocks noGrp="1"/>
          </p:cNvSpPr>
          <p:nvPr>
            <p:ph type="sldNum" sz="quarter" idx="10"/>
          </p:nvPr>
        </p:nvSpPr>
        <p:spPr/>
        <p:txBody>
          <a:bodyPr/>
          <a:lstStyle/>
          <a:p>
            <a:fld id="{594F6009-348C-44B1-AF0A-87099C489948}" type="slidenum">
              <a:rPr lang="en-US" smtClean="0"/>
              <a:t>76</a:t>
            </a:fld>
            <a:endParaRPr lang="en-US"/>
          </a:p>
        </p:txBody>
      </p:sp>
    </p:spTree>
    <p:extLst>
      <p:ext uri="{BB962C8B-B14F-4D97-AF65-F5344CB8AC3E}">
        <p14:creationId xmlns:p14="http://schemas.microsoft.com/office/powerpoint/2010/main" val="32266598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look at the very basics of networking in Kubernetes. &lt;click&gt; We will start with a single node kubernetes cluster. The node has an IP address, say it is 192.168.1.2 in this case. This is the IP address we use to access the kubernetes node, SSH into it etc. On a side note, &lt;click&gt; remember if you are using a </a:t>
            </a:r>
            <a:r>
              <a:rPr lang="en-US" dirty="0" err="1"/>
              <a:t>MiniKube</a:t>
            </a:r>
            <a:r>
              <a:rPr lang="en-US" dirty="0"/>
              <a:t> setup, then I am talking about the IP address of the </a:t>
            </a:r>
            <a:r>
              <a:rPr lang="en-US" dirty="0" err="1"/>
              <a:t>minikube</a:t>
            </a:r>
            <a:r>
              <a:rPr lang="en-US" dirty="0"/>
              <a:t> virtual machine inside your Hypervisor. Your laptop may be having a different IP like 192.168.1.10. So its important to understand how VMs are setup. &lt;click&gt;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on the single node kubernetes cluster we have created a Single POD.  As you know a POD hosts a container.  Unlike in the docker world were an IP address is always assigned to a Docker CONTAINER, &lt;click&gt;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 Kubernetes the IP address is assigned to a POD. Each POD in kubernetes gets its own internal IP Address. In this case its in the range 10.244 series and the IP assigned to the POD is 10.244.0.2. So how is it getting this IP address? When Kubernetes is initially configured it creates an internal private network with the address 10.244.0.0 &lt;click&gt;</a:t>
            </a:r>
          </a:p>
          <a:p>
            <a:r>
              <a:rPr lang="en-US" dirty="0"/>
              <a:t> and all PODs are attached to it. &lt;click&gt; When you deploy multiple PODs, they all get a separate IP assigned. The PODs can communicate to each other through this IP. But accessing other PODs using this internal IP address MAY not be a good idea as its subject to change when PODs are recreated. We will see BETTER ways to establish communication between PODs in a while. For now its important to understand how the internal networking works in kubernetes.</a:t>
            </a:r>
          </a:p>
        </p:txBody>
      </p:sp>
      <p:sp>
        <p:nvSpPr>
          <p:cNvPr id="4" name="Slide Number Placeholder 3"/>
          <p:cNvSpPr>
            <a:spLocks noGrp="1"/>
          </p:cNvSpPr>
          <p:nvPr>
            <p:ph type="sldNum" sz="quarter" idx="10"/>
          </p:nvPr>
        </p:nvSpPr>
        <p:spPr/>
        <p:txBody>
          <a:bodyPr/>
          <a:lstStyle/>
          <a:p>
            <a:fld id="{594F6009-348C-44B1-AF0A-87099C489948}" type="slidenum">
              <a:rPr lang="en-US" smtClean="0"/>
              <a:t>77</a:t>
            </a:fld>
            <a:endParaRPr lang="en-US"/>
          </a:p>
        </p:txBody>
      </p:sp>
    </p:spTree>
    <p:extLst>
      <p:ext uri="{BB962C8B-B14F-4D97-AF65-F5344CB8AC3E}">
        <p14:creationId xmlns:p14="http://schemas.microsoft.com/office/powerpoint/2010/main" val="11009634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it’s all easy and simple to understand when it comes to networking on a single node. But how does it work when you have multiple nodes in a cluster? In this case we have two nodes running kubernetes and they have IP addresses 192.168.1.2 and 192.168.1.3 assigned to them. Note that they are not part of the same cluster yet. &lt;click&gt; Each of them has a single POD deployed. As discussed in the previous slide these pods are attached to an internal network and they have their own IP addresses assigned. HOWEVER, if you look at the network addresses, &lt;click&gt; you can see that they are the same. The two networks have an address 10.244.0.0 and the PODs deployed have the same address too. </a:t>
            </a:r>
          </a:p>
          <a:p>
            <a:endParaRPr lang="en-US" dirty="0"/>
          </a:p>
          <a:p>
            <a:r>
              <a:rPr lang="en-US" dirty="0"/>
              <a:t>&lt;click&gt; This is NOT going to work well when the nodes are part of the same cluster. The PODs have the same IP addresses assigned to them and that will lead to IP conflicts in the network. Now that’s ONE problem. When a kubernetes cluster is SETUP, kubernetes does NOT automatically setup any kind of networking to handle these issues. As a matter of fact, kubernetes expects US to setup networking to meet certain fundamental requirements. Some of these are that &lt;click&gt; all the containers or PODs in a kubernetes cluster MUST be able to communicate with one another without having to configure NAT. &lt;click&gt; All nodes must be able to communicate with containers and all containers must be able to communicate with the nodes in the cluster. Kubernetes expects US to setup a networking solution that meets these criteria.  </a:t>
            </a:r>
          </a:p>
          <a:p>
            <a:endParaRPr lang="en-US" dirty="0"/>
          </a:p>
        </p:txBody>
      </p:sp>
      <p:sp>
        <p:nvSpPr>
          <p:cNvPr id="4" name="Slide Number Placeholder 3"/>
          <p:cNvSpPr>
            <a:spLocks noGrp="1"/>
          </p:cNvSpPr>
          <p:nvPr>
            <p:ph type="sldNum" sz="quarter" idx="10"/>
          </p:nvPr>
        </p:nvSpPr>
        <p:spPr/>
        <p:txBody>
          <a:bodyPr/>
          <a:lstStyle/>
          <a:p>
            <a:fld id="{594F6009-348C-44B1-AF0A-87099C489948}" type="slidenum">
              <a:rPr lang="en-US" smtClean="0"/>
              <a:t>78</a:t>
            </a:fld>
            <a:endParaRPr lang="en-US"/>
          </a:p>
        </p:txBody>
      </p:sp>
    </p:spTree>
    <p:extLst>
      <p:ext uri="{BB962C8B-B14F-4D97-AF65-F5344CB8AC3E}">
        <p14:creationId xmlns:p14="http://schemas.microsoft.com/office/powerpoint/2010/main" val="22171379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Fortunately, we don’t have to set it up ALL on our own as there are multiple pre-built solutions available. Some of them are the cisco ACI networks, Cilium, Big Cloud Fabric, Flannel, </a:t>
            </a:r>
            <a:r>
              <a:rPr lang="en-US" dirty="0" err="1"/>
              <a:t>Vmware</a:t>
            </a:r>
            <a:r>
              <a:rPr lang="en-US" dirty="0"/>
              <a:t> NSX-t and Calico. Depending on the platform you are deploying your Kubernetes cluster on you may use any of these solutions. For example, if you were setting up a kubernetes cluster from scratch on your own systems, you may use any of these solutions like Calico, Flannel etc. If you were deploying on a </a:t>
            </a:r>
            <a:r>
              <a:rPr lang="en-US" dirty="0" err="1"/>
              <a:t>Vmware</a:t>
            </a:r>
            <a:r>
              <a:rPr lang="en-US" dirty="0"/>
              <a:t> environment NSX-T may be a good option. If you look at the play-with-k8s labs they use </a:t>
            </a:r>
            <a:r>
              <a:rPr lang="en-US" dirty="0" err="1"/>
              <a:t>WeaveNet</a:t>
            </a:r>
            <a:r>
              <a:rPr lang="en-US" dirty="0"/>
              <a:t>. In our demos in the course we used Calico. Depending on your environment and after evaluating the Pros and Cons of each of these, you may chose the right networking solution.</a:t>
            </a:r>
          </a:p>
          <a:p>
            <a:endParaRPr lang="en-US" dirty="0"/>
          </a:p>
        </p:txBody>
      </p:sp>
      <p:sp>
        <p:nvSpPr>
          <p:cNvPr id="4" name="Slide Number Placeholder 3"/>
          <p:cNvSpPr>
            <a:spLocks noGrp="1"/>
          </p:cNvSpPr>
          <p:nvPr>
            <p:ph type="sldNum" sz="quarter" idx="10"/>
          </p:nvPr>
        </p:nvSpPr>
        <p:spPr/>
        <p:txBody>
          <a:bodyPr/>
          <a:lstStyle/>
          <a:p>
            <a:fld id="{594F6009-348C-44B1-AF0A-87099C489948}" type="slidenum">
              <a:rPr lang="en-US" smtClean="0"/>
              <a:t>79</a:t>
            </a:fld>
            <a:endParaRPr lang="en-US"/>
          </a:p>
        </p:txBody>
      </p:sp>
    </p:spTree>
    <p:extLst>
      <p:ext uri="{BB962C8B-B14F-4D97-AF65-F5344CB8AC3E}">
        <p14:creationId xmlns:p14="http://schemas.microsoft.com/office/powerpoint/2010/main" val="6305884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go back and look at the demo were we setup a kubernetes cluster initially, we setup networking based on Calico. It only took us a few set of commands to get it setup. So its pretty easy.</a:t>
            </a:r>
          </a:p>
        </p:txBody>
      </p:sp>
      <p:sp>
        <p:nvSpPr>
          <p:cNvPr id="4" name="Slide Number Placeholder 3"/>
          <p:cNvSpPr>
            <a:spLocks noGrp="1"/>
          </p:cNvSpPr>
          <p:nvPr>
            <p:ph type="sldNum" sz="quarter" idx="10"/>
          </p:nvPr>
        </p:nvSpPr>
        <p:spPr/>
        <p:txBody>
          <a:bodyPr/>
          <a:lstStyle/>
          <a:p>
            <a:fld id="{594F6009-348C-44B1-AF0A-87099C489948}" type="slidenum">
              <a:rPr lang="en-US" smtClean="0"/>
              <a:t>80</a:t>
            </a:fld>
            <a:endParaRPr lang="en-US"/>
          </a:p>
        </p:txBody>
      </p:sp>
    </p:spTree>
    <p:extLst>
      <p:ext uri="{BB962C8B-B14F-4D97-AF65-F5344CB8AC3E}">
        <p14:creationId xmlns:p14="http://schemas.microsoft.com/office/powerpoint/2010/main" val="33875232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back to our cluster, with the &lt;click&gt; Calico networking setup, it now manages the networks and </a:t>
            </a:r>
            <a:r>
              <a:rPr lang="en-US" dirty="0" err="1"/>
              <a:t>Ips</a:t>
            </a:r>
            <a:r>
              <a:rPr lang="en-US" dirty="0"/>
              <a:t> in my nodes and assigns a different network address for each network in the nodes. This creates a virtual network of all PODs and nodes were they are all assigned a unique IP Address. And by using simple routing techniques the cluster networking enables communication between the different PODs or Nodes to meet the networking requirements of kubernetes. Thus all PODs can now communicate to each other using the assigned IP addresses.</a:t>
            </a:r>
          </a:p>
        </p:txBody>
      </p:sp>
      <p:sp>
        <p:nvSpPr>
          <p:cNvPr id="4" name="Slide Number Placeholder 3"/>
          <p:cNvSpPr>
            <a:spLocks noGrp="1"/>
          </p:cNvSpPr>
          <p:nvPr>
            <p:ph type="sldNum" sz="quarter" idx="10"/>
          </p:nvPr>
        </p:nvSpPr>
        <p:spPr/>
        <p:txBody>
          <a:bodyPr/>
          <a:lstStyle/>
          <a:p>
            <a:fld id="{594F6009-348C-44B1-AF0A-87099C489948}" type="slidenum">
              <a:rPr lang="en-US" smtClean="0"/>
              <a:t>81</a:t>
            </a:fld>
            <a:endParaRPr lang="en-US"/>
          </a:p>
        </p:txBody>
      </p:sp>
    </p:spTree>
    <p:extLst>
      <p:ext uri="{BB962C8B-B14F-4D97-AF65-F5344CB8AC3E}">
        <p14:creationId xmlns:p14="http://schemas.microsoft.com/office/powerpoint/2010/main" val="17605477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it for this lecture. We will now head over to a Demo and I will see you in the next lecture.</a:t>
            </a:r>
          </a:p>
          <a:p>
            <a:endParaRPr lang="en-US" dirty="0"/>
          </a:p>
        </p:txBody>
      </p:sp>
      <p:sp>
        <p:nvSpPr>
          <p:cNvPr id="4" name="Slide Number Placeholder 3"/>
          <p:cNvSpPr>
            <a:spLocks noGrp="1"/>
          </p:cNvSpPr>
          <p:nvPr>
            <p:ph type="sldNum" sz="quarter" idx="10"/>
          </p:nvPr>
        </p:nvSpPr>
        <p:spPr/>
        <p:txBody>
          <a:bodyPr/>
          <a:lstStyle/>
          <a:p>
            <a:fld id="{594F6009-348C-44B1-AF0A-87099C489948}" type="slidenum">
              <a:rPr lang="en-US" smtClean="0"/>
              <a:t>82</a:t>
            </a:fld>
            <a:endParaRPr lang="en-US"/>
          </a:p>
        </p:txBody>
      </p:sp>
    </p:spTree>
    <p:extLst>
      <p:ext uri="{BB962C8B-B14F-4D97-AF65-F5344CB8AC3E}">
        <p14:creationId xmlns:p14="http://schemas.microsoft.com/office/powerpoint/2010/main" val="19894528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lecture. My name is Gagandeep Singh and we are learning Kubernetes for Beginners. In this lecture we will discuss about Kubernetes Services.</a:t>
            </a:r>
          </a:p>
        </p:txBody>
      </p:sp>
      <p:sp>
        <p:nvSpPr>
          <p:cNvPr id="4" name="Slide Number Placeholder 3"/>
          <p:cNvSpPr>
            <a:spLocks noGrp="1"/>
          </p:cNvSpPr>
          <p:nvPr>
            <p:ph type="sldNum" sz="quarter" idx="10"/>
          </p:nvPr>
        </p:nvSpPr>
        <p:spPr/>
        <p:txBody>
          <a:bodyPr/>
          <a:lstStyle/>
          <a:p>
            <a:fld id="{594F6009-348C-44B1-AF0A-87099C489948}" type="slidenum">
              <a:rPr lang="en-US" smtClean="0"/>
              <a:t>83</a:t>
            </a:fld>
            <a:endParaRPr lang="en-US"/>
          </a:p>
        </p:txBody>
      </p:sp>
    </p:spTree>
    <p:extLst>
      <p:ext uri="{BB962C8B-B14F-4D97-AF65-F5344CB8AC3E}">
        <p14:creationId xmlns:p14="http://schemas.microsoft.com/office/powerpoint/2010/main" val="9455117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Services enable communication between various components within and outside of the application. Kubernetes Services helps us connect applications together with other applications or users. For example, our application has groups of PODs running various sections, such as a group for serving front-end load to users, another group running back-end processes, and a third group connecting to an external data source. It is  Services that enable connectivity between these groups of PODs. &lt;click&gt; Services enable the front-end application to be made available to users, &lt;click&gt; it helps communication between back-end and front-end PODs, and &lt;click&gt; helps in establishing connectivity to an external data source. Thus services enable loose coupling between microservices in our application.</a:t>
            </a:r>
          </a:p>
        </p:txBody>
      </p:sp>
      <p:sp>
        <p:nvSpPr>
          <p:cNvPr id="4" name="Slide Number Placeholder 3"/>
          <p:cNvSpPr>
            <a:spLocks noGrp="1"/>
          </p:cNvSpPr>
          <p:nvPr>
            <p:ph type="sldNum" sz="quarter" idx="10"/>
          </p:nvPr>
        </p:nvSpPr>
        <p:spPr/>
        <p:txBody>
          <a:bodyPr/>
          <a:lstStyle/>
          <a:p>
            <a:fld id="{594F6009-348C-44B1-AF0A-87099C489948}" type="slidenum">
              <a:rPr lang="en-US" smtClean="0"/>
              <a:t>84</a:t>
            </a:fld>
            <a:endParaRPr lang="en-US"/>
          </a:p>
        </p:txBody>
      </p:sp>
    </p:spTree>
    <p:extLst>
      <p:ext uri="{BB962C8B-B14F-4D97-AF65-F5344CB8AC3E}">
        <p14:creationId xmlns:p14="http://schemas.microsoft.com/office/powerpoint/2010/main" val="3645641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8BC606-ECEB-4059-8ED8-0A2204428354}" type="slidenum">
              <a:rPr lang="en-GB" smtClean="0"/>
              <a:pPr/>
              <a:t>19</a:t>
            </a:fld>
            <a:endParaRPr lang="en-GB" dirty="0"/>
          </a:p>
        </p:txBody>
      </p:sp>
    </p:spTree>
    <p:extLst>
      <p:ext uri="{BB962C8B-B14F-4D97-AF65-F5344CB8AC3E}">
        <p14:creationId xmlns:p14="http://schemas.microsoft.com/office/powerpoint/2010/main" val="38689249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one use case of Services. So far we talked about how PODs communicate with each other through internal networking. Let’s look at some other aspects of networking in this lecture. Let’s start with external communication. So we deployed our POD having a web application running on it.  How do WE as an external user access the web page?  First of all, lets look at the existing setup. The Kubernetes Node has an IP address and that is 192.168.1.2. &lt;click&gt; My laptop is on the same network as well, so it has an IP address 192.168.1.10. The internal POD network is in the range 10.244.0.0 and the POD has an IP 10.244.0.2. Clearly, I cannot ping or access the POD at address 10.244.0.2 as its in a separate network. So what are the options to see the webpage?</a:t>
            </a:r>
          </a:p>
          <a:p>
            <a:endParaRPr lang="en-US" dirty="0"/>
          </a:p>
          <a:p>
            <a:r>
              <a:rPr lang="en-US" dirty="0"/>
              <a:t>First, &lt;click&gt; if we were to SSH into the kubernetes node at 192.168.1.2, from the node, we would be able to access the POD’s webpage by doing a curl or if the node has a GUI, we could fire up a browser and see the webpage in a browser following the address http://10.244.0.2.  &lt;click&gt; But this is from inside the kubernetes Node and that’s not what I really want. &lt;click&gt; I want to be able to access the web server from my own laptop without having to SSH into the node and simply by accessing the IP of the kubernetes node. &lt;click&gt; So we need something in the middle to help us map requests to the node from our laptop through the node to the POD running the web container. </a:t>
            </a:r>
          </a:p>
          <a:p>
            <a:endParaRPr lang="en-US" dirty="0"/>
          </a:p>
          <a:p>
            <a:r>
              <a:rPr lang="en-US" dirty="0"/>
              <a:t>That is where the kubernetes service comes into play. The kubernetes service is an object just like PODs, </a:t>
            </a:r>
            <a:r>
              <a:rPr lang="en-US" dirty="0" err="1"/>
              <a:t>Replicaset</a:t>
            </a:r>
            <a:r>
              <a:rPr lang="en-US" dirty="0"/>
              <a:t> or Deployments that we worked with before. One of its use case is to listen to a port on the Node and forward requests on that port to a port on the POD running the web application.  This type of service is known as a </a:t>
            </a:r>
            <a:r>
              <a:rPr lang="en-US" dirty="0" err="1"/>
              <a:t>NodePort</a:t>
            </a:r>
            <a:r>
              <a:rPr lang="en-US" dirty="0"/>
              <a:t> service because the service listens to a port on the Node and forwards requests to PODs. There are other kinds of services available which we will now discuss.</a:t>
            </a:r>
          </a:p>
        </p:txBody>
      </p:sp>
      <p:sp>
        <p:nvSpPr>
          <p:cNvPr id="4" name="Slide Number Placeholder 3"/>
          <p:cNvSpPr>
            <a:spLocks noGrp="1"/>
          </p:cNvSpPr>
          <p:nvPr>
            <p:ph type="sldNum" sz="quarter" idx="10"/>
          </p:nvPr>
        </p:nvSpPr>
        <p:spPr/>
        <p:txBody>
          <a:bodyPr/>
          <a:lstStyle/>
          <a:p>
            <a:fld id="{594F6009-348C-44B1-AF0A-87099C489948}" type="slidenum">
              <a:rPr lang="en-US" smtClean="0"/>
              <a:t>85</a:t>
            </a:fld>
            <a:endParaRPr lang="en-US"/>
          </a:p>
        </p:txBody>
      </p:sp>
    </p:spTree>
    <p:extLst>
      <p:ext uri="{BB962C8B-B14F-4D97-AF65-F5344CB8AC3E}">
        <p14:creationId xmlns:p14="http://schemas.microsoft.com/office/powerpoint/2010/main" val="30343622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is what we discussed already – </a:t>
            </a:r>
            <a:r>
              <a:rPr lang="en-US" dirty="0" err="1"/>
              <a:t>NodePort</a:t>
            </a:r>
            <a:r>
              <a:rPr lang="en-US" dirty="0"/>
              <a:t> &lt;click&gt; were the service makes an internal POD accessible on a Port on the Node. The second is </a:t>
            </a:r>
            <a:r>
              <a:rPr lang="en-US" dirty="0" err="1"/>
              <a:t>ClusterIP</a:t>
            </a:r>
            <a:r>
              <a:rPr lang="en-US" dirty="0"/>
              <a:t> – &lt;click&gt; and in this case the service creates a virtual IP inside the cluster to enable communication between different services such as a set of front-end servers to a set of backend-servers.  The third type is a </a:t>
            </a:r>
            <a:r>
              <a:rPr lang="en-US" dirty="0" err="1"/>
              <a:t>LoadBalancer</a:t>
            </a:r>
            <a:r>
              <a:rPr lang="en-US" dirty="0"/>
              <a:t>, were it provisions a load balancer for our service in supported cloud providers. A good example of that would be to distribute load across different web servers. We will now look at Each of these in a bit more detail along with some Demos.</a:t>
            </a:r>
          </a:p>
        </p:txBody>
      </p:sp>
      <p:sp>
        <p:nvSpPr>
          <p:cNvPr id="4" name="Slide Number Placeholder 3"/>
          <p:cNvSpPr>
            <a:spLocks noGrp="1"/>
          </p:cNvSpPr>
          <p:nvPr>
            <p:ph type="sldNum" sz="quarter" idx="10"/>
          </p:nvPr>
        </p:nvSpPr>
        <p:spPr/>
        <p:txBody>
          <a:bodyPr/>
          <a:lstStyle/>
          <a:p>
            <a:fld id="{594F6009-348C-44B1-AF0A-87099C489948}" type="slidenum">
              <a:rPr lang="en-US" smtClean="0"/>
              <a:t>86</a:t>
            </a:fld>
            <a:endParaRPr lang="en-US"/>
          </a:p>
        </p:txBody>
      </p:sp>
    </p:spTree>
    <p:extLst>
      <p:ext uri="{BB962C8B-B14F-4D97-AF65-F5344CB8AC3E}">
        <p14:creationId xmlns:p14="http://schemas.microsoft.com/office/powerpoint/2010/main" val="24741579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lecture we will discuss about the </a:t>
            </a:r>
            <a:r>
              <a:rPr lang="en-US" dirty="0" err="1"/>
              <a:t>NodePort</a:t>
            </a:r>
            <a:r>
              <a:rPr lang="en-US" dirty="0"/>
              <a:t> Kubernetes Service.</a:t>
            </a:r>
          </a:p>
        </p:txBody>
      </p:sp>
      <p:sp>
        <p:nvSpPr>
          <p:cNvPr id="4" name="Slide Number Placeholder 3"/>
          <p:cNvSpPr>
            <a:spLocks noGrp="1"/>
          </p:cNvSpPr>
          <p:nvPr>
            <p:ph type="sldNum" sz="quarter" idx="10"/>
          </p:nvPr>
        </p:nvSpPr>
        <p:spPr/>
        <p:txBody>
          <a:bodyPr/>
          <a:lstStyle/>
          <a:p>
            <a:fld id="{594F6009-348C-44B1-AF0A-87099C489948}" type="slidenum">
              <a:rPr lang="en-US" smtClean="0"/>
              <a:t>87</a:t>
            </a:fld>
            <a:endParaRPr lang="en-US"/>
          </a:p>
        </p:txBody>
      </p:sp>
    </p:spTree>
    <p:extLst>
      <p:ext uri="{BB962C8B-B14F-4D97-AF65-F5344CB8AC3E}">
        <p14:creationId xmlns:p14="http://schemas.microsoft.com/office/powerpoint/2010/main" val="36123671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back to </a:t>
            </a:r>
            <a:r>
              <a:rPr lang="en-US" dirty="0" err="1"/>
              <a:t>NodePort</a:t>
            </a:r>
            <a:r>
              <a:rPr lang="en-US" dirty="0"/>
              <a:t>, few slides back we discussed about external access to the application. We said that a Service can help us by mapping a port on the Node to a port on the POD.  </a:t>
            </a:r>
          </a:p>
        </p:txBody>
      </p:sp>
      <p:sp>
        <p:nvSpPr>
          <p:cNvPr id="4" name="Slide Number Placeholder 3"/>
          <p:cNvSpPr>
            <a:spLocks noGrp="1"/>
          </p:cNvSpPr>
          <p:nvPr>
            <p:ph type="sldNum" sz="quarter" idx="10"/>
          </p:nvPr>
        </p:nvSpPr>
        <p:spPr/>
        <p:txBody>
          <a:bodyPr/>
          <a:lstStyle/>
          <a:p>
            <a:fld id="{594F6009-348C-44B1-AF0A-87099C489948}" type="slidenum">
              <a:rPr lang="en-US" smtClean="0"/>
              <a:t>88</a:t>
            </a:fld>
            <a:endParaRPr lang="en-US"/>
          </a:p>
        </p:txBody>
      </p:sp>
    </p:spTree>
    <p:extLst>
      <p:ext uri="{BB962C8B-B14F-4D97-AF65-F5344CB8AC3E}">
        <p14:creationId xmlns:p14="http://schemas.microsoft.com/office/powerpoint/2010/main" val="19315220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the Service. If you look at it, there are 3 ports involved. The port on the POD were the actual web server is running is port &lt;click&gt; 80. And it is referred to as the </a:t>
            </a:r>
            <a:r>
              <a:rPr lang="en-US" dirty="0" err="1"/>
              <a:t>targetPort</a:t>
            </a:r>
            <a:r>
              <a:rPr lang="en-US" dirty="0"/>
              <a:t>, because that is were the service forwards the requests to. The second port is the port on the &lt;click&gt; service itself. It is simply referred to as the port. Remember, these terms are from the viewpoint of the service. The service is in fact like a virtual server inside the node. Inside the cluster it has its own IP address.  And that IP address is called the &lt;</a:t>
            </a:r>
            <a:r>
              <a:rPr lang="en-US" dirty="0" err="1"/>
              <a:t>clik</a:t>
            </a:r>
            <a:r>
              <a:rPr lang="en-US" dirty="0"/>
              <a:t>&gt; Cluster-IP of the service. And finally we have the port on the Node itself &lt;click&gt; which we use to access the web server externally. And that is known as the </a:t>
            </a:r>
            <a:r>
              <a:rPr lang="en-US" dirty="0" err="1"/>
              <a:t>NodePort</a:t>
            </a:r>
            <a:r>
              <a:rPr lang="en-US" dirty="0"/>
              <a:t>.  As you can see it is 30008. That is because </a:t>
            </a:r>
            <a:r>
              <a:rPr lang="en-US" dirty="0" err="1"/>
              <a:t>NodePorts</a:t>
            </a:r>
            <a:r>
              <a:rPr lang="en-US" dirty="0"/>
              <a:t> can only be in a valid range which is from 30000 to 32767.</a:t>
            </a:r>
          </a:p>
        </p:txBody>
      </p:sp>
      <p:sp>
        <p:nvSpPr>
          <p:cNvPr id="4" name="Slide Number Placeholder 3"/>
          <p:cNvSpPr>
            <a:spLocks noGrp="1"/>
          </p:cNvSpPr>
          <p:nvPr>
            <p:ph type="sldNum" sz="quarter" idx="10"/>
          </p:nvPr>
        </p:nvSpPr>
        <p:spPr/>
        <p:txBody>
          <a:bodyPr/>
          <a:lstStyle/>
          <a:p>
            <a:fld id="{594F6009-348C-44B1-AF0A-87099C489948}" type="slidenum">
              <a:rPr lang="en-US" smtClean="0"/>
              <a:t>89</a:t>
            </a:fld>
            <a:endParaRPr lang="en-US"/>
          </a:p>
        </p:txBody>
      </p:sp>
    </p:spTree>
    <p:extLst>
      <p:ext uri="{BB962C8B-B14F-4D97-AF65-F5344CB8AC3E}">
        <p14:creationId xmlns:p14="http://schemas.microsoft.com/office/powerpoint/2010/main" val="8047390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us now look at how to create the service. Just like how we created a Deployment, </a:t>
            </a:r>
            <a:r>
              <a:rPr lang="en-US" dirty="0" err="1"/>
              <a:t>ReplicaSet</a:t>
            </a:r>
            <a:r>
              <a:rPr lang="en-US" dirty="0"/>
              <a:t> or Pod, we will use a definition file to create a service. </a:t>
            </a:r>
          </a:p>
          <a:p>
            <a:r>
              <a:rPr lang="en-US" dirty="0"/>
              <a:t>The high level structure of the file remains the same. &lt;click&gt; As before we have </a:t>
            </a:r>
            <a:r>
              <a:rPr lang="en-US" dirty="0" err="1"/>
              <a:t>apiVersion</a:t>
            </a:r>
            <a:r>
              <a:rPr lang="en-US" dirty="0"/>
              <a:t>, kind, metadata and spec sections. &lt;click&gt; The </a:t>
            </a:r>
            <a:r>
              <a:rPr lang="en-US" dirty="0" err="1"/>
              <a:t>apiVersion</a:t>
            </a:r>
            <a:r>
              <a:rPr lang="en-US" dirty="0"/>
              <a:t> is going to be v1. &lt;click&gt; The kind is </a:t>
            </a:r>
            <a:r>
              <a:rPr lang="en-US" dirty="0" err="1"/>
              <a:t>ofcourse</a:t>
            </a:r>
            <a:r>
              <a:rPr lang="en-US" dirty="0"/>
              <a:t> service. &lt;click&gt; The metadata will have a name and that will be the name of the service. It can have labels, but we don’t need that for now. Next we have spec. and as always this is the most crucial part of the file as this is were we will be defining the actual services and this is the part of a definition file that differs between different objects. &lt;click&gt; In the spec section of a service we have type and ports. The type refers to the type of service we are creating. As discussed before it could be </a:t>
            </a:r>
            <a:r>
              <a:rPr lang="en-US" dirty="0" err="1"/>
              <a:t>ClusterIP</a:t>
            </a:r>
            <a:r>
              <a:rPr lang="en-US" dirty="0"/>
              <a:t>, </a:t>
            </a:r>
            <a:r>
              <a:rPr lang="en-US" dirty="0" err="1"/>
              <a:t>NodePort</a:t>
            </a:r>
            <a:r>
              <a:rPr lang="en-US" dirty="0"/>
              <a:t>, or </a:t>
            </a:r>
            <a:r>
              <a:rPr lang="en-US" dirty="0" err="1"/>
              <a:t>LoadBalancer</a:t>
            </a:r>
            <a:r>
              <a:rPr lang="en-US" dirty="0"/>
              <a:t>. In this case since we are creating a </a:t>
            </a:r>
            <a:r>
              <a:rPr lang="en-US" dirty="0" err="1"/>
              <a:t>NodePort</a:t>
            </a:r>
            <a:r>
              <a:rPr lang="en-US" dirty="0"/>
              <a:t> we will set it as </a:t>
            </a:r>
            <a:r>
              <a:rPr lang="en-US" dirty="0" err="1"/>
              <a:t>NodePort</a:t>
            </a:r>
            <a:r>
              <a:rPr lang="en-US" dirty="0"/>
              <a:t>. The next part of spec is ports. This is were we input information regarding what we discussed on the left side of this screen. The first type of port is the </a:t>
            </a:r>
            <a:r>
              <a:rPr lang="en-US" dirty="0" err="1"/>
              <a:t>targetPort</a:t>
            </a:r>
            <a:r>
              <a:rPr lang="en-US" dirty="0"/>
              <a:t>, &lt;click&gt; which we will set to 80. The next one is simply port, &lt;click&gt; which is the port on the service object and we will set that to 80 as well. The third is </a:t>
            </a:r>
            <a:r>
              <a:rPr lang="en-US" dirty="0" err="1"/>
              <a:t>NodePort</a:t>
            </a:r>
            <a:r>
              <a:rPr lang="en-US" dirty="0"/>
              <a:t> &lt;click&gt; which we will set to 30008 or any number in the valid range. Remember that out of these, the only mandatory field is port &lt;click&gt;. If you don’t provide a </a:t>
            </a:r>
            <a:r>
              <a:rPr lang="en-US" dirty="0" err="1"/>
              <a:t>targetPort</a:t>
            </a:r>
            <a:r>
              <a:rPr lang="en-US" dirty="0"/>
              <a:t> it is assumed to be the same as port and if you don’t provide a </a:t>
            </a:r>
            <a:r>
              <a:rPr lang="en-US" dirty="0" err="1"/>
              <a:t>nodePort</a:t>
            </a:r>
            <a:r>
              <a:rPr lang="en-US" dirty="0"/>
              <a:t> a free port in the valid range between 30000 and 32767 is automatically allocated. Also note that ports is an array. So note the dash &lt;click&gt; under the ports section that indicate the first element in the array. You can have multiple such port mappings within a single service.</a:t>
            </a:r>
          </a:p>
          <a:p>
            <a:endParaRPr lang="en-US" dirty="0"/>
          </a:p>
          <a:p>
            <a:r>
              <a:rPr lang="en-US" dirty="0"/>
              <a:t>So we have all the information in, but something is really missing. There is nothing here in the definition file that connects the service to the POD. We have simply specified the </a:t>
            </a:r>
            <a:r>
              <a:rPr lang="en-US" dirty="0" err="1"/>
              <a:t>targetPort</a:t>
            </a:r>
            <a:r>
              <a:rPr lang="en-US" dirty="0"/>
              <a:t> but we didn’t mention the </a:t>
            </a:r>
            <a:r>
              <a:rPr lang="en-US" dirty="0" err="1"/>
              <a:t>targetPort</a:t>
            </a:r>
            <a:r>
              <a:rPr lang="en-US" dirty="0"/>
              <a:t> on which POD. There could be 100s of other PODs with web services running on port 80. So how do we do that?</a:t>
            </a:r>
          </a:p>
          <a:p>
            <a:endParaRPr lang="en-US" dirty="0"/>
          </a:p>
          <a:p>
            <a:r>
              <a:rPr lang="en-US" dirty="0"/>
              <a:t>As we did with the </a:t>
            </a:r>
            <a:r>
              <a:rPr lang="en-US" dirty="0" err="1"/>
              <a:t>replicasets</a:t>
            </a:r>
            <a:r>
              <a:rPr lang="en-US" dirty="0"/>
              <a:t> previously and a technique that you will see very often in kubernetes, we will use labels and selectors to link these together.  We know that the POD was created with a label. We need to bring that label into this service definition file. </a:t>
            </a:r>
          </a:p>
        </p:txBody>
      </p:sp>
      <p:sp>
        <p:nvSpPr>
          <p:cNvPr id="4" name="Slide Number Placeholder 3"/>
          <p:cNvSpPr>
            <a:spLocks noGrp="1"/>
          </p:cNvSpPr>
          <p:nvPr>
            <p:ph type="sldNum" sz="quarter" idx="10"/>
          </p:nvPr>
        </p:nvSpPr>
        <p:spPr/>
        <p:txBody>
          <a:bodyPr/>
          <a:lstStyle/>
          <a:p>
            <a:fld id="{594F6009-348C-44B1-AF0A-87099C489948}" type="slidenum">
              <a:rPr lang="en-US" smtClean="0"/>
              <a:t>90</a:t>
            </a:fld>
            <a:endParaRPr lang="en-US"/>
          </a:p>
        </p:txBody>
      </p:sp>
    </p:spTree>
    <p:extLst>
      <p:ext uri="{BB962C8B-B14F-4D97-AF65-F5344CB8AC3E}">
        <p14:creationId xmlns:p14="http://schemas.microsoft.com/office/powerpoint/2010/main" val="1201924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have a new property in the spec section and that is &lt;click&gt; selector. Under the selector provide a list of labels to identify the POD. &lt;click&gt; For this refer to the pod-definition file used to create the POD. &lt;click&gt; Pull the labels from the pod-definition file and place it under the selector section. This links the service to the pod. &lt;click&gt; Once done create the service using the kubectl create command and input the service-definition file and there you have the service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see the created service, run the kubectl get services command that lists the services, their cluster-</a:t>
            </a:r>
            <a:r>
              <a:rPr lang="en-US" dirty="0" err="1"/>
              <a:t>ip</a:t>
            </a:r>
            <a:r>
              <a:rPr lang="en-US" dirty="0"/>
              <a:t> and the mapped ports. The type is </a:t>
            </a:r>
            <a:r>
              <a:rPr lang="en-US" dirty="0" err="1"/>
              <a:t>NodePort</a:t>
            </a:r>
            <a:r>
              <a:rPr lang="en-US" dirty="0"/>
              <a:t> as we created and the port on the node automatically assigned is 32432. We can now use this port to access the web service using curl or a web browser. </a:t>
            </a:r>
          </a:p>
        </p:txBody>
      </p:sp>
      <p:sp>
        <p:nvSpPr>
          <p:cNvPr id="4" name="Slide Number Placeholder 3"/>
          <p:cNvSpPr>
            <a:spLocks noGrp="1"/>
          </p:cNvSpPr>
          <p:nvPr>
            <p:ph type="sldNum" sz="quarter" idx="10"/>
          </p:nvPr>
        </p:nvSpPr>
        <p:spPr/>
        <p:txBody>
          <a:bodyPr/>
          <a:lstStyle/>
          <a:p>
            <a:fld id="{594F6009-348C-44B1-AF0A-87099C489948}" type="slidenum">
              <a:rPr lang="en-US" smtClean="0"/>
              <a:t>91</a:t>
            </a:fld>
            <a:endParaRPr lang="en-US"/>
          </a:p>
        </p:txBody>
      </p:sp>
    </p:spTree>
    <p:extLst>
      <p:ext uri="{BB962C8B-B14F-4D97-AF65-F5344CB8AC3E}">
        <p14:creationId xmlns:p14="http://schemas.microsoft.com/office/powerpoint/2010/main" val="19628919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talked about a service mapped to a single POD. But that’s not the case all the time, what do you do when you have multiple PODs? &lt;click&gt;  In a production environment you have multiple instances of your web application running for high-availability and load balancing purposes. </a:t>
            </a:r>
          </a:p>
          <a:p>
            <a:endParaRPr lang="en-US" dirty="0"/>
          </a:p>
          <a:p>
            <a:r>
              <a:rPr lang="en-US" dirty="0"/>
              <a:t>In this case we have multiple similar PODs running our web application. &lt;click&gt; They all have the same labels with a key app set to value </a:t>
            </a:r>
            <a:r>
              <a:rPr lang="en-US" dirty="0" err="1"/>
              <a:t>myapp</a:t>
            </a:r>
            <a:r>
              <a:rPr lang="en-US" dirty="0"/>
              <a:t>. The same label is used as a selector during the creation of the service. So when the service is created, it looks for matching PODs with the labels and finds 3 of them. &lt;click&gt; The service then automatically selects all the 3 PODs as endpoints to forward the external requests coming from the user. You don’t have to do any additional configuration to make this happen. &lt;click&gt; And if you are wondering what algorithm it uses to balance load, it uses a random algorithm.  Thus the service acts as a built-in load balancer to distribute load across different PODs. </a:t>
            </a:r>
          </a:p>
        </p:txBody>
      </p:sp>
      <p:sp>
        <p:nvSpPr>
          <p:cNvPr id="4" name="Slide Number Placeholder 3"/>
          <p:cNvSpPr>
            <a:spLocks noGrp="1"/>
          </p:cNvSpPr>
          <p:nvPr>
            <p:ph type="sldNum" sz="quarter" idx="10"/>
          </p:nvPr>
        </p:nvSpPr>
        <p:spPr/>
        <p:txBody>
          <a:bodyPr/>
          <a:lstStyle/>
          <a:p>
            <a:fld id="{594F6009-348C-44B1-AF0A-87099C489948}" type="slidenum">
              <a:rPr lang="en-US" smtClean="0"/>
              <a:t>92</a:t>
            </a:fld>
            <a:endParaRPr lang="en-US"/>
          </a:p>
        </p:txBody>
      </p:sp>
    </p:spTree>
    <p:extLst>
      <p:ext uri="{BB962C8B-B14F-4D97-AF65-F5344CB8AC3E}">
        <p14:creationId xmlns:p14="http://schemas.microsoft.com/office/powerpoint/2010/main" val="29461635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lets look at what happens when the PODs are distributed across multiple nodes. In this case we have the web application on PODs on separate nodes in the cluster. When we create a service , without us having to do ANY kind of additional configuration, &lt;click&gt; kubernetes creates a service that spans across all the nodes in the cluster and maps the target port to the SAME </a:t>
            </a:r>
            <a:r>
              <a:rPr lang="en-US" dirty="0" err="1"/>
              <a:t>NodePort</a:t>
            </a:r>
            <a:r>
              <a:rPr lang="en-US" dirty="0"/>
              <a:t> on all the nodes in the cluster. &lt;click&gt; This way you can access your application using the IP of any node in the cluster and using the same port number which in this case is 30008.</a:t>
            </a:r>
          </a:p>
          <a:p>
            <a:endParaRPr lang="en-US" dirty="0"/>
          </a:p>
          <a:p>
            <a:r>
              <a:rPr lang="en-US" dirty="0"/>
              <a:t>To summarize – in ANY case weather it be a single pod in a single node, multiple pods on a single node, multiple pods on multiple nodes, the service is created exactly the same without you having to do any additional steps during the service creation. When PODs are removed or added the service is automatically updated making it highly flexible and adaptive. Once created you won’t typically have to make any additional configuration changes.</a:t>
            </a:r>
          </a:p>
        </p:txBody>
      </p:sp>
      <p:sp>
        <p:nvSpPr>
          <p:cNvPr id="4" name="Slide Number Placeholder 3"/>
          <p:cNvSpPr>
            <a:spLocks noGrp="1"/>
          </p:cNvSpPr>
          <p:nvPr>
            <p:ph type="sldNum" sz="quarter" idx="10"/>
          </p:nvPr>
        </p:nvSpPr>
        <p:spPr/>
        <p:txBody>
          <a:bodyPr/>
          <a:lstStyle/>
          <a:p>
            <a:fld id="{594F6009-348C-44B1-AF0A-87099C489948}" type="slidenum">
              <a:rPr lang="en-US" smtClean="0"/>
              <a:t>93</a:t>
            </a:fld>
            <a:endParaRPr lang="en-US"/>
          </a:p>
        </p:txBody>
      </p:sp>
    </p:spTree>
    <p:extLst>
      <p:ext uri="{BB962C8B-B14F-4D97-AF65-F5344CB8AC3E}">
        <p14:creationId xmlns:p14="http://schemas.microsoft.com/office/powerpoint/2010/main" val="24829706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it for this lecture, head over to the demo and I will see you in the next lecture.</a:t>
            </a:r>
          </a:p>
          <a:p>
            <a:endParaRPr lang="en-US" dirty="0"/>
          </a:p>
        </p:txBody>
      </p:sp>
      <p:sp>
        <p:nvSpPr>
          <p:cNvPr id="4" name="Slide Number Placeholder 3"/>
          <p:cNvSpPr>
            <a:spLocks noGrp="1"/>
          </p:cNvSpPr>
          <p:nvPr>
            <p:ph type="sldNum" sz="quarter" idx="10"/>
          </p:nvPr>
        </p:nvSpPr>
        <p:spPr/>
        <p:txBody>
          <a:bodyPr/>
          <a:lstStyle/>
          <a:p>
            <a:fld id="{594F6009-348C-44B1-AF0A-87099C489948}" type="slidenum">
              <a:rPr lang="en-US" smtClean="0"/>
              <a:t>94</a:t>
            </a:fld>
            <a:endParaRPr lang="en-US"/>
          </a:p>
        </p:txBody>
      </p:sp>
    </p:spTree>
    <p:extLst>
      <p:ext uri="{BB962C8B-B14F-4D97-AF65-F5344CB8AC3E}">
        <p14:creationId xmlns:p14="http://schemas.microsoft.com/office/powerpoint/2010/main" val="1320818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8BC606-ECEB-4059-8ED8-0A2204428354}" type="slidenum">
              <a:rPr lang="en-GB" smtClean="0"/>
              <a:pPr/>
              <a:t>20</a:t>
            </a:fld>
            <a:endParaRPr lang="en-GB" dirty="0"/>
          </a:p>
        </p:txBody>
      </p:sp>
    </p:spTree>
    <p:extLst>
      <p:ext uri="{BB962C8B-B14F-4D97-AF65-F5344CB8AC3E}">
        <p14:creationId xmlns:p14="http://schemas.microsoft.com/office/powerpoint/2010/main" val="38689249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lecture we will discuss about the Kubernetes Service - </a:t>
            </a:r>
            <a:r>
              <a:rPr lang="en-US" dirty="0" err="1"/>
              <a:t>ClusterIP</a:t>
            </a:r>
            <a:r>
              <a:rPr lang="en-US" dirty="0"/>
              <a:t> .</a:t>
            </a:r>
          </a:p>
        </p:txBody>
      </p:sp>
      <p:sp>
        <p:nvSpPr>
          <p:cNvPr id="4" name="Slide Number Placeholder 3"/>
          <p:cNvSpPr>
            <a:spLocks noGrp="1"/>
          </p:cNvSpPr>
          <p:nvPr>
            <p:ph type="sldNum" sz="quarter" idx="10"/>
          </p:nvPr>
        </p:nvSpPr>
        <p:spPr/>
        <p:txBody>
          <a:bodyPr/>
          <a:lstStyle/>
          <a:p>
            <a:fld id="{594F6009-348C-44B1-AF0A-87099C489948}" type="slidenum">
              <a:rPr lang="en-US" smtClean="0"/>
              <a:t>95</a:t>
            </a:fld>
            <a:endParaRPr lang="en-US"/>
          </a:p>
        </p:txBody>
      </p:sp>
    </p:spTree>
    <p:extLst>
      <p:ext uri="{BB962C8B-B14F-4D97-AF65-F5344CB8AC3E}">
        <p14:creationId xmlns:p14="http://schemas.microsoft.com/office/powerpoint/2010/main" val="40376577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full stack web application typically has different kinds of PODs hosting different parts of an application. &lt;click&gt; You may have a number of PODs running a front-end web server,  another set of PODs running a backend server, a set of PODs running a key-value store like </a:t>
            </a:r>
            <a:r>
              <a:rPr lang="en-US" dirty="0" err="1"/>
              <a:t>Redis</a:t>
            </a:r>
            <a:r>
              <a:rPr lang="en-US" dirty="0"/>
              <a:t>, another set of PODs running a persistent database like MySQL etc.  &lt;click&gt; The web front-end servers need to connect to the backend-workers and the backend-workers need to connect to database as well as the </a:t>
            </a:r>
            <a:r>
              <a:rPr lang="en-US" dirty="0" err="1"/>
              <a:t>redis</a:t>
            </a:r>
            <a:r>
              <a:rPr lang="en-US" dirty="0"/>
              <a:t> services. So what IS the right way to establish connectivity between these PODs?</a:t>
            </a:r>
          </a:p>
          <a:p>
            <a:endParaRPr lang="en-US" dirty="0"/>
          </a:p>
          <a:p>
            <a:r>
              <a:rPr lang="en-US" dirty="0"/>
              <a:t>The PODs all have an IP address assigned to them as we can see on the screen. But these </a:t>
            </a:r>
            <a:r>
              <a:rPr lang="en-US" dirty="0" err="1"/>
              <a:t>Ips</a:t>
            </a:r>
            <a:r>
              <a:rPr lang="en-US" dirty="0"/>
              <a:t> as we know are not static, these PODs can go down anytime and new PODs are created all the time – and so you CANNOT rely on these IP addresses for internal communication within the application.  Also what if the first front-end POD at 10.244.0.3 need to connect to a backend service? Which of the 3 would it go to and who makes that decision?</a:t>
            </a:r>
          </a:p>
          <a:p>
            <a:endParaRPr lang="en-US" dirty="0"/>
          </a:p>
          <a:p>
            <a:r>
              <a:rPr lang="en-US" dirty="0"/>
              <a:t>A kubernetes service &lt;click&gt; can help us group these PODs together and provide a single interface to access the PODs in a group. For example a service created for the backend PODs will help group all the backend PODs together and provide a single interface for other PODs to access this service. The requests are forwarded to one of the PODs under the service randomly. Similarly, &lt;click&gt; create additional services for </a:t>
            </a:r>
            <a:r>
              <a:rPr lang="en-US" dirty="0" err="1"/>
              <a:t>Redis</a:t>
            </a:r>
            <a:r>
              <a:rPr lang="en-US" dirty="0"/>
              <a:t> and allow the backend PODs to access the </a:t>
            </a:r>
            <a:r>
              <a:rPr lang="en-US" dirty="0" err="1"/>
              <a:t>redis</a:t>
            </a:r>
            <a:r>
              <a:rPr lang="en-US" dirty="0"/>
              <a:t> system through this service. This enables us to easily and effectively deploy a microservices based application on kubernetes cluster. Each layer can now scale or move as required without impacting communication between the various services. Each service gets an IP and name assigned to it inside the cluster and that is the name that should be used by other PODs to access the service. &lt;click&gt; This type of service is known as </a:t>
            </a:r>
            <a:r>
              <a:rPr lang="en-US" dirty="0" err="1"/>
              <a:t>ClusterIP</a:t>
            </a:r>
            <a:r>
              <a:rPr lang="en-US" dirty="0"/>
              <a:t>. </a:t>
            </a:r>
          </a:p>
        </p:txBody>
      </p:sp>
      <p:sp>
        <p:nvSpPr>
          <p:cNvPr id="4" name="Slide Number Placeholder 3"/>
          <p:cNvSpPr>
            <a:spLocks noGrp="1"/>
          </p:cNvSpPr>
          <p:nvPr>
            <p:ph type="sldNum" sz="quarter" idx="10"/>
          </p:nvPr>
        </p:nvSpPr>
        <p:spPr/>
        <p:txBody>
          <a:bodyPr/>
          <a:lstStyle/>
          <a:p>
            <a:fld id="{594F6009-348C-44B1-AF0A-87099C489948}" type="slidenum">
              <a:rPr lang="en-US" smtClean="0"/>
              <a:t>96</a:t>
            </a:fld>
            <a:endParaRPr lang="en-US"/>
          </a:p>
        </p:txBody>
      </p:sp>
    </p:spTree>
    <p:extLst>
      <p:ext uri="{BB962C8B-B14F-4D97-AF65-F5344CB8AC3E}">
        <p14:creationId xmlns:p14="http://schemas.microsoft.com/office/powerpoint/2010/main" val="25459455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such a service, as always, use a definition file. In the service definition file , first use the default template which has </a:t>
            </a:r>
            <a:r>
              <a:rPr lang="en-US" dirty="0" err="1"/>
              <a:t>apiVersion</a:t>
            </a:r>
            <a:r>
              <a:rPr lang="en-US" dirty="0"/>
              <a:t>, kind, metadata and spec. The </a:t>
            </a:r>
            <a:r>
              <a:rPr lang="en-US" dirty="0" err="1"/>
              <a:t>apiVersion</a:t>
            </a:r>
            <a:r>
              <a:rPr lang="en-US" dirty="0"/>
              <a:t> is v1 &lt;click&gt; , kind is Service and we will give a name to our service – we will call it back-end. &lt;click&gt;  Under Specification we have type and ports. The type is </a:t>
            </a:r>
            <a:r>
              <a:rPr lang="en-US" dirty="0" err="1"/>
              <a:t>ClusterIP</a:t>
            </a:r>
            <a:r>
              <a:rPr lang="en-US" dirty="0"/>
              <a:t>. In fact, </a:t>
            </a:r>
            <a:r>
              <a:rPr lang="en-US" dirty="0" err="1"/>
              <a:t>ClusterIP</a:t>
            </a:r>
            <a:r>
              <a:rPr lang="en-US" dirty="0"/>
              <a:t> is the default type, so even if you didn’t specify it, it will automatically assume it to be </a:t>
            </a:r>
            <a:r>
              <a:rPr lang="en-US" dirty="0" err="1"/>
              <a:t>ClusterIP</a:t>
            </a:r>
            <a:r>
              <a:rPr lang="en-US" dirty="0"/>
              <a:t>. Under ports we have a </a:t>
            </a:r>
            <a:r>
              <a:rPr lang="en-US" dirty="0" err="1"/>
              <a:t>targetPort</a:t>
            </a:r>
            <a:r>
              <a:rPr lang="en-US" dirty="0"/>
              <a:t> and port. The target port is the port were the back-end is exposed, which in this case is 80. And the port is were the service is exposed. Which is 80 as well. &lt;click&gt; To link the service to a set of PODs, we use selector. </a:t>
            </a:r>
          </a:p>
          <a:p>
            <a:endParaRPr lang="en-US" dirty="0"/>
          </a:p>
          <a:p>
            <a:r>
              <a:rPr lang="en-US" dirty="0"/>
              <a:t>We will refer to the pod-definition file &lt;click&gt; and copy the labels from it and move it under selector.  And that should be it. &lt;click&gt; We can now create the service using the kubectl create command and then check its status using &lt;click&gt; the kubectl get services command. The service can be accessed by other PODs using the </a:t>
            </a:r>
            <a:r>
              <a:rPr lang="en-US" dirty="0" err="1"/>
              <a:t>ClusterIP</a:t>
            </a:r>
            <a:r>
              <a:rPr lang="en-US" dirty="0"/>
              <a:t> or the service name.</a:t>
            </a:r>
          </a:p>
        </p:txBody>
      </p:sp>
      <p:sp>
        <p:nvSpPr>
          <p:cNvPr id="4" name="Slide Number Placeholder 3"/>
          <p:cNvSpPr>
            <a:spLocks noGrp="1"/>
          </p:cNvSpPr>
          <p:nvPr>
            <p:ph type="sldNum" sz="quarter" idx="10"/>
          </p:nvPr>
        </p:nvSpPr>
        <p:spPr/>
        <p:txBody>
          <a:bodyPr/>
          <a:lstStyle/>
          <a:p>
            <a:fld id="{594F6009-348C-44B1-AF0A-87099C489948}" type="slidenum">
              <a:rPr lang="en-US" smtClean="0"/>
              <a:t>97</a:t>
            </a:fld>
            <a:endParaRPr lang="en-US"/>
          </a:p>
        </p:txBody>
      </p:sp>
    </p:spTree>
    <p:extLst>
      <p:ext uri="{BB962C8B-B14F-4D97-AF65-F5344CB8AC3E}">
        <p14:creationId xmlns:p14="http://schemas.microsoft.com/office/powerpoint/2010/main" val="17080802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it for this lecture, head over to the demo and I will see you in the next lecture.</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4F6009-348C-44B1-AF0A-87099C4899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30129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 at how we upgrade our application, let’s try to understand Rollouts and Versioning in a deployment. Whenever you create a new deployment or upgrade the images in an existing deployment it triggers a Rollout. A rollout is the process of gradually deploying or upgrading your application containers. When you first create a deployment, it triggers a rollout. &lt;click&gt; A new rollout creates a new Deployment revision. Let’s call it revision 1. In the future when the application is upgraded &lt;click&gt; – meaning when the container version is updated to a new one – a new rollout is triggered and a new deployment revision is created named Revision 2. This helps us keep track of the changes made to our deployment and enables us to rollback to a previous version of deployment if necessary.</a:t>
            </a:r>
          </a:p>
        </p:txBody>
      </p:sp>
      <p:sp>
        <p:nvSpPr>
          <p:cNvPr id="4" name="Slide Number Placeholder 3"/>
          <p:cNvSpPr>
            <a:spLocks noGrp="1"/>
          </p:cNvSpPr>
          <p:nvPr>
            <p:ph type="sldNum" sz="quarter" idx="10"/>
          </p:nvPr>
        </p:nvSpPr>
        <p:spPr/>
        <p:txBody>
          <a:bodyPr/>
          <a:lstStyle/>
          <a:p>
            <a:fld id="{594F6009-348C-44B1-AF0A-87099C489948}" type="slidenum">
              <a:rPr lang="en-US" smtClean="0"/>
              <a:t>100</a:t>
            </a:fld>
            <a:endParaRPr lang="en-US"/>
          </a:p>
        </p:txBody>
      </p:sp>
    </p:spTree>
    <p:extLst>
      <p:ext uri="{BB962C8B-B14F-4D97-AF65-F5344CB8AC3E}">
        <p14:creationId xmlns:p14="http://schemas.microsoft.com/office/powerpoint/2010/main" val="29336562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the status of your rollout by running the command: &lt;click&gt; kubectl rollout status followed by the name of the deployment. </a:t>
            </a:r>
          </a:p>
          <a:p>
            <a:endParaRPr lang="en-US" dirty="0"/>
          </a:p>
          <a:p>
            <a:r>
              <a:rPr lang="en-US" dirty="0"/>
              <a:t>To see the revisions and history of rollout &lt;click&gt; run the command kubectl rollout history followed by the deployment name and this will show you the revisions.</a:t>
            </a:r>
          </a:p>
        </p:txBody>
      </p:sp>
      <p:sp>
        <p:nvSpPr>
          <p:cNvPr id="4" name="Slide Number Placeholder 3"/>
          <p:cNvSpPr>
            <a:spLocks noGrp="1"/>
          </p:cNvSpPr>
          <p:nvPr>
            <p:ph type="sldNum" sz="quarter" idx="10"/>
          </p:nvPr>
        </p:nvSpPr>
        <p:spPr/>
        <p:txBody>
          <a:bodyPr/>
          <a:lstStyle/>
          <a:p>
            <a:fld id="{594F6009-348C-44B1-AF0A-87099C489948}" type="slidenum">
              <a:rPr lang="en-US" smtClean="0"/>
              <a:t>101</a:t>
            </a:fld>
            <a:endParaRPr lang="en-US"/>
          </a:p>
        </p:txBody>
      </p:sp>
    </p:spTree>
    <p:extLst>
      <p:ext uri="{BB962C8B-B14F-4D97-AF65-F5344CB8AC3E}">
        <p14:creationId xmlns:p14="http://schemas.microsoft.com/office/powerpoint/2010/main" val="37956690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types of deployment strategies.  Say for example you have 5 replicas of your web application instance deployed.  One way to upgrade these to a newer version is to destroy all of these and then create newer versions of application instances. &lt;click&gt; Meaning first, destroy the 5 running instances and then deploy 5 new instances of the new application version. The problem with this as you can imagine, &lt;click&gt; is that during the period after the older versions are down and before any newer version is up, the application is down and inaccessible to users. &lt;click&gt; This strategy is known as the Recreate strategy, and thankfully this is NOT the default deployment strategy.</a:t>
            </a:r>
          </a:p>
          <a:p>
            <a:endParaRPr lang="en-US" dirty="0"/>
          </a:p>
          <a:p>
            <a:r>
              <a:rPr lang="en-US" dirty="0"/>
              <a:t>&lt;click&gt; The second strategy is were we do not destroy all of them at once. &lt;click&gt; Instead we take down the older version and bring up a newer version one by one. This way the application never goes down and the upgrade is seamless.</a:t>
            </a:r>
          </a:p>
          <a:p>
            <a:endParaRPr lang="en-US" dirty="0"/>
          </a:p>
          <a:p>
            <a:r>
              <a:rPr lang="en-US" dirty="0"/>
              <a:t>Remember, if you do not specify a strategy while creating the deployment, it will assume it to be Rolling Update. In other words, </a:t>
            </a:r>
            <a:r>
              <a:rPr lang="en-US" dirty="0" err="1"/>
              <a:t>RollingUpdate</a:t>
            </a:r>
            <a:r>
              <a:rPr lang="en-US" dirty="0"/>
              <a:t> is the default Deployment Strategy.</a:t>
            </a:r>
          </a:p>
        </p:txBody>
      </p:sp>
      <p:sp>
        <p:nvSpPr>
          <p:cNvPr id="4" name="Slide Number Placeholder 3"/>
          <p:cNvSpPr>
            <a:spLocks noGrp="1"/>
          </p:cNvSpPr>
          <p:nvPr>
            <p:ph type="sldNum" sz="quarter" idx="10"/>
          </p:nvPr>
        </p:nvSpPr>
        <p:spPr/>
        <p:txBody>
          <a:bodyPr/>
          <a:lstStyle/>
          <a:p>
            <a:fld id="{594F6009-348C-44B1-AF0A-87099C489948}" type="slidenum">
              <a:rPr lang="en-US" smtClean="0"/>
              <a:t>102</a:t>
            </a:fld>
            <a:endParaRPr lang="en-US"/>
          </a:p>
        </p:txBody>
      </p:sp>
    </p:spTree>
    <p:extLst>
      <p:ext uri="{BB962C8B-B14F-4D97-AF65-F5344CB8AC3E}">
        <p14:creationId xmlns:p14="http://schemas.microsoft.com/office/powerpoint/2010/main" val="20481377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talked about upgrades. How exactly DO you update your deployment? When I say update it could be different things such as updating your application version by updating the version of docker containers used, updating their labels or updating the number of replicas etc. &lt;click&gt; Since we already have a deployment definition file it is easy for us to modify this file. Once we make the necessary changes, &lt;click&gt; we run the kubectl apply command to apply the changes. A new rollout is triggered and a new revision of the deployment is created.</a:t>
            </a:r>
          </a:p>
          <a:p>
            <a:endParaRPr lang="en-US" dirty="0"/>
          </a:p>
          <a:p>
            <a:r>
              <a:rPr lang="en-US" dirty="0"/>
              <a:t>But there is ANOTHER way to do the same thing. You could use the kubectl set image command to update the image of your application. But remember, doing it this way will result in the deployment-definition file having a different configuration. So you must be careful when using the same definition file to make changes in the future.</a:t>
            </a:r>
          </a:p>
          <a:p>
            <a:endParaRPr lang="en-US" dirty="0"/>
          </a:p>
          <a:p>
            <a:endParaRPr lang="en-US" dirty="0"/>
          </a:p>
        </p:txBody>
      </p:sp>
      <p:sp>
        <p:nvSpPr>
          <p:cNvPr id="4" name="Slide Number Placeholder 3"/>
          <p:cNvSpPr>
            <a:spLocks noGrp="1"/>
          </p:cNvSpPr>
          <p:nvPr>
            <p:ph type="sldNum" sz="quarter" idx="10"/>
          </p:nvPr>
        </p:nvSpPr>
        <p:spPr/>
        <p:txBody>
          <a:bodyPr/>
          <a:lstStyle/>
          <a:p>
            <a:fld id="{594F6009-348C-44B1-AF0A-87099C489948}" type="slidenum">
              <a:rPr lang="en-US" smtClean="0"/>
              <a:t>103</a:t>
            </a:fld>
            <a:endParaRPr lang="en-US"/>
          </a:p>
        </p:txBody>
      </p:sp>
    </p:spTree>
    <p:extLst>
      <p:ext uri="{BB962C8B-B14F-4D97-AF65-F5344CB8AC3E}">
        <p14:creationId xmlns:p14="http://schemas.microsoft.com/office/powerpoint/2010/main" val="9934700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difference between the recreate and </a:t>
            </a:r>
            <a:r>
              <a:rPr lang="en-US" dirty="0" err="1"/>
              <a:t>rollingupdate</a:t>
            </a:r>
            <a:r>
              <a:rPr lang="en-US" dirty="0"/>
              <a:t> strategies can also be seen when you view the deployments in detail. Run the kubectl describe deployment command to see detailed information regarding the deployments. &lt;click&gt; You will notice when the Recreate strategy was used the events indicate that the old </a:t>
            </a:r>
            <a:r>
              <a:rPr lang="en-US" dirty="0" err="1"/>
              <a:t>replicaset</a:t>
            </a:r>
            <a:r>
              <a:rPr lang="en-US" dirty="0"/>
              <a:t> was scaled down to &lt;click&gt; 0 first and the new replica set scaled up to 5. &lt;click&gt; However when the </a:t>
            </a:r>
            <a:r>
              <a:rPr lang="en-US" dirty="0" err="1"/>
              <a:t>RollingUpdate</a:t>
            </a:r>
            <a:r>
              <a:rPr lang="en-US" dirty="0"/>
              <a:t> strategy was used the old replica set was scaled down one at a time simultaneously scaling up the new replica set one at a time.</a:t>
            </a:r>
          </a:p>
        </p:txBody>
      </p:sp>
      <p:sp>
        <p:nvSpPr>
          <p:cNvPr id="4" name="Slide Number Placeholder 3"/>
          <p:cNvSpPr>
            <a:spLocks noGrp="1"/>
          </p:cNvSpPr>
          <p:nvPr>
            <p:ph type="sldNum" sz="quarter" idx="10"/>
          </p:nvPr>
        </p:nvSpPr>
        <p:spPr/>
        <p:txBody>
          <a:bodyPr/>
          <a:lstStyle/>
          <a:p>
            <a:fld id="{594F6009-348C-44B1-AF0A-87099C489948}" type="slidenum">
              <a:rPr lang="en-US" smtClean="0"/>
              <a:t>104</a:t>
            </a:fld>
            <a:endParaRPr lang="en-US"/>
          </a:p>
        </p:txBody>
      </p:sp>
    </p:spTree>
    <p:extLst>
      <p:ext uri="{BB962C8B-B14F-4D97-AF65-F5344CB8AC3E}">
        <p14:creationId xmlns:p14="http://schemas.microsoft.com/office/powerpoint/2010/main" val="36167080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how a deployment performs an upgrade under the hoods.  &lt;click&gt; When a new deployment is created, say to deploy 5 replicas, it first creates a &lt;click&gt; </a:t>
            </a:r>
            <a:r>
              <a:rPr lang="en-US" dirty="0" err="1"/>
              <a:t>Replicaset</a:t>
            </a:r>
            <a:r>
              <a:rPr lang="en-US" dirty="0"/>
              <a:t> automatically, &lt;click&gt; which in turn creates the number of PODs required to meet the number of replicas. When you upgrade your application as we saw in the previous slide, the kubernetes deployment object creates a NEW &lt;click&gt; </a:t>
            </a:r>
            <a:r>
              <a:rPr lang="en-US" dirty="0" err="1"/>
              <a:t>replicaset</a:t>
            </a:r>
            <a:r>
              <a:rPr lang="en-US" dirty="0"/>
              <a:t> under the hoods and starts deploying the containers there. &lt;click&gt; At the same time taking down the PODs in the old replica-set following a </a:t>
            </a:r>
            <a:r>
              <a:rPr lang="en-US" dirty="0" err="1"/>
              <a:t>RollingUpdate</a:t>
            </a:r>
            <a:r>
              <a:rPr lang="en-US" dirty="0"/>
              <a:t> strategy. </a:t>
            </a:r>
          </a:p>
          <a:p>
            <a:endParaRPr lang="en-US" dirty="0"/>
          </a:p>
          <a:p>
            <a:r>
              <a:rPr lang="en-US" dirty="0"/>
              <a:t>This can be seen when you try to list the </a:t>
            </a:r>
            <a:r>
              <a:rPr lang="en-US" dirty="0" err="1"/>
              <a:t>replicasets</a:t>
            </a:r>
            <a:r>
              <a:rPr lang="en-US" dirty="0"/>
              <a:t> using the kubectl get </a:t>
            </a:r>
            <a:r>
              <a:rPr lang="en-US" dirty="0" err="1"/>
              <a:t>replicasets</a:t>
            </a:r>
            <a:r>
              <a:rPr lang="en-US" dirty="0"/>
              <a:t> command. Here we see the old </a:t>
            </a:r>
            <a:r>
              <a:rPr lang="en-US" dirty="0" err="1"/>
              <a:t>replicaset</a:t>
            </a:r>
            <a:r>
              <a:rPr lang="en-US" dirty="0"/>
              <a:t> with 0 PODs and the new </a:t>
            </a:r>
            <a:r>
              <a:rPr lang="en-US" dirty="0" err="1"/>
              <a:t>replicaset</a:t>
            </a:r>
            <a:r>
              <a:rPr lang="en-US" dirty="0"/>
              <a:t> with 5 PODs.</a:t>
            </a:r>
          </a:p>
        </p:txBody>
      </p:sp>
      <p:sp>
        <p:nvSpPr>
          <p:cNvPr id="4" name="Slide Number Placeholder 3"/>
          <p:cNvSpPr>
            <a:spLocks noGrp="1"/>
          </p:cNvSpPr>
          <p:nvPr>
            <p:ph type="sldNum" sz="quarter" idx="10"/>
          </p:nvPr>
        </p:nvSpPr>
        <p:spPr/>
        <p:txBody>
          <a:bodyPr/>
          <a:lstStyle/>
          <a:p>
            <a:fld id="{594F6009-348C-44B1-AF0A-87099C489948}" type="slidenum">
              <a:rPr lang="en-US" smtClean="0"/>
              <a:t>105</a:t>
            </a:fld>
            <a:endParaRPr lang="en-US"/>
          </a:p>
        </p:txBody>
      </p:sp>
    </p:spTree>
    <p:extLst>
      <p:ext uri="{BB962C8B-B14F-4D97-AF65-F5344CB8AC3E}">
        <p14:creationId xmlns:p14="http://schemas.microsoft.com/office/powerpoint/2010/main" val="2977161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course on Kubernetes for the Absolute</a:t>
            </a:r>
            <a:r>
              <a:rPr lang="en-US" baseline="0" dirty="0"/>
              <a:t> Beginners. My name is Gagandeep and I will be your instructor for this course. </a:t>
            </a:r>
            <a:endParaRPr lang="en-US" dirty="0"/>
          </a:p>
        </p:txBody>
      </p:sp>
      <p:sp>
        <p:nvSpPr>
          <p:cNvPr id="4" name="Slide Number Placeholder 3"/>
          <p:cNvSpPr>
            <a:spLocks noGrp="1"/>
          </p:cNvSpPr>
          <p:nvPr>
            <p:ph type="sldNum" sz="quarter" idx="10"/>
          </p:nvPr>
        </p:nvSpPr>
        <p:spPr/>
        <p:txBody>
          <a:bodyPr/>
          <a:lstStyle/>
          <a:p>
            <a:fld id="{594F6009-348C-44B1-AF0A-87099C489948}" type="slidenum">
              <a:rPr lang="en-US" smtClean="0"/>
              <a:t>21</a:t>
            </a:fld>
            <a:endParaRPr lang="en-US"/>
          </a:p>
        </p:txBody>
      </p:sp>
    </p:spTree>
    <p:extLst>
      <p:ext uri="{BB962C8B-B14F-4D97-AF65-F5344CB8AC3E}">
        <p14:creationId xmlns:p14="http://schemas.microsoft.com/office/powerpoint/2010/main" val="99125565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for instance once you upgrade your application, you realize something isn’t very right. Something’s wrong with the new version of build you used to upgrade. So you would like to rollback your update. Kubernetes deployments allow you to rollback to a previous revision. &lt;click&gt; To undo a change run the command kubectl rollout undo followed by the name of the deployment. &lt;click&gt; The deployment will then destroy the PODs in the new </a:t>
            </a:r>
            <a:r>
              <a:rPr lang="en-US" dirty="0" err="1"/>
              <a:t>replicaset</a:t>
            </a:r>
            <a:r>
              <a:rPr lang="en-US" dirty="0"/>
              <a:t> and bring the older ones up in the old </a:t>
            </a:r>
            <a:r>
              <a:rPr lang="en-US" dirty="0" err="1"/>
              <a:t>replicaset</a:t>
            </a:r>
            <a:r>
              <a:rPr lang="en-US" dirty="0"/>
              <a:t>. And your application is back to its older format.</a:t>
            </a:r>
          </a:p>
          <a:p>
            <a:endParaRPr lang="en-US" dirty="0"/>
          </a:p>
          <a:p>
            <a:r>
              <a:rPr lang="en-US" dirty="0"/>
              <a:t>When you compare the output of the kubectl get </a:t>
            </a:r>
            <a:r>
              <a:rPr lang="en-US" dirty="0" err="1"/>
              <a:t>replicasets</a:t>
            </a:r>
            <a:r>
              <a:rPr lang="en-US" dirty="0"/>
              <a:t> command, &lt;click&gt; before and after the rollback, you will be able to notice this difference. &lt;click&gt; Before the rollback the first </a:t>
            </a:r>
            <a:r>
              <a:rPr lang="en-US" dirty="0" err="1"/>
              <a:t>replicaset</a:t>
            </a:r>
            <a:r>
              <a:rPr lang="en-US" dirty="0"/>
              <a:t> had 0 PODs and the new </a:t>
            </a:r>
            <a:r>
              <a:rPr lang="en-US" dirty="0" err="1"/>
              <a:t>replicaset</a:t>
            </a:r>
            <a:r>
              <a:rPr lang="en-US" dirty="0"/>
              <a:t> had 5 PODs and this is reversed after the rollback is finished.</a:t>
            </a:r>
          </a:p>
        </p:txBody>
      </p:sp>
      <p:sp>
        <p:nvSpPr>
          <p:cNvPr id="4" name="Slide Number Placeholder 3"/>
          <p:cNvSpPr>
            <a:spLocks noGrp="1"/>
          </p:cNvSpPr>
          <p:nvPr>
            <p:ph type="sldNum" sz="quarter" idx="10"/>
          </p:nvPr>
        </p:nvSpPr>
        <p:spPr/>
        <p:txBody>
          <a:bodyPr/>
          <a:lstStyle/>
          <a:p>
            <a:fld id="{594F6009-348C-44B1-AF0A-87099C489948}" type="slidenum">
              <a:rPr lang="en-US" smtClean="0"/>
              <a:t>106</a:t>
            </a:fld>
            <a:endParaRPr lang="en-US"/>
          </a:p>
        </p:txBody>
      </p:sp>
    </p:spTree>
    <p:extLst>
      <p:ext uri="{BB962C8B-B14F-4D97-AF65-F5344CB8AC3E}">
        <p14:creationId xmlns:p14="http://schemas.microsoft.com/office/powerpoint/2010/main" val="31174414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let’s get back to one of the commands we ran initially when we learned about PODs for the first time. &lt;click&gt; We used the kubectl run command to create a POD. This command </a:t>
            </a:r>
            <a:r>
              <a:rPr lang="en-US" dirty="0" err="1"/>
              <a:t>infact</a:t>
            </a:r>
            <a:r>
              <a:rPr lang="en-US" dirty="0"/>
              <a:t> creates a deployment and not just a POD. This is why the output of the command says Deployment </a:t>
            </a:r>
            <a:r>
              <a:rPr lang="en-US" dirty="0" err="1"/>
              <a:t>nginx</a:t>
            </a:r>
            <a:r>
              <a:rPr lang="en-US" dirty="0"/>
              <a:t> created. This is another way of creating a deployment by only specifying the image name and not using a definition file. A </a:t>
            </a:r>
            <a:r>
              <a:rPr lang="en-US" dirty="0" err="1"/>
              <a:t>replicaset</a:t>
            </a:r>
            <a:r>
              <a:rPr lang="en-US" dirty="0"/>
              <a:t> and pods are automatically created in the backend. Using a definition file is recommended though as you can save the file, check it into the code repository and modify it later as required.</a:t>
            </a:r>
          </a:p>
        </p:txBody>
      </p:sp>
      <p:sp>
        <p:nvSpPr>
          <p:cNvPr id="4" name="Slide Number Placeholder 3"/>
          <p:cNvSpPr>
            <a:spLocks noGrp="1"/>
          </p:cNvSpPr>
          <p:nvPr>
            <p:ph type="sldNum" sz="quarter" idx="10"/>
          </p:nvPr>
        </p:nvSpPr>
        <p:spPr/>
        <p:txBody>
          <a:bodyPr/>
          <a:lstStyle/>
          <a:p>
            <a:fld id="{594F6009-348C-44B1-AF0A-87099C489948}" type="slidenum">
              <a:rPr lang="en-US" smtClean="0"/>
              <a:t>107</a:t>
            </a:fld>
            <a:endParaRPr lang="en-US"/>
          </a:p>
        </p:txBody>
      </p:sp>
    </p:spTree>
    <p:extLst>
      <p:ext uri="{BB962C8B-B14F-4D97-AF65-F5344CB8AC3E}">
        <p14:creationId xmlns:p14="http://schemas.microsoft.com/office/powerpoint/2010/main" val="28585974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the commands real quick, use the kubectl create command to create the deployment, get deployments command to list the deployments, apply and set image commands to update the deployments, rollout status command to see the status of rollouts and rollout undo command to rollback a deployment operation.</a:t>
            </a:r>
          </a:p>
        </p:txBody>
      </p:sp>
      <p:sp>
        <p:nvSpPr>
          <p:cNvPr id="4" name="Slide Number Placeholder 3"/>
          <p:cNvSpPr>
            <a:spLocks noGrp="1"/>
          </p:cNvSpPr>
          <p:nvPr>
            <p:ph type="sldNum" sz="quarter" idx="10"/>
          </p:nvPr>
        </p:nvSpPr>
        <p:spPr/>
        <p:txBody>
          <a:bodyPr/>
          <a:lstStyle/>
          <a:p>
            <a:fld id="{594F6009-348C-44B1-AF0A-87099C489948}" type="slidenum">
              <a:rPr lang="en-US" smtClean="0"/>
              <a:t>108</a:t>
            </a:fld>
            <a:endParaRPr lang="en-US"/>
          </a:p>
        </p:txBody>
      </p:sp>
    </p:spTree>
    <p:extLst>
      <p:ext uri="{BB962C8B-B14F-4D97-AF65-F5344CB8AC3E}">
        <p14:creationId xmlns:p14="http://schemas.microsoft.com/office/powerpoint/2010/main" val="8066704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lecture on Kubernetes PODs. My name is Gagandeep Singh and we are learning Kubernetes for Beginners. In this lecture we will discuss about Kubernetes PODs.</a:t>
            </a:r>
          </a:p>
        </p:txBody>
      </p:sp>
      <p:sp>
        <p:nvSpPr>
          <p:cNvPr id="4" name="Slide Number Placeholder 3"/>
          <p:cNvSpPr>
            <a:spLocks noGrp="1"/>
          </p:cNvSpPr>
          <p:nvPr>
            <p:ph type="sldNum" sz="quarter" idx="10"/>
          </p:nvPr>
        </p:nvSpPr>
        <p:spPr/>
        <p:txBody>
          <a:bodyPr/>
          <a:lstStyle/>
          <a:p>
            <a:fld id="{594F6009-348C-44B1-AF0A-87099C489948}" type="slidenum">
              <a:rPr lang="en-US" smtClean="0"/>
              <a:t>109</a:t>
            </a:fld>
            <a:endParaRPr lang="en-US"/>
          </a:p>
        </p:txBody>
      </p:sp>
    </p:spTree>
    <p:extLst>
      <p:ext uri="{BB962C8B-B14F-4D97-AF65-F5344CB8AC3E}">
        <p14:creationId xmlns:p14="http://schemas.microsoft.com/office/powerpoint/2010/main" val="134233633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head into understanding PODs, we would like to assume that the following have been setup already. At this point, we assume that the application is already developed and built into Docker Images and it is </a:t>
            </a:r>
            <a:r>
              <a:rPr lang="en-US" dirty="0" err="1"/>
              <a:t>availalble</a:t>
            </a:r>
            <a:r>
              <a:rPr lang="en-US" dirty="0"/>
              <a:t> on a Docker repository like Docker hub, so kubernetes can pull it down. We also assume that the Kubernetes cluster has already been setup and is working. This could be a single-node setup or a multi-node setup, doesn’t matter. All the services need to be in a running state.</a:t>
            </a:r>
          </a:p>
        </p:txBody>
      </p:sp>
      <p:sp>
        <p:nvSpPr>
          <p:cNvPr id="4" name="Slide Number Placeholder 3"/>
          <p:cNvSpPr>
            <a:spLocks noGrp="1"/>
          </p:cNvSpPr>
          <p:nvPr>
            <p:ph type="sldNum" sz="quarter" idx="10"/>
          </p:nvPr>
        </p:nvSpPr>
        <p:spPr/>
        <p:txBody>
          <a:bodyPr/>
          <a:lstStyle/>
          <a:p>
            <a:fld id="{594F6009-348C-44B1-AF0A-87099C489948}" type="slidenum">
              <a:rPr lang="en-US" smtClean="0"/>
              <a:t>110</a:t>
            </a:fld>
            <a:endParaRPr lang="en-US"/>
          </a:p>
        </p:txBody>
      </p:sp>
    </p:spTree>
    <p:extLst>
      <p:ext uri="{BB962C8B-B14F-4D97-AF65-F5344CB8AC3E}">
        <p14:creationId xmlns:p14="http://schemas.microsoft.com/office/powerpoint/2010/main" val="278653118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head into understanding PODs, we would like to assume that the following have been setup already. At this point, we assume that the application is already developed and built into Docker Images and it is </a:t>
            </a:r>
            <a:r>
              <a:rPr lang="en-US" dirty="0" err="1"/>
              <a:t>availalble</a:t>
            </a:r>
            <a:r>
              <a:rPr lang="en-US" dirty="0"/>
              <a:t> on a Docker repository like Docker hub, so kubernetes can pull it down. We also assume that the Kubernetes cluster has already been setup and is working. This could be a single-node setup or a multi-node setup, doesn’t matter. All the services need to be in a running state.</a:t>
            </a:r>
          </a:p>
        </p:txBody>
      </p:sp>
      <p:sp>
        <p:nvSpPr>
          <p:cNvPr id="4" name="Slide Number Placeholder 3"/>
          <p:cNvSpPr>
            <a:spLocks noGrp="1"/>
          </p:cNvSpPr>
          <p:nvPr>
            <p:ph type="sldNum" sz="quarter" idx="10"/>
          </p:nvPr>
        </p:nvSpPr>
        <p:spPr/>
        <p:txBody>
          <a:bodyPr/>
          <a:lstStyle/>
          <a:p>
            <a:fld id="{594F6009-348C-44B1-AF0A-87099C489948}" type="slidenum">
              <a:rPr lang="en-US" smtClean="0"/>
              <a:t>111</a:t>
            </a:fld>
            <a:endParaRPr lang="en-US"/>
          </a:p>
        </p:txBody>
      </p:sp>
    </p:spTree>
    <p:extLst>
      <p:ext uri="{BB962C8B-B14F-4D97-AF65-F5344CB8AC3E}">
        <p14:creationId xmlns:p14="http://schemas.microsoft.com/office/powerpoint/2010/main" val="9753067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lecture we will talk about updates and rollbacks in a Deployment.</a:t>
            </a:r>
          </a:p>
        </p:txBody>
      </p:sp>
      <p:sp>
        <p:nvSpPr>
          <p:cNvPr id="4" name="Slide Number Placeholder 3"/>
          <p:cNvSpPr>
            <a:spLocks noGrp="1"/>
          </p:cNvSpPr>
          <p:nvPr>
            <p:ph type="sldNum" sz="quarter" idx="10"/>
          </p:nvPr>
        </p:nvSpPr>
        <p:spPr/>
        <p:txBody>
          <a:bodyPr/>
          <a:lstStyle/>
          <a:p>
            <a:fld id="{594F6009-348C-44B1-AF0A-87099C489948}" type="slidenum">
              <a:rPr lang="en-US" smtClean="0"/>
              <a:t>112</a:t>
            </a:fld>
            <a:endParaRPr lang="en-US"/>
          </a:p>
        </p:txBody>
      </p:sp>
    </p:spTree>
    <p:extLst>
      <p:ext uri="{BB962C8B-B14F-4D97-AF65-F5344CB8AC3E}">
        <p14:creationId xmlns:p14="http://schemas.microsoft.com/office/powerpoint/2010/main" val="131862648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4F6009-348C-44B1-AF0A-87099C489948}" type="slidenum">
              <a:rPr lang="en-US" smtClean="0"/>
              <a:t>113</a:t>
            </a:fld>
            <a:endParaRPr lang="en-US"/>
          </a:p>
        </p:txBody>
      </p:sp>
    </p:spTree>
    <p:extLst>
      <p:ext uri="{BB962C8B-B14F-4D97-AF65-F5344CB8AC3E}">
        <p14:creationId xmlns:p14="http://schemas.microsoft.com/office/powerpoint/2010/main" val="161936269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4F6009-348C-44B1-AF0A-87099C489948}" type="slidenum">
              <a:rPr lang="en-US" smtClean="0"/>
              <a:t>114</a:t>
            </a:fld>
            <a:endParaRPr lang="en-US"/>
          </a:p>
        </p:txBody>
      </p:sp>
    </p:spTree>
    <p:extLst>
      <p:ext uri="{BB962C8B-B14F-4D97-AF65-F5344CB8AC3E}">
        <p14:creationId xmlns:p14="http://schemas.microsoft.com/office/powerpoint/2010/main" val="402577580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lecture we will talk about updates and rollbacks in a Deployment.</a:t>
            </a:r>
          </a:p>
        </p:txBody>
      </p:sp>
      <p:sp>
        <p:nvSpPr>
          <p:cNvPr id="4" name="Slide Number Placeholder 3"/>
          <p:cNvSpPr>
            <a:spLocks noGrp="1"/>
          </p:cNvSpPr>
          <p:nvPr>
            <p:ph type="sldNum" sz="quarter" idx="10"/>
          </p:nvPr>
        </p:nvSpPr>
        <p:spPr/>
        <p:txBody>
          <a:bodyPr/>
          <a:lstStyle/>
          <a:p>
            <a:fld id="{594F6009-348C-44B1-AF0A-87099C489948}" type="slidenum">
              <a:rPr lang="en-US" smtClean="0"/>
              <a:t>115</a:t>
            </a:fld>
            <a:endParaRPr lang="en-US"/>
          </a:p>
        </p:txBody>
      </p:sp>
    </p:spTree>
    <p:extLst>
      <p:ext uri="{BB962C8B-B14F-4D97-AF65-F5344CB8AC3E}">
        <p14:creationId xmlns:p14="http://schemas.microsoft.com/office/powerpoint/2010/main" val="2003245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3168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25535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92715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69651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33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72221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49007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03221" y="335920"/>
            <a:ext cx="1143002" cy="259884"/>
          </a:xfrm>
          <a:prstGeom prst="rect">
            <a:avLst/>
          </a:prstGeom>
        </p:spPr>
      </p:pic>
    </p:spTree>
    <p:extLst>
      <p:ext uri="{BB962C8B-B14F-4D97-AF65-F5344CB8AC3E}">
        <p14:creationId xmlns:p14="http://schemas.microsoft.com/office/powerpoint/2010/main" val="141710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8A87A34-81AB-432B-8DAE-1953F412C126}" type="datetimeFigureOut">
              <a:rPr lang="en-US" smtClean="0"/>
              <a:t>5/3/2022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7525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8A87A34-81AB-432B-8DAE-1953F412C126}" type="datetimeFigureOut">
              <a:rPr lang="en-US" smtClean="0"/>
              <a:t>5/3/2022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4292197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pic>
        <p:nvPicPr>
          <p:cNvPr id="12" name="Picture 11" descr="A close up of a sign&#10;&#10;Description automatically generated">
            <a:extLst>
              <a:ext uri="{FF2B5EF4-FFF2-40B4-BE49-F238E27FC236}">
                <a16:creationId xmlns:a16="http://schemas.microsoft.com/office/drawing/2014/main" id="{C70E6775-D74A-455B-8ADF-1BAFCCD73A76}"/>
              </a:ext>
            </a:extLst>
          </p:cNvPr>
          <p:cNvPicPr>
            <a:picLocks noChangeAspect="1"/>
          </p:cNvPicPr>
          <p:nvPr userDrawn="1"/>
        </p:nvPicPr>
        <p:blipFill>
          <a:blip r:embed="rId2"/>
          <a:stretch>
            <a:fillRect/>
          </a:stretch>
        </p:blipFill>
        <p:spPr>
          <a:xfrm>
            <a:off x="10077194" y="104590"/>
            <a:ext cx="2035052" cy="534602"/>
          </a:xfrm>
          <a:prstGeom prst="rect">
            <a:avLst/>
          </a:prstGeom>
        </p:spPr>
      </p:pic>
    </p:spTree>
    <p:extLst>
      <p:ext uri="{BB962C8B-B14F-4D97-AF65-F5344CB8AC3E}">
        <p14:creationId xmlns:p14="http://schemas.microsoft.com/office/powerpoint/2010/main" val="2118579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8A87A34-81AB-432B-8DAE-1953F412C126}" type="datetimeFigureOut">
              <a:rPr lang="en-US" smtClean="0"/>
              <a:pPr/>
              <a:t>5/3/2022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309396"/>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52.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52.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kubernetes.io/docs/concepts/workloads/pods/init-containers/"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hyperlink" Target="https://kubernetes.io/docs/concepts/workloads/controllers/daemonset/"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github.com/kubernetes/dashboard"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s://kubernetes.io/docs/concepts/scheduling-eviction/assign-pod-node/#affinity-and-anti-affinity" TargetMode="External"/><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hyperlink" Target="https://kubernetes.io/docs/concepts/scheduling-eviction/taint-and-toleration/" TargetMode="External"/><Relationship Id="rId5" Type="http://schemas.openxmlformats.org/officeDocument/2006/relationships/hyperlink" Target="https://kubernetes.io/docs/concepts/architecture/nodes/" TargetMode="External"/><Relationship Id="rId4" Type="http://schemas.openxmlformats.org/officeDocument/2006/relationships/hyperlink" Target="https://kubernetes.io/docs/concepts/workloads/pods/" TargetMode="Externa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kubernetes.io/docs/tasks/run-application/horizontal-pod-autoscale-walkthrough/" TargetMode="External"/><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helm.sh/docs/intro/install" TargetMode="External"/><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2.png"/><Relationship Id="rId7" Type="http://schemas.openxmlformats.org/officeDocument/2006/relationships/image" Target="../media/image106.png"/><Relationship Id="rId2" Type="http://schemas.openxmlformats.org/officeDocument/2006/relationships/notesSlide" Target="../notesSlides/notesSlide150.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49.png"/><Relationship Id="rId4" Type="http://schemas.openxmlformats.org/officeDocument/2006/relationships/image" Target="../media/image52.png"/></Relationships>
</file>

<file path=ppt/slides/_rels/slide1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notesSlide" Target="../notesSlides/notesSlide152.xml"/><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5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hyperlink" Target="https://github.com/kubernetes/heapster" TargetMode="External"/><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hyperlink" Target="mailto:Gagandeep.singh@techlanders.com" TargetMode="External"/><Relationship Id="rId2" Type="http://schemas.openxmlformats.org/officeDocument/2006/relationships/notesSlide" Target="../notesSlides/notesSlide156.xml"/><Relationship Id="rId1" Type="http://schemas.openxmlformats.org/officeDocument/2006/relationships/slideLayout" Target="../slideLayouts/slideLayout2.xml"/><Relationship Id="rId5" Type="http://schemas.openxmlformats.org/officeDocument/2006/relationships/hyperlink" Target="https://www.linkedin.com/in/gagandeep-gawri" TargetMode="External"/><Relationship Id="rId4" Type="http://schemas.openxmlformats.org/officeDocument/2006/relationships/hyperlink" Target="mailto:contactus@techlanders.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docker.com/engine/installation/linux/cento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10" Type="http://schemas.openxmlformats.org/officeDocument/2006/relationships/image" Target="../media/image33.gif"/><Relationship Id="rId4" Type="http://schemas.openxmlformats.org/officeDocument/2006/relationships/image" Target="../media/image27.png"/><Relationship Id="rId9" Type="http://schemas.openxmlformats.org/officeDocument/2006/relationships/image" Target="../media/image32.gif"/></Relationships>
</file>

<file path=ppt/slides/_rels/slide3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41.svg"/><Relationship Id="rId3" Type="http://schemas.openxmlformats.org/officeDocument/2006/relationships/image" Target="../media/image34.png"/><Relationship Id="rId7" Type="http://schemas.openxmlformats.org/officeDocument/2006/relationships/image" Target="../media/image37.png"/><Relationship Id="rId12"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26.png"/><Relationship Id="rId5" Type="http://schemas.openxmlformats.org/officeDocument/2006/relationships/image" Target="../media/image36.png"/><Relationship Id="rId10" Type="http://schemas.openxmlformats.org/officeDocument/2006/relationships/image" Target="../media/image39.svg"/><Relationship Id="rId4" Type="http://schemas.openxmlformats.org/officeDocument/2006/relationships/image" Target="../media/image35.svg"/><Relationship Id="rId9" Type="http://schemas.openxmlformats.org/officeDocument/2006/relationships/image" Target="../media/image38.png"/></Relationships>
</file>

<file path=ppt/slides/_rels/slide3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44.png"/><Relationship Id="rId4" Type="http://schemas.openxmlformats.org/officeDocument/2006/relationships/image" Target="../media/image43.svg"/><Relationship Id="rId9"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7.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8.gif"/></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22.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6.png"/><Relationship Id="rId7"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22.pn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22.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6.png"/><Relationship Id="rId7"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22.png"/><Relationship Id="rId10" Type="http://schemas.openxmlformats.org/officeDocument/2006/relationships/image" Target="../media/image51.svg"/><Relationship Id="rId4" Type="http://schemas.microsoft.com/office/2007/relationships/hdphoto" Target="../media/hdphoto1.wdp"/><Relationship Id="rId9"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57.gif"/></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hyperlink" Target="https://plugins.jetbrains.com/plugin/9354-kubernetes-and-openshift-resource-support" TargetMode="External"/><Relationship Id="rId2" Type="http://schemas.openxmlformats.org/officeDocument/2006/relationships/hyperlink" Target="https://kubernetes.io/docs/reference/generated/kubernetes-api/v1.9/#replicaset-v1-app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6.png"/><Relationship Id="rId7"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22.png"/><Relationship Id="rId10" Type="http://schemas.openxmlformats.org/officeDocument/2006/relationships/image" Target="../media/image64.svg"/><Relationship Id="rId4" Type="http://schemas.microsoft.com/office/2007/relationships/hdphoto" Target="../media/hdphoto1.wdp"/><Relationship Id="rId9"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6.png"/><Relationship Id="rId7"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22.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kubernetes.io/docs/concepts/workloads/controllers/replicaset/#replicaset-as-an-horizontal-pod-autoscaler-targe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18" Type="http://schemas.openxmlformats.org/officeDocument/2006/relationships/image" Target="../media/image78.svg"/><Relationship Id="rId3" Type="http://schemas.openxmlformats.org/officeDocument/2006/relationships/image" Target="../media/image22.png"/><Relationship Id="rId7" Type="http://schemas.openxmlformats.org/officeDocument/2006/relationships/image" Target="../media/image67.png"/><Relationship Id="rId12" Type="http://schemas.openxmlformats.org/officeDocument/2006/relationships/image" Target="../media/image72.svg"/><Relationship Id="rId17" Type="http://schemas.openxmlformats.org/officeDocument/2006/relationships/image" Target="../media/image77.png"/><Relationship Id="rId2" Type="http://schemas.openxmlformats.org/officeDocument/2006/relationships/notesSlide" Target="../notesSlides/notesSlide56.xml"/><Relationship Id="rId16" Type="http://schemas.openxmlformats.org/officeDocument/2006/relationships/image" Target="../media/image76.svg"/><Relationship Id="rId1" Type="http://schemas.openxmlformats.org/officeDocument/2006/relationships/slideLayout" Target="../slideLayouts/slideLayout2.xml"/><Relationship Id="rId6" Type="http://schemas.openxmlformats.org/officeDocument/2006/relationships/image" Target="../media/image35.svg"/><Relationship Id="rId11" Type="http://schemas.openxmlformats.org/officeDocument/2006/relationships/image" Target="../media/image71.png"/><Relationship Id="rId5" Type="http://schemas.openxmlformats.org/officeDocument/2006/relationships/image" Target="../media/image34.png"/><Relationship Id="rId15" Type="http://schemas.openxmlformats.org/officeDocument/2006/relationships/image" Target="../media/image75.png"/><Relationship Id="rId10" Type="http://schemas.openxmlformats.org/officeDocument/2006/relationships/image" Target="../media/image70.svg"/><Relationship Id="rId4" Type="http://schemas.openxmlformats.org/officeDocument/2006/relationships/image" Target="../media/image52.png"/><Relationship Id="rId9" Type="http://schemas.openxmlformats.org/officeDocument/2006/relationships/image" Target="../media/image69.png"/><Relationship Id="rId14" Type="http://schemas.openxmlformats.org/officeDocument/2006/relationships/image" Target="../media/image74.sv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6.png"/><Relationship Id="rId4" Type="http://schemas.openxmlformats.org/officeDocument/2006/relationships/image" Target="../media/image52.png"/></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22.png"/><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83.jpeg"/><Relationship Id="rId5" Type="http://schemas.openxmlformats.org/officeDocument/2006/relationships/image" Target="../media/image82.png"/><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87.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22.png"/><Relationship Id="rId4" Type="http://schemas.microsoft.com/office/2007/relationships/hdphoto" Target="../media/hdphoto1.wdp"/></Relationships>
</file>

<file path=ppt/slides/_rels/slide82.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8.xml"/><Relationship Id="rId4" Type="http://schemas.openxmlformats.org/officeDocument/2006/relationships/image" Target="../media/image5.svg"/></Relationships>
</file>

<file path=ppt/slides/_rels/slide84.xml.rels><?xml version="1.0" encoding="UTF-8" standalone="yes"?>
<Relationships xmlns="http://schemas.openxmlformats.org/package/2006/relationships"><Relationship Id="rId3" Type="http://schemas.openxmlformats.org/officeDocument/2006/relationships/image" Target="../media/image46.gif"/><Relationship Id="rId7" Type="http://schemas.openxmlformats.org/officeDocument/2006/relationships/image" Target="../media/image89.sv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51.svg"/><Relationship Id="rId4" Type="http://schemas.openxmlformats.org/officeDocument/2006/relationships/image" Target="../media/image50.png"/></Relationships>
</file>

<file path=ppt/slides/_rels/slide85.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6.png"/><Relationship Id="rId7" Type="http://schemas.openxmlformats.org/officeDocument/2006/relationships/image" Target="../media/image50.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22.png"/><Relationship Id="rId10" Type="http://schemas.openxmlformats.org/officeDocument/2006/relationships/image" Target="../media/image91.svg"/><Relationship Id="rId4" Type="http://schemas.microsoft.com/office/2007/relationships/hdphoto" Target="../media/hdphoto1.wdp"/><Relationship Id="rId9" Type="http://schemas.openxmlformats.org/officeDocument/2006/relationships/image" Target="../media/image9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6.png"/><Relationship Id="rId7"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22.png"/><Relationship Id="rId10" Type="http://schemas.openxmlformats.org/officeDocument/2006/relationships/image" Target="../media/image91.svg"/><Relationship Id="rId4" Type="http://schemas.microsoft.com/office/2007/relationships/hdphoto" Target="../media/hdphoto1.wdp"/><Relationship Id="rId9" Type="http://schemas.openxmlformats.org/officeDocument/2006/relationships/image" Target="../media/image90.png"/></Relationships>
</file>

<file path=ppt/slides/_rels/slide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22.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22.png"/><Relationship Id="rId4" Type="http://schemas.microsoft.com/office/2007/relationships/hdphoto" Target="../media/hdphoto1.wdp"/></Relationships>
</file>

<file path=ppt/slides/_rels/slide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6.png"/><Relationship Id="rId7" Type="http://schemas.openxmlformats.org/officeDocument/2006/relationships/image" Target="../media/image50.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22.png"/><Relationship Id="rId4" Type="http://schemas.microsoft.com/office/2007/relationships/hdphoto" Target="../media/hdphoto1.wdp"/></Relationships>
</file>

<file path=ppt/slides/_rels/slide93.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6.png"/><Relationship Id="rId7" Type="http://schemas.openxmlformats.org/officeDocument/2006/relationships/image" Target="../media/image50.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22.png"/><Relationship Id="rId4" Type="http://schemas.microsoft.com/office/2007/relationships/hdphoto" Target="../media/hdphoto1.wdp"/></Relationships>
</file>

<file path=ppt/slides/_rels/slide94.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3.png"/><Relationship Id="rId4" Type="http://schemas.openxmlformats.org/officeDocument/2006/relationships/image" Target="../media/image52.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hyperlink" Target="https://kubernetes.io/docs/concepts/services-networking/dns-pod-servic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kubernetes logo">
            <a:extLst>
              <a:ext uri="{FF2B5EF4-FFF2-40B4-BE49-F238E27FC236}">
                <a16:creationId xmlns:a16="http://schemas.microsoft.com/office/drawing/2014/main" id="{50759EA6-13C3-426D-A550-B1CF1875916C}"/>
              </a:ext>
            </a:extLst>
          </p:cNvPr>
          <p:cNvPicPr>
            <a:picLocks noChangeAspect="1" noChangeArrowheads="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19761"/>
          <a:stretch/>
        </p:blipFill>
        <p:spPr bwMode="auto">
          <a:xfrm>
            <a:off x="3490716" y="4409188"/>
            <a:ext cx="5668796" cy="124877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C6D91BFD-E017-4FDB-8722-4465DC491B52}"/>
              </a:ext>
            </a:extLst>
          </p:cNvPr>
          <p:cNvCxnSpPr>
            <a:cxnSpLocks/>
          </p:cNvCxnSpPr>
          <p:nvPr/>
        </p:nvCxnSpPr>
        <p:spPr>
          <a:xfrm flipH="1">
            <a:off x="4949526" y="1572193"/>
            <a:ext cx="243504" cy="1028700"/>
          </a:xfrm>
          <a:prstGeom prst="line">
            <a:avLst/>
          </a:prstGeom>
          <a:ln>
            <a:solidFill>
              <a:srgbClr val="1CADE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7960860-2FF6-40A0-A507-F12B53144AB2}"/>
              </a:ext>
            </a:extLst>
          </p:cNvPr>
          <p:cNvCxnSpPr>
            <a:cxnSpLocks/>
          </p:cNvCxnSpPr>
          <p:nvPr/>
        </p:nvCxnSpPr>
        <p:spPr>
          <a:xfrm flipV="1">
            <a:off x="5187420" y="1097183"/>
            <a:ext cx="1028338" cy="475009"/>
          </a:xfrm>
          <a:prstGeom prst="line">
            <a:avLst/>
          </a:prstGeom>
          <a:ln>
            <a:solidFill>
              <a:srgbClr val="1CADE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001CF6-741A-4C93-8A4D-81AB7E2F236D}"/>
              </a:ext>
            </a:extLst>
          </p:cNvPr>
          <p:cNvCxnSpPr>
            <a:cxnSpLocks/>
          </p:cNvCxnSpPr>
          <p:nvPr/>
        </p:nvCxnSpPr>
        <p:spPr>
          <a:xfrm>
            <a:off x="4949526" y="2600893"/>
            <a:ext cx="746424" cy="944880"/>
          </a:xfrm>
          <a:prstGeom prst="line">
            <a:avLst/>
          </a:prstGeom>
          <a:ln>
            <a:solidFill>
              <a:srgbClr val="1CADE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D5F96F6-222E-4914-B7DA-04165F9371B6}"/>
              </a:ext>
            </a:extLst>
          </p:cNvPr>
          <p:cNvCxnSpPr>
            <a:cxnSpLocks/>
          </p:cNvCxnSpPr>
          <p:nvPr/>
        </p:nvCxnSpPr>
        <p:spPr>
          <a:xfrm>
            <a:off x="5695950" y="3545773"/>
            <a:ext cx="1013460" cy="0"/>
          </a:xfrm>
          <a:prstGeom prst="line">
            <a:avLst/>
          </a:prstGeom>
          <a:ln>
            <a:solidFill>
              <a:srgbClr val="1CADE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E0B8DF2-636B-4119-AF17-CE6F321A9F99}"/>
              </a:ext>
            </a:extLst>
          </p:cNvPr>
          <p:cNvCxnSpPr>
            <a:cxnSpLocks/>
          </p:cNvCxnSpPr>
          <p:nvPr/>
        </p:nvCxnSpPr>
        <p:spPr>
          <a:xfrm flipV="1">
            <a:off x="6709410" y="2677093"/>
            <a:ext cx="701040" cy="868680"/>
          </a:xfrm>
          <a:prstGeom prst="line">
            <a:avLst/>
          </a:prstGeom>
          <a:ln>
            <a:solidFill>
              <a:srgbClr val="1CADE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98D38D6-A7DC-43D4-B7BF-7D24E0C9EA34}"/>
              </a:ext>
            </a:extLst>
          </p:cNvPr>
          <p:cNvCxnSpPr>
            <a:cxnSpLocks/>
          </p:cNvCxnSpPr>
          <p:nvPr/>
        </p:nvCxnSpPr>
        <p:spPr>
          <a:xfrm flipH="1" flipV="1">
            <a:off x="7174230" y="1633153"/>
            <a:ext cx="236220" cy="1043940"/>
          </a:xfrm>
          <a:prstGeom prst="line">
            <a:avLst/>
          </a:prstGeom>
          <a:ln>
            <a:solidFill>
              <a:srgbClr val="1CADE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F955212-0785-43F5-AE23-18BAC019E572}"/>
              </a:ext>
            </a:extLst>
          </p:cNvPr>
          <p:cNvCxnSpPr>
            <a:cxnSpLocks/>
          </p:cNvCxnSpPr>
          <p:nvPr/>
        </p:nvCxnSpPr>
        <p:spPr>
          <a:xfrm flipH="1" flipV="1">
            <a:off x="6215758" y="1097183"/>
            <a:ext cx="958472" cy="545437"/>
          </a:xfrm>
          <a:prstGeom prst="line">
            <a:avLst/>
          </a:prstGeom>
          <a:ln>
            <a:solidFill>
              <a:srgbClr val="1CADE4"/>
            </a:solidFill>
          </a:ln>
        </p:spPr>
        <p:style>
          <a:lnRef idx="1">
            <a:schemeClr val="accent1"/>
          </a:lnRef>
          <a:fillRef idx="0">
            <a:schemeClr val="accent1"/>
          </a:fillRef>
          <a:effectRef idx="0">
            <a:schemeClr val="accent1"/>
          </a:effectRef>
          <a:fontRef idx="minor">
            <a:schemeClr val="tx1"/>
          </a:fontRef>
        </p:style>
      </p:cxnSp>
      <p:pic>
        <p:nvPicPr>
          <p:cNvPr id="34" name="Content Placeholder 6" descr="Box">
            <a:extLst>
              <a:ext uri="{FF2B5EF4-FFF2-40B4-BE49-F238E27FC236}">
                <a16:creationId xmlns:a16="http://schemas.microsoft.com/office/drawing/2014/main" id="{E0F7F4A7-8FE2-4EEC-A067-20ECF0251C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85268" y="966692"/>
            <a:ext cx="260979" cy="260979"/>
          </a:xfrm>
          <a:prstGeom prst="rect">
            <a:avLst/>
          </a:prstGeom>
        </p:spPr>
      </p:pic>
      <p:pic>
        <p:nvPicPr>
          <p:cNvPr id="35" name="Content Placeholder 6" descr="Box">
            <a:extLst>
              <a:ext uri="{FF2B5EF4-FFF2-40B4-BE49-F238E27FC236}">
                <a16:creationId xmlns:a16="http://schemas.microsoft.com/office/drawing/2014/main" id="{B741FF38-27CF-4A80-A8CB-4A68E720E4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36469" y="2457180"/>
            <a:ext cx="260979" cy="260979"/>
          </a:xfrm>
          <a:prstGeom prst="rect">
            <a:avLst/>
          </a:prstGeom>
        </p:spPr>
      </p:pic>
      <p:pic>
        <p:nvPicPr>
          <p:cNvPr id="36" name="Content Placeholder 6" descr="Box">
            <a:extLst>
              <a:ext uri="{FF2B5EF4-FFF2-40B4-BE49-F238E27FC236}">
                <a16:creationId xmlns:a16="http://schemas.microsoft.com/office/drawing/2014/main" id="{A250C07D-EFE5-4B06-970E-CAB9E58A4C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31361" y="1502663"/>
            <a:ext cx="260979" cy="260979"/>
          </a:xfrm>
          <a:prstGeom prst="rect">
            <a:avLst/>
          </a:prstGeom>
        </p:spPr>
      </p:pic>
      <p:pic>
        <p:nvPicPr>
          <p:cNvPr id="37" name="Content Placeholder 6" descr="Box">
            <a:extLst>
              <a:ext uri="{FF2B5EF4-FFF2-40B4-BE49-F238E27FC236}">
                <a16:creationId xmlns:a16="http://schemas.microsoft.com/office/drawing/2014/main" id="{195AF6C3-74EB-42E1-93F7-553A415C15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92340" y="2553778"/>
            <a:ext cx="260979" cy="260979"/>
          </a:xfrm>
          <a:prstGeom prst="rect">
            <a:avLst/>
          </a:prstGeom>
        </p:spPr>
      </p:pic>
      <p:pic>
        <p:nvPicPr>
          <p:cNvPr id="38" name="Content Placeholder 6" descr="Box">
            <a:extLst>
              <a:ext uri="{FF2B5EF4-FFF2-40B4-BE49-F238E27FC236}">
                <a16:creationId xmlns:a16="http://schemas.microsoft.com/office/drawing/2014/main" id="{10C5AF3F-85F1-463E-AC29-1323A0AED6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50547" y="3424777"/>
            <a:ext cx="260979" cy="260979"/>
          </a:xfrm>
          <a:prstGeom prst="rect">
            <a:avLst/>
          </a:prstGeom>
        </p:spPr>
      </p:pic>
      <p:pic>
        <p:nvPicPr>
          <p:cNvPr id="39" name="Content Placeholder 6" descr="Box">
            <a:extLst>
              <a:ext uri="{FF2B5EF4-FFF2-40B4-BE49-F238E27FC236}">
                <a16:creationId xmlns:a16="http://schemas.microsoft.com/office/drawing/2014/main" id="{D1CC8425-232E-4F0E-B4E8-A96FD10688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7087" y="3411045"/>
            <a:ext cx="260979" cy="260979"/>
          </a:xfrm>
          <a:prstGeom prst="rect">
            <a:avLst/>
          </a:prstGeom>
        </p:spPr>
      </p:pic>
      <p:pic>
        <p:nvPicPr>
          <p:cNvPr id="40" name="Content Placeholder 6" descr="Box">
            <a:extLst>
              <a:ext uri="{FF2B5EF4-FFF2-40B4-BE49-F238E27FC236}">
                <a16:creationId xmlns:a16="http://schemas.microsoft.com/office/drawing/2014/main" id="{8D4D0E8C-4067-4E12-B0A4-8FEB907B2D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5150" y="1454927"/>
            <a:ext cx="260979" cy="260979"/>
          </a:xfrm>
          <a:prstGeom prst="rect">
            <a:avLst/>
          </a:prstGeom>
        </p:spPr>
      </p:pic>
      <p:sp>
        <p:nvSpPr>
          <p:cNvPr id="79" name="Oval 78">
            <a:extLst>
              <a:ext uri="{FF2B5EF4-FFF2-40B4-BE49-F238E27FC236}">
                <a16:creationId xmlns:a16="http://schemas.microsoft.com/office/drawing/2014/main" id="{71319AE4-6F84-4F49-8C1E-3D2AE8D92516}"/>
              </a:ext>
            </a:extLst>
          </p:cNvPr>
          <p:cNvSpPr/>
          <p:nvPr/>
        </p:nvSpPr>
        <p:spPr>
          <a:xfrm>
            <a:off x="6085268" y="2266992"/>
            <a:ext cx="206072" cy="206072"/>
          </a:xfrm>
          <a:prstGeom prst="ellipse">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9CC2CFE2-9EFC-435A-87CA-71BA9B2C65EF}"/>
              </a:ext>
            </a:extLst>
          </p:cNvPr>
          <p:cNvCxnSpPr>
            <a:cxnSpLocks/>
            <a:endCxn id="79" idx="1"/>
          </p:cNvCxnSpPr>
          <p:nvPr/>
        </p:nvCxnSpPr>
        <p:spPr>
          <a:xfrm>
            <a:off x="5384980" y="1715905"/>
            <a:ext cx="730467" cy="581266"/>
          </a:xfrm>
          <a:prstGeom prst="line">
            <a:avLst/>
          </a:prstGeom>
          <a:ln>
            <a:solidFill>
              <a:srgbClr val="1CADE4"/>
            </a:solidFill>
            <a:prstDash val="dash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C93B07C-D95D-4624-9581-19ACF248B3D0}"/>
              </a:ext>
            </a:extLst>
          </p:cNvPr>
          <p:cNvCxnSpPr>
            <a:cxnSpLocks/>
            <a:endCxn id="79" idx="0"/>
          </p:cNvCxnSpPr>
          <p:nvPr/>
        </p:nvCxnSpPr>
        <p:spPr>
          <a:xfrm flipH="1">
            <a:off x="6188304" y="1454927"/>
            <a:ext cx="14376" cy="812065"/>
          </a:xfrm>
          <a:prstGeom prst="line">
            <a:avLst/>
          </a:prstGeom>
          <a:ln>
            <a:solidFill>
              <a:srgbClr val="1CADE4"/>
            </a:solidFill>
            <a:prstDash val="dash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C692D4A-6461-4D23-A99F-CB4F0D6848D0}"/>
              </a:ext>
            </a:extLst>
          </p:cNvPr>
          <p:cNvCxnSpPr>
            <a:cxnSpLocks/>
            <a:endCxn id="79" idx="7"/>
          </p:cNvCxnSpPr>
          <p:nvPr/>
        </p:nvCxnSpPr>
        <p:spPr>
          <a:xfrm flipH="1">
            <a:off x="6261161" y="1763616"/>
            <a:ext cx="723915" cy="533555"/>
          </a:xfrm>
          <a:prstGeom prst="line">
            <a:avLst/>
          </a:prstGeom>
          <a:ln>
            <a:solidFill>
              <a:srgbClr val="1CADE4"/>
            </a:solidFill>
            <a:prstDash val="dash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6F6096-E384-416B-BBDE-8DA0C36212A2}"/>
              </a:ext>
            </a:extLst>
          </p:cNvPr>
          <p:cNvCxnSpPr>
            <a:cxnSpLocks/>
            <a:endCxn id="79" idx="6"/>
          </p:cNvCxnSpPr>
          <p:nvPr/>
        </p:nvCxnSpPr>
        <p:spPr>
          <a:xfrm flipH="1" flipV="1">
            <a:off x="6291340" y="2370028"/>
            <a:ext cx="870512" cy="263942"/>
          </a:xfrm>
          <a:prstGeom prst="line">
            <a:avLst/>
          </a:prstGeom>
          <a:ln>
            <a:solidFill>
              <a:srgbClr val="1CADE4"/>
            </a:solidFill>
            <a:prstDash val="dash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E669B34-4C13-4A4B-97FD-8787A519A0AC}"/>
              </a:ext>
            </a:extLst>
          </p:cNvPr>
          <p:cNvCxnSpPr>
            <a:cxnSpLocks/>
            <a:endCxn id="79" idx="5"/>
          </p:cNvCxnSpPr>
          <p:nvPr/>
        </p:nvCxnSpPr>
        <p:spPr>
          <a:xfrm flipH="1" flipV="1">
            <a:off x="6261161" y="2442885"/>
            <a:ext cx="346133" cy="890764"/>
          </a:xfrm>
          <a:prstGeom prst="line">
            <a:avLst/>
          </a:prstGeom>
          <a:ln>
            <a:solidFill>
              <a:srgbClr val="1CADE4"/>
            </a:solidFill>
            <a:prstDash val="dash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CF2D91B-3520-43F8-8913-D375FC8452A7}"/>
              </a:ext>
            </a:extLst>
          </p:cNvPr>
          <p:cNvCxnSpPr>
            <a:cxnSpLocks/>
            <a:endCxn id="79" idx="3"/>
          </p:cNvCxnSpPr>
          <p:nvPr/>
        </p:nvCxnSpPr>
        <p:spPr>
          <a:xfrm flipV="1">
            <a:off x="5769314" y="2442885"/>
            <a:ext cx="346133" cy="890764"/>
          </a:xfrm>
          <a:prstGeom prst="line">
            <a:avLst/>
          </a:prstGeom>
          <a:ln>
            <a:solidFill>
              <a:srgbClr val="1CADE4"/>
            </a:solidFill>
            <a:prstDash val="dash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C85AB9C-428B-4E16-9A48-969E158F8480}"/>
              </a:ext>
            </a:extLst>
          </p:cNvPr>
          <p:cNvCxnSpPr>
            <a:cxnSpLocks/>
            <a:endCxn id="79" idx="2"/>
          </p:cNvCxnSpPr>
          <p:nvPr/>
        </p:nvCxnSpPr>
        <p:spPr>
          <a:xfrm flipV="1">
            <a:off x="5240317" y="2370028"/>
            <a:ext cx="844951" cy="154320"/>
          </a:xfrm>
          <a:prstGeom prst="line">
            <a:avLst/>
          </a:prstGeom>
          <a:ln>
            <a:solidFill>
              <a:srgbClr val="1CADE4"/>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10644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64" presetClass="path" presetSubtype="0" accel="50000" fill="hold" nodeType="withEffect" p14:presetBounceEnd="63750">
                                      <p:stCondLst>
                                        <p:cond delay="0"/>
                                      </p:stCondLst>
                                      <p:childTnLst>
                                        <p:animMotion origin="layout" path="M -1.04167E-6 0.04444 L -1.04167E-6 1.48148E-6 " pathEditMode="relative" rAng="0" ptsTypes="AA" p14:bounceEnd="63750">
                                          <p:cBhvr>
                                            <p:cTn id="9" dur="500" fill="hold"/>
                                            <p:tgtEl>
                                              <p:spTgt spid="34"/>
                                            </p:tgtEl>
                                            <p:attrNameLst>
                                              <p:attrName>ppt_x</p:attrName>
                                              <p:attrName>ppt_y</p:attrName>
                                            </p:attrNameLst>
                                          </p:cBhvr>
                                          <p:rCtr x="0" y="-2222"/>
                                        </p:animMotion>
                                      </p:childTnLst>
                                    </p:cTn>
                                  </p:par>
                                  <p:par>
                                    <p:cTn id="10" presetID="10" presetClass="entr" presetSubtype="0" fill="hold" nodeType="withEffect">
                                      <p:stCondLst>
                                        <p:cond delay="25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64" presetClass="path" presetSubtype="0" accel="50000" fill="hold" nodeType="withEffect" p14:presetBounceEnd="63750">
                                      <p:stCondLst>
                                        <p:cond delay="250"/>
                                      </p:stCondLst>
                                      <p:childTnLst>
                                        <p:animMotion origin="layout" path="M -1.04167E-6 0.04444 L -1.04167E-6 1.48148E-6 " pathEditMode="relative" rAng="0" ptsTypes="AA" p14:bounceEnd="63750">
                                          <p:cBhvr>
                                            <p:cTn id="14" dur="500" fill="hold"/>
                                            <p:tgtEl>
                                              <p:spTgt spid="35"/>
                                            </p:tgtEl>
                                            <p:attrNameLst>
                                              <p:attrName>ppt_x</p:attrName>
                                              <p:attrName>ppt_y</p:attrName>
                                            </p:attrNameLst>
                                          </p:cBhvr>
                                          <p:rCtr x="0" y="-2222"/>
                                        </p:animMotion>
                                      </p:childTnLst>
                                    </p:cTn>
                                  </p:par>
                                  <p:par>
                                    <p:cTn id="15" presetID="10" presetClass="entr" presetSubtype="0" fill="hold" nodeType="withEffect">
                                      <p:stCondLst>
                                        <p:cond delay="5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64" presetClass="path" presetSubtype="0" accel="50000" fill="hold" nodeType="withEffect" p14:presetBounceEnd="63750">
                                      <p:stCondLst>
                                        <p:cond delay="500"/>
                                      </p:stCondLst>
                                      <p:childTnLst>
                                        <p:animMotion origin="layout" path="M -1.04167E-6 0.04444 L -1.04167E-6 1.48148E-6 " pathEditMode="relative" rAng="0" ptsTypes="AA" p14:bounceEnd="63750">
                                          <p:cBhvr>
                                            <p:cTn id="19" dur="500" fill="hold"/>
                                            <p:tgtEl>
                                              <p:spTgt spid="36"/>
                                            </p:tgtEl>
                                            <p:attrNameLst>
                                              <p:attrName>ppt_x</p:attrName>
                                              <p:attrName>ppt_y</p:attrName>
                                            </p:attrNameLst>
                                          </p:cBhvr>
                                          <p:rCtr x="0" y="-2222"/>
                                        </p:animMotion>
                                      </p:childTnLst>
                                    </p:cTn>
                                  </p:par>
                                  <p:par>
                                    <p:cTn id="20" presetID="10" presetClass="entr" presetSubtype="0" fill="hold" nodeType="withEffect">
                                      <p:stCondLst>
                                        <p:cond delay="7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64" presetClass="path" presetSubtype="0" accel="50000" fill="hold" nodeType="withEffect" p14:presetBounceEnd="63750">
                                      <p:stCondLst>
                                        <p:cond delay="750"/>
                                      </p:stCondLst>
                                      <p:childTnLst>
                                        <p:animMotion origin="layout" path="M -1.04167E-6 0.04444 L -1.04167E-6 1.48148E-6 " pathEditMode="relative" rAng="0" ptsTypes="AA" p14:bounceEnd="63750">
                                          <p:cBhvr>
                                            <p:cTn id="24" dur="500" fill="hold"/>
                                            <p:tgtEl>
                                              <p:spTgt spid="37"/>
                                            </p:tgtEl>
                                            <p:attrNameLst>
                                              <p:attrName>ppt_x</p:attrName>
                                              <p:attrName>ppt_y</p:attrName>
                                            </p:attrNameLst>
                                          </p:cBhvr>
                                          <p:rCtr x="0" y="-2222"/>
                                        </p:animMotion>
                                      </p:childTnLst>
                                    </p:cTn>
                                  </p:par>
                                  <p:par>
                                    <p:cTn id="25" presetID="10" presetClass="entr" presetSubtype="0" fill="hold" nodeType="withEffect">
                                      <p:stCondLst>
                                        <p:cond delay="100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64" presetClass="path" presetSubtype="0" accel="50000" fill="hold" nodeType="withEffect" p14:presetBounceEnd="63750">
                                      <p:stCondLst>
                                        <p:cond delay="1000"/>
                                      </p:stCondLst>
                                      <p:childTnLst>
                                        <p:animMotion origin="layout" path="M -1.04167E-6 0.04444 L -1.04167E-6 1.48148E-6 " pathEditMode="relative" rAng="0" ptsTypes="AA" p14:bounceEnd="63750">
                                          <p:cBhvr>
                                            <p:cTn id="29" dur="500" fill="hold"/>
                                            <p:tgtEl>
                                              <p:spTgt spid="38"/>
                                            </p:tgtEl>
                                            <p:attrNameLst>
                                              <p:attrName>ppt_x</p:attrName>
                                              <p:attrName>ppt_y</p:attrName>
                                            </p:attrNameLst>
                                          </p:cBhvr>
                                          <p:rCtr x="0" y="-2222"/>
                                        </p:animMotion>
                                      </p:childTnLst>
                                    </p:cTn>
                                  </p:par>
                                  <p:par>
                                    <p:cTn id="30" presetID="10" presetClass="entr" presetSubtype="0" fill="hold" nodeType="withEffect">
                                      <p:stCondLst>
                                        <p:cond delay="125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64" presetClass="path" presetSubtype="0" accel="50000" fill="hold" nodeType="withEffect" p14:presetBounceEnd="63750">
                                      <p:stCondLst>
                                        <p:cond delay="1250"/>
                                      </p:stCondLst>
                                      <p:childTnLst>
                                        <p:animMotion origin="layout" path="M -1.04167E-6 0.04444 L -1.04167E-6 1.48148E-6 " pathEditMode="relative" rAng="0" ptsTypes="AA" p14:bounceEnd="63750">
                                          <p:cBhvr>
                                            <p:cTn id="34" dur="500" fill="hold"/>
                                            <p:tgtEl>
                                              <p:spTgt spid="39"/>
                                            </p:tgtEl>
                                            <p:attrNameLst>
                                              <p:attrName>ppt_x</p:attrName>
                                              <p:attrName>ppt_y</p:attrName>
                                            </p:attrNameLst>
                                          </p:cBhvr>
                                          <p:rCtr x="0" y="-2222"/>
                                        </p:animMotion>
                                      </p:childTnLst>
                                    </p:cTn>
                                  </p:par>
                                  <p:par>
                                    <p:cTn id="35" presetID="10" presetClass="entr" presetSubtype="0" fill="hold" nodeType="withEffect">
                                      <p:stCondLst>
                                        <p:cond delay="15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64" presetClass="path" presetSubtype="0" accel="50000" fill="hold" nodeType="withEffect" p14:presetBounceEnd="63750">
                                      <p:stCondLst>
                                        <p:cond delay="1500"/>
                                      </p:stCondLst>
                                      <p:childTnLst>
                                        <p:animMotion origin="layout" path="M -1.04167E-6 0.04444 L -1.04167E-6 1.48148E-6 " pathEditMode="relative" rAng="0" ptsTypes="AA" p14:bounceEnd="63750">
                                          <p:cBhvr>
                                            <p:cTn id="39" dur="500" fill="hold"/>
                                            <p:tgtEl>
                                              <p:spTgt spid="40"/>
                                            </p:tgtEl>
                                            <p:attrNameLst>
                                              <p:attrName>ppt_x</p:attrName>
                                              <p:attrName>ppt_y</p:attrName>
                                            </p:attrNameLst>
                                          </p:cBhvr>
                                          <p:rCtr x="0" y="-2222"/>
                                        </p:animMotion>
                                      </p:childTnLst>
                                    </p:cTn>
                                  </p:par>
                                </p:childTnLst>
                              </p:cTn>
                            </p:par>
                            <p:par>
                              <p:cTn id="40" fill="hold">
                                <p:stCondLst>
                                  <p:cond delay="2000"/>
                                </p:stCondLst>
                                <p:childTnLst>
                                  <p:par>
                                    <p:cTn id="41" presetID="53" presetClass="entr" presetSubtype="16" fill="hold" grpId="0" nodeType="after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animEffect transition="in" filter="fade">
                                          <p:cBhvr>
                                            <p:cTn id="45" dur="500"/>
                                            <p:tgtEl>
                                              <p:spTgt spid="79"/>
                                            </p:tgtEl>
                                          </p:cBhvr>
                                        </p:animEffect>
                                      </p:childTnLst>
                                    </p:cTn>
                                  </p:par>
                                </p:childTnLst>
                              </p:cTn>
                            </p:par>
                            <p:par>
                              <p:cTn id="46" fill="hold">
                                <p:stCondLst>
                                  <p:cond delay="2500"/>
                                </p:stCondLst>
                                <p:childTnLst>
                                  <p:par>
                                    <p:cTn id="47" presetID="22" presetClass="entr" presetSubtype="4" fill="hold" nodeType="after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wipe(down)">
                                          <p:cBhvr>
                                            <p:cTn id="49" dur="750"/>
                                            <p:tgtEl>
                                              <p:spTgt spid="82"/>
                                            </p:tgtEl>
                                          </p:cBhvr>
                                        </p:animEffect>
                                      </p:childTnLst>
                                    </p:cTn>
                                  </p:par>
                                  <p:par>
                                    <p:cTn id="50" presetID="22" presetClass="entr" presetSubtype="4" fill="hold" nodeType="withEffect">
                                      <p:stCondLst>
                                        <p:cond delay="250"/>
                                      </p:stCondLst>
                                      <p:childTnLst>
                                        <p:set>
                                          <p:cBhvr>
                                            <p:cTn id="51" dur="1" fill="hold">
                                              <p:stCondLst>
                                                <p:cond delay="0"/>
                                              </p:stCondLst>
                                            </p:cTn>
                                            <p:tgtEl>
                                              <p:spTgt spid="87"/>
                                            </p:tgtEl>
                                            <p:attrNameLst>
                                              <p:attrName>style.visibility</p:attrName>
                                            </p:attrNameLst>
                                          </p:cBhvr>
                                          <p:to>
                                            <p:strVal val="visible"/>
                                          </p:to>
                                        </p:set>
                                        <p:animEffect transition="in" filter="wipe(down)">
                                          <p:cBhvr>
                                            <p:cTn id="52" dur="750"/>
                                            <p:tgtEl>
                                              <p:spTgt spid="87"/>
                                            </p:tgtEl>
                                          </p:cBhvr>
                                        </p:animEffect>
                                      </p:childTnLst>
                                    </p:cTn>
                                  </p:par>
                                  <p:par>
                                    <p:cTn id="53" presetID="22" presetClass="entr" presetSubtype="4" fill="hold" nodeType="withEffect">
                                      <p:stCondLst>
                                        <p:cond delay="500"/>
                                      </p:stCondLst>
                                      <p:childTnLst>
                                        <p:set>
                                          <p:cBhvr>
                                            <p:cTn id="54" dur="1" fill="hold">
                                              <p:stCondLst>
                                                <p:cond delay="0"/>
                                              </p:stCondLst>
                                            </p:cTn>
                                            <p:tgtEl>
                                              <p:spTgt spid="90"/>
                                            </p:tgtEl>
                                            <p:attrNameLst>
                                              <p:attrName>style.visibility</p:attrName>
                                            </p:attrNameLst>
                                          </p:cBhvr>
                                          <p:to>
                                            <p:strVal val="visible"/>
                                          </p:to>
                                        </p:set>
                                        <p:animEffect transition="in" filter="wipe(down)">
                                          <p:cBhvr>
                                            <p:cTn id="55" dur="750"/>
                                            <p:tgtEl>
                                              <p:spTgt spid="90"/>
                                            </p:tgtEl>
                                          </p:cBhvr>
                                        </p:animEffect>
                                      </p:childTnLst>
                                    </p:cTn>
                                  </p:par>
                                  <p:par>
                                    <p:cTn id="56" presetID="22" presetClass="entr" presetSubtype="1" fill="hold" nodeType="withEffect">
                                      <p:stCondLst>
                                        <p:cond delay="750"/>
                                      </p:stCondLst>
                                      <p:childTnLst>
                                        <p:set>
                                          <p:cBhvr>
                                            <p:cTn id="57" dur="1" fill="hold">
                                              <p:stCondLst>
                                                <p:cond delay="0"/>
                                              </p:stCondLst>
                                            </p:cTn>
                                            <p:tgtEl>
                                              <p:spTgt spid="93"/>
                                            </p:tgtEl>
                                            <p:attrNameLst>
                                              <p:attrName>style.visibility</p:attrName>
                                            </p:attrNameLst>
                                          </p:cBhvr>
                                          <p:to>
                                            <p:strVal val="visible"/>
                                          </p:to>
                                        </p:set>
                                        <p:animEffect transition="in" filter="wipe(up)">
                                          <p:cBhvr>
                                            <p:cTn id="58" dur="750"/>
                                            <p:tgtEl>
                                              <p:spTgt spid="93"/>
                                            </p:tgtEl>
                                          </p:cBhvr>
                                        </p:animEffect>
                                      </p:childTnLst>
                                    </p:cTn>
                                  </p:par>
                                  <p:par>
                                    <p:cTn id="59" presetID="22" presetClass="entr" presetSubtype="1" fill="hold" nodeType="withEffect">
                                      <p:stCondLst>
                                        <p:cond delay="1000"/>
                                      </p:stCondLst>
                                      <p:childTnLst>
                                        <p:set>
                                          <p:cBhvr>
                                            <p:cTn id="60" dur="1" fill="hold">
                                              <p:stCondLst>
                                                <p:cond delay="0"/>
                                              </p:stCondLst>
                                            </p:cTn>
                                            <p:tgtEl>
                                              <p:spTgt spid="99"/>
                                            </p:tgtEl>
                                            <p:attrNameLst>
                                              <p:attrName>style.visibility</p:attrName>
                                            </p:attrNameLst>
                                          </p:cBhvr>
                                          <p:to>
                                            <p:strVal val="visible"/>
                                          </p:to>
                                        </p:set>
                                        <p:animEffect transition="in" filter="wipe(up)">
                                          <p:cBhvr>
                                            <p:cTn id="61" dur="750"/>
                                            <p:tgtEl>
                                              <p:spTgt spid="99"/>
                                            </p:tgtEl>
                                          </p:cBhvr>
                                        </p:animEffect>
                                      </p:childTnLst>
                                    </p:cTn>
                                  </p:par>
                                  <p:par>
                                    <p:cTn id="62" presetID="22" presetClass="entr" presetSubtype="1" fill="hold" nodeType="withEffect">
                                      <p:stCondLst>
                                        <p:cond delay="1250"/>
                                      </p:stCondLst>
                                      <p:childTnLst>
                                        <p:set>
                                          <p:cBhvr>
                                            <p:cTn id="63" dur="1" fill="hold">
                                              <p:stCondLst>
                                                <p:cond delay="0"/>
                                              </p:stCondLst>
                                            </p:cTn>
                                            <p:tgtEl>
                                              <p:spTgt spid="102"/>
                                            </p:tgtEl>
                                            <p:attrNameLst>
                                              <p:attrName>style.visibility</p:attrName>
                                            </p:attrNameLst>
                                          </p:cBhvr>
                                          <p:to>
                                            <p:strVal val="visible"/>
                                          </p:to>
                                        </p:set>
                                        <p:animEffect transition="in" filter="wipe(up)">
                                          <p:cBhvr>
                                            <p:cTn id="64" dur="750"/>
                                            <p:tgtEl>
                                              <p:spTgt spid="102"/>
                                            </p:tgtEl>
                                          </p:cBhvr>
                                        </p:animEffect>
                                      </p:childTnLst>
                                    </p:cTn>
                                  </p:par>
                                  <p:par>
                                    <p:cTn id="65" presetID="22" presetClass="entr" presetSubtype="1" fill="hold" nodeType="withEffect">
                                      <p:stCondLst>
                                        <p:cond delay="1500"/>
                                      </p:stCondLst>
                                      <p:childTnLst>
                                        <p:set>
                                          <p:cBhvr>
                                            <p:cTn id="66" dur="1" fill="hold">
                                              <p:stCondLst>
                                                <p:cond delay="0"/>
                                              </p:stCondLst>
                                            </p:cTn>
                                            <p:tgtEl>
                                              <p:spTgt spid="105"/>
                                            </p:tgtEl>
                                            <p:attrNameLst>
                                              <p:attrName>style.visibility</p:attrName>
                                            </p:attrNameLst>
                                          </p:cBhvr>
                                          <p:to>
                                            <p:strVal val="visible"/>
                                          </p:to>
                                        </p:set>
                                        <p:animEffect transition="in" filter="wipe(up)">
                                          <p:cBhvr>
                                            <p:cTn id="67" dur="750"/>
                                            <p:tgtEl>
                                              <p:spTgt spid="105"/>
                                            </p:tgtEl>
                                          </p:cBhvr>
                                        </p:animEffect>
                                      </p:childTnLst>
                                    </p:cTn>
                                  </p:par>
                                </p:childTnLst>
                              </p:cTn>
                            </p:par>
                            <p:par>
                              <p:cTn id="68" fill="hold">
                                <p:stCondLst>
                                  <p:cond delay="4750"/>
                                </p:stCondLst>
                                <p:childTnLst>
                                  <p:par>
                                    <p:cTn id="69" presetID="22" presetClass="entr" presetSubtype="4" fill="hold"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down)">
                                          <p:cBhvr>
                                            <p:cTn id="71" dur="500"/>
                                            <p:tgtEl>
                                              <p:spTgt spid="10"/>
                                            </p:tgtEl>
                                          </p:cBhvr>
                                        </p:animEffect>
                                      </p:childTnLst>
                                    </p:cTn>
                                  </p:par>
                                </p:childTnLst>
                              </p:cTn>
                            </p:par>
                            <p:par>
                              <p:cTn id="72" fill="hold">
                                <p:stCondLst>
                                  <p:cond delay="5250"/>
                                </p:stCondLst>
                                <p:childTnLst>
                                  <p:par>
                                    <p:cTn id="73" presetID="22" presetClass="entr" presetSubtype="1" fill="hold" nodeType="after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wipe(up)">
                                          <p:cBhvr>
                                            <p:cTn id="75" dur="500"/>
                                            <p:tgtEl>
                                              <p:spTgt spid="28"/>
                                            </p:tgtEl>
                                          </p:cBhvr>
                                        </p:animEffect>
                                      </p:childTnLst>
                                    </p:cTn>
                                  </p:par>
                                </p:childTnLst>
                              </p:cTn>
                            </p:par>
                            <p:par>
                              <p:cTn id="76" fill="hold">
                                <p:stCondLst>
                                  <p:cond delay="5750"/>
                                </p:stCondLst>
                                <p:childTnLst>
                                  <p:par>
                                    <p:cTn id="77" presetID="22" presetClass="entr" presetSubtype="1" fill="hold"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up)">
                                          <p:cBhvr>
                                            <p:cTn id="79" dur="500"/>
                                            <p:tgtEl>
                                              <p:spTgt spid="25"/>
                                            </p:tgtEl>
                                          </p:cBhvr>
                                        </p:animEffect>
                                      </p:childTnLst>
                                    </p:cTn>
                                  </p:par>
                                </p:childTnLst>
                              </p:cTn>
                            </p:par>
                            <p:par>
                              <p:cTn id="80" fill="hold">
                                <p:stCondLst>
                                  <p:cond delay="6250"/>
                                </p:stCondLst>
                                <p:childTnLst>
                                  <p:par>
                                    <p:cTn id="81" presetID="22" presetClass="entr" presetSubtype="2" fill="hold" nodeType="after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wipe(right)">
                                          <p:cBhvr>
                                            <p:cTn id="83" dur="500"/>
                                            <p:tgtEl>
                                              <p:spTgt spid="22"/>
                                            </p:tgtEl>
                                          </p:cBhvr>
                                        </p:animEffect>
                                      </p:childTnLst>
                                    </p:cTn>
                                  </p:par>
                                </p:childTnLst>
                              </p:cTn>
                            </p:par>
                            <p:par>
                              <p:cTn id="84" fill="hold">
                                <p:stCondLst>
                                  <p:cond delay="6750"/>
                                </p:stCondLst>
                                <p:childTnLst>
                                  <p:par>
                                    <p:cTn id="85" presetID="22" presetClass="entr" presetSubtype="2" fill="hold" nodeType="after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wipe(right)">
                                          <p:cBhvr>
                                            <p:cTn id="87" dur="500"/>
                                            <p:tgtEl>
                                              <p:spTgt spid="19"/>
                                            </p:tgtEl>
                                          </p:cBhvr>
                                        </p:animEffect>
                                      </p:childTnLst>
                                    </p:cTn>
                                  </p:par>
                                </p:childTnLst>
                              </p:cTn>
                            </p:par>
                            <p:par>
                              <p:cTn id="88" fill="hold">
                                <p:stCondLst>
                                  <p:cond delay="7250"/>
                                </p:stCondLst>
                                <p:childTnLst>
                                  <p:par>
                                    <p:cTn id="89" presetID="22" presetClass="entr" presetSubtype="4" fill="hold" nodeType="after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wipe(down)">
                                          <p:cBhvr>
                                            <p:cTn id="91" dur="500"/>
                                            <p:tgtEl>
                                              <p:spTgt spid="16"/>
                                            </p:tgtEl>
                                          </p:cBhvr>
                                        </p:animEffect>
                                      </p:childTnLst>
                                    </p:cTn>
                                  </p:par>
                                </p:childTnLst>
                              </p:cTn>
                            </p:par>
                            <p:par>
                              <p:cTn id="92" fill="hold">
                                <p:stCondLst>
                                  <p:cond delay="7750"/>
                                </p:stCondLst>
                                <p:childTnLst>
                                  <p:par>
                                    <p:cTn id="93" presetID="22" presetClass="entr" presetSubtype="4" fill="hold" nodeType="afterEffect">
                                      <p:stCondLst>
                                        <p:cond delay="0"/>
                                      </p:stCondLst>
                                      <p:childTnLst>
                                        <p:set>
                                          <p:cBhvr>
                                            <p:cTn id="94" dur="1" fill="hold">
                                              <p:stCondLst>
                                                <p:cond delay="0"/>
                                              </p:stCondLst>
                                            </p:cTn>
                                            <p:tgtEl>
                                              <p:spTgt spid="7"/>
                                            </p:tgtEl>
                                            <p:attrNameLst>
                                              <p:attrName>style.visibility</p:attrName>
                                            </p:attrNameLst>
                                          </p:cBhvr>
                                          <p:to>
                                            <p:strVal val="visible"/>
                                          </p:to>
                                        </p:set>
                                        <p:animEffect transition="in" filter="wipe(down)">
                                          <p:cBhvr>
                                            <p:cTn id="9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64" presetClass="path" presetSubtype="0" accel="50000" fill="hold" nodeType="withEffect">
                                      <p:stCondLst>
                                        <p:cond delay="0"/>
                                      </p:stCondLst>
                                      <p:childTnLst>
                                        <p:animMotion origin="layout" path="M -1.04167E-6 0.04444 L -1.04167E-6 1.48148E-6 " pathEditMode="relative" rAng="0" ptsTypes="AA">
                                          <p:cBhvr>
                                            <p:cTn id="9" dur="500" fill="hold"/>
                                            <p:tgtEl>
                                              <p:spTgt spid="34"/>
                                            </p:tgtEl>
                                            <p:attrNameLst>
                                              <p:attrName>ppt_x</p:attrName>
                                              <p:attrName>ppt_y</p:attrName>
                                            </p:attrNameLst>
                                          </p:cBhvr>
                                          <p:rCtr x="0" y="-2222"/>
                                        </p:animMotion>
                                      </p:childTnLst>
                                    </p:cTn>
                                  </p:par>
                                  <p:par>
                                    <p:cTn id="10" presetID="10" presetClass="entr" presetSubtype="0" fill="hold" nodeType="withEffect">
                                      <p:stCondLst>
                                        <p:cond delay="25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64" presetClass="path" presetSubtype="0" accel="50000" fill="hold" nodeType="withEffect">
                                      <p:stCondLst>
                                        <p:cond delay="250"/>
                                      </p:stCondLst>
                                      <p:childTnLst>
                                        <p:animMotion origin="layout" path="M -1.04167E-6 0.04444 L -1.04167E-6 1.48148E-6 " pathEditMode="relative" rAng="0" ptsTypes="AA">
                                          <p:cBhvr>
                                            <p:cTn id="14" dur="500" fill="hold"/>
                                            <p:tgtEl>
                                              <p:spTgt spid="35"/>
                                            </p:tgtEl>
                                            <p:attrNameLst>
                                              <p:attrName>ppt_x</p:attrName>
                                              <p:attrName>ppt_y</p:attrName>
                                            </p:attrNameLst>
                                          </p:cBhvr>
                                          <p:rCtr x="0" y="-2222"/>
                                        </p:animMotion>
                                      </p:childTnLst>
                                    </p:cTn>
                                  </p:par>
                                  <p:par>
                                    <p:cTn id="15" presetID="10" presetClass="entr" presetSubtype="0" fill="hold" nodeType="withEffect">
                                      <p:stCondLst>
                                        <p:cond delay="5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64" presetClass="path" presetSubtype="0" accel="50000" fill="hold" nodeType="withEffect">
                                      <p:stCondLst>
                                        <p:cond delay="500"/>
                                      </p:stCondLst>
                                      <p:childTnLst>
                                        <p:animMotion origin="layout" path="M -1.04167E-6 0.04444 L -1.04167E-6 1.48148E-6 " pathEditMode="relative" rAng="0" ptsTypes="AA">
                                          <p:cBhvr>
                                            <p:cTn id="19" dur="500" fill="hold"/>
                                            <p:tgtEl>
                                              <p:spTgt spid="36"/>
                                            </p:tgtEl>
                                            <p:attrNameLst>
                                              <p:attrName>ppt_x</p:attrName>
                                              <p:attrName>ppt_y</p:attrName>
                                            </p:attrNameLst>
                                          </p:cBhvr>
                                          <p:rCtr x="0" y="-2222"/>
                                        </p:animMotion>
                                      </p:childTnLst>
                                    </p:cTn>
                                  </p:par>
                                  <p:par>
                                    <p:cTn id="20" presetID="10" presetClass="entr" presetSubtype="0" fill="hold" nodeType="withEffect">
                                      <p:stCondLst>
                                        <p:cond delay="7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64" presetClass="path" presetSubtype="0" accel="50000" fill="hold" nodeType="withEffect">
                                      <p:stCondLst>
                                        <p:cond delay="750"/>
                                      </p:stCondLst>
                                      <p:childTnLst>
                                        <p:animMotion origin="layout" path="M -1.04167E-6 0.04444 L -1.04167E-6 1.48148E-6 " pathEditMode="relative" rAng="0" ptsTypes="AA">
                                          <p:cBhvr>
                                            <p:cTn id="24" dur="500" fill="hold"/>
                                            <p:tgtEl>
                                              <p:spTgt spid="37"/>
                                            </p:tgtEl>
                                            <p:attrNameLst>
                                              <p:attrName>ppt_x</p:attrName>
                                              <p:attrName>ppt_y</p:attrName>
                                            </p:attrNameLst>
                                          </p:cBhvr>
                                          <p:rCtr x="0" y="-2222"/>
                                        </p:animMotion>
                                      </p:childTnLst>
                                    </p:cTn>
                                  </p:par>
                                  <p:par>
                                    <p:cTn id="25" presetID="10" presetClass="entr" presetSubtype="0" fill="hold" nodeType="withEffect">
                                      <p:stCondLst>
                                        <p:cond delay="100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64" presetClass="path" presetSubtype="0" accel="50000" fill="hold" nodeType="withEffect">
                                      <p:stCondLst>
                                        <p:cond delay="1000"/>
                                      </p:stCondLst>
                                      <p:childTnLst>
                                        <p:animMotion origin="layout" path="M -1.04167E-6 0.04444 L -1.04167E-6 1.48148E-6 " pathEditMode="relative" rAng="0" ptsTypes="AA">
                                          <p:cBhvr>
                                            <p:cTn id="29" dur="500" fill="hold"/>
                                            <p:tgtEl>
                                              <p:spTgt spid="38"/>
                                            </p:tgtEl>
                                            <p:attrNameLst>
                                              <p:attrName>ppt_x</p:attrName>
                                              <p:attrName>ppt_y</p:attrName>
                                            </p:attrNameLst>
                                          </p:cBhvr>
                                          <p:rCtr x="0" y="-2222"/>
                                        </p:animMotion>
                                      </p:childTnLst>
                                    </p:cTn>
                                  </p:par>
                                  <p:par>
                                    <p:cTn id="30" presetID="10" presetClass="entr" presetSubtype="0" fill="hold" nodeType="withEffect">
                                      <p:stCondLst>
                                        <p:cond delay="125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64" presetClass="path" presetSubtype="0" accel="50000" fill="hold" nodeType="withEffect">
                                      <p:stCondLst>
                                        <p:cond delay="1250"/>
                                      </p:stCondLst>
                                      <p:childTnLst>
                                        <p:animMotion origin="layout" path="M -1.04167E-6 0.04444 L -1.04167E-6 1.48148E-6 " pathEditMode="relative" rAng="0" ptsTypes="AA">
                                          <p:cBhvr>
                                            <p:cTn id="34" dur="500" fill="hold"/>
                                            <p:tgtEl>
                                              <p:spTgt spid="39"/>
                                            </p:tgtEl>
                                            <p:attrNameLst>
                                              <p:attrName>ppt_x</p:attrName>
                                              <p:attrName>ppt_y</p:attrName>
                                            </p:attrNameLst>
                                          </p:cBhvr>
                                          <p:rCtr x="0" y="-2222"/>
                                        </p:animMotion>
                                      </p:childTnLst>
                                    </p:cTn>
                                  </p:par>
                                  <p:par>
                                    <p:cTn id="35" presetID="10" presetClass="entr" presetSubtype="0" fill="hold" nodeType="withEffect">
                                      <p:stCondLst>
                                        <p:cond delay="15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64" presetClass="path" presetSubtype="0" accel="50000" fill="hold" nodeType="withEffect">
                                      <p:stCondLst>
                                        <p:cond delay="1500"/>
                                      </p:stCondLst>
                                      <p:childTnLst>
                                        <p:animMotion origin="layout" path="M -1.04167E-6 0.04444 L -1.04167E-6 1.48148E-6 " pathEditMode="relative" rAng="0" ptsTypes="AA">
                                          <p:cBhvr>
                                            <p:cTn id="39" dur="500" fill="hold"/>
                                            <p:tgtEl>
                                              <p:spTgt spid="40"/>
                                            </p:tgtEl>
                                            <p:attrNameLst>
                                              <p:attrName>ppt_x</p:attrName>
                                              <p:attrName>ppt_y</p:attrName>
                                            </p:attrNameLst>
                                          </p:cBhvr>
                                          <p:rCtr x="0" y="-2222"/>
                                        </p:animMotion>
                                      </p:childTnLst>
                                    </p:cTn>
                                  </p:par>
                                </p:childTnLst>
                              </p:cTn>
                            </p:par>
                            <p:par>
                              <p:cTn id="40" fill="hold">
                                <p:stCondLst>
                                  <p:cond delay="2000"/>
                                </p:stCondLst>
                                <p:childTnLst>
                                  <p:par>
                                    <p:cTn id="41" presetID="53" presetClass="entr" presetSubtype="16" fill="hold" grpId="0" nodeType="after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animEffect transition="in" filter="fade">
                                          <p:cBhvr>
                                            <p:cTn id="45" dur="500"/>
                                            <p:tgtEl>
                                              <p:spTgt spid="79"/>
                                            </p:tgtEl>
                                          </p:cBhvr>
                                        </p:animEffect>
                                      </p:childTnLst>
                                    </p:cTn>
                                  </p:par>
                                </p:childTnLst>
                              </p:cTn>
                            </p:par>
                            <p:par>
                              <p:cTn id="46" fill="hold">
                                <p:stCondLst>
                                  <p:cond delay="2500"/>
                                </p:stCondLst>
                                <p:childTnLst>
                                  <p:par>
                                    <p:cTn id="47" presetID="22" presetClass="entr" presetSubtype="4" fill="hold" nodeType="after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wipe(down)">
                                          <p:cBhvr>
                                            <p:cTn id="49" dur="750"/>
                                            <p:tgtEl>
                                              <p:spTgt spid="82"/>
                                            </p:tgtEl>
                                          </p:cBhvr>
                                        </p:animEffect>
                                      </p:childTnLst>
                                    </p:cTn>
                                  </p:par>
                                  <p:par>
                                    <p:cTn id="50" presetID="22" presetClass="entr" presetSubtype="4" fill="hold" nodeType="withEffect">
                                      <p:stCondLst>
                                        <p:cond delay="250"/>
                                      </p:stCondLst>
                                      <p:childTnLst>
                                        <p:set>
                                          <p:cBhvr>
                                            <p:cTn id="51" dur="1" fill="hold">
                                              <p:stCondLst>
                                                <p:cond delay="0"/>
                                              </p:stCondLst>
                                            </p:cTn>
                                            <p:tgtEl>
                                              <p:spTgt spid="87"/>
                                            </p:tgtEl>
                                            <p:attrNameLst>
                                              <p:attrName>style.visibility</p:attrName>
                                            </p:attrNameLst>
                                          </p:cBhvr>
                                          <p:to>
                                            <p:strVal val="visible"/>
                                          </p:to>
                                        </p:set>
                                        <p:animEffect transition="in" filter="wipe(down)">
                                          <p:cBhvr>
                                            <p:cTn id="52" dur="750"/>
                                            <p:tgtEl>
                                              <p:spTgt spid="87"/>
                                            </p:tgtEl>
                                          </p:cBhvr>
                                        </p:animEffect>
                                      </p:childTnLst>
                                    </p:cTn>
                                  </p:par>
                                  <p:par>
                                    <p:cTn id="53" presetID="22" presetClass="entr" presetSubtype="4" fill="hold" nodeType="withEffect">
                                      <p:stCondLst>
                                        <p:cond delay="500"/>
                                      </p:stCondLst>
                                      <p:childTnLst>
                                        <p:set>
                                          <p:cBhvr>
                                            <p:cTn id="54" dur="1" fill="hold">
                                              <p:stCondLst>
                                                <p:cond delay="0"/>
                                              </p:stCondLst>
                                            </p:cTn>
                                            <p:tgtEl>
                                              <p:spTgt spid="90"/>
                                            </p:tgtEl>
                                            <p:attrNameLst>
                                              <p:attrName>style.visibility</p:attrName>
                                            </p:attrNameLst>
                                          </p:cBhvr>
                                          <p:to>
                                            <p:strVal val="visible"/>
                                          </p:to>
                                        </p:set>
                                        <p:animEffect transition="in" filter="wipe(down)">
                                          <p:cBhvr>
                                            <p:cTn id="55" dur="750"/>
                                            <p:tgtEl>
                                              <p:spTgt spid="90"/>
                                            </p:tgtEl>
                                          </p:cBhvr>
                                        </p:animEffect>
                                      </p:childTnLst>
                                    </p:cTn>
                                  </p:par>
                                  <p:par>
                                    <p:cTn id="56" presetID="22" presetClass="entr" presetSubtype="1" fill="hold" nodeType="withEffect">
                                      <p:stCondLst>
                                        <p:cond delay="750"/>
                                      </p:stCondLst>
                                      <p:childTnLst>
                                        <p:set>
                                          <p:cBhvr>
                                            <p:cTn id="57" dur="1" fill="hold">
                                              <p:stCondLst>
                                                <p:cond delay="0"/>
                                              </p:stCondLst>
                                            </p:cTn>
                                            <p:tgtEl>
                                              <p:spTgt spid="93"/>
                                            </p:tgtEl>
                                            <p:attrNameLst>
                                              <p:attrName>style.visibility</p:attrName>
                                            </p:attrNameLst>
                                          </p:cBhvr>
                                          <p:to>
                                            <p:strVal val="visible"/>
                                          </p:to>
                                        </p:set>
                                        <p:animEffect transition="in" filter="wipe(up)">
                                          <p:cBhvr>
                                            <p:cTn id="58" dur="750"/>
                                            <p:tgtEl>
                                              <p:spTgt spid="93"/>
                                            </p:tgtEl>
                                          </p:cBhvr>
                                        </p:animEffect>
                                      </p:childTnLst>
                                    </p:cTn>
                                  </p:par>
                                  <p:par>
                                    <p:cTn id="59" presetID="22" presetClass="entr" presetSubtype="1" fill="hold" nodeType="withEffect">
                                      <p:stCondLst>
                                        <p:cond delay="1000"/>
                                      </p:stCondLst>
                                      <p:childTnLst>
                                        <p:set>
                                          <p:cBhvr>
                                            <p:cTn id="60" dur="1" fill="hold">
                                              <p:stCondLst>
                                                <p:cond delay="0"/>
                                              </p:stCondLst>
                                            </p:cTn>
                                            <p:tgtEl>
                                              <p:spTgt spid="99"/>
                                            </p:tgtEl>
                                            <p:attrNameLst>
                                              <p:attrName>style.visibility</p:attrName>
                                            </p:attrNameLst>
                                          </p:cBhvr>
                                          <p:to>
                                            <p:strVal val="visible"/>
                                          </p:to>
                                        </p:set>
                                        <p:animEffect transition="in" filter="wipe(up)">
                                          <p:cBhvr>
                                            <p:cTn id="61" dur="750"/>
                                            <p:tgtEl>
                                              <p:spTgt spid="99"/>
                                            </p:tgtEl>
                                          </p:cBhvr>
                                        </p:animEffect>
                                      </p:childTnLst>
                                    </p:cTn>
                                  </p:par>
                                  <p:par>
                                    <p:cTn id="62" presetID="22" presetClass="entr" presetSubtype="1" fill="hold" nodeType="withEffect">
                                      <p:stCondLst>
                                        <p:cond delay="1250"/>
                                      </p:stCondLst>
                                      <p:childTnLst>
                                        <p:set>
                                          <p:cBhvr>
                                            <p:cTn id="63" dur="1" fill="hold">
                                              <p:stCondLst>
                                                <p:cond delay="0"/>
                                              </p:stCondLst>
                                            </p:cTn>
                                            <p:tgtEl>
                                              <p:spTgt spid="102"/>
                                            </p:tgtEl>
                                            <p:attrNameLst>
                                              <p:attrName>style.visibility</p:attrName>
                                            </p:attrNameLst>
                                          </p:cBhvr>
                                          <p:to>
                                            <p:strVal val="visible"/>
                                          </p:to>
                                        </p:set>
                                        <p:animEffect transition="in" filter="wipe(up)">
                                          <p:cBhvr>
                                            <p:cTn id="64" dur="750"/>
                                            <p:tgtEl>
                                              <p:spTgt spid="102"/>
                                            </p:tgtEl>
                                          </p:cBhvr>
                                        </p:animEffect>
                                      </p:childTnLst>
                                    </p:cTn>
                                  </p:par>
                                  <p:par>
                                    <p:cTn id="65" presetID="22" presetClass="entr" presetSubtype="1" fill="hold" nodeType="withEffect">
                                      <p:stCondLst>
                                        <p:cond delay="1500"/>
                                      </p:stCondLst>
                                      <p:childTnLst>
                                        <p:set>
                                          <p:cBhvr>
                                            <p:cTn id="66" dur="1" fill="hold">
                                              <p:stCondLst>
                                                <p:cond delay="0"/>
                                              </p:stCondLst>
                                            </p:cTn>
                                            <p:tgtEl>
                                              <p:spTgt spid="105"/>
                                            </p:tgtEl>
                                            <p:attrNameLst>
                                              <p:attrName>style.visibility</p:attrName>
                                            </p:attrNameLst>
                                          </p:cBhvr>
                                          <p:to>
                                            <p:strVal val="visible"/>
                                          </p:to>
                                        </p:set>
                                        <p:animEffect transition="in" filter="wipe(up)">
                                          <p:cBhvr>
                                            <p:cTn id="67" dur="750"/>
                                            <p:tgtEl>
                                              <p:spTgt spid="105"/>
                                            </p:tgtEl>
                                          </p:cBhvr>
                                        </p:animEffect>
                                      </p:childTnLst>
                                    </p:cTn>
                                  </p:par>
                                </p:childTnLst>
                              </p:cTn>
                            </p:par>
                            <p:par>
                              <p:cTn id="68" fill="hold">
                                <p:stCondLst>
                                  <p:cond delay="4750"/>
                                </p:stCondLst>
                                <p:childTnLst>
                                  <p:par>
                                    <p:cTn id="69" presetID="22" presetClass="entr" presetSubtype="4" fill="hold"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down)">
                                          <p:cBhvr>
                                            <p:cTn id="71" dur="500"/>
                                            <p:tgtEl>
                                              <p:spTgt spid="10"/>
                                            </p:tgtEl>
                                          </p:cBhvr>
                                        </p:animEffect>
                                      </p:childTnLst>
                                    </p:cTn>
                                  </p:par>
                                  <p:par>
                                    <p:cTn id="72" presetID="53" presetClass="entr" presetSubtype="16" fill="hold" grpId="0" nodeType="withEffect">
                                      <p:stCondLst>
                                        <p:cond delay="250"/>
                                      </p:stCondLst>
                                      <p:childTnLst>
                                        <p:set>
                                          <p:cBhvr>
                                            <p:cTn id="73" dur="1" fill="hold">
                                              <p:stCondLst>
                                                <p:cond delay="0"/>
                                              </p:stCondLst>
                                            </p:cTn>
                                            <p:tgtEl>
                                              <p:spTgt spid="109"/>
                                            </p:tgtEl>
                                            <p:attrNameLst>
                                              <p:attrName>style.visibility</p:attrName>
                                            </p:attrNameLst>
                                          </p:cBhvr>
                                          <p:to>
                                            <p:strVal val="visible"/>
                                          </p:to>
                                        </p:set>
                                        <p:anim calcmode="lin" valueType="num">
                                          <p:cBhvr>
                                            <p:cTn id="74" dur="500" fill="hold"/>
                                            <p:tgtEl>
                                              <p:spTgt spid="109"/>
                                            </p:tgtEl>
                                            <p:attrNameLst>
                                              <p:attrName>ppt_w</p:attrName>
                                            </p:attrNameLst>
                                          </p:cBhvr>
                                          <p:tavLst>
                                            <p:tav tm="0">
                                              <p:val>
                                                <p:fltVal val="0"/>
                                              </p:val>
                                            </p:tav>
                                            <p:tav tm="100000">
                                              <p:val>
                                                <p:strVal val="#ppt_w"/>
                                              </p:val>
                                            </p:tav>
                                          </p:tavLst>
                                        </p:anim>
                                        <p:anim calcmode="lin" valueType="num">
                                          <p:cBhvr>
                                            <p:cTn id="75" dur="500" fill="hold"/>
                                            <p:tgtEl>
                                              <p:spTgt spid="109"/>
                                            </p:tgtEl>
                                            <p:attrNameLst>
                                              <p:attrName>ppt_h</p:attrName>
                                            </p:attrNameLst>
                                          </p:cBhvr>
                                          <p:tavLst>
                                            <p:tav tm="0">
                                              <p:val>
                                                <p:fltVal val="0"/>
                                              </p:val>
                                            </p:tav>
                                            <p:tav tm="100000">
                                              <p:val>
                                                <p:strVal val="#ppt_h"/>
                                              </p:val>
                                            </p:tav>
                                          </p:tavLst>
                                        </p:anim>
                                        <p:animEffect transition="in" filter="fade">
                                          <p:cBhvr>
                                            <p:cTn id="76" dur="500"/>
                                            <p:tgtEl>
                                              <p:spTgt spid="109"/>
                                            </p:tgtEl>
                                          </p:cBhvr>
                                        </p:animEffect>
                                      </p:childTnLst>
                                    </p:cTn>
                                  </p:par>
                                </p:childTnLst>
                              </p:cTn>
                            </p:par>
                            <p:par>
                              <p:cTn id="77" fill="hold">
                                <p:stCondLst>
                                  <p:cond delay="5500"/>
                                </p:stCondLst>
                                <p:childTnLst>
                                  <p:par>
                                    <p:cTn id="78" presetID="6" presetClass="emph" presetSubtype="0" fill="hold" grpId="1" nodeType="afterEffect">
                                      <p:stCondLst>
                                        <p:cond delay="0"/>
                                      </p:stCondLst>
                                      <p:childTnLst>
                                        <p:animScale>
                                          <p:cBhvr>
                                            <p:cTn id="79" dur="500" fill="hold"/>
                                            <p:tgtEl>
                                              <p:spTgt spid="109"/>
                                            </p:tgtEl>
                                          </p:cBhvr>
                                          <p:by x="150000" y="150000"/>
                                        </p:animScale>
                                      </p:childTnLst>
                                    </p:cTn>
                                  </p:par>
                                  <p:par>
                                    <p:cTn id="80" presetID="10" presetClass="exit" presetSubtype="0" fill="hold" grpId="2" nodeType="withEffect">
                                      <p:stCondLst>
                                        <p:cond delay="0"/>
                                      </p:stCondLst>
                                      <p:childTnLst>
                                        <p:animEffect transition="out" filter="fade">
                                          <p:cBhvr>
                                            <p:cTn id="81" dur="500"/>
                                            <p:tgtEl>
                                              <p:spTgt spid="109"/>
                                            </p:tgtEl>
                                          </p:cBhvr>
                                        </p:animEffect>
                                        <p:set>
                                          <p:cBhvr>
                                            <p:cTn id="82" dur="1" fill="hold">
                                              <p:stCondLst>
                                                <p:cond delay="499"/>
                                              </p:stCondLst>
                                            </p:cTn>
                                            <p:tgtEl>
                                              <p:spTgt spid="109"/>
                                            </p:tgtEl>
                                            <p:attrNameLst>
                                              <p:attrName>style.visibility</p:attrName>
                                            </p:attrNameLst>
                                          </p:cBhvr>
                                          <p:to>
                                            <p:strVal val="hidden"/>
                                          </p:to>
                                        </p:set>
                                      </p:childTnLst>
                                    </p:cTn>
                                  </p:par>
                                </p:childTnLst>
                              </p:cTn>
                            </p:par>
                            <p:par>
                              <p:cTn id="83" fill="hold">
                                <p:stCondLst>
                                  <p:cond delay="6000"/>
                                </p:stCondLst>
                                <p:childTnLst>
                                  <p:par>
                                    <p:cTn id="84" presetID="22" presetClass="entr" presetSubtype="1"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wipe(up)">
                                          <p:cBhvr>
                                            <p:cTn id="86" dur="500"/>
                                            <p:tgtEl>
                                              <p:spTgt spid="28"/>
                                            </p:tgtEl>
                                          </p:cBhvr>
                                        </p:animEffect>
                                      </p:childTnLst>
                                    </p:cTn>
                                  </p:par>
                                  <p:par>
                                    <p:cTn id="87" presetID="53" presetClass="entr" presetSubtype="16" fill="hold" grpId="0" nodeType="withEffect">
                                      <p:stCondLst>
                                        <p:cond delay="250"/>
                                      </p:stCondLst>
                                      <p:childTnLst>
                                        <p:set>
                                          <p:cBhvr>
                                            <p:cTn id="88" dur="1" fill="hold">
                                              <p:stCondLst>
                                                <p:cond delay="0"/>
                                              </p:stCondLst>
                                            </p:cTn>
                                            <p:tgtEl>
                                              <p:spTgt spid="110"/>
                                            </p:tgtEl>
                                            <p:attrNameLst>
                                              <p:attrName>style.visibility</p:attrName>
                                            </p:attrNameLst>
                                          </p:cBhvr>
                                          <p:to>
                                            <p:strVal val="visible"/>
                                          </p:to>
                                        </p:set>
                                        <p:anim calcmode="lin" valueType="num">
                                          <p:cBhvr>
                                            <p:cTn id="89" dur="500" fill="hold"/>
                                            <p:tgtEl>
                                              <p:spTgt spid="110"/>
                                            </p:tgtEl>
                                            <p:attrNameLst>
                                              <p:attrName>ppt_w</p:attrName>
                                            </p:attrNameLst>
                                          </p:cBhvr>
                                          <p:tavLst>
                                            <p:tav tm="0">
                                              <p:val>
                                                <p:fltVal val="0"/>
                                              </p:val>
                                            </p:tav>
                                            <p:tav tm="100000">
                                              <p:val>
                                                <p:strVal val="#ppt_w"/>
                                              </p:val>
                                            </p:tav>
                                          </p:tavLst>
                                        </p:anim>
                                        <p:anim calcmode="lin" valueType="num">
                                          <p:cBhvr>
                                            <p:cTn id="90" dur="500" fill="hold"/>
                                            <p:tgtEl>
                                              <p:spTgt spid="110"/>
                                            </p:tgtEl>
                                            <p:attrNameLst>
                                              <p:attrName>ppt_h</p:attrName>
                                            </p:attrNameLst>
                                          </p:cBhvr>
                                          <p:tavLst>
                                            <p:tav tm="0">
                                              <p:val>
                                                <p:fltVal val="0"/>
                                              </p:val>
                                            </p:tav>
                                            <p:tav tm="100000">
                                              <p:val>
                                                <p:strVal val="#ppt_h"/>
                                              </p:val>
                                            </p:tav>
                                          </p:tavLst>
                                        </p:anim>
                                        <p:animEffect transition="in" filter="fade">
                                          <p:cBhvr>
                                            <p:cTn id="91" dur="500"/>
                                            <p:tgtEl>
                                              <p:spTgt spid="110"/>
                                            </p:tgtEl>
                                          </p:cBhvr>
                                        </p:animEffect>
                                      </p:childTnLst>
                                    </p:cTn>
                                  </p:par>
                                </p:childTnLst>
                              </p:cTn>
                            </p:par>
                            <p:par>
                              <p:cTn id="92" fill="hold">
                                <p:stCondLst>
                                  <p:cond delay="6750"/>
                                </p:stCondLst>
                                <p:childTnLst>
                                  <p:par>
                                    <p:cTn id="93" presetID="6" presetClass="emph" presetSubtype="0" fill="hold" grpId="1" nodeType="afterEffect">
                                      <p:stCondLst>
                                        <p:cond delay="0"/>
                                      </p:stCondLst>
                                      <p:childTnLst>
                                        <p:animScale>
                                          <p:cBhvr>
                                            <p:cTn id="94" dur="500" fill="hold"/>
                                            <p:tgtEl>
                                              <p:spTgt spid="110"/>
                                            </p:tgtEl>
                                          </p:cBhvr>
                                          <p:by x="150000" y="150000"/>
                                        </p:animScale>
                                      </p:childTnLst>
                                    </p:cTn>
                                  </p:par>
                                  <p:par>
                                    <p:cTn id="95" presetID="10" presetClass="exit" presetSubtype="0" fill="hold" grpId="2" nodeType="withEffect">
                                      <p:stCondLst>
                                        <p:cond delay="0"/>
                                      </p:stCondLst>
                                      <p:childTnLst>
                                        <p:animEffect transition="out" filter="fade">
                                          <p:cBhvr>
                                            <p:cTn id="96" dur="500"/>
                                            <p:tgtEl>
                                              <p:spTgt spid="110"/>
                                            </p:tgtEl>
                                          </p:cBhvr>
                                        </p:animEffect>
                                        <p:set>
                                          <p:cBhvr>
                                            <p:cTn id="97" dur="1" fill="hold">
                                              <p:stCondLst>
                                                <p:cond delay="499"/>
                                              </p:stCondLst>
                                            </p:cTn>
                                            <p:tgtEl>
                                              <p:spTgt spid="110"/>
                                            </p:tgtEl>
                                            <p:attrNameLst>
                                              <p:attrName>style.visibility</p:attrName>
                                            </p:attrNameLst>
                                          </p:cBhvr>
                                          <p:to>
                                            <p:strVal val="hidden"/>
                                          </p:to>
                                        </p:set>
                                      </p:childTnLst>
                                    </p:cTn>
                                  </p:par>
                                </p:childTnLst>
                              </p:cTn>
                            </p:par>
                            <p:par>
                              <p:cTn id="98" fill="hold">
                                <p:stCondLst>
                                  <p:cond delay="7250"/>
                                </p:stCondLst>
                                <p:childTnLst>
                                  <p:par>
                                    <p:cTn id="99" presetID="22" presetClass="entr" presetSubtype="1" fill="hold" nodeType="after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up)">
                                          <p:cBhvr>
                                            <p:cTn id="101" dur="500"/>
                                            <p:tgtEl>
                                              <p:spTgt spid="25"/>
                                            </p:tgtEl>
                                          </p:cBhvr>
                                        </p:animEffect>
                                      </p:childTnLst>
                                    </p:cTn>
                                  </p:par>
                                  <p:par>
                                    <p:cTn id="102" presetID="53" presetClass="entr" presetSubtype="16" fill="hold" grpId="0" nodeType="withEffect">
                                      <p:stCondLst>
                                        <p:cond delay="250"/>
                                      </p:stCondLst>
                                      <p:childTnLst>
                                        <p:set>
                                          <p:cBhvr>
                                            <p:cTn id="103" dur="1" fill="hold">
                                              <p:stCondLst>
                                                <p:cond delay="0"/>
                                              </p:stCondLst>
                                            </p:cTn>
                                            <p:tgtEl>
                                              <p:spTgt spid="111"/>
                                            </p:tgtEl>
                                            <p:attrNameLst>
                                              <p:attrName>style.visibility</p:attrName>
                                            </p:attrNameLst>
                                          </p:cBhvr>
                                          <p:to>
                                            <p:strVal val="visible"/>
                                          </p:to>
                                        </p:set>
                                        <p:anim calcmode="lin" valueType="num">
                                          <p:cBhvr>
                                            <p:cTn id="104" dur="500" fill="hold"/>
                                            <p:tgtEl>
                                              <p:spTgt spid="111"/>
                                            </p:tgtEl>
                                            <p:attrNameLst>
                                              <p:attrName>ppt_w</p:attrName>
                                            </p:attrNameLst>
                                          </p:cBhvr>
                                          <p:tavLst>
                                            <p:tav tm="0">
                                              <p:val>
                                                <p:fltVal val="0"/>
                                              </p:val>
                                            </p:tav>
                                            <p:tav tm="100000">
                                              <p:val>
                                                <p:strVal val="#ppt_w"/>
                                              </p:val>
                                            </p:tav>
                                          </p:tavLst>
                                        </p:anim>
                                        <p:anim calcmode="lin" valueType="num">
                                          <p:cBhvr>
                                            <p:cTn id="105" dur="500" fill="hold"/>
                                            <p:tgtEl>
                                              <p:spTgt spid="111"/>
                                            </p:tgtEl>
                                            <p:attrNameLst>
                                              <p:attrName>ppt_h</p:attrName>
                                            </p:attrNameLst>
                                          </p:cBhvr>
                                          <p:tavLst>
                                            <p:tav tm="0">
                                              <p:val>
                                                <p:fltVal val="0"/>
                                              </p:val>
                                            </p:tav>
                                            <p:tav tm="100000">
                                              <p:val>
                                                <p:strVal val="#ppt_h"/>
                                              </p:val>
                                            </p:tav>
                                          </p:tavLst>
                                        </p:anim>
                                        <p:animEffect transition="in" filter="fade">
                                          <p:cBhvr>
                                            <p:cTn id="106" dur="500"/>
                                            <p:tgtEl>
                                              <p:spTgt spid="111"/>
                                            </p:tgtEl>
                                          </p:cBhvr>
                                        </p:animEffect>
                                      </p:childTnLst>
                                    </p:cTn>
                                  </p:par>
                                </p:childTnLst>
                              </p:cTn>
                            </p:par>
                            <p:par>
                              <p:cTn id="107" fill="hold">
                                <p:stCondLst>
                                  <p:cond delay="8000"/>
                                </p:stCondLst>
                                <p:childTnLst>
                                  <p:par>
                                    <p:cTn id="108" presetID="6" presetClass="emph" presetSubtype="0" fill="hold" grpId="1" nodeType="afterEffect">
                                      <p:stCondLst>
                                        <p:cond delay="0"/>
                                      </p:stCondLst>
                                      <p:childTnLst>
                                        <p:animScale>
                                          <p:cBhvr>
                                            <p:cTn id="109" dur="500" fill="hold"/>
                                            <p:tgtEl>
                                              <p:spTgt spid="111"/>
                                            </p:tgtEl>
                                          </p:cBhvr>
                                          <p:by x="150000" y="150000"/>
                                        </p:animScale>
                                      </p:childTnLst>
                                    </p:cTn>
                                  </p:par>
                                  <p:par>
                                    <p:cTn id="110" presetID="10" presetClass="exit" presetSubtype="0" fill="hold" grpId="2" nodeType="withEffect">
                                      <p:stCondLst>
                                        <p:cond delay="0"/>
                                      </p:stCondLst>
                                      <p:childTnLst>
                                        <p:animEffect transition="out" filter="fade">
                                          <p:cBhvr>
                                            <p:cTn id="111" dur="500"/>
                                            <p:tgtEl>
                                              <p:spTgt spid="111"/>
                                            </p:tgtEl>
                                          </p:cBhvr>
                                        </p:animEffect>
                                        <p:set>
                                          <p:cBhvr>
                                            <p:cTn id="112" dur="1" fill="hold">
                                              <p:stCondLst>
                                                <p:cond delay="499"/>
                                              </p:stCondLst>
                                            </p:cTn>
                                            <p:tgtEl>
                                              <p:spTgt spid="111"/>
                                            </p:tgtEl>
                                            <p:attrNameLst>
                                              <p:attrName>style.visibility</p:attrName>
                                            </p:attrNameLst>
                                          </p:cBhvr>
                                          <p:to>
                                            <p:strVal val="hidden"/>
                                          </p:to>
                                        </p:set>
                                      </p:childTnLst>
                                    </p:cTn>
                                  </p:par>
                                </p:childTnLst>
                              </p:cTn>
                            </p:par>
                            <p:par>
                              <p:cTn id="113" fill="hold">
                                <p:stCondLst>
                                  <p:cond delay="8500"/>
                                </p:stCondLst>
                                <p:childTnLst>
                                  <p:par>
                                    <p:cTn id="114" presetID="22" presetClass="entr" presetSubtype="2" fill="hold" nodeType="afterEffect">
                                      <p:stCondLst>
                                        <p:cond delay="0"/>
                                      </p:stCondLst>
                                      <p:childTnLst>
                                        <p:set>
                                          <p:cBhvr>
                                            <p:cTn id="115" dur="1" fill="hold">
                                              <p:stCondLst>
                                                <p:cond delay="0"/>
                                              </p:stCondLst>
                                            </p:cTn>
                                            <p:tgtEl>
                                              <p:spTgt spid="22"/>
                                            </p:tgtEl>
                                            <p:attrNameLst>
                                              <p:attrName>style.visibility</p:attrName>
                                            </p:attrNameLst>
                                          </p:cBhvr>
                                          <p:to>
                                            <p:strVal val="visible"/>
                                          </p:to>
                                        </p:set>
                                        <p:animEffect transition="in" filter="wipe(right)">
                                          <p:cBhvr>
                                            <p:cTn id="116" dur="500"/>
                                            <p:tgtEl>
                                              <p:spTgt spid="22"/>
                                            </p:tgtEl>
                                          </p:cBhvr>
                                        </p:animEffect>
                                      </p:childTnLst>
                                    </p:cTn>
                                  </p:par>
                                  <p:par>
                                    <p:cTn id="117" presetID="53" presetClass="entr" presetSubtype="16" fill="hold" grpId="0" nodeType="withEffect">
                                      <p:stCondLst>
                                        <p:cond delay="250"/>
                                      </p:stCondLst>
                                      <p:childTnLst>
                                        <p:set>
                                          <p:cBhvr>
                                            <p:cTn id="118" dur="1" fill="hold">
                                              <p:stCondLst>
                                                <p:cond delay="0"/>
                                              </p:stCondLst>
                                            </p:cTn>
                                            <p:tgtEl>
                                              <p:spTgt spid="112"/>
                                            </p:tgtEl>
                                            <p:attrNameLst>
                                              <p:attrName>style.visibility</p:attrName>
                                            </p:attrNameLst>
                                          </p:cBhvr>
                                          <p:to>
                                            <p:strVal val="visible"/>
                                          </p:to>
                                        </p:set>
                                        <p:anim calcmode="lin" valueType="num">
                                          <p:cBhvr>
                                            <p:cTn id="119" dur="500" fill="hold"/>
                                            <p:tgtEl>
                                              <p:spTgt spid="112"/>
                                            </p:tgtEl>
                                            <p:attrNameLst>
                                              <p:attrName>ppt_w</p:attrName>
                                            </p:attrNameLst>
                                          </p:cBhvr>
                                          <p:tavLst>
                                            <p:tav tm="0">
                                              <p:val>
                                                <p:fltVal val="0"/>
                                              </p:val>
                                            </p:tav>
                                            <p:tav tm="100000">
                                              <p:val>
                                                <p:strVal val="#ppt_w"/>
                                              </p:val>
                                            </p:tav>
                                          </p:tavLst>
                                        </p:anim>
                                        <p:anim calcmode="lin" valueType="num">
                                          <p:cBhvr>
                                            <p:cTn id="120" dur="500" fill="hold"/>
                                            <p:tgtEl>
                                              <p:spTgt spid="112"/>
                                            </p:tgtEl>
                                            <p:attrNameLst>
                                              <p:attrName>ppt_h</p:attrName>
                                            </p:attrNameLst>
                                          </p:cBhvr>
                                          <p:tavLst>
                                            <p:tav tm="0">
                                              <p:val>
                                                <p:fltVal val="0"/>
                                              </p:val>
                                            </p:tav>
                                            <p:tav tm="100000">
                                              <p:val>
                                                <p:strVal val="#ppt_h"/>
                                              </p:val>
                                            </p:tav>
                                          </p:tavLst>
                                        </p:anim>
                                        <p:animEffect transition="in" filter="fade">
                                          <p:cBhvr>
                                            <p:cTn id="121" dur="500"/>
                                            <p:tgtEl>
                                              <p:spTgt spid="112"/>
                                            </p:tgtEl>
                                          </p:cBhvr>
                                        </p:animEffect>
                                      </p:childTnLst>
                                    </p:cTn>
                                  </p:par>
                                </p:childTnLst>
                              </p:cTn>
                            </p:par>
                            <p:par>
                              <p:cTn id="122" fill="hold">
                                <p:stCondLst>
                                  <p:cond delay="9250"/>
                                </p:stCondLst>
                                <p:childTnLst>
                                  <p:par>
                                    <p:cTn id="123" presetID="6" presetClass="emph" presetSubtype="0" fill="hold" grpId="1" nodeType="afterEffect">
                                      <p:stCondLst>
                                        <p:cond delay="0"/>
                                      </p:stCondLst>
                                      <p:childTnLst>
                                        <p:animScale>
                                          <p:cBhvr>
                                            <p:cTn id="124" dur="500" fill="hold"/>
                                            <p:tgtEl>
                                              <p:spTgt spid="112"/>
                                            </p:tgtEl>
                                          </p:cBhvr>
                                          <p:by x="150000" y="150000"/>
                                        </p:animScale>
                                      </p:childTnLst>
                                    </p:cTn>
                                  </p:par>
                                  <p:par>
                                    <p:cTn id="125" presetID="10" presetClass="exit" presetSubtype="0" fill="hold" grpId="2" nodeType="withEffect">
                                      <p:stCondLst>
                                        <p:cond delay="0"/>
                                      </p:stCondLst>
                                      <p:childTnLst>
                                        <p:animEffect transition="out" filter="fade">
                                          <p:cBhvr>
                                            <p:cTn id="126" dur="500"/>
                                            <p:tgtEl>
                                              <p:spTgt spid="112"/>
                                            </p:tgtEl>
                                          </p:cBhvr>
                                        </p:animEffect>
                                        <p:set>
                                          <p:cBhvr>
                                            <p:cTn id="127" dur="1" fill="hold">
                                              <p:stCondLst>
                                                <p:cond delay="499"/>
                                              </p:stCondLst>
                                            </p:cTn>
                                            <p:tgtEl>
                                              <p:spTgt spid="112"/>
                                            </p:tgtEl>
                                            <p:attrNameLst>
                                              <p:attrName>style.visibility</p:attrName>
                                            </p:attrNameLst>
                                          </p:cBhvr>
                                          <p:to>
                                            <p:strVal val="hidden"/>
                                          </p:to>
                                        </p:set>
                                      </p:childTnLst>
                                    </p:cTn>
                                  </p:par>
                                </p:childTnLst>
                              </p:cTn>
                            </p:par>
                            <p:par>
                              <p:cTn id="128" fill="hold">
                                <p:stCondLst>
                                  <p:cond delay="9750"/>
                                </p:stCondLst>
                                <p:childTnLst>
                                  <p:par>
                                    <p:cTn id="129" presetID="22" presetClass="entr" presetSubtype="2" fill="hold" nodeType="afterEffect">
                                      <p:stCondLst>
                                        <p:cond delay="0"/>
                                      </p:stCondLst>
                                      <p:childTnLst>
                                        <p:set>
                                          <p:cBhvr>
                                            <p:cTn id="130" dur="1" fill="hold">
                                              <p:stCondLst>
                                                <p:cond delay="0"/>
                                              </p:stCondLst>
                                            </p:cTn>
                                            <p:tgtEl>
                                              <p:spTgt spid="19"/>
                                            </p:tgtEl>
                                            <p:attrNameLst>
                                              <p:attrName>style.visibility</p:attrName>
                                            </p:attrNameLst>
                                          </p:cBhvr>
                                          <p:to>
                                            <p:strVal val="visible"/>
                                          </p:to>
                                        </p:set>
                                        <p:animEffect transition="in" filter="wipe(right)">
                                          <p:cBhvr>
                                            <p:cTn id="131" dur="500"/>
                                            <p:tgtEl>
                                              <p:spTgt spid="19"/>
                                            </p:tgtEl>
                                          </p:cBhvr>
                                        </p:animEffect>
                                      </p:childTnLst>
                                    </p:cTn>
                                  </p:par>
                                  <p:par>
                                    <p:cTn id="132" presetID="53" presetClass="entr" presetSubtype="16" fill="hold" grpId="0" nodeType="withEffect">
                                      <p:stCondLst>
                                        <p:cond delay="250"/>
                                      </p:stCondLst>
                                      <p:childTnLst>
                                        <p:set>
                                          <p:cBhvr>
                                            <p:cTn id="133" dur="1" fill="hold">
                                              <p:stCondLst>
                                                <p:cond delay="0"/>
                                              </p:stCondLst>
                                            </p:cTn>
                                            <p:tgtEl>
                                              <p:spTgt spid="113"/>
                                            </p:tgtEl>
                                            <p:attrNameLst>
                                              <p:attrName>style.visibility</p:attrName>
                                            </p:attrNameLst>
                                          </p:cBhvr>
                                          <p:to>
                                            <p:strVal val="visible"/>
                                          </p:to>
                                        </p:set>
                                        <p:anim calcmode="lin" valueType="num">
                                          <p:cBhvr>
                                            <p:cTn id="134" dur="500" fill="hold"/>
                                            <p:tgtEl>
                                              <p:spTgt spid="113"/>
                                            </p:tgtEl>
                                            <p:attrNameLst>
                                              <p:attrName>ppt_w</p:attrName>
                                            </p:attrNameLst>
                                          </p:cBhvr>
                                          <p:tavLst>
                                            <p:tav tm="0">
                                              <p:val>
                                                <p:fltVal val="0"/>
                                              </p:val>
                                            </p:tav>
                                            <p:tav tm="100000">
                                              <p:val>
                                                <p:strVal val="#ppt_w"/>
                                              </p:val>
                                            </p:tav>
                                          </p:tavLst>
                                        </p:anim>
                                        <p:anim calcmode="lin" valueType="num">
                                          <p:cBhvr>
                                            <p:cTn id="135" dur="500" fill="hold"/>
                                            <p:tgtEl>
                                              <p:spTgt spid="113"/>
                                            </p:tgtEl>
                                            <p:attrNameLst>
                                              <p:attrName>ppt_h</p:attrName>
                                            </p:attrNameLst>
                                          </p:cBhvr>
                                          <p:tavLst>
                                            <p:tav tm="0">
                                              <p:val>
                                                <p:fltVal val="0"/>
                                              </p:val>
                                            </p:tav>
                                            <p:tav tm="100000">
                                              <p:val>
                                                <p:strVal val="#ppt_h"/>
                                              </p:val>
                                            </p:tav>
                                          </p:tavLst>
                                        </p:anim>
                                        <p:animEffect transition="in" filter="fade">
                                          <p:cBhvr>
                                            <p:cTn id="136" dur="500"/>
                                            <p:tgtEl>
                                              <p:spTgt spid="113"/>
                                            </p:tgtEl>
                                          </p:cBhvr>
                                        </p:animEffect>
                                      </p:childTnLst>
                                    </p:cTn>
                                  </p:par>
                                </p:childTnLst>
                              </p:cTn>
                            </p:par>
                            <p:par>
                              <p:cTn id="137" fill="hold">
                                <p:stCondLst>
                                  <p:cond delay="10500"/>
                                </p:stCondLst>
                                <p:childTnLst>
                                  <p:par>
                                    <p:cTn id="138" presetID="6" presetClass="emph" presetSubtype="0" fill="hold" grpId="1" nodeType="afterEffect">
                                      <p:stCondLst>
                                        <p:cond delay="0"/>
                                      </p:stCondLst>
                                      <p:childTnLst>
                                        <p:animScale>
                                          <p:cBhvr>
                                            <p:cTn id="139" dur="500" fill="hold"/>
                                            <p:tgtEl>
                                              <p:spTgt spid="113"/>
                                            </p:tgtEl>
                                          </p:cBhvr>
                                          <p:by x="150000" y="150000"/>
                                        </p:animScale>
                                      </p:childTnLst>
                                    </p:cTn>
                                  </p:par>
                                  <p:par>
                                    <p:cTn id="140" presetID="10" presetClass="exit" presetSubtype="0" fill="hold" grpId="2" nodeType="withEffect">
                                      <p:stCondLst>
                                        <p:cond delay="0"/>
                                      </p:stCondLst>
                                      <p:childTnLst>
                                        <p:animEffect transition="out" filter="fade">
                                          <p:cBhvr>
                                            <p:cTn id="141" dur="500"/>
                                            <p:tgtEl>
                                              <p:spTgt spid="113"/>
                                            </p:tgtEl>
                                          </p:cBhvr>
                                        </p:animEffect>
                                        <p:set>
                                          <p:cBhvr>
                                            <p:cTn id="142" dur="1" fill="hold">
                                              <p:stCondLst>
                                                <p:cond delay="499"/>
                                              </p:stCondLst>
                                            </p:cTn>
                                            <p:tgtEl>
                                              <p:spTgt spid="113"/>
                                            </p:tgtEl>
                                            <p:attrNameLst>
                                              <p:attrName>style.visibility</p:attrName>
                                            </p:attrNameLst>
                                          </p:cBhvr>
                                          <p:to>
                                            <p:strVal val="hidden"/>
                                          </p:to>
                                        </p:set>
                                      </p:childTnLst>
                                    </p:cTn>
                                  </p:par>
                                </p:childTnLst>
                              </p:cTn>
                            </p:par>
                            <p:par>
                              <p:cTn id="143" fill="hold">
                                <p:stCondLst>
                                  <p:cond delay="11000"/>
                                </p:stCondLst>
                                <p:childTnLst>
                                  <p:par>
                                    <p:cTn id="144" presetID="22" presetClass="entr" presetSubtype="4" fill="hold" nodeType="afterEffect">
                                      <p:stCondLst>
                                        <p:cond delay="0"/>
                                      </p:stCondLst>
                                      <p:childTnLst>
                                        <p:set>
                                          <p:cBhvr>
                                            <p:cTn id="145" dur="1" fill="hold">
                                              <p:stCondLst>
                                                <p:cond delay="0"/>
                                              </p:stCondLst>
                                            </p:cTn>
                                            <p:tgtEl>
                                              <p:spTgt spid="16"/>
                                            </p:tgtEl>
                                            <p:attrNameLst>
                                              <p:attrName>style.visibility</p:attrName>
                                            </p:attrNameLst>
                                          </p:cBhvr>
                                          <p:to>
                                            <p:strVal val="visible"/>
                                          </p:to>
                                        </p:set>
                                        <p:animEffect transition="in" filter="wipe(down)">
                                          <p:cBhvr>
                                            <p:cTn id="146" dur="500"/>
                                            <p:tgtEl>
                                              <p:spTgt spid="16"/>
                                            </p:tgtEl>
                                          </p:cBhvr>
                                        </p:animEffect>
                                      </p:childTnLst>
                                    </p:cTn>
                                  </p:par>
                                  <p:par>
                                    <p:cTn id="147" presetID="53" presetClass="entr" presetSubtype="16" fill="hold" grpId="0" nodeType="withEffect">
                                      <p:stCondLst>
                                        <p:cond delay="250"/>
                                      </p:stCondLst>
                                      <p:childTnLst>
                                        <p:set>
                                          <p:cBhvr>
                                            <p:cTn id="148" dur="1" fill="hold">
                                              <p:stCondLst>
                                                <p:cond delay="0"/>
                                              </p:stCondLst>
                                            </p:cTn>
                                            <p:tgtEl>
                                              <p:spTgt spid="114"/>
                                            </p:tgtEl>
                                            <p:attrNameLst>
                                              <p:attrName>style.visibility</p:attrName>
                                            </p:attrNameLst>
                                          </p:cBhvr>
                                          <p:to>
                                            <p:strVal val="visible"/>
                                          </p:to>
                                        </p:set>
                                        <p:anim calcmode="lin" valueType="num">
                                          <p:cBhvr>
                                            <p:cTn id="149" dur="500" fill="hold"/>
                                            <p:tgtEl>
                                              <p:spTgt spid="114"/>
                                            </p:tgtEl>
                                            <p:attrNameLst>
                                              <p:attrName>ppt_w</p:attrName>
                                            </p:attrNameLst>
                                          </p:cBhvr>
                                          <p:tavLst>
                                            <p:tav tm="0">
                                              <p:val>
                                                <p:fltVal val="0"/>
                                              </p:val>
                                            </p:tav>
                                            <p:tav tm="100000">
                                              <p:val>
                                                <p:strVal val="#ppt_w"/>
                                              </p:val>
                                            </p:tav>
                                          </p:tavLst>
                                        </p:anim>
                                        <p:anim calcmode="lin" valueType="num">
                                          <p:cBhvr>
                                            <p:cTn id="150" dur="500" fill="hold"/>
                                            <p:tgtEl>
                                              <p:spTgt spid="114"/>
                                            </p:tgtEl>
                                            <p:attrNameLst>
                                              <p:attrName>ppt_h</p:attrName>
                                            </p:attrNameLst>
                                          </p:cBhvr>
                                          <p:tavLst>
                                            <p:tav tm="0">
                                              <p:val>
                                                <p:fltVal val="0"/>
                                              </p:val>
                                            </p:tav>
                                            <p:tav tm="100000">
                                              <p:val>
                                                <p:strVal val="#ppt_h"/>
                                              </p:val>
                                            </p:tav>
                                          </p:tavLst>
                                        </p:anim>
                                        <p:animEffect transition="in" filter="fade">
                                          <p:cBhvr>
                                            <p:cTn id="151" dur="500"/>
                                            <p:tgtEl>
                                              <p:spTgt spid="114"/>
                                            </p:tgtEl>
                                          </p:cBhvr>
                                        </p:animEffect>
                                      </p:childTnLst>
                                    </p:cTn>
                                  </p:par>
                                </p:childTnLst>
                              </p:cTn>
                            </p:par>
                            <p:par>
                              <p:cTn id="152" fill="hold">
                                <p:stCondLst>
                                  <p:cond delay="11750"/>
                                </p:stCondLst>
                                <p:childTnLst>
                                  <p:par>
                                    <p:cTn id="153" presetID="6" presetClass="emph" presetSubtype="0" fill="hold" grpId="1" nodeType="afterEffect">
                                      <p:stCondLst>
                                        <p:cond delay="0"/>
                                      </p:stCondLst>
                                      <p:childTnLst>
                                        <p:animScale>
                                          <p:cBhvr>
                                            <p:cTn id="154" dur="500" fill="hold"/>
                                            <p:tgtEl>
                                              <p:spTgt spid="114"/>
                                            </p:tgtEl>
                                          </p:cBhvr>
                                          <p:by x="150000" y="150000"/>
                                        </p:animScale>
                                      </p:childTnLst>
                                    </p:cTn>
                                  </p:par>
                                  <p:par>
                                    <p:cTn id="155" presetID="10" presetClass="exit" presetSubtype="0" fill="hold" grpId="2" nodeType="withEffect">
                                      <p:stCondLst>
                                        <p:cond delay="0"/>
                                      </p:stCondLst>
                                      <p:childTnLst>
                                        <p:animEffect transition="out" filter="fade">
                                          <p:cBhvr>
                                            <p:cTn id="156" dur="500"/>
                                            <p:tgtEl>
                                              <p:spTgt spid="114"/>
                                            </p:tgtEl>
                                          </p:cBhvr>
                                        </p:animEffect>
                                        <p:set>
                                          <p:cBhvr>
                                            <p:cTn id="157" dur="1" fill="hold">
                                              <p:stCondLst>
                                                <p:cond delay="499"/>
                                              </p:stCondLst>
                                            </p:cTn>
                                            <p:tgtEl>
                                              <p:spTgt spid="114"/>
                                            </p:tgtEl>
                                            <p:attrNameLst>
                                              <p:attrName>style.visibility</p:attrName>
                                            </p:attrNameLst>
                                          </p:cBhvr>
                                          <p:to>
                                            <p:strVal val="hidden"/>
                                          </p:to>
                                        </p:set>
                                      </p:childTnLst>
                                    </p:cTn>
                                  </p:par>
                                </p:childTnLst>
                              </p:cTn>
                            </p:par>
                            <p:par>
                              <p:cTn id="158" fill="hold">
                                <p:stCondLst>
                                  <p:cond delay="12250"/>
                                </p:stCondLst>
                                <p:childTnLst>
                                  <p:par>
                                    <p:cTn id="159" presetID="22" presetClass="entr" presetSubtype="4" fill="hold" nodeType="afterEffect">
                                      <p:stCondLst>
                                        <p:cond delay="0"/>
                                      </p:stCondLst>
                                      <p:childTnLst>
                                        <p:set>
                                          <p:cBhvr>
                                            <p:cTn id="160" dur="1" fill="hold">
                                              <p:stCondLst>
                                                <p:cond delay="0"/>
                                              </p:stCondLst>
                                            </p:cTn>
                                            <p:tgtEl>
                                              <p:spTgt spid="7"/>
                                            </p:tgtEl>
                                            <p:attrNameLst>
                                              <p:attrName>style.visibility</p:attrName>
                                            </p:attrNameLst>
                                          </p:cBhvr>
                                          <p:to>
                                            <p:strVal val="visible"/>
                                          </p:to>
                                        </p:set>
                                        <p:animEffect transition="in" filter="wipe(down)">
                                          <p:cBhvr>
                                            <p:cTn id="161" dur="500"/>
                                            <p:tgtEl>
                                              <p:spTgt spid="7"/>
                                            </p:tgtEl>
                                          </p:cBhvr>
                                        </p:animEffect>
                                      </p:childTnLst>
                                    </p:cTn>
                                  </p:par>
                                </p:childTnLst>
                              </p:cTn>
                            </p:par>
                            <p:par>
                              <p:cTn id="162" fill="hold">
                                <p:stCondLst>
                                  <p:cond delay="12750"/>
                                </p:stCondLst>
                                <p:childTnLst>
                                  <p:par>
                                    <p:cTn id="163" presetID="53" presetClass="entr" presetSubtype="16" fill="hold" grpId="0" nodeType="afterEffect">
                                      <p:stCondLst>
                                        <p:cond delay="0"/>
                                      </p:stCondLst>
                                      <p:childTnLst>
                                        <p:set>
                                          <p:cBhvr>
                                            <p:cTn id="164" dur="1" fill="hold">
                                              <p:stCondLst>
                                                <p:cond delay="0"/>
                                              </p:stCondLst>
                                            </p:cTn>
                                            <p:tgtEl>
                                              <p:spTgt spid="115"/>
                                            </p:tgtEl>
                                            <p:attrNameLst>
                                              <p:attrName>style.visibility</p:attrName>
                                            </p:attrNameLst>
                                          </p:cBhvr>
                                          <p:to>
                                            <p:strVal val="visible"/>
                                          </p:to>
                                        </p:set>
                                        <p:anim calcmode="lin" valueType="num">
                                          <p:cBhvr>
                                            <p:cTn id="165" dur="500" fill="hold"/>
                                            <p:tgtEl>
                                              <p:spTgt spid="115"/>
                                            </p:tgtEl>
                                            <p:attrNameLst>
                                              <p:attrName>ppt_w</p:attrName>
                                            </p:attrNameLst>
                                          </p:cBhvr>
                                          <p:tavLst>
                                            <p:tav tm="0">
                                              <p:val>
                                                <p:fltVal val="0"/>
                                              </p:val>
                                            </p:tav>
                                            <p:tav tm="100000">
                                              <p:val>
                                                <p:strVal val="#ppt_w"/>
                                              </p:val>
                                            </p:tav>
                                          </p:tavLst>
                                        </p:anim>
                                        <p:anim calcmode="lin" valueType="num">
                                          <p:cBhvr>
                                            <p:cTn id="166" dur="500" fill="hold"/>
                                            <p:tgtEl>
                                              <p:spTgt spid="115"/>
                                            </p:tgtEl>
                                            <p:attrNameLst>
                                              <p:attrName>ppt_h</p:attrName>
                                            </p:attrNameLst>
                                          </p:cBhvr>
                                          <p:tavLst>
                                            <p:tav tm="0">
                                              <p:val>
                                                <p:fltVal val="0"/>
                                              </p:val>
                                            </p:tav>
                                            <p:tav tm="100000">
                                              <p:val>
                                                <p:strVal val="#ppt_h"/>
                                              </p:val>
                                            </p:tav>
                                          </p:tavLst>
                                        </p:anim>
                                        <p:animEffect transition="in" filter="fade">
                                          <p:cBhvr>
                                            <p:cTn id="167" dur="500"/>
                                            <p:tgtEl>
                                              <p:spTgt spid="115"/>
                                            </p:tgtEl>
                                          </p:cBhvr>
                                        </p:animEffect>
                                      </p:childTnLst>
                                    </p:cTn>
                                  </p:par>
                                </p:childTnLst>
                              </p:cTn>
                            </p:par>
                            <p:par>
                              <p:cTn id="168" fill="hold">
                                <p:stCondLst>
                                  <p:cond delay="13250"/>
                                </p:stCondLst>
                                <p:childTnLst>
                                  <p:par>
                                    <p:cTn id="169" presetID="6" presetClass="emph" presetSubtype="0" fill="hold" grpId="1" nodeType="afterEffect">
                                      <p:stCondLst>
                                        <p:cond delay="0"/>
                                      </p:stCondLst>
                                      <p:childTnLst>
                                        <p:animScale>
                                          <p:cBhvr>
                                            <p:cTn id="170" dur="500" fill="hold"/>
                                            <p:tgtEl>
                                              <p:spTgt spid="115"/>
                                            </p:tgtEl>
                                          </p:cBhvr>
                                          <p:by x="150000" y="150000"/>
                                        </p:animScale>
                                      </p:childTnLst>
                                    </p:cTn>
                                  </p:par>
                                  <p:par>
                                    <p:cTn id="171" presetID="10" presetClass="exit" presetSubtype="0" fill="hold" grpId="2" nodeType="withEffect">
                                      <p:stCondLst>
                                        <p:cond delay="0"/>
                                      </p:stCondLst>
                                      <p:childTnLst>
                                        <p:animEffect transition="out" filter="fade">
                                          <p:cBhvr>
                                            <p:cTn id="172" dur="500"/>
                                            <p:tgtEl>
                                              <p:spTgt spid="115"/>
                                            </p:tgtEl>
                                          </p:cBhvr>
                                        </p:animEffect>
                                        <p:set>
                                          <p:cBhvr>
                                            <p:cTn id="173" dur="1" fill="hold">
                                              <p:stCondLst>
                                                <p:cond delay="499"/>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09" grpId="0" animBg="1"/>
          <p:bldP spid="109" grpId="1" animBg="1"/>
          <p:bldP spid="109" grpId="2" animBg="1"/>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76202"/>
            <a:ext cx="11201400" cy="792162"/>
          </a:xfrm>
        </p:spPr>
        <p:txBody>
          <a:bodyPr>
            <a:normAutofit/>
          </a:bodyPr>
          <a:lstStyle/>
          <a:p>
            <a:r>
              <a:rPr lang="en-US" sz="4219" dirty="0"/>
              <a:t>Eliminate the Matrix</a:t>
            </a:r>
            <a:endParaRPr lang="en-GB" sz="4219" dirty="0"/>
          </a:p>
        </p:txBody>
      </p:sp>
      <p:pic>
        <p:nvPicPr>
          <p:cNvPr id="5122" name="Picture 2"/>
          <p:cNvPicPr>
            <a:picLocks noChangeAspect="1" noChangeArrowheads="1"/>
          </p:cNvPicPr>
          <p:nvPr/>
        </p:nvPicPr>
        <p:blipFill>
          <a:blip r:embed="rId3"/>
          <a:srcRect/>
          <a:stretch>
            <a:fillRect/>
          </a:stretch>
        </p:blipFill>
        <p:spPr bwMode="auto">
          <a:xfrm>
            <a:off x="601565" y="914400"/>
            <a:ext cx="11295161" cy="49530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13F480B4-4699-41FE-89A7-96EFD1001786}" type="slidenum">
              <a:rPr lang="en-US" smtClean="0"/>
              <a:t>10</a:t>
            </a:fld>
            <a:endParaRPr lang="en-US"/>
          </a:p>
        </p:txBody>
      </p:sp>
      <p:sp>
        <p:nvSpPr>
          <p:cNvPr id="5" name="Rectangle 4"/>
          <p:cNvSpPr/>
          <p:nvPr/>
        </p:nvSpPr>
        <p:spPr>
          <a:xfrm rot="19423632">
            <a:off x="432680" y="2519140"/>
            <a:ext cx="11132033" cy="1566012"/>
          </a:xfrm>
          <a:prstGeom prst="rect">
            <a:avLst/>
          </a:prstGeom>
          <a:noFill/>
        </p:spPr>
        <p:txBody>
          <a:bodyPr wrap="none" lIns="107765" tIns="53883" rIns="107765" bIns="53883">
            <a:spAutoFit/>
          </a:bodyPr>
          <a:lstStyle/>
          <a:p>
            <a:pPr algn="ctr"/>
            <a:r>
              <a:rPr lang="en-US" sz="9469" dirty="0">
                <a:ln w="0"/>
                <a:solidFill>
                  <a:schemeClr val="accent1">
                    <a:alpha val="8000"/>
                  </a:schemeClr>
                </a:solidFill>
              </a:rPr>
              <a:t>TechLanders Solutions</a:t>
            </a:r>
          </a:p>
        </p:txBody>
      </p:sp>
      <p:sp>
        <p:nvSpPr>
          <p:cNvPr id="3" name="Footer Placeholder 2"/>
          <p:cNvSpPr>
            <a:spLocks noGrp="1"/>
          </p:cNvSpPr>
          <p:nvPr>
            <p:ph type="ftr" sz="quarter" idx="11"/>
          </p:nvPr>
        </p:nvSpPr>
        <p:spPr/>
        <p:txBody>
          <a:bodyPr/>
          <a:lstStyle/>
          <a:p>
            <a:r>
              <a:rPr lang="en-US" dirty="0"/>
              <a:t>Copyright  © TechLanders Solutions</a:t>
            </a:r>
          </a:p>
        </p:txBody>
      </p:sp>
    </p:spTree>
    <p:extLst>
      <p:ext uri="{BB962C8B-B14F-4D97-AF65-F5344CB8AC3E}">
        <p14:creationId xmlns:p14="http://schemas.microsoft.com/office/powerpoint/2010/main" val="25611116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FB93-7C5D-4CCD-AD67-FD8E33F23229}"/>
              </a:ext>
            </a:extLst>
          </p:cNvPr>
          <p:cNvSpPr>
            <a:spLocks noGrp="1"/>
          </p:cNvSpPr>
          <p:nvPr>
            <p:ph type="title"/>
          </p:nvPr>
        </p:nvSpPr>
        <p:spPr/>
        <p:txBody>
          <a:bodyPr/>
          <a:lstStyle/>
          <a:p>
            <a:r>
              <a:rPr lang="en-US" dirty="0"/>
              <a:t>Rollout and Versioning</a:t>
            </a:r>
          </a:p>
        </p:txBody>
      </p:sp>
      <p:grpSp>
        <p:nvGrpSpPr>
          <p:cNvPr id="4" name="Group 3">
            <a:extLst>
              <a:ext uri="{FF2B5EF4-FFF2-40B4-BE49-F238E27FC236}">
                <a16:creationId xmlns:a16="http://schemas.microsoft.com/office/drawing/2014/main" id="{EF836E79-43CA-4CCC-A39D-FC323A4E8F86}"/>
              </a:ext>
            </a:extLst>
          </p:cNvPr>
          <p:cNvGrpSpPr/>
          <p:nvPr/>
        </p:nvGrpSpPr>
        <p:grpSpPr>
          <a:xfrm>
            <a:off x="4207767" y="3376158"/>
            <a:ext cx="400671" cy="379358"/>
            <a:chOff x="6225311" y="2473385"/>
            <a:chExt cx="716280" cy="678180"/>
          </a:xfrm>
        </p:grpSpPr>
        <p:pic>
          <p:nvPicPr>
            <p:cNvPr id="5" name="Picture 4">
              <a:extLst>
                <a:ext uri="{FF2B5EF4-FFF2-40B4-BE49-F238E27FC236}">
                  <a16:creationId xmlns:a16="http://schemas.microsoft.com/office/drawing/2014/main" id="{B52E6B55-C707-448A-8BC5-08236CADC64B}"/>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6" name="Picture 2" descr="Image result for python logo">
              <a:extLst>
                <a:ext uri="{FF2B5EF4-FFF2-40B4-BE49-F238E27FC236}">
                  <a16:creationId xmlns:a16="http://schemas.microsoft.com/office/drawing/2014/main" id="{960903F4-ACE8-414C-B1F9-F570535101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AD733226-9EE6-4525-9D85-947552AFC077}"/>
              </a:ext>
            </a:extLst>
          </p:cNvPr>
          <p:cNvGrpSpPr/>
          <p:nvPr/>
        </p:nvGrpSpPr>
        <p:grpSpPr>
          <a:xfrm>
            <a:off x="2225551" y="3370703"/>
            <a:ext cx="400671" cy="379358"/>
            <a:chOff x="6225311" y="2473385"/>
            <a:chExt cx="716280" cy="678180"/>
          </a:xfrm>
        </p:grpSpPr>
        <p:pic>
          <p:nvPicPr>
            <p:cNvPr id="8" name="Picture 7">
              <a:extLst>
                <a:ext uri="{FF2B5EF4-FFF2-40B4-BE49-F238E27FC236}">
                  <a16:creationId xmlns:a16="http://schemas.microsoft.com/office/drawing/2014/main" id="{66EA824D-747C-4469-9FA6-8BE57E635D5B}"/>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9" name="Picture 2" descr="Image result for python logo">
              <a:extLst>
                <a:ext uri="{FF2B5EF4-FFF2-40B4-BE49-F238E27FC236}">
                  <a16:creationId xmlns:a16="http://schemas.microsoft.com/office/drawing/2014/main" id="{C3343FE1-7B04-4397-833F-8328C50B4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42FBB048-677C-43BF-8A4D-61FE472A2149}"/>
              </a:ext>
            </a:extLst>
          </p:cNvPr>
          <p:cNvGrpSpPr/>
          <p:nvPr/>
        </p:nvGrpSpPr>
        <p:grpSpPr>
          <a:xfrm>
            <a:off x="3216659" y="3371515"/>
            <a:ext cx="400671" cy="379358"/>
            <a:chOff x="6225311" y="2473385"/>
            <a:chExt cx="716280" cy="678180"/>
          </a:xfrm>
        </p:grpSpPr>
        <p:pic>
          <p:nvPicPr>
            <p:cNvPr id="11" name="Picture 10">
              <a:extLst>
                <a:ext uri="{FF2B5EF4-FFF2-40B4-BE49-F238E27FC236}">
                  <a16:creationId xmlns:a16="http://schemas.microsoft.com/office/drawing/2014/main" id="{1F228540-B192-4C2D-B605-DC80F65094D9}"/>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2" name="Picture 2" descr="Image result for python logo">
              <a:extLst>
                <a:ext uri="{FF2B5EF4-FFF2-40B4-BE49-F238E27FC236}">
                  <a16:creationId xmlns:a16="http://schemas.microsoft.com/office/drawing/2014/main" id="{0385D2A2-5CD2-4130-AE41-2D5DF3EC64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3B296CC2-2DF8-428A-AC7B-BBCCB7F08F0D}"/>
              </a:ext>
            </a:extLst>
          </p:cNvPr>
          <p:cNvGrpSpPr/>
          <p:nvPr/>
        </p:nvGrpSpPr>
        <p:grpSpPr>
          <a:xfrm>
            <a:off x="5220125" y="3367708"/>
            <a:ext cx="400671" cy="379358"/>
            <a:chOff x="6225311" y="2473385"/>
            <a:chExt cx="716280" cy="678180"/>
          </a:xfrm>
        </p:grpSpPr>
        <p:pic>
          <p:nvPicPr>
            <p:cNvPr id="14" name="Picture 13">
              <a:extLst>
                <a:ext uri="{FF2B5EF4-FFF2-40B4-BE49-F238E27FC236}">
                  <a16:creationId xmlns:a16="http://schemas.microsoft.com/office/drawing/2014/main" id="{74E8D342-64A3-4523-8B06-A3E9338E084B}"/>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5" name="Picture 2" descr="Image result for python logo">
              <a:extLst>
                <a:ext uri="{FF2B5EF4-FFF2-40B4-BE49-F238E27FC236}">
                  <a16:creationId xmlns:a16="http://schemas.microsoft.com/office/drawing/2014/main" id="{B30B3016-3EF6-4986-B45F-E9FB07FC8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9A21B7DE-CC18-4737-A52F-5DBD3F313475}"/>
              </a:ext>
            </a:extLst>
          </p:cNvPr>
          <p:cNvGrpSpPr/>
          <p:nvPr/>
        </p:nvGrpSpPr>
        <p:grpSpPr>
          <a:xfrm>
            <a:off x="6211233" y="3368520"/>
            <a:ext cx="400671" cy="379358"/>
            <a:chOff x="6225311" y="2473385"/>
            <a:chExt cx="716280" cy="678180"/>
          </a:xfrm>
        </p:grpSpPr>
        <p:pic>
          <p:nvPicPr>
            <p:cNvPr id="17" name="Picture 16">
              <a:extLst>
                <a:ext uri="{FF2B5EF4-FFF2-40B4-BE49-F238E27FC236}">
                  <a16:creationId xmlns:a16="http://schemas.microsoft.com/office/drawing/2014/main" id="{2A5B7DDA-51FE-43F5-B074-5FD066CF780B}"/>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8" name="Picture 2" descr="Image result for python logo">
              <a:extLst>
                <a:ext uri="{FF2B5EF4-FFF2-40B4-BE49-F238E27FC236}">
                  <a16:creationId xmlns:a16="http://schemas.microsoft.com/office/drawing/2014/main" id="{017F0D19-6D91-4835-BE62-6F1D3F435E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CE22F363-63DF-4B23-A5CD-787273AE5717}"/>
              </a:ext>
            </a:extLst>
          </p:cNvPr>
          <p:cNvGrpSpPr/>
          <p:nvPr/>
        </p:nvGrpSpPr>
        <p:grpSpPr>
          <a:xfrm>
            <a:off x="7202341" y="3367708"/>
            <a:ext cx="400671" cy="379358"/>
            <a:chOff x="6225311" y="2473385"/>
            <a:chExt cx="716280" cy="678180"/>
          </a:xfrm>
        </p:grpSpPr>
        <p:pic>
          <p:nvPicPr>
            <p:cNvPr id="20" name="Picture 19">
              <a:extLst>
                <a:ext uri="{FF2B5EF4-FFF2-40B4-BE49-F238E27FC236}">
                  <a16:creationId xmlns:a16="http://schemas.microsoft.com/office/drawing/2014/main" id="{A51A4677-1D18-4BAC-B193-0F2CDD137F2F}"/>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1" name="Picture 2" descr="Image result for python logo">
              <a:extLst>
                <a:ext uri="{FF2B5EF4-FFF2-40B4-BE49-F238E27FC236}">
                  <a16:creationId xmlns:a16="http://schemas.microsoft.com/office/drawing/2014/main" id="{B874BEDB-28A2-43CB-A231-336275E2A0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C41E37C0-0C8B-4288-ABDB-9B8CBD691D6E}"/>
              </a:ext>
            </a:extLst>
          </p:cNvPr>
          <p:cNvGrpSpPr/>
          <p:nvPr/>
        </p:nvGrpSpPr>
        <p:grpSpPr>
          <a:xfrm>
            <a:off x="8178230" y="3366259"/>
            <a:ext cx="400671" cy="379358"/>
            <a:chOff x="6225311" y="2473385"/>
            <a:chExt cx="716280" cy="678180"/>
          </a:xfrm>
        </p:grpSpPr>
        <p:pic>
          <p:nvPicPr>
            <p:cNvPr id="23" name="Picture 22">
              <a:extLst>
                <a:ext uri="{FF2B5EF4-FFF2-40B4-BE49-F238E27FC236}">
                  <a16:creationId xmlns:a16="http://schemas.microsoft.com/office/drawing/2014/main" id="{B3CCD599-9627-4D60-927F-736AEAF76AA0}"/>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4" name="Picture 2" descr="Image result for python logo">
              <a:extLst>
                <a:ext uri="{FF2B5EF4-FFF2-40B4-BE49-F238E27FC236}">
                  <a16:creationId xmlns:a16="http://schemas.microsoft.com/office/drawing/2014/main" id="{402A5350-3FF2-4714-B214-C09536CF7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677CBD87-CCD5-4820-8CEB-A7714847A56A}"/>
              </a:ext>
            </a:extLst>
          </p:cNvPr>
          <p:cNvGrpSpPr/>
          <p:nvPr/>
        </p:nvGrpSpPr>
        <p:grpSpPr>
          <a:xfrm>
            <a:off x="9169338" y="3367071"/>
            <a:ext cx="400671" cy="379358"/>
            <a:chOff x="6225311" y="2473385"/>
            <a:chExt cx="716280" cy="678180"/>
          </a:xfrm>
        </p:grpSpPr>
        <p:pic>
          <p:nvPicPr>
            <p:cNvPr id="26" name="Picture 25">
              <a:extLst>
                <a:ext uri="{FF2B5EF4-FFF2-40B4-BE49-F238E27FC236}">
                  <a16:creationId xmlns:a16="http://schemas.microsoft.com/office/drawing/2014/main" id="{890789CF-7CFB-4EEC-B2DF-6B76D643D1E9}"/>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7" name="Picture 2" descr="Image result for python logo">
              <a:extLst>
                <a:ext uri="{FF2B5EF4-FFF2-40B4-BE49-F238E27FC236}">
                  <a16:creationId xmlns:a16="http://schemas.microsoft.com/office/drawing/2014/main" id="{A2E427B8-4622-49CD-98C7-608351A063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1485CDA4-DAFE-4138-829B-2D40706E4FC3}"/>
              </a:ext>
            </a:extLst>
          </p:cNvPr>
          <p:cNvGrpSpPr/>
          <p:nvPr/>
        </p:nvGrpSpPr>
        <p:grpSpPr>
          <a:xfrm>
            <a:off x="10160446" y="3366259"/>
            <a:ext cx="400671" cy="379358"/>
            <a:chOff x="6225311" y="2473385"/>
            <a:chExt cx="716280" cy="678180"/>
          </a:xfrm>
        </p:grpSpPr>
        <p:pic>
          <p:nvPicPr>
            <p:cNvPr id="29" name="Picture 28">
              <a:extLst>
                <a:ext uri="{FF2B5EF4-FFF2-40B4-BE49-F238E27FC236}">
                  <a16:creationId xmlns:a16="http://schemas.microsoft.com/office/drawing/2014/main" id="{74DB0957-8D98-4532-9D92-6CC408491E68}"/>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30" name="Picture 2" descr="Image result for python logo">
              <a:extLst>
                <a:ext uri="{FF2B5EF4-FFF2-40B4-BE49-F238E27FC236}">
                  <a16:creationId xmlns:a16="http://schemas.microsoft.com/office/drawing/2014/main" id="{24A96326-4054-4C8B-9FA2-3D7CDAC648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Hexagon 31">
            <a:extLst>
              <a:ext uri="{FF2B5EF4-FFF2-40B4-BE49-F238E27FC236}">
                <a16:creationId xmlns:a16="http://schemas.microsoft.com/office/drawing/2014/main" id="{FE19FE2E-87A3-4E08-9DAD-CE3E0E98C03B}"/>
              </a:ext>
            </a:extLst>
          </p:cNvPr>
          <p:cNvSpPr/>
          <p:nvPr/>
        </p:nvSpPr>
        <p:spPr>
          <a:xfrm rot="1810346">
            <a:off x="6135610" y="1906707"/>
            <a:ext cx="1308114" cy="1143571"/>
          </a:xfrm>
          <a:prstGeom prst="hexagon">
            <a:avLst>
              <a:gd name="adj" fmla="val 28543"/>
              <a:gd name="vf" fmla="val 115470"/>
            </a:avLst>
          </a:prstGeom>
          <a:noFill/>
          <a:ln w="57150">
            <a:solidFill>
              <a:srgbClr val="268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33" name="Graphic 32" descr="Repeat">
            <a:extLst>
              <a:ext uri="{FF2B5EF4-FFF2-40B4-BE49-F238E27FC236}">
                <a16:creationId xmlns:a16="http://schemas.microsoft.com/office/drawing/2014/main" id="{7EC6EE6F-3355-4F20-B994-5622A01667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344468">
            <a:off x="6332467" y="2032617"/>
            <a:ext cx="914400" cy="914400"/>
          </a:xfrm>
          <a:prstGeom prst="rect">
            <a:avLst/>
          </a:prstGeom>
        </p:spPr>
      </p:pic>
      <p:sp>
        <p:nvSpPr>
          <p:cNvPr id="39" name="TextBox 38">
            <a:extLst>
              <a:ext uri="{FF2B5EF4-FFF2-40B4-BE49-F238E27FC236}">
                <a16:creationId xmlns:a16="http://schemas.microsoft.com/office/drawing/2014/main" id="{670B16F9-C944-4DEE-9EFD-3D6B271C5046}"/>
              </a:ext>
            </a:extLst>
          </p:cNvPr>
          <p:cNvSpPr txBox="1"/>
          <p:nvPr/>
        </p:nvSpPr>
        <p:spPr>
          <a:xfrm>
            <a:off x="873117" y="3378326"/>
            <a:ext cx="1133259" cy="369332"/>
          </a:xfrm>
          <a:prstGeom prst="rect">
            <a:avLst/>
          </a:prstGeom>
          <a:noFill/>
        </p:spPr>
        <p:txBody>
          <a:bodyPr wrap="none" rtlCol="0">
            <a:spAutoFit/>
          </a:bodyPr>
          <a:lstStyle/>
          <a:p>
            <a:r>
              <a:rPr lang="en-US" dirty="0">
                <a:solidFill>
                  <a:schemeClr val="accent2"/>
                </a:solidFill>
              </a:rPr>
              <a:t>Revision 1</a:t>
            </a:r>
          </a:p>
        </p:txBody>
      </p:sp>
      <p:grpSp>
        <p:nvGrpSpPr>
          <p:cNvPr id="40" name="Group 39">
            <a:extLst>
              <a:ext uri="{FF2B5EF4-FFF2-40B4-BE49-F238E27FC236}">
                <a16:creationId xmlns:a16="http://schemas.microsoft.com/office/drawing/2014/main" id="{A60FFF66-A7C1-42B9-8929-21848AFED241}"/>
              </a:ext>
            </a:extLst>
          </p:cNvPr>
          <p:cNvGrpSpPr/>
          <p:nvPr/>
        </p:nvGrpSpPr>
        <p:grpSpPr>
          <a:xfrm>
            <a:off x="4207767" y="4223702"/>
            <a:ext cx="400671" cy="379358"/>
            <a:chOff x="6225311" y="2473385"/>
            <a:chExt cx="716280" cy="678180"/>
          </a:xfrm>
        </p:grpSpPr>
        <p:pic>
          <p:nvPicPr>
            <p:cNvPr id="41" name="Picture 40">
              <a:extLst>
                <a:ext uri="{FF2B5EF4-FFF2-40B4-BE49-F238E27FC236}">
                  <a16:creationId xmlns:a16="http://schemas.microsoft.com/office/drawing/2014/main" id="{3ABC8D5A-6AAE-4F80-8472-B9D99927D087}"/>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42" name="Picture 2" descr="Image result for python logo">
              <a:extLst>
                <a:ext uri="{FF2B5EF4-FFF2-40B4-BE49-F238E27FC236}">
                  <a16:creationId xmlns:a16="http://schemas.microsoft.com/office/drawing/2014/main" id="{7AC3B2B7-9C56-42A2-8576-C5F475F1E9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a:extLst>
              <a:ext uri="{FF2B5EF4-FFF2-40B4-BE49-F238E27FC236}">
                <a16:creationId xmlns:a16="http://schemas.microsoft.com/office/drawing/2014/main" id="{C35E113A-EEA2-4045-87B4-8D508EB00461}"/>
              </a:ext>
            </a:extLst>
          </p:cNvPr>
          <p:cNvGrpSpPr/>
          <p:nvPr/>
        </p:nvGrpSpPr>
        <p:grpSpPr>
          <a:xfrm>
            <a:off x="2225551" y="4218247"/>
            <a:ext cx="400671" cy="379358"/>
            <a:chOff x="6225311" y="2473385"/>
            <a:chExt cx="716280" cy="678180"/>
          </a:xfrm>
        </p:grpSpPr>
        <p:pic>
          <p:nvPicPr>
            <p:cNvPr id="44" name="Picture 43">
              <a:extLst>
                <a:ext uri="{FF2B5EF4-FFF2-40B4-BE49-F238E27FC236}">
                  <a16:creationId xmlns:a16="http://schemas.microsoft.com/office/drawing/2014/main" id="{4284440A-1359-44AF-A582-2818115F26F2}"/>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45" name="Picture 2" descr="Image result for python logo">
              <a:extLst>
                <a:ext uri="{FF2B5EF4-FFF2-40B4-BE49-F238E27FC236}">
                  <a16:creationId xmlns:a16="http://schemas.microsoft.com/office/drawing/2014/main" id="{534A7E1F-B7FA-477C-BCC6-1DF4721C70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6CD0E0D-3E13-4D61-9D47-1BE0436A06A3}"/>
              </a:ext>
            </a:extLst>
          </p:cNvPr>
          <p:cNvGrpSpPr/>
          <p:nvPr/>
        </p:nvGrpSpPr>
        <p:grpSpPr>
          <a:xfrm>
            <a:off x="3216659" y="4219059"/>
            <a:ext cx="400671" cy="379358"/>
            <a:chOff x="6225311" y="2473385"/>
            <a:chExt cx="716280" cy="678180"/>
          </a:xfrm>
        </p:grpSpPr>
        <p:pic>
          <p:nvPicPr>
            <p:cNvPr id="47" name="Picture 46">
              <a:extLst>
                <a:ext uri="{FF2B5EF4-FFF2-40B4-BE49-F238E27FC236}">
                  <a16:creationId xmlns:a16="http://schemas.microsoft.com/office/drawing/2014/main" id="{7CCC8C88-8DD9-45FB-8B1D-FCFD5ADC4161}"/>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48" name="Picture 2" descr="Image result for python logo">
              <a:extLst>
                <a:ext uri="{FF2B5EF4-FFF2-40B4-BE49-F238E27FC236}">
                  <a16:creationId xmlns:a16="http://schemas.microsoft.com/office/drawing/2014/main" id="{E8E0E85F-9DF8-42F1-AD9F-B5B5F78A23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578FCFC6-D5C1-4BBE-88BC-6383181C06F0}"/>
              </a:ext>
            </a:extLst>
          </p:cNvPr>
          <p:cNvGrpSpPr/>
          <p:nvPr/>
        </p:nvGrpSpPr>
        <p:grpSpPr>
          <a:xfrm>
            <a:off x="5220125" y="4215252"/>
            <a:ext cx="400671" cy="379358"/>
            <a:chOff x="6225311" y="2473385"/>
            <a:chExt cx="716280" cy="678180"/>
          </a:xfrm>
        </p:grpSpPr>
        <p:pic>
          <p:nvPicPr>
            <p:cNvPr id="50" name="Picture 49">
              <a:extLst>
                <a:ext uri="{FF2B5EF4-FFF2-40B4-BE49-F238E27FC236}">
                  <a16:creationId xmlns:a16="http://schemas.microsoft.com/office/drawing/2014/main" id="{61087A7E-C0B1-434C-850B-224D2A7CBA43}"/>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51" name="Picture 2" descr="Image result for python logo">
              <a:extLst>
                <a:ext uri="{FF2B5EF4-FFF2-40B4-BE49-F238E27FC236}">
                  <a16:creationId xmlns:a16="http://schemas.microsoft.com/office/drawing/2014/main" id="{736D3E63-150D-4DF8-B9B8-6D2733BD8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a:extLst>
              <a:ext uri="{FF2B5EF4-FFF2-40B4-BE49-F238E27FC236}">
                <a16:creationId xmlns:a16="http://schemas.microsoft.com/office/drawing/2014/main" id="{F4B11C23-8BDC-4AD2-B4C8-8FEF811A60D2}"/>
              </a:ext>
            </a:extLst>
          </p:cNvPr>
          <p:cNvGrpSpPr/>
          <p:nvPr/>
        </p:nvGrpSpPr>
        <p:grpSpPr>
          <a:xfrm>
            <a:off x="6211233" y="4216064"/>
            <a:ext cx="400671" cy="379358"/>
            <a:chOff x="6225311" y="2473385"/>
            <a:chExt cx="716280" cy="678180"/>
          </a:xfrm>
        </p:grpSpPr>
        <p:pic>
          <p:nvPicPr>
            <p:cNvPr id="53" name="Picture 52">
              <a:extLst>
                <a:ext uri="{FF2B5EF4-FFF2-40B4-BE49-F238E27FC236}">
                  <a16:creationId xmlns:a16="http://schemas.microsoft.com/office/drawing/2014/main" id="{70DE6EFA-CF5F-4BCF-AE46-028C46B38E96}"/>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54" name="Picture 2" descr="Image result for python logo">
              <a:extLst>
                <a:ext uri="{FF2B5EF4-FFF2-40B4-BE49-F238E27FC236}">
                  <a16:creationId xmlns:a16="http://schemas.microsoft.com/office/drawing/2014/main" id="{E22586F1-C8ED-4B64-8944-E02E567878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46EBDAF6-838B-4308-9DDC-1601A1AC862B}"/>
              </a:ext>
            </a:extLst>
          </p:cNvPr>
          <p:cNvGrpSpPr/>
          <p:nvPr/>
        </p:nvGrpSpPr>
        <p:grpSpPr>
          <a:xfrm>
            <a:off x="7202341" y="4215252"/>
            <a:ext cx="400671" cy="379358"/>
            <a:chOff x="6225311" y="2473385"/>
            <a:chExt cx="716280" cy="678180"/>
          </a:xfrm>
        </p:grpSpPr>
        <p:pic>
          <p:nvPicPr>
            <p:cNvPr id="56" name="Picture 55">
              <a:extLst>
                <a:ext uri="{FF2B5EF4-FFF2-40B4-BE49-F238E27FC236}">
                  <a16:creationId xmlns:a16="http://schemas.microsoft.com/office/drawing/2014/main" id="{AC8DF8C8-20D2-434E-830C-03969A438CE4}"/>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57" name="Picture 2" descr="Image result for python logo">
              <a:extLst>
                <a:ext uri="{FF2B5EF4-FFF2-40B4-BE49-F238E27FC236}">
                  <a16:creationId xmlns:a16="http://schemas.microsoft.com/office/drawing/2014/main" id="{686C44FA-3ECA-4E92-ABE7-0534FDC41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86441869-21E4-4B9C-BD7A-AA30EBBADEF3}"/>
              </a:ext>
            </a:extLst>
          </p:cNvPr>
          <p:cNvGrpSpPr/>
          <p:nvPr/>
        </p:nvGrpSpPr>
        <p:grpSpPr>
          <a:xfrm>
            <a:off x="8178230" y="4213803"/>
            <a:ext cx="400671" cy="379358"/>
            <a:chOff x="6225311" y="2473385"/>
            <a:chExt cx="716280" cy="678180"/>
          </a:xfrm>
        </p:grpSpPr>
        <p:pic>
          <p:nvPicPr>
            <p:cNvPr id="59" name="Picture 58">
              <a:extLst>
                <a:ext uri="{FF2B5EF4-FFF2-40B4-BE49-F238E27FC236}">
                  <a16:creationId xmlns:a16="http://schemas.microsoft.com/office/drawing/2014/main" id="{4344D368-CFD5-4967-9AD4-A4370CB08F57}"/>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60" name="Picture 2" descr="Image result for python logo">
              <a:extLst>
                <a:ext uri="{FF2B5EF4-FFF2-40B4-BE49-F238E27FC236}">
                  <a16:creationId xmlns:a16="http://schemas.microsoft.com/office/drawing/2014/main" id="{0B6CD3FA-DEE3-43C5-8489-148F2F843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a:extLst>
              <a:ext uri="{FF2B5EF4-FFF2-40B4-BE49-F238E27FC236}">
                <a16:creationId xmlns:a16="http://schemas.microsoft.com/office/drawing/2014/main" id="{C7E6CC39-E1E3-4095-ABA2-59D49B0AED6C}"/>
              </a:ext>
            </a:extLst>
          </p:cNvPr>
          <p:cNvGrpSpPr/>
          <p:nvPr/>
        </p:nvGrpSpPr>
        <p:grpSpPr>
          <a:xfrm>
            <a:off x="9169338" y="4214615"/>
            <a:ext cx="400671" cy="379358"/>
            <a:chOff x="6225311" y="2473385"/>
            <a:chExt cx="716280" cy="678180"/>
          </a:xfrm>
        </p:grpSpPr>
        <p:pic>
          <p:nvPicPr>
            <p:cNvPr id="62" name="Picture 61">
              <a:extLst>
                <a:ext uri="{FF2B5EF4-FFF2-40B4-BE49-F238E27FC236}">
                  <a16:creationId xmlns:a16="http://schemas.microsoft.com/office/drawing/2014/main" id="{7EC9A720-2FCA-49EF-89EF-455E5E5F3D24}"/>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63" name="Picture 2" descr="Image result for python logo">
              <a:extLst>
                <a:ext uri="{FF2B5EF4-FFF2-40B4-BE49-F238E27FC236}">
                  <a16:creationId xmlns:a16="http://schemas.microsoft.com/office/drawing/2014/main" id="{4E3DA98D-CD2E-4140-AD7E-27B163705B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 63">
            <a:extLst>
              <a:ext uri="{FF2B5EF4-FFF2-40B4-BE49-F238E27FC236}">
                <a16:creationId xmlns:a16="http://schemas.microsoft.com/office/drawing/2014/main" id="{0E87D910-6816-4A50-AE02-22D076C59EA1}"/>
              </a:ext>
            </a:extLst>
          </p:cNvPr>
          <p:cNvGrpSpPr/>
          <p:nvPr/>
        </p:nvGrpSpPr>
        <p:grpSpPr>
          <a:xfrm>
            <a:off x="10160446" y="4213803"/>
            <a:ext cx="400671" cy="379358"/>
            <a:chOff x="6225311" y="2473385"/>
            <a:chExt cx="716280" cy="678180"/>
          </a:xfrm>
        </p:grpSpPr>
        <p:pic>
          <p:nvPicPr>
            <p:cNvPr id="65" name="Picture 64">
              <a:extLst>
                <a:ext uri="{FF2B5EF4-FFF2-40B4-BE49-F238E27FC236}">
                  <a16:creationId xmlns:a16="http://schemas.microsoft.com/office/drawing/2014/main" id="{58B7D26B-F8AC-44F7-AD58-DC6A37F845F3}"/>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66" name="Picture 2" descr="Image result for python logo">
              <a:extLst>
                <a:ext uri="{FF2B5EF4-FFF2-40B4-BE49-F238E27FC236}">
                  <a16:creationId xmlns:a16="http://schemas.microsoft.com/office/drawing/2014/main" id="{4D5F0C87-A8F4-4B50-9D64-427D187F5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67" name="TextBox 66">
            <a:extLst>
              <a:ext uri="{FF2B5EF4-FFF2-40B4-BE49-F238E27FC236}">
                <a16:creationId xmlns:a16="http://schemas.microsoft.com/office/drawing/2014/main" id="{C1BD6CCB-1456-449E-9DF9-00F5E231C066}"/>
              </a:ext>
            </a:extLst>
          </p:cNvPr>
          <p:cNvSpPr txBox="1"/>
          <p:nvPr/>
        </p:nvSpPr>
        <p:spPr>
          <a:xfrm>
            <a:off x="886384" y="4202641"/>
            <a:ext cx="1133259" cy="369332"/>
          </a:xfrm>
          <a:prstGeom prst="rect">
            <a:avLst/>
          </a:prstGeom>
          <a:noFill/>
        </p:spPr>
        <p:txBody>
          <a:bodyPr wrap="none" rtlCol="0">
            <a:spAutoFit/>
          </a:bodyPr>
          <a:lstStyle/>
          <a:p>
            <a:r>
              <a:rPr lang="en-US" dirty="0">
                <a:solidFill>
                  <a:schemeClr val="accent2"/>
                </a:solidFill>
              </a:rPr>
              <a:t>Revision 2</a:t>
            </a:r>
          </a:p>
        </p:txBody>
      </p:sp>
      <p:sp>
        <p:nvSpPr>
          <p:cNvPr id="68" name="TextBox 67">
            <a:extLst>
              <a:ext uri="{FF2B5EF4-FFF2-40B4-BE49-F238E27FC236}">
                <a16:creationId xmlns:a16="http://schemas.microsoft.com/office/drawing/2014/main" id="{52B941E2-90CC-4991-81C3-2428CC66600A}"/>
              </a:ext>
            </a:extLst>
          </p:cNvPr>
          <p:cNvSpPr txBox="1"/>
          <p:nvPr/>
        </p:nvSpPr>
        <p:spPr>
          <a:xfrm>
            <a:off x="2006998" y="3734328"/>
            <a:ext cx="816249" cy="261610"/>
          </a:xfrm>
          <a:prstGeom prst="rect">
            <a:avLst/>
          </a:prstGeom>
          <a:noFill/>
        </p:spPr>
        <p:txBody>
          <a:bodyPr wrap="none" rtlCol="0">
            <a:spAutoFit/>
          </a:bodyPr>
          <a:lstStyle/>
          <a:p>
            <a:r>
              <a:rPr lang="en-US" sz="1100" dirty="0"/>
              <a:t>nginx:1.7.0</a:t>
            </a:r>
          </a:p>
        </p:txBody>
      </p:sp>
      <p:sp>
        <p:nvSpPr>
          <p:cNvPr id="69" name="TextBox 68">
            <a:extLst>
              <a:ext uri="{FF2B5EF4-FFF2-40B4-BE49-F238E27FC236}">
                <a16:creationId xmlns:a16="http://schemas.microsoft.com/office/drawing/2014/main" id="{B0D447D4-108B-4CA3-8A22-A92EFF72F866}"/>
              </a:ext>
            </a:extLst>
          </p:cNvPr>
          <p:cNvSpPr txBox="1"/>
          <p:nvPr/>
        </p:nvSpPr>
        <p:spPr>
          <a:xfrm>
            <a:off x="3011590" y="3734328"/>
            <a:ext cx="816249" cy="261610"/>
          </a:xfrm>
          <a:prstGeom prst="rect">
            <a:avLst/>
          </a:prstGeom>
          <a:noFill/>
        </p:spPr>
        <p:txBody>
          <a:bodyPr wrap="none" rtlCol="0">
            <a:spAutoFit/>
          </a:bodyPr>
          <a:lstStyle/>
          <a:p>
            <a:r>
              <a:rPr lang="en-US" sz="1100" dirty="0"/>
              <a:t>nginx:1.7.0</a:t>
            </a:r>
          </a:p>
        </p:txBody>
      </p:sp>
      <p:sp>
        <p:nvSpPr>
          <p:cNvPr id="70" name="TextBox 69">
            <a:extLst>
              <a:ext uri="{FF2B5EF4-FFF2-40B4-BE49-F238E27FC236}">
                <a16:creationId xmlns:a16="http://schemas.microsoft.com/office/drawing/2014/main" id="{F2996913-A311-4179-96D0-BBDE7947BD7A}"/>
              </a:ext>
            </a:extLst>
          </p:cNvPr>
          <p:cNvSpPr txBox="1"/>
          <p:nvPr/>
        </p:nvSpPr>
        <p:spPr>
          <a:xfrm>
            <a:off x="4035597" y="3734328"/>
            <a:ext cx="816249" cy="261610"/>
          </a:xfrm>
          <a:prstGeom prst="rect">
            <a:avLst/>
          </a:prstGeom>
          <a:noFill/>
        </p:spPr>
        <p:txBody>
          <a:bodyPr wrap="none" rtlCol="0">
            <a:spAutoFit/>
          </a:bodyPr>
          <a:lstStyle/>
          <a:p>
            <a:r>
              <a:rPr lang="en-US" sz="1100" dirty="0"/>
              <a:t>nginx:1.7.0</a:t>
            </a:r>
          </a:p>
        </p:txBody>
      </p:sp>
      <p:sp>
        <p:nvSpPr>
          <p:cNvPr id="71" name="TextBox 70">
            <a:extLst>
              <a:ext uri="{FF2B5EF4-FFF2-40B4-BE49-F238E27FC236}">
                <a16:creationId xmlns:a16="http://schemas.microsoft.com/office/drawing/2014/main" id="{C2F6B0E7-D794-402E-B00C-88D6913289BB}"/>
              </a:ext>
            </a:extLst>
          </p:cNvPr>
          <p:cNvSpPr txBox="1"/>
          <p:nvPr/>
        </p:nvSpPr>
        <p:spPr>
          <a:xfrm>
            <a:off x="5040189" y="3734328"/>
            <a:ext cx="816249" cy="261610"/>
          </a:xfrm>
          <a:prstGeom prst="rect">
            <a:avLst/>
          </a:prstGeom>
          <a:noFill/>
        </p:spPr>
        <p:txBody>
          <a:bodyPr wrap="none" rtlCol="0">
            <a:spAutoFit/>
          </a:bodyPr>
          <a:lstStyle/>
          <a:p>
            <a:r>
              <a:rPr lang="en-US" sz="1100" dirty="0"/>
              <a:t>nginx:1.7.0</a:t>
            </a:r>
          </a:p>
        </p:txBody>
      </p:sp>
      <p:sp>
        <p:nvSpPr>
          <p:cNvPr id="72" name="TextBox 71">
            <a:extLst>
              <a:ext uri="{FF2B5EF4-FFF2-40B4-BE49-F238E27FC236}">
                <a16:creationId xmlns:a16="http://schemas.microsoft.com/office/drawing/2014/main" id="{D4A8E97D-4033-4731-AE1D-839A82CECD0C}"/>
              </a:ext>
            </a:extLst>
          </p:cNvPr>
          <p:cNvSpPr txBox="1"/>
          <p:nvPr/>
        </p:nvSpPr>
        <p:spPr>
          <a:xfrm>
            <a:off x="6013617" y="3734328"/>
            <a:ext cx="816249" cy="261610"/>
          </a:xfrm>
          <a:prstGeom prst="rect">
            <a:avLst/>
          </a:prstGeom>
          <a:noFill/>
        </p:spPr>
        <p:txBody>
          <a:bodyPr wrap="none" rtlCol="0">
            <a:spAutoFit/>
          </a:bodyPr>
          <a:lstStyle/>
          <a:p>
            <a:r>
              <a:rPr lang="en-US" sz="1100" dirty="0"/>
              <a:t>nginx:1.7.0</a:t>
            </a:r>
          </a:p>
        </p:txBody>
      </p:sp>
      <p:sp>
        <p:nvSpPr>
          <p:cNvPr id="73" name="TextBox 72">
            <a:extLst>
              <a:ext uri="{FF2B5EF4-FFF2-40B4-BE49-F238E27FC236}">
                <a16:creationId xmlns:a16="http://schemas.microsoft.com/office/drawing/2014/main" id="{F56D4031-1215-42BB-AEE6-AB550208997A}"/>
              </a:ext>
            </a:extLst>
          </p:cNvPr>
          <p:cNvSpPr txBox="1"/>
          <p:nvPr/>
        </p:nvSpPr>
        <p:spPr>
          <a:xfrm>
            <a:off x="7018209" y="3734328"/>
            <a:ext cx="816249" cy="261610"/>
          </a:xfrm>
          <a:prstGeom prst="rect">
            <a:avLst/>
          </a:prstGeom>
          <a:noFill/>
        </p:spPr>
        <p:txBody>
          <a:bodyPr wrap="none" rtlCol="0">
            <a:spAutoFit/>
          </a:bodyPr>
          <a:lstStyle/>
          <a:p>
            <a:r>
              <a:rPr lang="en-US" sz="1100" dirty="0"/>
              <a:t>nginx:1.7.0</a:t>
            </a:r>
          </a:p>
        </p:txBody>
      </p:sp>
      <p:sp>
        <p:nvSpPr>
          <p:cNvPr id="74" name="TextBox 73">
            <a:extLst>
              <a:ext uri="{FF2B5EF4-FFF2-40B4-BE49-F238E27FC236}">
                <a16:creationId xmlns:a16="http://schemas.microsoft.com/office/drawing/2014/main" id="{340AA202-E7BF-43F1-8E21-FA8239476B56}"/>
              </a:ext>
            </a:extLst>
          </p:cNvPr>
          <p:cNvSpPr txBox="1"/>
          <p:nvPr/>
        </p:nvSpPr>
        <p:spPr>
          <a:xfrm>
            <a:off x="8042216" y="3734328"/>
            <a:ext cx="816249" cy="261610"/>
          </a:xfrm>
          <a:prstGeom prst="rect">
            <a:avLst/>
          </a:prstGeom>
          <a:noFill/>
        </p:spPr>
        <p:txBody>
          <a:bodyPr wrap="none" rtlCol="0">
            <a:spAutoFit/>
          </a:bodyPr>
          <a:lstStyle/>
          <a:p>
            <a:r>
              <a:rPr lang="en-US" sz="1100" dirty="0"/>
              <a:t>nginx:1.7.0</a:t>
            </a:r>
          </a:p>
        </p:txBody>
      </p:sp>
      <p:sp>
        <p:nvSpPr>
          <p:cNvPr id="75" name="TextBox 74">
            <a:extLst>
              <a:ext uri="{FF2B5EF4-FFF2-40B4-BE49-F238E27FC236}">
                <a16:creationId xmlns:a16="http://schemas.microsoft.com/office/drawing/2014/main" id="{3A53B381-E05F-494F-9ADC-66A642DEA3E1}"/>
              </a:ext>
            </a:extLst>
          </p:cNvPr>
          <p:cNvSpPr txBox="1"/>
          <p:nvPr/>
        </p:nvSpPr>
        <p:spPr>
          <a:xfrm>
            <a:off x="9046808" y="3734328"/>
            <a:ext cx="816249" cy="261610"/>
          </a:xfrm>
          <a:prstGeom prst="rect">
            <a:avLst/>
          </a:prstGeom>
          <a:noFill/>
        </p:spPr>
        <p:txBody>
          <a:bodyPr wrap="none" rtlCol="0">
            <a:spAutoFit/>
          </a:bodyPr>
          <a:lstStyle/>
          <a:p>
            <a:r>
              <a:rPr lang="en-US" sz="1100" dirty="0"/>
              <a:t>nginx:1.7.0</a:t>
            </a:r>
          </a:p>
        </p:txBody>
      </p:sp>
      <p:sp>
        <p:nvSpPr>
          <p:cNvPr id="76" name="TextBox 75">
            <a:extLst>
              <a:ext uri="{FF2B5EF4-FFF2-40B4-BE49-F238E27FC236}">
                <a16:creationId xmlns:a16="http://schemas.microsoft.com/office/drawing/2014/main" id="{A276ABD7-988A-45CA-A1A7-30EB6856DAD3}"/>
              </a:ext>
            </a:extLst>
          </p:cNvPr>
          <p:cNvSpPr txBox="1"/>
          <p:nvPr/>
        </p:nvSpPr>
        <p:spPr>
          <a:xfrm>
            <a:off x="10001297" y="3734328"/>
            <a:ext cx="816249" cy="261610"/>
          </a:xfrm>
          <a:prstGeom prst="rect">
            <a:avLst/>
          </a:prstGeom>
          <a:noFill/>
        </p:spPr>
        <p:txBody>
          <a:bodyPr wrap="none" rtlCol="0">
            <a:spAutoFit/>
          </a:bodyPr>
          <a:lstStyle/>
          <a:p>
            <a:r>
              <a:rPr lang="en-US" sz="1100" dirty="0"/>
              <a:t>nginx:1.7.0</a:t>
            </a:r>
          </a:p>
        </p:txBody>
      </p:sp>
      <p:sp>
        <p:nvSpPr>
          <p:cNvPr id="77" name="TextBox 76">
            <a:extLst>
              <a:ext uri="{FF2B5EF4-FFF2-40B4-BE49-F238E27FC236}">
                <a16:creationId xmlns:a16="http://schemas.microsoft.com/office/drawing/2014/main" id="{44A7186D-41BF-4A95-A415-DAAA02AB979B}"/>
              </a:ext>
            </a:extLst>
          </p:cNvPr>
          <p:cNvSpPr txBox="1"/>
          <p:nvPr/>
        </p:nvSpPr>
        <p:spPr>
          <a:xfrm>
            <a:off x="2006376" y="4606728"/>
            <a:ext cx="816249" cy="261610"/>
          </a:xfrm>
          <a:prstGeom prst="rect">
            <a:avLst/>
          </a:prstGeom>
          <a:noFill/>
        </p:spPr>
        <p:txBody>
          <a:bodyPr wrap="none" rtlCol="0">
            <a:spAutoFit/>
          </a:bodyPr>
          <a:lstStyle/>
          <a:p>
            <a:r>
              <a:rPr lang="en-US" sz="1100" dirty="0"/>
              <a:t>nginx:1.7.1</a:t>
            </a:r>
          </a:p>
        </p:txBody>
      </p:sp>
      <p:sp>
        <p:nvSpPr>
          <p:cNvPr id="78" name="TextBox 77">
            <a:extLst>
              <a:ext uri="{FF2B5EF4-FFF2-40B4-BE49-F238E27FC236}">
                <a16:creationId xmlns:a16="http://schemas.microsoft.com/office/drawing/2014/main" id="{E1F8A10C-7266-4D1C-87B7-8AC1896C429B}"/>
              </a:ext>
            </a:extLst>
          </p:cNvPr>
          <p:cNvSpPr txBox="1"/>
          <p:nvPr/>
        </p:nvSpPr>
        <p:spPr>
          <a:xfrm>
            <a:off x="3010968" y="4606728"/>
            <a:ext cx="816249" cy="261610"/>
          </a:xfrm>
          <a:prstGeom prst="rect">
            <a:avLst/>
          </a:prstGeom>
          <a:noFill/>
        </p:spPr>
        <p:txBody>
          <a:bodyPr wrap="none" rtlCol="0">
            <a:spAutoFit/>
          </a:bodyPr>
          <a:lstStyle/>
          <a:p>
            <a:r>
              <a:rPr lang="en-US" sz="1100" dirty="0"/>
              <a:t>nginx:1.7.1</a:t>
            </a:r>
          </a:p>
        </p:txBody>
      </p:sp>
      <p:sp>
        <p:nvSpPr>
          <p:cNvPr id="79" name="TextBox 78">
            <a:extLst>
              <a:ext uri="{FF2B5EF4-FFF2-40B4-BE49-F238E27FC236}">
                <a16:creationId xmlns:a16="http://schemas.microsoft.com/office/drawing/2014/main" id="{9F7C0A42-3270-4D7C-9854-B19B54434182}"/>
              </a:ext>
            </a:extLst>
          </p:cNvPr>
          <p:cNvSpPr txBox="1"/>
          <p:nvPr/>
        </p:nvSpPr>
        <p:spPr>
          <a:xfrm>
            <a:off x="4034975" y="4606728"/>
            <a:ext cx="816249" cy="261610"/>
          </a:xfrm>
          <a:prstGeom prst="rect">
            <a:avLst/>
          </a:prstGeom>
          <a:noFill/>
        </p:spPr>
        <p:txBody>
          <a:bodyPr wrap="none" rtlCol="0">
            <a:spAutoFit/>
          </a:bodyPr>
          <a:lstStyle/>
          <a:p>
            <a:r>
              <a:rPr lang="en-US" sz="1100" dirty="0"/>
              <a:t>nginx:1.7.1</a:t>
            </a:r>
          </a:p>
        </p:txBody>
      </p:sp>
      <p:sp>
        <p:nvSpPr>
          <p:cNvPr id="80" name="TextBox 79">
            <a:extLst>
              <a:ext uri="{FF2B5EF4-FFF2-40B4-BE49-F238E27FC236}">
                <a16:creationId xmlns:a16="http://schemas.microsoft.com/office/drawing/2014/main" id="{B36E4BB4-0B54-4701-A053-09DCC408273A}"/>
              </a:ext>
            </a:extLst>
          </p:cNvPr>
          <p:cNvSpPr txBox="1"/>
          <p:nvPr/>
        </p:nvSpPr>
        <p:spPr>
          <a:xfrm>
            <a:off x="5039567" y="4606728"/>
            <a:ext cx="816249" cy="261610"/>
          </a:xfrm>
          <a:prstGeom prst="rect">
            <a:avLst/>
          </a:prstGeom>
          <a:noFill/>
        </p:spPr>
        <p:txBody>
          <a:bodyPr wrap="none" rtlCol="0">
            <a:spAutoFit/>
          </a:bodyPr>
          <a:lstStyle/>
          <a:p>
            <a:r>
              <a:rPr lang="en-US" sz="1100" dirty="0"/>
              <a:t>nginx:1.7.1</a:t>
            </a:r>
          </a:p>
        </p:txBody>
      </p:sp>
      <p:sp>
        <p:nvSpPr>
          <p:cNvPr id="81" name="TextBox 80">
            <a:extLst>
              <a:ext uri="{FF2B5EF4-FFF2-40B4-BE49-F238E27FC236}">
                <a16:creationId xmlns:a16="http://schemas.microsoft.com/office/drawing/2014/main" id="{E0A15DCD-312A-4370-8708-71772145CDE8}"/>
              </a:ext>
            </a:extLst>
          </p:cNvPr>
          <p:cNvSpPr txBox="1"/>
          <p:nvPr/>
        </p:nvSpPr>
        <p:spPr>
          <a:xfrm>
            <a:off x="6012995" y="4606728"/>
            <a:ext cx="816249" cy="261610"/>
          </a:xfrm>
          <a:prstGeom prst="rect">
            <a:avLst/>
          </a:prstGeom>
          <a:noFill/>
        </p:spPr>
        <p:txBody>
          <a:bodyPr wrap="none" rtlCol="0">
            <a:spAutoFit/>
          </a:bodyPr>
          <a:lstStyle/>
          <a:p>
            <a:r>
              <a:rPr lang="en-US" sz="1100" dirty="0"/>
              <a:t>nginx:1.7.1</a:t>
            </a:r>
          </a:p>
        </p:txBody>
      </p:sp>
      <p:sp>
        <p:nvSpPr>
          <p:cNvPr id="82" name="TextBox 81">
            <a:extLst>
              <a:ext uri="{FF2B5EF4-FFF2-40B4-BE49-F238E27FC236}">
                <a16:creationId xmlns:a16="http://schemas.microsoft.com/office/drawing/2014/main" id="{C12CE3DA-92CC-42E1-8672-C696D9A31FBE}"/>
              </a:ext>
            </a:extLst>
          </p:cNvPr>
          <p:cNvSpPr txBox="1"/>
          <p:nvPr/>
        </p:nvSpPr>
        <p:spPr>
          <a:xfrm>
            <a:off x="7017587" y="4606728"/>
            <a:ext cx="816249" cy="261610"/>
          </a:xfrm>
          <a:prstGeom prst="rect">
            <a:avLst/>
          </a:prstGeom>
          <a:noFill/>
        </p:spPr>
        <p:txBody>
          <a:bodyPr wrap="none" rtlCol="0">
            <a:spAutoFit/>
          </a:bodyPr>
          <a:lstStyle/>
          <a:p>
            <a:r>
              <a:rPr lang="en-US" sz="1100" dirty="0"/>
              <a:t>nginx:1.7.1</a:t>
            </a:r>
          </a:p>
        </p:txBody>
      </p:sp>
      <p:sp>
        <p:nvSpPr>
          <p:cNvPr id="83" name="TextBox 82">
            <a:extLst>
              <a:ext uri="{FF2B5EF4-FFF2-40B4-BE49-F238E27FC236}">
                <a16:creationId xmlns:a16="http://schemas.microsoft.com/office/drawing/2014/main" id="{B97C000D-528B-4C59-9122-17F2B18ECB51}"/>
              </a:ext>
            </a:extLst>
          </p:cNvPr>
          <p:cNvSpPr txBox="1"/>
          <p:nvPr/>
        </p:nvSpPr>
        <p:spPr>
          <a:xfrm>
            <a:off x="8041594" y="4606728"/>
            <a:ext cx="816249" cy="261610"/>
          </a:xfrm>
          <a:prstGeom prst="rect">
            <a:avLst/>
          </a:prstGeom>
          <a:noFill/>
        </p:spPr>
        <p:txBody>
          <a:bodyPr wrap="none" rtlCol="0">
            <a:spAutoFit/>
          </a:bodyPr>
          <a:lstStyle/>
          <a:p>
            <a:r>
              <a:rPr lang="en-US" sz="1100" dirty="0"/>
              <a:t>nginx:1.7.1</a:t>
            </a:r>
          </a:p>
        </p:txBody>
      </p:sp>
      <p:sp>
        <p:nvSpPr>
          <p:cNvPr id="84" name="TextBox 83">
            <a:extLst>
              <a:ext uri="{FF2B5EF4-FFF2-40B4-BE49-F238E27FC236}">
                <a16:creationId xmlns:a16="http://schemas.microsoft.com/office/drawing/2014/main" id="{0A8F0D91-69FF-4CFF-9EAF-C2587F41629E}"/>
              </a:ext>
            </a:extLst>
          </p:cNvPr>
          <p:cNvSpPr txBox="1"/>
          <p:nvPr/>
        </p:nvSpPr>
        <p:spPr>
          <a:xfrm>
            <a:off x="9046186" y="4606728"/>
            <a:ext cx="816249" cy="261610"/>
          </a:xfrm>
          <a:prstGeom prst="rect">
            <a:avLst/>
          </a:prstGeom>
          <a:noFill/>
        </p:spPr>
        <p:txBody>
          <a:bodyPr wrap="none" rtlCol="0">
            <a:spAutoFit/>
          </a:bodyPr>
          <a:lstStyle/>
          <a:p>
            <a:r>
              <a:rPr lang="en-US" sz="1100" dirty="0"/>
              <a:t>nginx:1.7.1</a:t>
            </a:r>
          </a:p>
        </p:txBody>
      </p:sp>
      <p:sp>
        <p:nvSpPr>
          <p:cNvPr id="85" name="TextBox 84">
            <a:extLst>
              <a:ext uri="{FF2B5EF4-FFF2-40B4-BE49-F238E27FC236}">
                <a16:creationId xmlns:a16="http://schemas.microsoft.com/office/drawing/2014/main" id="{5C3DEEC6-0763-48C3-9C81-8FA69F5C1557}"/>
              </a:ext>
            </a:extLst>
          </p:cNvPr>
          <p:cNvSpPr txBox="1"/>
          <p:nvPr/>
        </p:nvSpPr>
        <p:spPr>
          <a:xfrm>
            <a:off x="10000675" y="4606728"/>
            <a:ext cx="816249" cy="261610"/>
          </a:xfrm>
          <a:prstGeom prst="rect">
            <a:avLst/>
          </a:prstGeom>
          <a:noFill/>
        </p:spPr>
        <p:txBody>
          <a:bodyPr wrap="none" rtlCol="0">
            <a:spAutoFit/>
          </a:bodyPr>
          <a:lstStyle/>
          <a:p>
            <a:r>
              <a:rPr lang="en-US" sz="1100" dirty="0"/>
              <a:t>nginx:1.7.1</a:t>
            </a:r>
          </a:p>
        </p:txBody>
      </p:sp>
    </p:spTree>
    <p:extLst>
      <p:ext uri="{BB962C8B-B14F-4D97-AF65-F5344CB8AC3E}">
        <p14:creationId xmlns:p14="http://schemas.microsoft.com/office/powerpoint/2010/main" val="264289078"/>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par>
                                    <p:cTn id="8" presetID="64" presetClass="path" presetSubtype="0" accel="50000" fill="hold" grpId="1" nodeType="withEffect" p14:presetBounceEnd="63750">
                                      <p:stCondLst>
                                        <p:cond delay="0"/>
                                      </p:stCondLst>
                                      <p:childTnLst>
                                        <p:animMotion origin="layout" path="M -1.04167E-6 0.04445 L -1.04167E-6 -2.59259E-6 " pathEditMode="relative" rAng="0" ptsTypes="AA" p14:bounceEnd="63750">
                                          <p:cBhvr>
                                            <p:cTn id="9" dur="750" fill="hold"/>
                                            <p:tgtEl>
                                              <p:spTgt spid="32"/>
                                            </p:tgtEl>
                                            <p:attrNameLst>
                                              <p:attrName>ppt_x</p:attrName>
                                              <p:attrName>ppt_y</p:attrName>
                                            </p:attrNameLst>
                                          </p:cBhvr>
                                          <p:rCtr x="0" y="-2222"/>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8" presetClass="emph" presetSubtype="0" repeatCount="indefinite" fill="hold" nodeType="withEffect">
                                      <p:stCondLst>
                                        <p:cond delay="0"/>
                                      </p:stCondLst>
                                      <p:childTnLst>
                                        <p:animRot by="21600000">
                                          <p:cBhvr>
                                            <p:cTn id="15" dur="2000" fill="hold"/>
                                            <p:tgtEl>
                                              <p:spTgt spid="33"/>
                                            </p:tgtEl>
                                            <p:attrNameLst>
                                              <p:attrName>r</p:attrName>
                                            </p:attrNameLst>
                                          </p:cBhvr>
                                        </p:animRot>
                                      </p:childTnLst>
                                    </p:cTn>
                                  </p:par>
                                </p:childTnLst>
                              </p:cTn>
                            </p:par>
                            <p:par>
                              <p:cTn id="16" fill="hold">
                                <p:stCondLst>
                                  <p:cond delay="2750"/>
                                </p:stCondLst>
                                <p:childTnLst>
                                  <p:par>
                                    <p:cTn id="17" presetID="47"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anim calcmode="lin" valueType="num">
                                          <p:cBhvr>
                                            <p:cTn id="20" dur="500" fill="hold"/>
                                            <p:tgtEl>
                                              <p:spTgt spid="7"/>
                                            </p:tgtEl>
                                            <p:attrNameLst>
                                              <p:attrName>ppt_x</p:attrName>
                                            </p:attrNameLst>
                                          </p:cBhvr>
                                          <p:tavLst>
                                            <p:tav tm="0">
                                              <p:val>
                                                <p:strVal val="#ppt_x"/>
                                              </p:val>
                                            </p:tav>
                                            <p:tav tm="100000">
                                              <p:val>
                                                <p:strVal val="#ppt_x"/>
                                              </p:val>
                                            </p:tav>
                                          </p:tavLst>
                                        </p:anim>
                                        <p:anim calcmode="lin" valueType="num">
                                          <p:cBhvr>
                                            <p:cTn id="21" dur="500" fill="hold"/>
                                            <p:tgtEl>
                                              <p:spTgt spid="7"/>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25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5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anim calcmode="lin" valueType="num">
                                          <p:cBhvr>
                                            <p:cTn id="30" dur="500" fill="hold"/>
                                            <p:tgtEl>
                                              <p:spTgt spid="4"/>
                                            </p:tgtEl>
                                            <p:attrNameLst>
                                              <p:attrName>ppt_x</p:attrName>
                                            </p:attrNameLst>
                                          </p:cBhvr>
                                          <p:tavLst>
                                            <p:tav tm="0">
                                              <p:val>
                                                <p:strVal val="#ppt_x"/>
                                              </p:val>
                                            </p:tav>
                                            <p:tav tm="100000">
                                              <p:val>
                                                <p:strVal val="#ppt_x"/>
                                              </p:val>
                                            </p:tav>
                                          </p:tavLst>
                                        </p:anim>
                                        <p:anim calcmode="lin" valueType="num">
                                          <p:cBhvr>
                                            <p:cTn id="31" dur="500" fill="hold"/>
                                            <p:tgtEl>
                                              <p:spTgt spid="4"/>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7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anim calcmode="lin" valueType="num">
                                          <p:cBhvr>
                                            <p:cTn id="35" dur="500" fill="hold"/>
                                            <p:tgtEl>
                                              <p:spTgt spid="13"/>
                                            </p:tgtEl>
                                            <p:attrNameLst>
                                              <p:attrName>ppt_x</p:attrName>
                                            </p:attrNameLst>
                                          </p:cBhvr>
                                          <p:tavLst>
                                            <p:tav tm="0">
                                              <p:val>
                                                <p:strVal val="#ppt_x"/>
                                              </p:val>
                                            </p:tav>
                                            <p:tav tm="100000">
                                              <p:val>
                                                <p:strVal val="#ppt_x"/>
                                              </p:val>
                                            </p:tav>
                                          </p:tavLst>
                                        </p:anim>
                                        <p:anim calcmode="lin" valueType="num">
                                          <p:cBhvr>
                                            <p:cTn id="36" dur="500" fill="hold"/>
                                            <p:tgtEl>
                                              <p:spTgt spid="13"/>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100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anim calcmode="lin" valueType="num">
                                          <p:cBhvr>
                                            <p:cTn id="40" dur="500" fill="hold"/>
                                            <p:tgtEl>
                                              <p:spTgt spid="16"/>
                                            </p:tgtEl>
                                            <p:attrNameLst>
                                              <p:attrName>ppt_x</p:attrName>
                                            </p:attrNameLst>
                                          </p:cBhvr>
                                          <p:tavLst>
                                            <p:tav tm="0">
                                              <p:val>
                                                <p:strVal val="#ppt_x"/>
                                              </p:val>
                                            </p:tav>
                                            <p:tav tm="100000">
                                              <p:val>
                                                <p:strVal val="#ppt_x"/>
                                              </p:val>
                                            </p:tav>
                                          </p:tavLst>
                                        </p:anim>
                                        <p:anim calcmode="lin" valueType="num">
                                          <p:cBhvr>
                                            <p:cTn id="41" dur="500" fill="hold"/>
                                            <p:tgtEl>
                                              <p:spTgt spid="16"/>
                                            </p:tgtEl>
                                            <p:attrNameLst>
                                              <p:attrName>ppt_y</p:attrName>
                                            </p:attrNameLst>
                                          </p:cBhvr>
                                          <p:tavLst>
                                            <p:tav tm="0">
                                              <p:val>
                                                <p:strVal val="#ppt_y-.1"/>
                                              </p:val>
                                            </p:tav>
                                            <p:tav tm="100000">
                                              <p:val>
                                                <p:strVal val="#ppt_y"/>
                                              </p:val>
                                            </p:tav>
                                          </p:tavLst>
                                        </p:anim>
                                      </p:childTnLst>
                                    </p:cTn>
                                  </p:par>
                                  <p:par>
                                    <p:cTn id="42" presetID="47" presetClass="entr" presetSubtype="0" fill="hold" nodeType="withEffect">
                                      <p:stCondLst>
                                        <p:cond delay="1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anim calcmode="lin" valueType="num">
                                          <p:cBhvr>
                                            <p:cTn id="45" dur="500" fill="hold"/>
                                            <p:tgtEl>
                                              <p:spTgt spid="19"/>
                                            </p:tgtEl>
                                            <p:attrNameLst>
                                              <p:attrName>ppt_x</p:attrName>
                                            </p:attrNameLst>
                                          </p:cBhvr>
                                          <p:tavLst>
                                            <p:tav tm="0">
                                              <p:val>
                                                <p:strVal val="#ppt_x"/>
                                              </p:val>
                                            </p:tav>
                                            <p:tav tm="100000">
                                              <p:val>
                                                <p:strVal val="#ppt_x"/>
                                              </p:val>
                                            </p:tav>
                                          </p:tavLst>
                                        </p:anim>
                                        <p:anim calcmode="lin" valueType="num">
                                          <p:cBhvr>
                                            <p:cTn id="46" dur="500" fill="hold"/>
                                            <p:tgtEl>
                                              <p:spTgt spid="19"/>
                                            </p:tgtEl>
                                            <p:attrNameLst>
                                              <p:attrName>ppt_y</p:attrName>
                                            </p:attrNameLst>
                                          </p:cBhvr>
                                          <p:tavLst>
                                            <p:tav tm="0">
                                              <p:val>
                                                <p:strVal val="#ppt_y-.1"/>
                                              </p:val>
                                            </p:tav>
                                            <p:tav tm="100000">
                                              <p:val>
                                                <p:strVal val="#ppt_y"/>
                                              </p:val>
                                            </p:tav>
                                          </p:tavLst>
                                        </p:anim>
                                      </p:childTnLst>
                                    </p:cTn>
                                  </p:par>
                                  <p:par>
                                    <p:cTn id="47" presetID="47" presetClass="entr" presetSubtype="0" fill="hold" nodeType="withEffect">
                                      <p:stCondLst>
                                        <p:cond delay="150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anim calcmode="lin" valueType="num">
                                          <p:cBhvr>
                                            <p:cTn id="50" dur="500" fill="hold"/>
                                            <p:tgtEl>
                                              <p:spTgt spid="22"/>
                                            </p:tgtEl>
                                            <p:attrNameLst>
                                              <p:attrName>ppt_x</p:attrName>
                                            </p:attrNameLst>
                                          </p:cBhvr>
                                          <p:tavLst>
                                            <p:tav tm="0">
                                              <p:val>
                                                <p:strVal val="#ppt_x"/>
                                              </p:val>
                                            </p:tav>
                                            <p:tav tm="100000">
                                              <p:val>
                                                <p:strVal val="#ppt_x"/>
                                              </p:val>
                                            </p:tav>
                                          </p:tavLst>
                                        </p:anim>
                                        <p:anim calcmode="lin" valueType="num">
                                          <p:cBhvr>
                                            <p:cTn id="51" dur="500" fill="hold"/>
                                            <p:tgtEl>
                                              <p:spTgt spid="22"/>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175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anim calcmode="lin" valueType="num">
                                          <p:cBhvr>
                                            <p:cTn id="55" dur="500" fill="hold"/>
                                            <p:tgtEl>
                                              <p:spTgt spid="25"/>
                                            </p:tgtEl>
                                            <p:attrNameLst>
                                              <p:attrName>ppt_x</p:attrName>
                                            </p:attrNameLst>
                                          </p:cBhvr>
                                          <p:tavLst>
                                            <p:tav tm="0">
                                              <p:val>
                                                <p:strVal val="#ppt_x"/>
                                              </p:val>
                                            </p:tav>
                                            <p:tav tm="100000">
                                              <p:val>
                                                <p:strVal val="#ppt_x"/>
                                              </p:val>
                                            </p:tav>
                                          </p:tavLst>
                                        </p:anim>
                                        <p:anim calcmode="lin" valueType="num">
                                          <p:cBhvr>
                                            <p:cTn id="56" dur="500" fill="hold"/>
                                            <p:tgtEl>
                                              <p:spTgt spid="25"/>
                                            </p:tgtEl>
                                            <p:attrNameLst>
                                              <p:attrName>ppt_y</p:attrName>
                                            </p:attrNameLst>
                                          </p:cBhvr>
                                          <p:tavLst>
                                            <p:tav tm="0">
                                              <p:val>
                                                <p:strVal val="#ppt_y-.1"/>
                                              </p:val>
                                            </p:tav>
                                            <p:tav tm="100000">
                                              <p:val>
                                                <p:strVal val="#ppt_y"/>
                                              </p:val>
                                            </p:tav>
                                          </p:tavLst>
                                        </p:anim>
                                      </p:childTnLst>
                                    </p:cTn>
                                  </p:par>
                                  <p:par>
                                    <p:cTn id="57" presetID="47" presetClass="entr" presetSubtype="0" fill="hold" nodeType="withEffect">
                                      <p:stCondLst>
                                        <p:cond delay="200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anim calcmode="lin" valueType="num">
                                          <p:cBhvr>
                                            <p:cTn id="60" dur="500" fill="hold"/>
                                            <p:tgtEl>
                                              <p:spTgt spid="28"/>
                                            </p:tgtEl>
                                            <p:attrNameLst>
                                              <p:attrName>ppt_x</p:attrName>
                                            </p:attrNameLst>
                                          </p:cBhvr>
                                          <p:tavLst>
                                            <p:tav tm="0">
                                              <p:val>
                                                <p:strVal val="#ppt_x"/>
                                              </p:val>
                                            </p:tav>
                                            <p:tav tm="100000">
                                              <p:val>
                                                <p:strVal val="#ppt_x"/>
                                              </p:val>
                                            </p:tav>
                                          </p:tavLst>
                                        </p:anim>
                                        <p:anim calcmode="lin" valueType="num">
                                          <p:cBhvr>
                                            <p:cTn id="61" dur="500" fill="hold"/>
                                            <p:tgtEl>
                                              <p:spTgt spid="28"/>
                                            </p:tgtEl>
                                            <p:attrNameLst>
                                              <p:attrName>ppt_y</p:attrName>
                                            </p:attrNameLst>
                                          </p:cBhvr>
                                          <p:tavLst>
                                            <p:tav tm="0">
                                              <p:val>
                                                <p:strVal val="#ppt_y-.1"/>
                                              </p:val>
                                            </p:tav>
                                            <p:tav tm="100000">
                                              <p:val>
                                                <p:strVal val="#ppt_y"/>
                                              </p:val>
                                            </p:tav>
                                          </p:tavLst>
                                        </p:anim>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500"/>
                                            <p:tgtEl>
                                              <p:spTgt spid="69"/>
                                            </p:tgtEl>
                                          </p:cBhvr>
                                        </p:animEffect>
                                      </p:childTnLst>
                                    </p:cTn>
                                  </p:par>
                                  <p:par>
                                    <p:cTn id="68" presetID="10" presetClass="entr" presetSubtype="0" fill="hold" grpId="0" nodeType="withEffect">
                                      <p:stCondLst>
                                        <p:cond delay="500"/>
                                      </p:stCondLst>
                                      <p:childTnLst>
                                        <p:set>
                                          <p:cBhvr>
                                            <p:cTn id="69" dur="1" fill="hold">
                                              <p:stCondLst>
                                                <p:cond delay="0"/>
                                              </p:stCondLst>
                                            </p:cTn>
                                            <p:tgtEl>
                                              <p:spTgt spid="70"/>
                                            </p:tgtEl>
                                            <p:attrNameLst>
                                              <p:attrName>style.visibility</p:attrName>
                                            </p:attrNameLst>
                                          </p:cBhvr>
                                          <p:to>
                                            <p:strVal val="visible"/>
                                          </p:to>
                                        </p:set>
                                        <p:animEffect transition="in" filter="fade">
                                          <p:cBhvr>
                                            <p:cTn id="70" dur="500"/>
                                            <p:tgtEl>
                                              <p:spTgt spid="70"/>
                                            </p:tgtEl>
                                          </p:cBhvr>
                                        </p:animEffect>
                                      </p:childTnLst>
                                    </p:cTn>
                                  </p:par>
                                  <p:par>
                                    <p:cTn id="71" presetID="10" presetClass="entr" presetSubtype="0" fill="hold" grpId="0" nodeType="withEffect">
                                      <p:stCondLst>
                                        <p:cond delay="750"/>
                                      </p:stCondLst>
                                      <p:childTnLst>
                                        <p:set>
                                          <p:cBhvr>
                                            <p:cTn id="72" dur="1" fill="hold">
                                              <p:stCondLst>
                                                <p:cond delay="0"/>
                                              </p:stCondLst>
                                            </p:cTn>
                                            <p:tgtEl>
                                              <p:spTgt spid="71"/>
                                            </p:tgtEl>
                                            <p:attrNameLst>
                                              <p:attrName>style.visibility</p:attrName>
                                            </p:attrNameLst>
                                          </p:cBhvr>
                                          <p:to>
                                            <p:strVal val="visible"/>
                                          </p:to>
                                        </p:set>
                                        <p:animEffect transition="in" filter="fade">
                                          <p:cBhvr>
                                            <p:cTn id="73" dur="500"/>
                                            <p:tgtEl>
                                              <p:spTgt spid="71"/>
                                            </p:tgtEl>
                                          </p:cBhvr>
                                        </p:animEffect>
                                      </p:childTnLst>
                                    </p:cTn>
                                  </p:par>
                                  <p:par>
                                    <p:cTn id="74" presetID="10" presetClass="entr" presetSubtype="0" fill="hold" grpId="0" nodeType="withEffect">
                                      <p:stCondLst>
                                        <p:cond delay="1000"/>
                                      </p:stCondLst>
                                      <p:childTnLst>
                                        <p:set>
                                          <p:cBhvr>
                                            <p:cTn id="75" dur="1" fill="hold">
                                              <p:stCondLst>
                                                <p:cond delay="0"/>
                                              </p:stCondLst>
                                            </p:cTn>
                                            <p:tgtEl>
                                              <p:spTgt spid="72"/>
                                            </p:tgtEl>
                                            <p:attrNameLst>
                                              <p:attrName>style.visibility</p:attrName>
                                            </p:attrNameLst>
                                          </p:cBhvr>
                                          <p:to>
                                            <p:strVal val="visible"/>
                                          </p:to>
                                        </p:set>
                                        <p:animEffect transition="in" filter="fade">
                                          <p:cBhvr>
                                            <p:cTn id="76" dur="500"/>
                                            <p:tgtEl>
                                              <p:spTgt spid="72"/>
                                            </p:tgtEl>
                                          </p:cBhvr>
                                        </p:animEffect>
                                      </p:childTnLst>
                                    </p:cTn>
                                  </p:par>
                                  <p:par>
                                    <p:cTn id="77" presetID="10" presetClass="entr" presetSubtype="0" fill="hold" grpId="0" nodeType="withEffect">
                                      <p:stCondLst>
                                        <p:cond delay="1250"/>
                                      </p:stCondLst>
                                      <p:childTnLst>
                                        <p:set>
                                          <p:cBhvr>
                                            <p:cTn id="78" dur="1" fill="hold">
                                              <p:stCondLst>
                                                <p:cond delay="0"/>
                                              </p:stCondLst>
                                            </p:cTn>
                                            <p:tgtEl>
                                              <p:spTgt spid="73"/>
                                            </p:tgtEl>
                                            <p:attrNameLst>
                                              <p:attrName>style.visibility</p:attrName>
                                            </p:attrNameLst>
                                          </p:cBhvr>
                                          <p:to>
                                            <p:strVal val="visible"/>
                                          </p:to>
                                        </p:set>
                                        <p:animEffect transition="in" filter="fade">
                                          <p:cBhvr>
                                            <p:cTn id="79" dur="500"/>
                                            <p:tgtEl>
                                              <p:spTgt spid="73"/>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74"/>
                                            </p:tgtEl>
                                            <p:attrNameLst>
                                              <p:attrName>style.visibility</p:attrName>
                                            </p:attrNameLst>
                                          </p:cBhvr>
                                          <p:to>
                                            <p:strVal val="visible"/>
                                          </p:to>
                                        </p:set>
                                        <p:animEffect transition="in" filter="fade">
                                          <p:cBhvr>
                                            <p:cTn id="82" dur="500"/>
                                            <p:tgtEl>
                                              <p:spTgt spid="74"/>
                                            </p:tgtEl>
                                          </p:cBhvr>
                                        </p:animEffect>
                                      </p:childTnLst>
                                    </p:cTn>
                                  </p:par>
                                  <p:par>
                                    <p:cTn id="83" presetID="10" presetClass="entr" presetSubtype="0" fill="hold" grpId="0" nodeType="withEffect">
                                      <p:stCondLst>
                                        <p:cond delay="1750"/>
                                      </p:stCondLst>
                                      <p:childTnLst>
                                        <p:set>
                                          <p:cBhvr>
                                            <p:cTn id="84" dur="1" fill="hold">
                                              <p:stCondLst>
                                                <p:cond delay="0"/>
                                              </p:stCondLst>
                                            </p:cTn>
                                            <p:tgtEl>
                                              <p:spTgt spid="75"/>
                                            </p:tgtEl>
                                            <p:attrNameLst>
                                              <p:attrName>style.visibility</p:attrName>
                                            </p:attrNameLst>
                                          </p:cBhvr>
                                          <p:to>
                                            <p:strVal val="visible"/>
                                          </p:to>
                                        </p:set>
                                        <p:animEffect transition="in" filter="fade">
                                          <p:cBhvr>
                                            <p:cTn id="85" dur="500"/>
                                            <p:tgtEl>
                                              <p:spTgt spid="75"/>
                                            </p:tgtEl>
                                          </p:cBhvr>
                                        </p:animEffect>
                                      </p:childTnLst>
                                    </p:cTn>
                                  </p:par>
                                  <p:par>
                                    <p:cTn id="86" presetID="10" presetClass="entr" presetSubtype="0" fill="hold" grpId="0" nodeType="withEffect">
                                      <p:stCondLst>
                                        <p:cond delay="2000"/>
                                      </p:stCondLst>
                                      <p:childTnLst>
                                        <p:set>
                                          <p:cBhvr>
                                            <p:cTn id="87" dur="1" fill="hold">
                                              <p:stCondLst>
                                                <p:cond delay="0"/>
                                              </p:stCondLst>
                                            </p:cTn>
                                            <p:tgtEl>
                                              <p:spTgt spid="76"/>
                                            </p:tgtEl>
                                            <p:attrNameLst>
                                              <p:attrName>style.visibility</p:attrName>
                                            </p:attrNameLst>
                                          </p:cBhvr>
                                          <p:to>
                                            <p:strVal val="visible"/>
                                          </p:to>
                                        </p:set>
                                        <p:animEffect transition="in" filter="fade">
                                          <p:cBhvr>
                                            <p:cTn id="88" dur="500"/>
                                            <p:tgtEl>
                                              <p:spTgt spid="7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childTnLst>
                        </p:cTn>
                      </p:par>
                      <p:par>
                        <p:cTn id="94" fill="hold">
                          <p:stCondLst>
                            <p:cond delay="indefinite"/>
                          </p:stCondLst>
                          <p:childTnLst>
                            <p:par>
                              <p:cTn id="95" fill="hold">
                                <p:stCondLst>
                                  <p:cond delay="0"/>
                                </p:stCondLst>
                                <p:childTnLst>
                                  <p:par>
                                    <p:cTn id="96" presetID="47" presetClass="entr" presetSubtype="0" fill="hold" nodeType="click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500"/>
                                            <p:tgtEl>
                                              <p:spTgt spid="43"/>
                                            </p:tgtEl>
                                          </p:cBhvr>
                                        </p:animEffect>
                                        <p:anim calcmode="lin" valueType="num">
                                          <p:cBhvr>
                                            <p:cTn id="99" dur="500" fill="hold"/>
                                            <p:tgtEl>
                                              <p:spTgt spid="43"/>
                                            </p:tgtEl>
                                            <p:attrNameLst>
                                              <p:attrName>ppt_x</p:attrName>
                                            </p:attrNameLst>
                                          </p:cBhvr>
                                          <p:tavLst>
                                            <p:tav tm="0">
                                              <p:val>
                                                <p:strVal val="#ppt_x"/>
                                              </p:val>
                                            </p:tav>
                                            <p:tav tm="100000">
                                              <p:val>
                                                <p:strVal val="#ppt_x"/>
                                              </p:val>
                                            </p:tav>
                                          </p:tavLst>
                                        </p:anim>
                                        <p:anim calcmode="lin" valueType="num">
                                          <p:cBhvr>
                                            <p:cTn id="100" dur="500" fill="hold"/>
                                            <p:tgtEl>
                                              <p:spTgt spid="43"/>
                                            </p:tgtEl>
                                            <p:attrNameLst>
                                              <p:attrName>ppt_y</p:attrName>
                                            </p:attrNameLst>
                                          </p:cBhvr>
                                          <p:tavLst>
                                            <p:tav tm="0">
                                              <p:val>
                                                <p:strVal val="#ppt_y-.1"/>
                                              </p:val>
                                            </p:tav>
                                            <p:tav tm="100000">
                                              <p:val>
                                                <p:strVal val="#ppt_y"/>
                                              </p:val>
                                            </p:tav>
                                          </p:tavLst>
                                        </p:anim>
                                      </p:childTnLst>
                                    </p:cTn>
                                  </p:par>
                                  <p:par>
                                    <p:cTn id="101" presetID="47" presetClass="entr" presetSubtype="0" fill="hold" nodeType="withEffect">
                                      <p:stCondLst>
                                        <p:cond delay="250"/>
                                      </p:stCondLst>
                                      <p:childTnLst>
                                        <p:set>
                                          <p:cBhvr>
                                            <p:cTn id="102" dur="1" fill="hold">
                                              <p:stCondLst>
                                                <p:cond delay="0"/>
                                              </p:stCondLst>
                                            </p:cTn>
                                            <p:tgtEl>
                                              <p:spTgt spid="46"/>
                                            </p:tgtEl>
                                            <p:attrNameLst>
                                              <p:attrName>style.visibility</p:attrName>
                                            </p:attrNameLst>
                                          </p:cBhvr>
                                          <p:to>
                                            <p:strVal val="visible"/>
                                          </p:to>
                                        </p:set>
                                        <p:animEffect transition="in" filter="fade">
                                          <p:cBhvr>
                                            <p:cTn id="103" dur="500"/>
                                            <p:tgtEl>
                                              <p:spTgt spid="46"/>
                                            </p:tgtEl>
                                          </p:cBhvr>
                                        </p:animEffect>
                                        <p:anim calcmode="lin" valueType="num">
                                          <p:cBhvr>
                                            <p:cTn id="104" dur="500" fill="hold"/>
                                            <p:tgtEl>
                                              <p:spTgt spid="46"/>
                                            </p:tgtEl>
                                            <p:attrNameLst>
                                              <p:attrName>ppt_x</p:attrName>
                                            </p:attrNameLst>
                                          </p:cBhvr>
                                          <p:tavLst>
                                            <p:tav tm="0">
                                              <p:val>
                                                <p:strVal val="#ppt_x"/>
                                              </p:val>
                                            </p:tav>
                                            <p:tav tm="100000">
                                              <p:val>
                                                <p:strVal val="#ppt_x"/>
                                              </p:val>
                                            </p:tav>
                                          </p:tavLst>
                                        </p:anim>
                                        <p:anim calcmode="lin" valueType="num">
                                          <p:cBhvr>
                                            <p:cTn id="105" dur="500" fill="hold"/>
                                            <p:tgtEl>
                                              <p:spTgt spid="46"/>
                                            </p:tgtEl>
                                            <p:attrNameLst>
                                              <p:attrName>ppt_y</p:attrName>
                                            </p:attrNameLst>
                                          </p:cBhvr>
                                          <p:tavLst>
                                            <p:tav tm="0">
                                              <p:val>
                                                <p:strVal val="#ppt_y-.1"/>
                                              </p:val>
                                            </p:tav>
                                            <p:tav tm="100000">
                                              <p:val>
                                                <p:strVal val="#ppt_y"/>
                                              </p:val>
                                            </p:tav>
                                          </p:tavLst>
                                        </p:anim>
                                      </p:childTnLst>
                                    </p:cTn>
                                  </p:par>
                                  <p:par>
                                    <p:cTn id="106" presetID="47" presetClass="entr" presetSubtype="0" fill="hold" nodeType="withEffect">
                                      <p:stCondLst>
                                        <p:cond delay="500"/>
                                      </p:stCondLst>
                                      <p:childTnLst>
                                        <p:set>
                                          <p:cBhvr>
                                            <p:cTn id="107" dur="1" fill="hold">
                                              <p:stCondLst>
                                                <p:cond delay="0"/>
                                              </p:stCondLst>
                                            </p:cTn>
                                            <p:tgtEl>
                                              <p:spTgt spid="40"/>
                                            </p:tgtEl>
                                            <p:attrNameLst>
                                              <p:attrName>style.visibility</p:attrName>
                                            </p:attrNameLst>
                                          </p:cBhvr>
                                          <p:to>
                                            <p:strVal val="visible"/>
                                          </p:to>
                                        </p:set>
                                        <p:animEffect transition="in" filter="fade">
                                          <p:cBhvr>
                                            <p:cTn id="108" dur="500"/>
                                            <p:tgtEl>
                                              <p:spTgt spid="40"/>
                                            </p:tgtEl>
                                          </p:cBhvr>
                                        </p:animEffect>
                                        <p:anim calcmode="lin" valueType="num">
                                          <p:cBhvr>
                                            <p:cTn id="109" dur="500" fill="hold"/>
                                            <p:tgtEl>
                                              <p:spTgt spid="40"/>
                                            </p:tgtEl>
                                            <p:attrNameLst>
                                              <p:attrName>ppt_x</p:attrName>
                                            </p:attrNameLst>
                                          </p:cBhvr>
                                          <p:tavLst>
                                            <p:tav tm="0">
                                              <p:val>
                                                <p:strVal val="#ppt_x"/>
                                              </p:val>
                                            </p:tav>
                                            <p:tav tm="100000">
                                              <p:val>
                                                <p:strVal val="#ppt_x"/>
                                              </p:val>
                                            </p:tav>
                                          </p:tavLst>
                                        </p:anim>
                                        <p:anim calcmode="lin" valueType="num">
                                          <p:cBhvr>
                                            <p:cTn id="110" dur="500" fill="hold"/>
                                            <p:tgtEl>
                                              <p:spTgt spid="40"/>
                                            </p:tgtEl>
                                            <p:attrNameLst>
                                              <p:attrName>ppt_y</p:attrName>
                                            </p:attrNameLst>
                                          </p:cBhvr>
                                          <p:tavLst>
                                            <p:tav tm="0">
                                              <p:val>
                                                <p:strVal val="#ppt_y-.1"/>
                                              </p:val>
                                            </p:tav>
                                            <p:tav tm="100000">
                                              <p:val>
                                                <p:strVal val="#ppt_y"/>
                                              </p:val>
                                            </p:tav>
                                          </p:tavLst>
                                        </p:anim>
                                      </p:childTnLst>
                                    </p:cTn>
                                  </p:par>
                                  <p:par>
                                    <p:cTn id="111" presetID="47" presetClass="entr" presetSubtype="0" fill="hold" nodeType="withEffect">
                                      <p:stCondLst>
                                        <p:cond delay="750"/>
                                      </p:stCondLst>
                                      <p:childTnLst>
                                        <p:set>
                                          <p:cBhvr>
                                            <p:cTn id="112" dur="1" fill="hold">
                                              <p:stCondLst>
                                                <p:cond delay="0"/>
                                              </p:stCondLst>
                                            </p:cTn>
                                            <p:tgtEl>
                                              <p:spTgt spid="49"/>
                                            </p:tgtEl>
                                            <p:attrNameLst>
                                              <p:attrName>style.visibility</p:attrName>
                                            </p:attrNameLst>
                                          </p:cBhvr>
                                          <p:to>
                                            <p:strVal val="visible"/>
                                          </p:to>
                                        </p:set>
                                        <p:animEffect transition="in" filter="fade">
                                          <p:cBhvr>
                                            <p:cTn id="113" dur="500"/>
                                            <p:tgtEl>
                                              <p:spTgt spid="49"/>
                                            </p:tgtEl>
                                          </p:cBhvr>
                                        </p:animEffect>
                                        <p:anim calcmode="lin" valueType="num">
                                          <p:cBhvr>
                                            <p:cTn id="114" dur="500" fill="hold"/>
                                            <p:tgtEl>
                                              <p:spTgt spid="49"/>
                                            </p:tgtEl>
                                            <p:attrNameLst>
                                              <p:attrName>ppt_x</p:attrName>
                                            </p:attrNameLst>
                                          </p:cBhvr>
                                          <p:tavLst>
                                            <p:tav tm="0">
                                              <p:val>
                                                <p:strVal val="#ppt_x"/>
                                              </p:val>
                                            </p:tav>
                                            <p:tav tm="100000">
                                              <p:val>
                                                <p:strVal val="#ppt_x"/>
                                              </p:val>
                                            </p:tav>
                                          </p:tavLst>
                                        </p:anim>
                                        <p:anim calcmode="lin" valueType="num">
                                          <p:cBhvr>
                                            <p:cTn id="115" dur="500" fill="hold"/>
                                            <p:tgtEl>
                                              <p:spTgt spid="49"/>
                                            </p:tgtEl>
                                            <p:attrNameLst>
                                              <p:attrName>ppt_y</p:attrName>
                                            </p:attrNameLst>
                                          </p:cBhvr>
                                          <p:tavLst>
                                            <p:tav tm="0">
                                              <p:val>
                                                <p:strVal val="#ppt_y-.1"/>
                                              </p:val>
                                            </p:tav>
                                            <p:tav tm="100000">
                                              <p:val>
                                                <p:strVal val="#ppt_y"/>
                                              </p:val>
                                            </p:tav>
                                          </p:tavLst>
                                        </p:anim>
                                      </p:childTnLst>
                                    </p:cTn>
                                  </p:par>
                                  <p:par>
                                    <p:cTn id="116" presetID="47" presetClass="entr" presetSubtype="0" fill="hold" nodeType="withEffect">
                                      <p:stCondLst>
                                        <p:cond delay="1000"/>
                                      </p:stCondLst>
                                      <p:childTnLst>
                                        <p:set>
                                          <p:cBhvr>
                                            <p:cTn id="117" dur="1" fill="hold">
                                              <p:stCondLst>
                                                <p:cond delay="0"/>
                                              </p:stCondLst>
                                            </p:cTn>
                                            <p:tgtEl>
                                              <p:spTgt spid="52"/>
                                            </p:tgtEl>
                                            <p:attrNameLst>
                                              <p:attrName>style.visibility</p:attrName>
                                            </p:attrNameLst>
                                          </p:cBhvr>
                                          <p:to>
                                            <p:strVal val="visible"/>
                                          </p:to>
                                        </p:set>
                                        <p:animEffect transition="in" filter="fade">
                                          <p:cBhvr>
                                            <p:cTn id="118" dur="500"/>
                                            <p:tgtEl>
                                              <p:spTgt spid="52"/>
                                            </p:tgtEl>
                                          </p:cBhvr>
                                        </p:animEffect>
                                        <p:anim calcmode="lin" valueType="num">
                                          <p:cBhvr>
                                            <p:cTn id="119" dur="500" fill="hold"/>
                                            <p:tgtEl>
                                              <p:spTgt spid="52"/>
                                            </p:tgtEl>
                                            <p:attrNameLst>
                                              <p:attrName>ppt_x</p:attrName>
                                            </p:attrNameLst>
                                          </p:cBhvr>
                                          <p:tavLst>
                                            <p:tav tm="0">
                                              <p:val>
                                                <p:strVal val="#ppt_x"/>
                                              </p:val>
                                            </p:tav>
                                            <p:tav tm="100000">
                                              <p:val>
                                                <p:strVal val="#ppt_x"/>
                                              </p:val>
                                            </p:tav>
                                          </p:tavLst>
                                        </p:anim>
                                        <p:anim calcmode="lin" valueType="num">
                                          <p:cBhvr>
                                            <p:cTn id="120" dur="500" fill="hold"/>
                                            <p:tgtEl>
                                              <p:spTgt spid="52"/>
                                            </p:tgtEl>
                                            <p:attrNameLst>
                                              <p:attrName>ppt_y</p:attrName>
                                            </p:attrNameLst>
                                          </p:cBhvr>
                                          <p:tavLst>
                                            <p:tav tm="0">
                                              <p:val>
                                                <p:strVal val="#ppt_y-.1"/>
                                              </p:val>
                                            </p:tav>
                                            <p:tav tm="100000">
                                              <p:val>
                                                <p:strVal val="#ppt_y"/>
                                              </p:val>
                                            </p:tav>
                                          </p:tavLst>
                                        </p:anim>
                                      </p:childTnLst>
                                    </p:cTn>
                                  </p:par>
                                  <p:par>
                                    <p:cTn id="121" presetID="47" presetClass="entr" presetSubtype="0" fill="hold" nodeType="withEffect">
                                      <p:stCondLst>
                                        <p:cond delay="1250"/>
                                      </p:stCondLst>
                                      <p:childTnLst>
                                        <p:set>
                                          <p:cBhvr>
                                            <p:cTn id="122" dur="1" fill="hold">
                                              <p:stCondLst>
                                                <p:cond delay="0"/>
                                              </p:stCondLst>
                                            </p:cTn>
                                            <p:tgtEl>
                                              <p:spTgt spid="55"/>
                                            </p:tgtEl>
                                            <p:attrNameLst>
                                              <p:attrName>style.visibility</p:attrName>
                                            </p:attrNameLst>
                                          </p:cBhvr>
                                          <p:to>
                                            <p:strVal val="visible"/>
                                          </p:to>
                                        </p:set>
                                        <p:animEffect transition="in" filter="fade">
                                          <p:cBhvr>
                                            <p:cTn id="123" dur="500"/>
                                            <p:tgtEl>
                                              <p:spTgt spid="55"/>
                                            </p:tgtEl>
                                          </p:cBhvr>
                                        </p:animEffect>
                                        <p:anim calcmode="lin" valueType="num">
                                          <p:cBhvr>
                                            <p:cTn id="124" dur="500" fill="hold"/>
                                            <p:tgtEl>
                                              <p:spTgt spid="55"/>
                                            </p:tgtEl>
                                            <p:attrNameLst>
                                              <p:attrName>ppt_x</p:attrName>
                                            </p:attrNameLst>
                                          </p:cBhvr>
                                          <p:tavLst>
                                            <p:tav tm="0">
                                              <p:val>
                                                <p:strVal val="#ppt_x"/>
                                              </p:val>
                                            </p:tav>
                                            <p:tav tm="100000">
                                              <p:val>
                                                <p:strVal val="#ppt_x"/>
                                              </p:val>
                                            </p:tav>
                                          </p:tavLst>
                                        </p:anim>
                                        <p:anim calcmode="lin" valueType="num">
                                          <p:cBhvr>
                                            <p:cTn id="125" dur="500" fill="hold"/>
                                            <p:tgtEl>
                                              <p:spTgt spid="55"/>
                                            </p:tgtEl>
                                            <p:attrNameLst>
                                              <p:attrName>ppt_y</p:attrName>
                                            </p:attrNameLst>
                                          </p:cBhvr>
                                          <p:tavLst>
                                            <p:tav tm="0">
                                              <p:val>
                                                <p:strVal val="#ppt_y-.1"/>
                                              </p:val>
                                            </p:tav>
                                            <p:tav tm="100000">
                                              <p:val>
                                                <p:strVal val="#ppt_y"/>
                                              </p:val>
                                            </p:tav>
                                          </p:tavLst>
                                        </p:anim>
                                      </p:childTnLst>
                                    </p:cTn>
                                  </p:par>
                                  <p:par>
                                    <p:cTn id="126" presetID="47" presetClass="entr" presetSubtype="0" fill="hold" nodeType="withEffect">
                                      <p:stCondLst>
                                        <p:cond delay="1500"/>
                                      </p:stCondLst>
                                      <p:childTnLst>
                                        <p:set>
                                          <p:cBhvr>
                                            <p:cTn id="127" dur="1" fill="hold">
                                              <p:stCondLst>
                                                <p:cond delay="0"/>
                                              </p:stCondLst>
                                            </p:cTn>
                                            <p:tgtEl>
                                              <p:spTgt spid="58"/>
                                            </p:tgtEl>
                                            <p:attrNameLst>
                                              <p:attrName>style.visibility</p:attrName>
                                            </p:attrNameLst>
                                          </p:cBhvr>
                                          <p:to>
                                            <p:strVal val="visible"/>
                                          </p:to>
                                        </p:set>
                                        <p:animEffect transition="in" filter="fade">
                                          <p:cBhvr>
                                            <p:cTn id="128" dur="500"/>
                                            <p:tgtEl>
                                              <p:spTgt spid="58"/>
                                            </p:tgtEl>
                                          </p:cBhvr>
                                        </p:animEffect>
                                        <p:anim calcmode="lin" valueType="num">
                                          <p:cBhvr>
                                            <p:cTn id="129" dur="500" fill="hold"/>
                                            <p:tgtEl>
                                              <p:spTgt spid="58"/>
                                            </p:tgtEl>
                                            <p:attrNameLst>
                                              <p:attrName>ppt_x</p:attrName>
                                            </p:attrNameLst>
                                          </p:cBhvr>
                                          <p:tavLst>
                                            <p:tav tm="0">
                                              <p:val>
                                                <p:strVal val="#ppt_x"/>
                                              </p:val>
                                            </p:tav>
                                            <p:tav tm="100000">
                                              <p:val>
                                                <p:strVal val="#ppt_x"/>
                                              </p:val>
                                            </p:tav>
                                          </p:tavLst>
                                        </p:anim>
                                        <p:anim calcmode="lin" valueType="num">
                                          <p:cBhvr>
                                            <p:cTn id="130" dur="500" fill="hold"/>
                                            <p:tgtEl>
                                              <p:spTgt spid="58"/>
                                            </p:tgtEl>
                                            <p:attrNameLst>
                                              <p:attrName>ppt_y</p:attrName>
                                            </p:attrNameLst>
                                          </p:cBhvr>
                                          <p:tavLst>
                                            <p:tav tm="0">
                                              <p:val>
                                                <p:strVal val="#ppt_y-.1"/>
                                              </p:val>
                                            </p:tav>
                                            <p:tav tm="100000">
                                              <p:val>
                                                <p:strVal val="#ppt_y"/>
                                              </p:val>
                                            </p:tav>
                                          </p:tavLst>
                                        </p:anim>
                                      </p:childTnLst>
                                    </p:cTn>
                                  </p:par>
                                  <p:par>
                                    <p:cTn id="131" presetID="47" presetClass="entr" presetSubtype="0" fill="hold" nodeType="withEffect">
                                      <p:stCondLst>
                                        <p:cond delay="1750"/>
                                      </p:stCondLst>
                                      <p:childTnLst>
                                        <p:set>
                                          <p:cBhvr>
                                            <p:cTn id="132" dur="1" fill="hold">
                                              <p:stCondLst>
                                                <p:cond delay="0"/>
                                              </p:stCondLst>
                                            </p:cTn>
                                            <p:tgtEl>
                                              <p:spTgt spid="61"/>
                                            </p:tgtEl>
                                            <p:attrNameLst>
                                              <p:attrName>style.visibility</p:attrName>
                                            </p:attrNameLst>
                                          </p:cBhvr>
                                          <p:to>
                                            <p:strVal val="visible"/>
                                          </p:to>
                                        </p:set>
                                        <p:animEffect transition="in" filter="fade">
                                          <p:cBhvr>
                                            <p:cTn id="133" dur="500"/>
                                            <p:tgtEl>
                                              <p:spTgt spid="61"/>
                                            </p:tgtEl>
                                          </p:cBhvr>
                                        </p:animEffect>
                                        <p:anim calcmode="lin" valueType="num">
                                          <p:cBhvr>
                                            <p:cTn id="134" dur="500" fill="hold"/>
                                            <p:tgtEl>
                                              <p:spTgt spid="61"/>
                                            </p:tgtEl>
                                            <p:attrNameLst>
                                              <p:attrName>ppt_x</p:attrName>
                                            </p:attrNameLst>
                                          </p:cBhvr>
                                          <p:tavLst>
                                            <p:tav tm="0">
                                              <p:val>
                                                <p:strVal val="#ppt_x"/>
                                              </p:val>
                                            </p:tav>
                                            <p:tav tm="100000">
                                              <p:val>
                                                <p:strVal val="#ppt_x"/>
                                              </p:val>
                                            </p:tav>
                                          </p:tavLst>
                                        </p:anim>
                                        <p:anim calcmode="lin" valueType="num">
                                          <p:cBhvr>
                                            <p:cTn id="135" dur="500" fill="hold"/>
                                            <p:tgtEl>
                                              <p:spTgt spid="61"/>
                                            </p:tgtEl>
                                            <p:attrNameLst>
                                              <p:attrName>ppt_y</p:attrName>
                                            </p:attrNameLst>
                                          </p:cBhvr>
                                          <p:tavLst>
                                            <p:tav tm="0">
                                              <p:val>
                                                <p:strVal val="#ppt_y-.1"/>
                                              </p:val>
                                            </p:tav>
                                            <p:tav tm="100000">
                                              <p:val>
                                                <p:strVal val="#ppt_y"/>
                                              </p:val>
                                            </p:tav>
                                          </p:tavLst>
                                        </p:anim>
                                      </p:childTnLst>
                                    </p:cTn>
                                  </p:par>
                                  <p:par>
                                    <p:cTn id="136" presetID="47" presetClass="entr" presetSubtype="0" fill="hold" nodeType="withEffect">
                                      <p:stCondLst>
                                        <p:cond delay="2000"/>
                                      </p:stCondLst>
                                      <p:childTnLst>
                                        <p:set>
                                          <p:cBhvr>
                                            <p:cTn id="137" dur="1" fill="hold">
                                              <p:stCondLst>
                                                <p:cond delay="0"/>
                                              </p:stCondLst>
                                            </p:cTn>
                                            <p:tgtEl>
                                              <p:spTgt spid="64"/>
                                            </p:tgtEl>
                                            <p:attrNameLst>
                                              <p:attrName>style.visibility</p:attrName>
                                            </p:attrNameLst>
                                          </p:cBhvr>
                                          <p:to>
                                            <p:strVal val="visible"/>
                                          </p:to>
                                        </p:set>
                                        <p:animEffect transition="in" filter="fade">
                                          <p:cBhvr>
                                            <p:cTn id="138" dur="500"/>
                                            <p:tgtEl>
                                              <p:spTgt spid="64"/>
                                            </p:tgtEl>
                                          </p:cBhvr>
                                        </p:animEffect>
                                        <p:anim calcmode="lin" valueType="num">
                                          <p:cBhvr>
                                            <p:cTn id="139" dur="500" fill="hold"/>
                                            <p:tgtEl>
                                              <p:spTgt spid="64"/>
                                            </p:tgtEl>
                                            <p:attrNameLst>
                                              <p:attrName>ppt_x</p:attrName>
                                            </p:attrNameLst>
                                          </p:cBhvr>
                                          <p:tavLst>
                                            <p:tav tm="0">
                                              <p:val>
                                                <p:strVal val="#ppt_x"/>
                                              </p:val>
                                            </p:tav>
                                            <p:tav tm="100000">
                                              <p:val>
                                                <p:strVal val="#ppt_x"/>
                                              </p:val>
                                            </p:tav>
                                          </p:tavLst>
                                        </p:anim>
                                        <p:anim calcmode="lin" valueType="num">
                                          <p:cBhvr>
                                            <p:cTn id="140" dur="500" fill="hold"/>
                                            <p:tgtEl>
                                              <p:spTgt spid="64"/>
                                            </p:tgtEl>
                                            <p:attrNameLst>
                                              <p:attrName>ppt_y</p:attrName>
                                            </p:attrNameLst>
                                          </p:cBhvr>
                                          <p:tavLst>
                                            <p:tav tm="0">
                                              <p:val>
                                                <p:strVal val="#ppt_y-.1"/>
                                              </p:val>
                                            </p:tav>
                                            <p:tav tm="100000">
                                              <p:val>
                                                <p:strVal val="#ppt_y"/>
                                              </p:val>
                                            </p:tav>
                                          </p:tavLst>
                                        </p:anim>
                                      </p:childTnLst>
                                    </p:cTn>
                                  </p:par>
                                  <p:par>
                                    <p:cTn id="141" presetID="10" presetClass="entr" presetSubtype="0" fill="hold" grpId="0" nodeType="withEffect">
                                      <p:stCondLst>
                                        <p:cond delay="0"/>
                                      </p:stCondLst>
                                      <p:childTnLst>
                                        <p:set>
                                          <p:cBhvr>
                                            <p:cTn id="142" dur="1" fill="hold">
                                              <p:stCondLst>
                                                <p:cond delay="0"/>
                                              </p:stCondLst>
                                            </p:cTn>
                                            <p:tgtEl>
                                              <p:spTgt spid="77"/>
                                            </p:tgtEl>
                                            <p:attrNameLst>
                                              <p:attrName>style.visibility</p:attrName>
                                            </p:attrNameLst>
                                          </p:cBhvr>
                                          <p:to>
                                            <p:strVal val="visible"/>
                                          </p:to>
                                        </p:set>
                                        <p:animEffect transition="in" filter="fade">
                                          <p:cBhvr>
                                            <p:cTn id="143" dur="500"/>
                                            <p:tgtEl>
                                              <p:spTgt spid="77"/>
                                            </p:tgtEl>
                                          </p:cBhvr>
                                        </p:animEffect>
                                      </p:childTnLst>
                                    </p:cTn>
                                  </p:par>
                                  <p:par>
                                    <p:cTn id="144" presetID="10" presetClass="entr" presetSubtype="0" fill="hold" grpId="0" nodeType="withEffect">
                                      <p:stCondLst>
                                        <p:cond delay="250"/>
                                      </p:stCondLst>
                                      <p:childTnLst>
                                        <p:set>
                                          <p:cBhvr>
                                            <p:cTn id="145" dur="1" fill="hold">
                                              <p:stCondLst>
                                                <p:cond delay="0"/>
                                              </p:stCondLst>
                                            </p:cTn>
                                            <p:tgtEl>
                                              <p:spTgt spid="78"/>
                                            </p:tgtEl>
                                            <p:attrNameLst>
                                              <p:attrName>style.visibility</p:attrName>
                                            </p:attrNameLst>
                                          </p:cBhvr>
                                          <p:to>
                                            <p:strVal val="visible"/>
                                          </p:to>
                                        </p:set>
                                        <p:animEffect transition="in" filter="fade">
                                          <p:cBhvr>
                                            <p:cTn id="146" dur="500"/>
                                            <p:tgtEl>
                                              <p:spTgt spid="78"/>
                                            </p:tgtEl>
                                          </p:cBhvr>
                                        </p:animEffect>
                                      </p:childTnLst>
                                    </p:cTn>
                                  </p:par>
                                  <p:par>
                                    <p:cTn id="147" presetID="10" presetClass="entr" presetSubtype="0" fill="hold" grpId="0" nodeType="withEffect">
                                      <p:stCondLst>
                                        <p:cond delay="500"/>
                                      </p:stCondLst>
                                      <p:childTnLst>
                                        <p:set>
                                          <p:cBhvr>
                                            <p:cTn id="148" dur="1" fill="hold">
                                              <p:stCondLst>
                                                <p:cond delay="0"/>
                                              </p:stCondLst>
                                            </p:cTn>
                                            <p:tgtEl>
                                              <p:spTgt spid="79"/>
                                            </p:tgtEl>
                                            <p:attrNameLst>
                                              <p:attrName>style.visibility</p:attrName>
                                            </p:attrNameLst>
                                          </p:cBhvr>
                                          <p:to>
                                            <p:strVal val="visible"/>
                                          </p:to>
                                        </p:set>
                                        <p:animEffect transition="in" filter="fade">
                                          <p:cBhvr>
                                            <p:cTn id="149" dur="500"/>
                                            <p:tgtEl>
                                              <p:spTgt spid="79"/>
                                            </p:tgtEl>
                                          </p:cBhvr>
                                        </p:animEffect>
                                      </p:childTnLst>
                                    </p:cTn>
                                  </p:par>
                                  <p:par>
                                    <p:cTn id="150" presetID="10" presetClass="entr" presetSubtype="0" fill="hold" grpId="0" nodeType="withEffect">
                                      <p:stCondLst>
                                        <p:cond delay="750"/>
                                      </p:stCondLst>
                                      <p:childTnLst>
                                        <p:set>
                                          <p:cBhvr>
                                            <p:cTn id="151" dur="1" fill="hold">
                                              <p:stCondLst>
                                                <p:cond delay="0"/>
                                              </p:stCondLst>
                                            </p:cTn>
                                            <p:tgtEl>
                                              <p:spTgt spid="80"/>
                                            </p:tgtEl>
                                            <p:attrNameLst>
                                              <p:attrName>style.visibility</p:attrName>
                                            </p:attrNameLst>
                                          </p:cBhvr>
                                          <p:to>
                                            <p:strVal val="visible"/>
                                          </p:to>
                                        </p:set>
                                        <p:animEffect transition="in" filter="fade">
                                          <p:cBhvr>
                                            <p:cTn id="152" dur="500"/>
                                            <p:tgtEl>
                                              <p:spTgt spid="80"/>
                                            </p:tgtEl>
                                          </p:cBhvr>
                                        </p:animEffect>
                                      </p:childTnLst>
                                    </p:cTn>
                                  </p:par>
                                  <p:par>
                                    <p:cTn id="153" presetID="10" presetClass="entr" presetSubtype="0" fill="hold" grpId="0" nodeType="withEffect">
                                      <p:stCondLst>
                                        <p:cond delay="1000"/>
                                      </p:stCondLst>
                                      <p:childTnLst>
                                        <p:set>
                                          <p:cBhvr>
                                            <p:cTn id="154" dur="1" fill="hold">
                                              <p:stCondLst>
                                                <p:cond delay="0"/>
                                              </p:stCondLst>
                                            </p:cTn>
                                            <p:tgtEl>
                                              <p:spTgt spid="81"/>
                                            </p:tgtEl>
                                            <p:attrNameLst>
                                              <p:attrName>style.visibility</p:attrName>
                                            </p:attrNameLst>
                                          </p:cBhvr>
                                          <p:to>
                                            <p:strVal val="visible"/>
                                          </p:to>
                                        </p:set>
                                        <p:animEffect transition="in" filter="fade">
                                          <p:cBhvr>
                                            <p:cTn id="155" dur="500"/>
                                            <p:tgtEl>
                                              <p:spTgt spid="81"/>
                                            </p:tgtEl>
                                          </p:cBhvr>
                                        </p:animEffect>
                                      </p:childTnLst>
                                    </p:cTn>
                                  </p:par>
                                  <p:par>
                                    <p:cTn id="156" presetID="10" presetClass="entr" presetSubtype="0" fill="hold" grpId="0" nodeType="withEffect">
                                      <p:stCondLst>
                                        <p:cond delay="1250"/>
                                      </p:stCondLst>
                                      <p:childTnLst>
                                        <p:set>
                                          <p:cBhvr>
                                            <p:cTn id="157" dur="1" fill="hold">
                                              <p:stCondLst>
                                                <p:cond delay="0"/>
                                              </p:stCondLst>
                                            </p:cTn>
                                            <p:tgtEl>
                                              <p:spTgt spid="82"/>
                                            </p:tgtEl>
                                            <p:attrNameLst>
                                              <p:attrName>style.visibility</p:attrName>
                                            </p:attrNameLst>
                                          </p:cBhvr>
                                          <p:to>
                                            <p:strVal val="visible"/>
                                          </p:to>
                                        </p:set>
                                        <p:animEffect transition="in" filter="fade">
                                          <p:cBhvr>
                                            <p:cTn id="158" dur="500"/>
                                            <p:tgtEl>
                                              <p:spTgt spid="82"/>
                                            </p:tgtEl>
                                          </p:cBhvr>
                                        </p:animEffect>
                                      </p:childTnLst>
                                    </p:cTn>
                                  </p:par>
                                  <p:par>
                                    <p:cTn id="159" presetID="10" presetClass="entr" presetSubtype="0" fill="hold" grpId="0" nodeType="withEffect">
                                      <p:stCondLst>
                                        <p:cond delay="1500"/>
                                      </p:stCondLst>
                                      <p:childTnLst>
                                        <p:set>
                                          <p:cBhvr>
                                            <p:cTn id="160" dur="1" fill="hold">
                                              <p:stCondLst>
                                                <p:cond delay="0"/>
                                              </p:stCondLst>
                                            </p:cTn>
                                            <p:tgtEl>
                                              <p:spTgt spid="83"/>
                                            </p:tgtEl>
                                            <p:attrNameLst>
                                              <p:attrName>style.visibility</p:attrName>
                                            </p:attrNameLst>
                                          </p:cBhvr>
                                          <p:to>
                                            <p:strVal val="visible"/>
                                          </p:to>
                                        </p:set>
                                        <p:animEffect transition="in" filter="fade">
                                          <p:cBhvr>
                                            <p:cTn id="161" dur="500"/>
                                            <p:tgtEl>
                                              <p:spTgt spid="83"/>
                                            </p:tgtEl>
                                          </p:cBhvr>
                                        </p:animEffect>
                                      </p:childTnLst>
                                    </p:cTn>
                                  </p:par>
                                  <p:par>
                                    <p:cTn id="162" presetID="10" presetClass="entr" presetSubtype="0" fill="hold" grpId="0" nodeType="withEffect">
                                      <p:stCondLst>
                                        <p:cond delay="1750"/>
                                      </p:stCondLst>
                                      <p:childTnLst>
                                        <p:set>
                                          <p:cBhvr>
                                            <p:cTn id="163" dur="1" fill="hold">
                                              <p:stCondLst>
                                                <p:cond delay="0"/>
                                              </p:stCondLst>
                                            </p:cTn>
                                            <p:tgtEl>
                                              <p:spTgt spid="84"/>
                                            </p:tgtEl>
                                            <p:attrNameLst>
                                              <p:attrName>style.visibility</p:attrName>
                                            </p:attrNameLst>
                                          </p:cBhvr>
                                          <p:to>
                                            <p:strVal val="visible"/>
                                          </p:to>
                                        </p:set>
                                        <p:animEffect transition="in" filter="fade">
                                          <p:cBhvr>
                                            <p:cTn id="164" dur="500"/>
                                            <p:tgtEl>
                                              <p:spTgt spid="84"/>
                                            </p:tgtEl>
                                          </p:cBhvr>
                                        </p:animEffect>
                                      </p:childTnLst>
                                    </p:cTn>
                                  </p:par>
                                  <p:par>
                                    <p:cTn id="165" presetID="10" presetClass="entr" presetSubtype="0" fill="hold" grpId="0" nodeType="withEffect">
                                      <p:stCondLst>
                                        <p:cond delay="2000"/>
                                      </p:stCondLst>
                                      <p:childTnLst>
                                        <p:set>
                                          <p:cBhvr>
                                            <p:cTn id="166" dur="1" fill="hold">
                                              <p:stCondLst>
                                                <p:cond delay="0"/>
                                              </p:stCondLst>
                                            </p:cTn>
                                            <p:tgtEl>
                                              <p:spTgt spid="85"/>
                                            </p:tgtEl>
                                            <p:attrNameLst>
                                              <p:attrName>style.visibility</p:attrName>
                                            </p:attrNameLst>
                                          </p:cBhvr>
                                          <p:to>
                                            <p:strVal val="visible"/>
                                          </p:to>
                                        </p:set>
                                        <p:animEffect transition="in" filter="fade">
                                          <p:cBhvr>
                                            <p:cTn id="167" dur="500"/>
                                            <p:tgtEl>
                                              <p:spTgt spid="85"/>
                                            </p:tgtEl>
                                          </p:cBhvr>
                                        </p:animEffect>
                                      </p:childTnLst>
                                    </p:cTn>
                                  </p:par>
                                </p:childTnLst>
                              </p:cTn>
                            </p:par>
                            <p:par>
                              <p:cTn id="168" fill="hold">
                                <p:stCondLst>
                                  <p:cond delay="2500"/>
                                </p:stCondLst>
                                <p:childTnLst>
                                  <p:par>
                                    <p:cTn id="169" presetID="10" presetClass="entr" presetSubtype="0" fill="hold" grpId="0" nodeType="afterEffect">
                                      <p:stCondLst>
                                        <p:cond delay="0"/>
                                      </p:stCondLst>
                                      <p:childTnLst>
                                        <p:set>
                                          <p:cBhvr>
                                            <p:cTn id="170" dur="1" fill="hold">
                                              <p:stCondLst>
                                                <p:cond delay="0"/>
                                              </p:stCondLst>
                                            </p:cTn>
                                            <p:tgtEl>
                                              <p:spTgt spid="67"/>
                                            </p:tgtEl>
                                            <p:attrNameLst>
                                              <p:attrName>style.visibility</p:attrName>
                                            </p:attrNameLst>
                                          </p:cBhvr>
                                          <p:to>
                                            <p:strVal val="visible"/>
                                          </p:to>
                                        </p:set>
                                        <p:animEffect transition="in" filter="fade">
                                          <p:cBhvr>
                                            <p:cTn id="17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9"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P spid="81" grpId="0"/>
          <p:bldP spid="82" grpId="0"/>
          <p:bldP spid="83" grpId="0"/>
          <p:bldP spid="84" grpId="0"/>
          <p:bldP spid="8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par>
                                    <p:cTn id="8" presetID="64" presetClass="path" presetSubtype="0" accel="50000" fill="hold" grpId="1" nodeType="withEffect">
                                      <p:stCondLst>
                                        <p:cond delay="0"/>
                                      </p:stCondLst>
                                      <p:childTnLst>
                                        <p:animMotion origin="layout" path="M -1.04167E-6 0.04445 L -1.04167E-6 -2.59259E-6 " pathEditMode="relative" rAng="0" ptsTypes="AA">
                                          <p:cBhvr>
                                            <p:cTn id="9" dur="750" fill="hold"/>
                                            <p:tgtEl>
                                              <p:spTgt spid="32"/>
                                            </p:tgtEl>
                                            <p:attrNameLst>
                                              <p:attrName>ppt_x</p:attrName>
                                              <p:attrName>ppt_y</p:attrName>
                                            </p:attrNameLst>
                                          </p:cBhvr>
                                          <p:rCtr x="0" y="-2222"/>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8" presetClass="emph" presetSubtype="0" repeatCount="indefinite" fill="hold" nodeType="withEffect">
                                      <p:stCondLst>
                                        <p:cond delay="0"/>
                                      </p:stCondLst>
                                      <p:childTnLst>
                                        <p:animRot by="21600000">
                                          <p:cBhvr>
                                            <p:cTn id="15" dur="2000" fill="hold"/>
                                            <p:tgtEl>
                                              <p:spTgt spid="33"/>
                                            </p:tgtEl>
                                            <p:attrNameLst>
                                              <p:attrName>r</p:attrName>
                                            </p:attrNameLst>
                                          </p:cBhvr>
                                        </p:animRot>
                                      </p:childTnLst>
                                    </p:cTn>
                                  </p:par>
                                </p:childTnLst>
                              </p:cTn>
                            </p:par>
                            <p:par>
                              <p:cTn id="16" fill="hold">
                                <p:stCondLst>
                                  <p:cond delay="2750"/>
                                </p:stCondLst>
                                <p:childTnLst>
                                  <p:par>
                                    <p:cTn id="17" presetID="47"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anim calcmode="lin" valueType="num">
                                          <p:cBhvr>
                                            <p:cTn id="20" dur="500" fill="hold"/>
                                            <p:tgtEl>
                                              <p:spTgt spid="7"/>
                                            </p:tgtEl>
                                            <p:attrNameLst>
                                              <p:attrName>ppt_x</p:attrName>
                                            </p:attrNameLst>
                                          </p:cBhvr>
                                          <p:tavLst>
                                            <p:tav tm="0">
                                              <p:val>
                                                <p:strVal val="#ppt_x"/>
                                              </p:val>
                                            </p:tav>
                                            <p:tav tm="100000">
                                              <p:val>
                                                <p:strVal val="#ppt_x"/>
                                              </p:val>
                                            </p:tav>
                                          </p:tavLst>
                                        </p:anim>
                                        <p:anim calcmode="lin" valueType="num">
                                          <p:cBhvr>
                                            <p:cTn id="21" dur="500" fill="hold"/>
                                            <p:tgtEl>
                                              <p:spTgt spid="7"/>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25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5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anim calcmode="lin" valueType="num">
                                          <p:cBhvr>
                                            <p:cTn id="30" dur="500" fill="hold"/>
                                            <p:tgtEl>
                                              <p:spTgt spid="4"/>
                                            </p:tgtEl>
                                            <p:attrNameLst>
                                              <p:attrName>ppt_x</p:attrName>
                                            </p:attrNameLst>
                                          </p:cBhvr>
                                          <p:tavLst>
                                            <p:tav tm="0">
                                              <p:val>
                                                <p:strVal val="#ppt_x"/>
                                              </p:val>
                                            </p:tav>
                                            <p:tav tm="100000">
                                              <p:val>
                                                <p:strVal val="#ppt_x"/>
                                              </p:val>
                                            </p:tav>
                                          </p:tavLst>
                                        </p:anim>
                                        <p:anim calcmode="lin" valueType="num">
                                          <p:cBhvr>
                                            <p:cTn id="31" dur="500" fill="hold"/>
                                            <p:tgtEl>
                                              <p:spTgt spid="4"/>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7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anim calcmode="lin" valueType="num">
                                          <p:cBhvr>
                                            <p:cTn id="35" dur="500" fill="hold"/>
                                            <p:tgtEl>
                                              <p:spTgt spid="13"/>
                                            </p:tgtEl>
                                            <p:attrNameLst>
                                              <p:attrName>ppt_x</p:attrName>
                                            </p:attrNameLst>
                                          </p:cBhvr>
                                          <p:tavLst>
                                            <p:tav tm="0">
                                              <p:val>
                                                <p:strVal val="#ppt_x"/>
                                              </p:val>
                                            </p:tav>
                                            <p:tav tm="100000">
                                              <p:val>
                                                <p:strVal val="#ppt_x"/>
                                              </p:val>
                                            </p:tav>
                                          </p:tavLst>
                                        </p:anim>
                                        <p:anim calcmode="lin" valueType="num">
                                          <p:cBhvr>
                                            <p:cTn id="36" dur="500" fill="hold"/>
                                            <p:tgtEl>
                                              <p:spTgt spid="13"/>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100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anim calcmode="lin" valueType="num">
                                          <p:cBhvr>
                                            <p:cTn id="40" dur="500" fill="hold"/>
                                            <p:tgtEl>
                                              <p:spTgt spid="16"/>
                                            </p:tgtEl>
                                            <p:attrNameLst>
                                              <p:attrName>ppt_x</p:attrName>
                                            </p:attrNameLst>
                                          </p:cBhvr>
                                          <p:tavLst>
                                            <p:tav tm="0">
                                              <p:val>
                                                <p:strVal val="#ppt_x"/>
                                              </p:val>
                                            </p:tav>
                                            <p:tav tm="100000">
                                              <p:val>
                                                <p:strVal val="#ppt_x"/>
                                              </p:val>
                                            </p:tav>
                                          </p:tavLst>
                                        </p:anim>
                                        <p:anim calcmode="lin" valueType="num">
                                          <p:cBhvr>
                                            <p:cTn id="41" dur="500" fill="hold"/>
                                            <p:tgtEl>
                                              <p:spTgt spid="16"/>
                                            </p:tgtEl>
                                            <p:attrNameLst>
                                              <p:attrName>ppt_y</p:attrName>
                                            </p:attrNameLst>
                                          </p:cBhvr>
                                          <p:tavLst>
                                            <p:tav tm="0">
                                              <p:val>
                                                <p:strVal val="#ppt_y-.1"/>
                                              </p:val>
                                            </p:tav>
                                            <p:tav tm="100000">
                                              <p:val>
                                                <p:strVal val="#ppt_y"/>
                                              </p:val>
                                            </p:tav>
                                          </p:tavLst>
                                        </p:anim>
                                      </p:childTnLst>
                                    </p:cTn>
                                  </p:par>
                                  <p:par>
                                    <p:cTn id="42" presetID="47" presetClass="entr" presetSubtype="0" fill="hold" nodeType="withEffect">
                                      <p:stCondLst>
                                        <p:cond delay="1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anim calcmode="lin" valueType="num">
                                          <p:cBhvr>
                                            <p:cTn id="45" dur="500" fill="hold"/>
                                            <p:tgtEl>
                                              <p:spTgt spid="19"/>
                                            </p:tgtEl>
                                            <p:attrNameLst>
                                              <p:attrName>ppt_x</p:attrName>
                                            </p:attrNameLst>
                                          </p:cBhvr>
                                          <p:tavLst>
                                            <p:tav tm="0">
                                              <p:val>
                                                <p:strVal val="#ppt_x"/>
                                              </p:val>
                                            </p:tav>
                                            <p:tav tm="100000">
                                              <p:val>
                                                <p:strVal val="#ppt_x"/>
                                              </p:val>
                                            </p:tav>
                                          </p:tavLst>
                                        </p:anim>
                                        <p:anim calcmode="lin" valueType="num">
                                          <p:cBhvr>
                                            <p:cTn id="46" dur="500" fill="hold"/>
                                            <p:tgtEl>
                                              <p:spTgt spid="19"/>
                                            </p:tgtEl>
                                            <p:attrNameLst>
                                              <p:attrName>ppt_y</p:attrName>
                                            </p:attrNameLst>
                                          </p:cBhvr>
                                          <p:tavLst>
                                            <p:tav tm="0">
                                              <p:val>
                                                <p:strVal val="#ppt_y-.1"/>
                                              </p:val>
                                            </p:tav>
                                            <p:tav tm="100000">
                                              <p:val>
                                                <p:strVal val="#ppt_y"/>
                                              </p:val>
                                            </p:tav>
                                          </p:tavLst>
                                        </p:anim>
                                      </p:childTnLst>
                                    </p:cTn>
                                  </p:par>
                                  <p:par>
                                    <p:cTn id="47" presetID="47" presetClass="entr" presetSubtype="0" fill="hold" nodeType="withEffect">
                                      <p:stCondLst>
                                        <p:cond delay="150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anim calcmode="lin" valueType="num">
                                          <p:cBhvr>
                                            <p:cTn id="50" dur="500" fill="hold"/>
                                            <p:tgtEl>
                                              <p:spTgt spid="22"/>
                                            </p:tgtEl>
                                            <p:attrNameLst>
                                              <p:attrName>ppt_x</p:attrName>
                                            </p:attrNameLst>
                                          </p:cBhvr>
                                          <p:tavLst>
                                            <p:tav tm="0">
                                              <p:val>
                                                <p:strVal val="#ppt_x"/>
                                              </p:val>
                                            </p:tav>
                                            <p:tav tm="100000">
                                              <p:val>
                                                <p:strVal val="#ppt_x"/>
                                              </p:val>
                                            </p:tav>
                                          </p:tavLst>
                                        </p:anim>
                                        <p:anim calcmode="lin" valueType="num">
                                          <p:cBhvr>
                                            <p:cTn id="51" dur="500" fill="hold"/>
                                            <p:tgtEl>
                                              <p:spTgt spid="22"/>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175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anim calcmode="lin" valueType="num">
                                          <p:cBhvr>
                                            <p:cTn id="55" dur="500" fill="hold"/>
                                            <p:tgtEl>
                                              <p:spTgt spid="25"/>
                                            </p:tgtEl>
                                            <p:attrNameLst>
                                              <p:attrName>ppt_x</p:attrName>
                                            </p:attrNameLst>
                                          </p:cBhvr>
                                          <p:tavLst>
                                            <p:tav tm="0">
                                              <p:val>
                                                <p:strVal val="#ppt_x"/>
                                              </p:val>
                                            </p:tav>
                                            <p:tav tm="100000">
                                              <p:val>
                                                <p:strVal val="#ppt_x"/>
                                              </p:val>
                                            </p:tav>
                                          </p:tavLst>
                                        </p:anim>
                                        <p:anim calcmode="lin" valueType="num">
                                          <p:cBhvr>
                                            <p:cTn id="56" dur="500" fill="hold"/>
                                            <p:tgtEl>
                                              <p:spTgt spid="25"/>
                                            </p:tgtEl>
                                            <p:attrNameLst>
                                              <p:attrName>ppt_y</p:attrName>
                                            </p:attrNameLst>
                                          </p:cBhvr>
                                          <p:tavLst>
                                            <p:tav tm="0">
                                              <p:val>
                                                <p:strVal val="#ppt_y-.1"/>
                                              </p:val>
                                            </p:tav>
                                            <p:tav tm="100000">
                                              <p:val>
                                                <p:strVal val="#ppt_y"/>
                                              </p:val>
                                            </p:tav>
                                          </p:tavLst>
                                        </p:anim>
                                      </p:childTnLst>
                                    </p:cTn>
                                  </p:par>
                                  <p:par>
                                    <p:cTn id="57" presetID="47" presetClass="entr" presetSubtype="0" fill="hold" nodeType="withEffect">
                                      <p:stCondLst>
                                        <p:cond delay="200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anim calcmode="lin" valueType="num">
                                          <p:cBhvr>
                                            <p:cTn id="60" dur="500" fill="hold"/>
                                            <p:tgtEl>
                                              <p:spTgt spid="28"/>
                                            </p:tgtEl>
                                            <p:attrNameLst>
                                              <p:attrName>ppt_x</p:attrName>
                                            </p:attrNameLst>
                                          </p:cBhvr>
                                          <p:tavLst>
                                            <p:tav tm="0">
                                              <p:val>
                                                <p:strVal val="#ppt_x"/>
                                              </p:val>
                                            </p:tav>
                                            <p:tav tm="100000">
                                              <p:val>
                                                <p:strVal val="#ppt_x"/>
                                              </p:val>
                                            </p:tav>
                                          </p:tavLst>
                                        </p:anim>
                                        <p:anim calcmode="lin" valueType="num">
                                          <p:cBhvr>
                                            <p:cTn id="61" dur="500" fill="hold"/>
                                            <p:tgtEl>
                                              <p:spTgt spid="28"/>
                                            </p:tgtEl>
                                            <p:attrNameLst>
                                              <p:attrName>ppt_y</p:attrName>
                                            </p:attrNameLst>
                                          </p:cBhvr>
                                          <p:tavLst>
                                            <p:tav tm="0">
                                              <p:val>
                                                <p:strVal val="#ppt_y-.1"/>
                                              </p:val>
                                            </p:tav>
                                            <p:tav tm="100000">
                                              <p:val>
                                                <p:strVal val="#ppt_y"/>
                                              </p:val>
                                            </p:tav>
                                          </p:tavLst>
                                        </p:anim>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500"/>
                                            <p:tgtEl>
                                              <p:spTgt spid="69"/>
                                            </p:tgtEl>
                                          </p:cBhvr>
                                        </p:animEffect>
                                      </p:childTnLst>
                                    </p:cTn>
                                  </p:par>
                                  <p:par>
                                    <p:cTn id="68" presetID="10" presetClass="entr" presetSubtype="0" fill="hold" grpId="0" nodeType="withEffect">
                                      <p:stCondLst>
                                        <p:cond delay="500"/>
                                      </p:stCondLst>
                                      <p:childTnLst>
                                        <p:set>
                                          <p:cBhvr>
                                            <p:cTn id="69" dur="1" fill="hold">
                                              <p:stCondLst>
                                                <p:cond delay="0"/>
                                              </p:stCondLst>
                                            </p:cTn>
                                            <p:tgtEl>
                                              <p:spTgt spid="70"/>
                                            </p:tgtEl>
                                            <p:attrNameLst>
                                              <p:attrName>style.visibility</p:attrName>
                                            </p:attrNameLst>
                                          </p:cBhvr>
                                          <p:to>
                                            <p:strVal val="visible"/>
                                          </p:to>
                                        </p:set>
                                        <p:animEffect transition="in" filter="fade">
                                          <p:cBhvr>
                                            <p:cTn id="70" dur="500"/>
                                            <p:tgtEl>
                                              <p:spTgt spid="70"/>
                                            </p:tgtEl>
                                          </p:cBhvr>
                                        </p:animEffect>
                                      </p:childTnLst>
                                    </p:cTn>
                                  </p:par>
                                  <p:par>
                                    <p:cTn id="71" presetID="10" presetClass="entr" presetSubtype="0" fill="hold" grpId="0" nodeType="withEffect">
                                      <p:stCondLst>
                                        <p:cond delay="750"/>
                                      </p:stCondLst>
                                      <p:childTnLst>
                                        <p:set>
                                          <p:cBhvr>
                                            <p:cTn id="72" dur="1" fill="hold">
                                              <p:stCondLst>
                                                <p:cond delay="0"/>
                                              </p:stCondLst>
                                            </p:cTn>
                                            <p:tgtEl>
                                              <p:spTgt spid="71"/>
                                            </p:tgtEl>
                                            <p:attrNameLst>
                                              <p:attrName>style.visibility</p:attrName>
                                            </p:attrNameLst>
                                          </p:cBhvr>
                                          <p:to>
                                            <p:strVal val="visible"/>
                                          </p:to>
                                        </p:set>
                                        <p:animEffect transition="in" filter="fade">
                                          <p:cBhvr>
                                            <p:cTn id="73" dur="500"/>
                                            <p:tgtEl>
                                              <p:spTgt spid="71"/>
                                            </p:tgtEl>
                                          </p:cBhvr>
                                        </p:animEffect>
                                      </p:childTnLst>
                                    </p:cTn>
                                  </p:par>
                                  <p:par>
                                    <p:cTn id="74" presetID="10" presetClass="entr" presetSubtype="0" fill="hold" grpId="0" nodeType="withEffect">
                                      <p:stCondLst>
                                        <p:cond delay="1000"/>
                                      </p:stCondLst>
                                      <p:childTnLst>
                                        <p:set>
                                          <p:cBhvr>
                                            <p:cTn id="75" dur="1" fill="hold">
                                              <p:stCondLst>
                                                <p:cond delay="0"/>
                                              </p:stCondLst>
                                            </p:cTn>
                                            <p:tgtEl>
                                              <p:spTgt spid="72"/>
                                            </p:tgtEl>
                                            <p:attrNameLst>
                                              <p:attrName>style.visibility</p:attrName>
                                            </p:attrNameLst>
                                          </p:cBhvr>
                                          <p:to>
                                            <p:strVal val="visible"/>
                                          </p:to>
                                        </p:set>
                                        <p:animEffect transition="in" filter="fade">
                                          <p:cBhvr>
                                            <p:cTn id="76" dur="500"/>
                                            <p:tgtEl>
                                              <p:spTgt spid="72"/>
                                            </p:tgtEl>
                                          </p:cBhvr>
                                        </p:animEffect>
                                      </p:childTnLst>
                                    </p:cTn>
                                  </p:par>
                                  <p:par>
                                    <p:cTn id="77" presetID="10" presetClass="entr" presetSubtype="0" fill="hold" grpId="0" nodeType="withEffect">
                                      <p:stCondLst>
                                        <p:cond delay="1250"/>
                                      </p:stCondLst>
                                      <p:childTnLst>
                                        <p:set>
                                          <p:cBhvr>
                                            <p:cTn id="78" dur="1" fill="hold">
                                              <p:stCondLst>
                                                <p:cond delay="0"/>
                                              </p:stCondLst>
                                            </p:cTn>
                                            <p:tgtEl>
                                              <p:spTgt spid="73"/>
                                            </p:tgtEl>
                                            <p:attrNameLst>
                                              <p:attrName>style.visibility</p:attrName>
                                            </p:attrNameLst>
                                          </p:cBhvr>
                                          <p:to>
                                            <p:strVal val="visible"/>
                                          </p:to>
                                        </p:set>
                                        <p:animEffect transition="in" filter="fade">
                                          <p:cBhvr>
                                            <p:cTn id="79" dur="500"/>
                                            <p:tgtEl>
                                              <p:spTgt spid="73"/>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74"/>
                                            </p:tgtEl>
                                            <p:attrNameLst>
                                              <p:attrName>style.visibility</p:attrName>
                                            </p:attrNameLst>
                                          </p:cBhvr>
                                          <p:to>
                                            <p:strVal val="visible"/>
                                          </p:to>
                                        </p:set>
                                        <p:animEffect transition="in" filter="fade">
                                          <p:cBhvr>
                                            <p:cTn id="82" dur="500"/>
                                            <p:tgtEl>
                                              <p:spTgt spid="74"/>
                                            </p:tgtEl>
                                          </p:cBhvr>
                                        </p:animEffect>
                                      </p:childTnLst>
                                    </p:cTn>
                                  </p:par>
                                  <p:par>
                                    <p:cTn id="83" presetID="10" presetClass="entr" presetSubtype="0" fill="hold" grpId="0" nodeType="withEffect">
                                      <p:stCondLst>
                                        <p:cond delay="1750"/>
                                      </p:stCondLst>
                                      <p:childTnLst>
                                        <p:set>
                                          <p:cBhvr>
                                            <p:cTn id="84" dur="1" fill="hold">
                                              <p:stCondLst>
                                                <p:cond delay="0"/>
                                              </p:stCondLst>
                                            </p:cTn>
                                            <p:tgtEl>
                                              <p:spTgt spid="75"/>
                                            </p:tgtEl>
                                            <p:attrNameLst>
                                              <p:attrName>style.visibility</p:attrName>
                                            </p:attrNameLst>
                                          </p:cBhvr>
                                          <p:to>
                                            <p:strVal val="visible"/>
                                          </p:to>
                                        </p:set>
                                        <p:animEffect transition="in" filter="fade">
                                          <p:cBhvr>
                                            <p:cTn id="85" dur="500"/>
                                            <p:tgtEl>
                                              <p:spTgt spid="75"/>
                                            </p:tgtEl>
                                          </p:cBhvr>
                                        </p:animEffect>
                                      </p:childTnLst>
                                    </p:cTn>
                                  </p:par>
                                  <p:par>
                                    <p:cTn id="86" presetID="10" presetClass="entr" presetSubtype="0" fill="hold" grpId="0" nodeType="withEffect">
                                      <p:stCondLst>
                                        <p:cond delay="2000"/>
                                      </p:stCondLst>
                                      <p:childTnLst>
                                        <p:set>
                                          <p:cBhvr>
                                            <p:cTn id="87" dur="1" fill="hold">
                                              <p:stCondLst>
                                                <p:cond delay="0"/>
                                              </p:stCondLst>
                                            </p:cTn>
                                            <p:tgtEl>
                                              <p:spTgt spid="76"/>
                                            </p:tgtEl>
                                            <p:attrNameLst>
                                              <p:attrName>style.visibility</p:attrName>
                                            </p:attrNameLst>
                                          </p:cBhvr>
                                          <p:to>
                                            <p:strVal val="visible"/>
                                          </p:to>
                                        </p:set>
                                        <p:animEffect transition="in" filter="fade">
                                          <p:cBhvr>
                                            <p:cTn id="88" dur="500"/>
                                            <p:tgtEl>
                                              <p:spTgt spid="7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childTnLst>
                        </p:cTn>
                      </p:par>
                      <p:par>
                        <p:cTn id="94" fill="hold">
                          <p:stCondLst>
                            <p:cond delay="indefinite"/>
                          </p:stCondLst>
                          <p:childTnLst>
                            <p:par>
                              <p:cTn id="95" fill="hold">
                                <p:stCondLst>
                                  <p:cond delay="0"/>
                                </p:stCondLst>
                                <p:childTnLst>
                                  <p:par>
                                    <p:cTn id="96" presetID="47" presetClass="entr" presetSubtype="0" fill="hold" nodeType="click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500"/>
                                            <p:tgtEl>
                                              <p:spTgt spid="43"/>
                                            </p:tgtEl>
                                          </p:cBhvr>
                                        </p:animEffect>
                                        <p:anim calcmode="lin" valueType="num">
                                          <p:cBhvr>
                                            <p:cTn id="99" dur="500" fill="hold"/>
                                            <p:tgtEl>
                                              <p:spTgt spid="43"/>
                                            </p:tgtEl>
                                            <p:attrNameLst>
                                              <p:attrName>ppt_x</p:attrName>
                                            </p:attrNameLst>
                                          </p:cBhvr>
                                          <p:tavLst>
                                            <p:tav tm="0">
                                              <p:val>
                                                <p:strVal val="#ppt_x"/>
                                              </p:val>
                                            </p:tav>
                                            <p:tav tm="100000">
                                              <p:val>
                                                <p:strVal val="#ppt_x"/>
                                              </p:val>
                                            </p:tav>
                                          </p:tavLst>
                                        </p:anim>
                                        <p:anim calcmode="lin" valueType="num">
                                          <p:cBhvr>
                                            <p:cTn id="100" dur="500" fill="hold"/>
                                            <p:tgtEl>
                                              <p:spTgt spid="43"/>
                                            </p:tgtEl>
                                            <p:attrNameLst>
                                              <p:attrName>ppt_y</p:attrName>
                                            </p:attrNameLst>
                                          </p:cBhvr>
                                          <p:tavLst>
                                            <p:tav tm="0">
                                              <p:val>
                                                <p:strVal val="#ppt_y-.1"/>
                                              </p:val>
                                            </p:tav>
                                            <p:tav tm="100000">
                                              <p:val>
                                                <p:strVal val="#ppt_y"/>
                                              </p:val>
                                            </p:tav>
                                          </p:tavLst>
                                        </p:anim>
                                      </p:childTnLst>
                                    </p:cTn>
                                  </p:par>
                                  <p:par>
                                    <p:cTn id="101" presetID="47" presetClass="entr" presetSubtype="0" fill="hold" nodeType="withEffect">
                                      <p:stCondLst>
                                        <p:cond delay="250"/>
                                      </p:stCondLst>
                                      <p:childTnLst>
                                        <p:set>
                                          <p:cBhvr>
                                            <p:cTn id="102" dur="1" fill="hold">
                                              <p:stCondLst>
                                                <p:cond delay="0"/>
                                              </p:stCondLst>
                                            </p:cTn>
                                            <p:tgtEl>
                                              <p:spTgt spid="46"/>
                                            </p:tgtEl>
                                            <p:attrNameLst>
                                              <p:attrName>style.visibility</p:attrName>
                                            </p:attrNameLst>
                                          </p:cBhvr>
                                          <p:to>
                                            <p:strVal val="visible"/>
                                          </p:to>
                                        </p:set>
                                        <p:animEffect transition="in" filter="fade">
                                          <p:cBhvr>
                                            <p:cTn id="103" dur="500"/>
                                            <p:tgtEl>
                                              <p:spTgt spid="46"/>
                                            </p:tgtEl>
                                          </p:cBhvr>
                                        </p:animEffect>
                                        <p:anim calcmode="lin" valueType="num">
                                          <p:cBhvr>
                                            <p:cTn id="104" dur="500" fill="hold"/>
                                            <p:tgtEl>
                                              <p:spTgt spid="46"/>
                                            </p:tgtEl>
                                            <p:attrNameLst>
                                              <p:attrName>ppt_x</p:attrName>
                                            </p:attrNameLst>
                                          </p:cBhvr>
                                          <p:tavLst>
                                            <p:tav tm="0">
                                              <p:val>
                                                <p:strVal val="#ppt_x"/>
                                              </p:val>
                                            </p:tav>
                                            <p:tav tm="100000">
                                              <p:val>
                                                <p:strVal val="#ppt_x"/>
                                              </p:val>
                                            </p:tav>
                                          </p:tavLst>
                                        </p:anim>
                                        <p:anim calcmode="lin" valueType="num">
                                          <p:cBhvr>
                                            <p:cTn id="105" dur="500" fill="hold"/>
                                            <p:tgtEl>
                                              <p:spTgt spid="46"/>
                                            </p:tgtEl>
                                            <p:attrNameLst>
                                              <p:attrName>ppt_y</p:attrName>
                                            </p:attrNameLst>
                                          </p:cBhvr>
                                          <p:tavLst>
                                            <p:tav tm="0">
                                              <p:val>
                                                <p:strVal val="#ppt_y-.1"/>
                                              </p:val>
                                            </p:tav>
                                            <p:tav tm="100000">
                                              <p:val>
                                                <p:strVal val="#ppt_y"/>
                                              </p:val>
                                            </p:tav>
                                          </p:tavLst>
                                        </p:anim>
                                      </p:childTnLst>
                                    </p:cTn>
                                  </p:par>
                                  <p:par>
                                    <p:cTn id="106" presetID="47" presetClass="entr" presetSubtype="0" fill="hold" nodeType="withEffect">
                                      <p:stCondLst>
                                        <p:cond delay="500"/>
                                      </p:stCondLst>
                                      <p:childTnLst>
                                        <p:set>
                                          <p:cBhvr>
                                            <p:cTn id="107" dur="1" fill="hold">
                                              <p:stCondLst>
                                                <p:cond delay="0"/>
                                              </p:stCondLst>
                                            </p:cTn>
                                            <p:tgtEl>
                                              <p:spTgt spid="40"/>
                                            </p:tgtEl>
                                            <p:attrNameLst>
                                              <p:attrName>style.visibility</p:attrName>
                                            </p:attrNameLst>
                                          </p:cBhvr>
                                          <p:to>
                                            <p:strVal val="visible"/>
                                          </p:to>
                                        </p:set>
                                        <p:animEffect transition="in" filter="fade">
                                          <p:cBhvr>
                                            <p:cTn id="108" dur="500"/>
                                            <p:tgtEl>
                                              <p:spTgt spid="40"/>
                                            </p:tgtEl>
                                          </p:cBhvr>
                                        </p:animEffect>
                                        <p:anim calcmode="lin" valueType="num">
                                          <p:cBhvr>
                                            <p:cTn id="109" dur="500" fill="hold"/>
                                            <p:tgtEl>
                                              <p:spTgt spid="40"/>
                                            </p:tgtEl>
                                            <p:attrNameLst>
                                              <p:attrName>ppt_x</p:attrName>
                                            </p:attrNameLst>
                                          </p:cBhvr>
                                          <p:tavLst>
                                            <p:tav tm="0">
                                              <p:val>
                                                <p:strVal val="#ppt_x"/>
                                              </p:val>
                                            </p:tav>
                                            <p:tav tm="100000">
                                              <p:val>
                                                <p:strVal val="#ppt_x"/>
                                              </p:val>
                                            </p:tav>
                                          </p:tavLst>
                                        </p:anim>
                                        <p:anim calcmode="lin" valueType="num">
                                          <p:cBhvr>
                                            <p:cTn id="110" dur="500" fill="hold"/>
                                            <p:tgtEl>
                                              <p:spTgt spid="40"/>
                                            </p:tgtEl>
                                            <p:attrNameLst>
                                              <p:attrName>ppt_y</p:attrName>
                                            </p:attrNameLst>
                                          </p:cBhvr>
                                          <p:tavLst>
                                            <p:tav tm="0">
                                              <p:val>
                                                <p:strVal val="#ppt_y-.1"/>
                                              </p:val>
                                            </p:tav>
                                            <p:tav tm="100000">
                                              <p:val>
                                                <p:strVal val="#ppt_y"/>
                                              </p:val>
                                            </p:tav>
                                          </p:tavLst>
                                        </p:anim>
                                      </p:childTnLst>
                                    </p:cTn>
                                  </p:par>
                                  <p:par>
                                    <p:cTn id="111" presetID="47" presetClass="entr" presetSubtype="0" fill="hold" nodeType="withEffect">
                                      <p:stCondLst>
                                        <p:cond delay="750"/>
                                      </p:stCondLst>
                                      <p:childTnLst>
                                        <p:set>
                                          <p:cBhvr>
                                            <p:cTn id="112" dur="1" fill="hold">
                                              <p:stCondLst>
                                                <p:cond delay="0"/>
                                              </p:stCondLst>
                                            </p:cTn>
                                            <p:tgtEl>
                                              <p:spTgt spid="49"/>
                                            </p:tgtEl>
                                            <p:attrNameLst>
                                              <p:attrName>style.visibility</p:attrName>
                                            </p:attrNameLst>
                                          </p:cBhvr>
                                          <p:to>
                                            <p:strVal val="visible"/>
                                          </p:to>
                                        </p:set>
                                        <p:animEffect transition="in" filter="fade">
                                          <p:cBhvr>
                                            <p:cTn id="113" dur="500"/>
                                            <p:tgtEl>
                                              <p:spTgt spid="49"/>
                                            </p:tgtEl>
                                          </p:cBhvr>
                                        </p:animEffect>
                                        <p:anim calcmode="lin" valueType="num">
                                          <p:cBhvr>
                                            <p:cTn id="114" dur="500" fill="hold"/>
                                            <p:tgtEl>
                                              <p:spTgt spid="49"/>
                                            </p:tgtEl>
                                            <p:attrNameLst>
                                              <p:attrName>ppt_x</p:attrName>
                                            </p:attrNameLst>
                                          </p:cBhvr>
                                          <p:tavLst>
                                            <p:tav tm="0">
                                              <p:val>
                                                <p:strVal val="#ppt_x"/>
                                              </p:val>
                                            </p:tav>
                                            <p:tav tm="100000">
                                              <p:val>
                                                <p:strVal val="#ppt_x"/>
                                              </p:val>
                                            </p:tav>
                                          </p:tavLst>
                                        </p:anim>
                                        <p:anim calcmode="lin" valueType="num">
                                          <p:cBhvr>
                                            <p:cTn id="115" dur="500" fill="hold"/>
                                            <p:tgtEl>
                                              <p:spTgt spid="49"/>
                                            </p:tgtEl>
                                            <p:attrNameLst>
                                              <p:attrName>ppt_y</p:attrName>
                                            </p:attrNameLst>
                                          </p:cBhvr>
                                          <p:tavLst>
                                            <p:tav tm="0">
                                              <p:val>
                                                <p:strVal val="#ppt_y-.1"/>
                                              </p:val>
                                            </p:tav>
                                            <p:tav tm="100000">
                                              <p:val>
                                                <p:strVal val="#ppt_y"/>
                                              </p:val>
                                            </p:tav>
                                          </p:tavLst>
                                        </p:anim>
                                      </p:childTnLst>
                                    </p:cTn>
                                  </p:par>
                                  <p:par>
                                    <p:cTn id="116" presetID="47" presetClass="entr" presetSubtype="0" fill="hold" nodeType="withEffect">
                                      <p:stCondLst>
                                        <p:cond delay="1000"/>
                                      </p:stCondLst>
                                      <p:childTnLst>
                                        <p:set>
                                          <p:cBhvr>
                                            <p:cTn id="117" dur="1" fill="hold">
                                              <p:stCondLst>
                                                <p:cond delay="0"/>
                                              </p:stCondLst>
                                            </p:cTn>
                                            <p:tgtEl>
                                              <p:spTgt spid="52"/>
                                            </p:tgtEl>
                                            <p:attrNameLst>
                                              <p:attrName>style.visibility</p:attrName>
                                            </p:attrNameLst>
                                          </p:cBhvr>
                                          <p:to>
                                            <p:strVal val="visible"/>
                                          </p:to>
                                        </p:set>
                                        <p:animEffect transition="in" filter="fade">
                                          <p:cBhvr>
                                            <p:cTn id="118" dur="500"/>
                                            <p:tgtEl>
                                              <p:spTgt spid="52"/>
                                            </p:tgtEl>
                                          </p:cBhvr>
                                        </p:animEffect>
                                        <p:anim calcmode="lin" valueType="num">
                                          <p:cBhvr>
                                            <p:cTn id="119" dur="500" fill="hold"/>
                                            <p:tgtEl>
                                              <p:spTgt spid="52"/>
                                            </p:tgtEl>
                                            <p:attrNameLst>
                                              <p:attrName>ppt_x</p:attrName>
                                            </p:attrNameLst>
                                          </p:cBhvr>
                                          <p:tavLst>
                                            <p:tav tm="0">
                                              <p:val>
                                                <p:strVal val="#ppt_x"/>
                                              </p:val>
                                            </p:tav>
                                            <p:tav tm="100000">
                                              <p:val>
                                                <p:strVal val="#ppt_x"/>
                                              </p:val>
                                            </p:tav>
                                          </p:tavLst>
                                        </p:anim>
                                        <p:anim calcmode="lin" valueType="num">
                                          <p:cBhvr>
                                            <p:cTn id="120" dur="500" fill="hold"/>
                                            <p:tgtEl>
                                              <p:spTgt spid="52"/>
                                            </p:tgtEl>
                                            <p:attrNameLst>
                                              <p:attrName>ppt_y</p:attrName>
                                            </p:attrNameLst>
                                          </p:cBhvr>
                                          <p:tavLst>
                                            <p:tav tm="0">
                                              <p:val>
                                                <p:strVal val="#ppt_y-.1"/>
                                              </p:val>
                                            </p:tav>
                                            <p:tav tm="100000">
                                              <p:val>
                                                <p:strVal val="#ppt_y"/>
                                              </p:val>
                                            </p:tav>
                                          </p:tavLst>
                                        </p:anim>
                                      </p:childTnLst>
                                    </p:cTn>
                                  </p:par>
                                  <p:par>
                                    <p:cTn id="121" presetID="47" presetClass="entr" presetSubtype="0" fill="hold" nodeType="withEffect">
                                      <p:stCondLst>
                                        <p:cond delay="1250"/>
                                      </p:stCondLst>
                                      <p:childTnLst>
                                        <p:set>
                                          <p:cBhvr>
                                            <p:cTn id="122" dur="1" fill="hold">
                                              <p:stCondLst>
                                                <p:cond delay="0"/>
                                              </p:stCondLst>
                                            </p:cTn>
                                            <p:tgtEl>
                                              <p:spTgt spid="55"/>
                                            </p:tgtEl>
                                            <p:attrNameLst>
                                              <p:attrName>style.visibility</p:attrName>
                                            </p:attrNameLst>
                                          </p:cBhvr>
                                          <p:to>
                                            <p:strVal val="visible"/>
                                          </p:to>
                                        </p:set>
                                        <p:animEffect transition="in" filter="fade">
                                          <p:cBhvr>
                                            <p:cTn id="123" dur="500"/>
                                            <p:tgtEl>
                                              <p:spTgt spid="55"/>
                                            </p:tgtEl>
                                          </p:cBhvr>
                                        </p:animEffect>
                                        <p:anim calcmode="lin" valueType="num">
                                          <p:cBhvr>
                                            <p:cTn id="124" dur="500" fill="hold"/>
                                            <p:tgtEl>
                                              <p:spTgt spid="55"/>
                                            </p:tgtEl>
                                            <p:attrNameLst>
                                              <p:attrName>ppt_x</p:attrName>
                                            </p:attrNameLst>
                                          </p:cBhvr>
                                          <p:tavLst>
                                            <p:tav tm="0">
                                              <p:val>
                                                <p:strVal val="#ppt_x"/>
                                              </p:val>
                                            </p:tav>
                                            <p:tav tm="100000">
                                              <p:val>
                                                <p:strVal val="#ppt_x"/>
                                              </p:val>
                                            </p:tav>
                                          </p:tavLst>
                                        </p:anim>
                                        <p:anim calcmode="lin" valueType="num">
                                          <p:cBhvr>
                                            <p:cTn id="125" dur="500" fill="hold"/>
                                            <p:tgtEl>
                                              <p:spTgt spid="55"/>
                                            </p:tgtEl>
                                            <p:attrNameLst>
                                              <p:attrName>ppt_y</p:attrName>
                                            </p:attrNameLst>
                                          </p:cBhvr>
                                          <p:tavLst>
                                            <p:tav tm="0">
                                              <p:val>
                                                <p:strVal val="#ppt_y-.1"/>
                                              </p:val>
                                            </p:tav>
                                            <p:tav tm="100000">
                                              <p:val>
                                                <p:strVal val="#ppt_y"/>
                                              </p:val>
                                            </p:tav>
                                          </p:tavLst>
                                        </p:anim>
                                      </p:childTnLst>
                                    </p:cTn>
                                  </p:par>
                                  <p:par>
                                    <p:cTn id="126" presetID="47" presetClass="entr" presetSubtype="0" fill="hold" nodeType="withEffect">
                                      <p:stCondLst>
                                        <p:cond delay="1500"/>
                                      </p:stCondLst>
                                      <p:childTnLst>
                                        <p:set>
                                          <p:cBhvr>
                                            <p:cTn id="127" dur="1" fill="hold">
                                              <p:stCondLst>
                                                <p:cond delay="0"/>
                                              </p:stCondLst>
                                            </p:cTn>
                                            <p:tgtEl>
                                              <p:spTgt spid="58"/>
                                            </p:tgtEl>
                                            <p:attrNameLst>
                                              <p:attrName>style.visibility</p:attrName>
                                            </p:attrNameLst>
                                          </p:cBhvr>
                                          <p:to>
                                            <p:strVal val="visible"/>
                                          </p:to>
                                        </p:set>
                                        <p:animEffect transition="in" filter="fade">
                                          <p:cBhvr>
                                            <p:cTn id="128" dur="500"/>
                                            <p:tgtEl>
                                              <p:spTgt spid="58"/>
                                            </p:tgtEl>
                                          </p:cBhvr>
                                        </p:animEffect>
                                        <p:anim calcmode="lin" valueType="num">
                                          <p:cBhvr>
                                            <p:cTn id="129" dur="500" fill="hold"/>
                                            <p:tgtEl>
                                              <p:spTgt spid="58"/>
                                            </p:tgtEl>
                                            <p:attrNameLst>
                                              <p:attrName>ppt_x</p:attrName>
                                            </p:attrNameLst>
                                          </p:cBhvr>
                                          <p:tavLst>
                                            <p:tav tm="0">
                                              <p:val>
                                                <p:strVal val="#ppt_x"/>
                                              </p:val>
                                            </p:tav>
                                            <p:tav tm="100000">
                                              <p:val>
                                                <p:strVal val="#ppt_x"/>
                                              </p:val>
                                            </p:tav>
                                          </p:tavLst>
                                        </p:anim>
                                        <p:anim calcmode="lin" valueType="num">
                                          <p:cBhvr>
                                            <p:cTn id="130" dur="500" fill="hold"/>
                                            <p:tgtEl>
                                              <p:spTgt spid="58"/>
                                            </p:tgtEl>
                                            <p:attrNameLst>
                                              <p:attrName>ppt_y</p:attrName>
                                            </p:attrNameLst>
                                          </p:cBhvr>
                                          <p:tavLst>
                                            <p:tav tm="0">
                                              <p:val>
                                                <p:strVal val="#ppt_y-.1"/>
                                              </p:val>
                                            </p:tav>
                                            <p:tav tm="100000">
                                              <p:val>
                                                <p:strVal val="#ppt_y"/>
                                              </p:val>
                                            </p:tav>
                                          </p:tavLst>
                                        </p:anim>
                                      </p:childTnLst>
                                    </p:cTn>
                                  </p:par>
                                  <p:par>
                                    <p:cTn id="131" presetID="47" presetClass="entr" presetSubtype="0" fill="hold" nodeType="withEffect">
                                      <p:stCondLst>
                                        <p:cond delay="1750"/>
                                      </p:stCondLst>
                                      <p:childTnLst>
                                        <p:set>
                                          <p:cBhvr>
                                            <p:cTn id="132" dur="1" fill="hold">
                                              <p:stCondLst>
                                                <p:cond delay="0"/>
                                              </p:stCondLst>
                                            </p:cTn>
                                            <p:tgtEl>
                                              <p:spTgt spid="61"/>
                                            </p:tgtEl>
                                            <p:attrNameLst>
                                              <p:attrName>style.visibility</p:attrName>
                                            </p:attrNameLst>
                                          </p:cBhvr>
                                          <p:to>
                                            <p:strVal val="visible"/>
                                          </p:to>
                                        </p:set>
                                        <p:animEffect transition="in" filter="fade">
                                          <p:cBhvr>
                                            <p:cTn id="133" dur="500"/>
                                            <p:tgtEl>
                                              <p:spTgt spid="61"/>
                                            </p:tgtEl>
                                          </p:cBhvr>
                                        </p:animEffect>
                                        <p:anim calcmode="lin" valueType="num">
                                          <p:cBhvr>
                                            <p:cTn id="134" dur="500" fill="hold"/>
                                            <p:tgtEl>
                                              <p:spTgt spid="61"/>
                                            </p:tgtEl>
                                            <p:attrNameLst>
                                              <p:attrName>ppt_x</p:attrName>
                                            </p:attrNameLst>
                                          </p:cBhvr>
                                          <p:tavLst>
                                            <p:tav tm="0">
                                              <p:val>
                                                <p:strVal val="#ppt_x"/>
                                              </p:val>
                                            </p:tav>
                                            <p:tav tm="100000">
                                              <p:val>
                                                <p:strVal val="#ppt_x"/>
                                              </p:val>
                                            </p:tav>
                                          </p:tavLst>
                                        </p:anim>
                                        <p:anim calcmode="lin" valueType="num">
                                          <p:cBhvr>
                                            <p:cTn id="135" dur="500" fill="hold"/>
                                            <p:tgtEl>
                                              <p:spTgt spid="61"/>
                                            </p:tgtEl>
                                            <p:attrNameLst>
                                              <p:attrName>ppt_y</p:attrName>
                                            </p:attrNameLst>
                                          </p:cBhvr>
                                          <p:tavLst>
                                            <p:tav tm="0">
                                              <p:val>
                                                <p:strVal val="#ppt_y-.1"/>
                                              </p:val>
                                            </p:tav>
                                            <p:tav tm="100000">
                                              <p:val>
                                                <p:strVal val="#ppt_y"/>
                                              </p:val>
                                            </p:tav>
                                          </p:tavLst>
                                        </p:anim>
                                      </p:childTnLst>
                                    </p:cTn>
                                  </p:par>
                                  <p:par>
                                    <p:cTn id="136" presetID="47" presetClass="entr" presetSubtype="0" fill="hold" nodeType="withEffect">
                                      <p:stCondLst>
                                        <p:cond delay="2000"/>
                                      </p:stCondLst>
                                      <p:childTnLst>
                                        <p:set>
                                          <p:cBhvr>
                                            <p:cTn id="137" dur="1" fill="hold">
                                              <p:stCondLst>
                                                <p:cond delay="0"/>
                                              </p:stCondLst>
                                            </p:cTn>
                                            <p:tgtEl>
                                              <p:spTgt spid="64"/>
                                            </p:tgtEl>
                                            <p:attrNameLst>
                                              <p:attrName>style.visibility</p:attrName>
                                            </p:attrNameLst>
                                          </p:cBhvr>
                                          <p:to>
                                            <p:strVal val="visible"/>
                                          </p:to>
                                        </p:set>
                                        <p:animEffect transition="in" filter="fade">
                                          <p:cBhvr>
                                            <p:cTn id="138" dur="500"/>
                                            <p:tgtEl>
                                              <p:spTgt spid="64"/>
                                            </p:tgtEl>
                                          </p:cBhvr>
                                        </p:animEffect>
                                        <p:anim calcmode="lin" valueType="num">
                                          <p:cBhvr>
                                            <p:cTn id="139" dur="500" fill="hold"/>
                                            <p:tgtEl>
                                              <p:spTgt spid="64"/>
                                            </p:tgtEl>
                                            <p:attrNameLst>
                                              <p:attrName>ppt_x</p:attrName>
                                            </p:attrNameLst>
                                          </p:cBhvr>
                                          <p:tavLst>
                                            <p:tav tm="0">
                                              <p:val>
                                                <p:strVal val="#ppt_x"/>
                                              </p:val>
                                            </p:tav>
                                            <p:tav tm="100000">
                                              <p:val>
                                                <p:strVal val="#ppt_x"/>
                                              </p:val>
                                            </p:tav>
                                          </p:tavLst>
                                        </p:anim>
                                        <p:anim calcmode="lin" valueType="num">
                                          <p:cBhvr>
                                            <p:cTn id="140" dur="500" fill="hold"/>
                                            <p:tgtEl>
                                              <p:spTgt spid="64"/>
                                            </p:tgtEl>
                                            <p:attrNameLst>
                                              <p:attrName>ppt_y</p:attrName>
                                            </p:attrNameLst>
                                          </p:cBhvr>
                                          <p:tavLst>
                                            <p:tav tm="0">
                                              <p:val>
                                                <p:strVal val="#ppt_y-.1"/>
                                              </p:val>
                                            </p:tav>
                                            <p:tav tm="100000">
                                              <p:val>
                                                <p:strVal val="#ppt_y"/>
                                              </p:val>
                                            </p:tav>
                                          </p:tavLst>
                                        </p:anim>
                                      </p:childTnLst>
                                    </p:cTn>
                                  </p:par>
                                  <p:par>
                                    <p:cTn id="141" presetID="10" presetClass="entr" presetSubtype="0" fill="hold" grpId="0" nodeType="withEffect">
                                      <p:stCondLst>
                                        <p:cond delay="0"/>
                                      </p:stCondLst>
                                      <p:childTnLst>
                                        <p:set>
                                          <p:cBhvr>
                                            <p:cTn id="142" dur="1" fill="hold">
                                              <p:stCondLst>
                                                <p:cond delay="0"/>
                                              </p:stCondLst>
                                            </p:cTn>
                                            <p:tgtEl>
                                              <p:spTgt spid="77"/>
                                            </p:tgtEl>
                                            <p:attrNameLst>
                                              <p:attrName>style.visibility</p:attrName>
                                            </p:attrNameLst>
                                          </p:cBhvr>
                                          <p:to>
                                            <p:strVal val="visible"/>
                                          </p:to>
                                        </p:set>
                                        <p:animEffect transition="in" filter="fade">
                                          <p:cBhvr>
                                            <p:cTn id="143" dur="500"/>
                                            <p:tgtEl>
                                              <p:spTgt spid="77"/>
                                            </p:tgtEl>
                                          </p:cBhvr>
                                        </p:animEffect>
                                      </p:childTnLst>
                                    </p:cTn>
                                  </p:par>
                                  <p:par>
                                    <p:cTn id="144" presetID="10" presetClass="entr" presetSubtype="0" fill="hold" grpId="0" nodeType="withEffect">
                                      <p:stCondLst>
                                        <p:cond delay="250"/>
                                      </p:stCondLst>
                                      <p:childTnLst>
                                        <p:set>
                                          <p:cBhvr>
                                            <p:cTn id="145" dur="1" fill="hold">
                                              <p:stCondLst>
                                                <p:cond delay="0"/>
                                              </p:stCondLst>
                                            </p:cTn>
                                            <p:tgtEl>
                                              <p:spTgt spid="78"/>
                                            </p:tgtEl>
                                            <p:attrNameLst>
                                              <p:attrName>style.visibility</p:attrName>
                                            </p:attrNameLst>
                                          </p:cBhvr>
                                          <p:to>
                                            <p:strVal val="visible"/>
                                          </p:to>
                                        </p:set>
                                        <p:animEffect transition="in" filter="fade">
                                          <p:cBhvr>
                                            <p:cTn id="146" dur="500"/>
                                            <p:tgtEl>
                                              <p:spTgt spid="78"/>
                                            </p:tgtEl>
                                          </p:cBhvr>
                                        </p:animEffect>
                                      </p:childTnLst>
                                    </p:cTn>
                                  </p:par>
                                  <p:par>
                                    <p:cTn id="147" presetID="10" presetClass="entr" presetSubtype="0" fill="hold" grpId="0" nodeType="withEffect">
                                      <p:stCondLst>
                                        <p:cond delay="500"/>
                                      </p:stCondLst>
                                      <p:childTnLst>
                                        <p:set>
                                          <p:cBhvr>
                                            <p:cTn id="148" dur="1" fill="hold">
                                              <p:stCondLst>
                                                <p:cond delay="0"/>
                                              </p:stCondLst>
                                            </p:cTn>
                                            <p:tgtEl>
                                              <p:spTgt spid="79"/>
                                            </p:tgtEl>
                                            <p:attrNameLst>
                                              <p:attrName>style.visibility</p:attrName>
                                            </p:attrNameLst>
                                          </p:cBhvr>
                                          <p:to>
                                            <p:strVal val="visible"/>
                                          </p:to>
                                        </p:set>
                                        <p:animEffect transition="in" filter="fade">
                                          <p:cBhvr>
                                            <p:cTn id="149" dur="500"/>
                                            <p:tgtEl>
                                              <p:spTgt spid="79"/>
                                            </p:tgtEl>
                                          </p:cBhvr>
                                        </p:animEffect>
                                      </p:childTnLst>
                                    </p:cTn>
                                  </p:par>
                                  <p:par>
                                    <p:cTn id="150" presetID="10" presetClass="entr" presetSubtype="0" fill="hold" grpId="0" nodeType="withEffect">
                                      <p:stCondLst>
                                        <p:cond delay="750"/>
                                      </p:stCondLst>
                                      <p:childTnLst>
                                        <p:set>
                                          <p:cBhvr>
                                            <p:cTn id="151" dur="1" fill="hold">
                                              <p:stCondLst>
                                                <p:cond delay="0"/>
                                              </p:stCondLst>
                                            </p:cTn>
                                            <p:tgtEl>
                                              <p:spTgt spid="80"/>
                                            </p:tgtEl>
                                            <p:attrNameLst>
                                              <p:attrName>style.visibility</p:attrName>
                                            </p:attrNameLst>
                                          </p:cBhvr>
                                          <p:to>
                                            <p:strVal val="visible"/>
                                          </p:to>
                                        </p:set>
                                        <p:animEffect transition="in" filter="fade">
                                          <p:cBhvr>
                                            <p:cTn id="152" dur="500"/>
                                            <p:tgtEl>
                                              <p:spTgt spid="80"/>
                                            </p:tgtEl>
                                          </p:cBhvr>
                                        </p:animEffect>
                                      </p:childTnLst>
                                    </p:cTn>
                                  </p:par>
                                  <p:par>
                                    <p:cTn id="153" presetID="10" presetClass="entr" presetSubtype="0" fill="hold" grpId="0" nodeType="withEffect">
                                      <p:stCondLst>
                                        <p:cond delay="1000"/>
                                      </p:stCondLst>
                                      <p:childTnLst>
                                        <p:set>
                                          <p:cBhvr>
                                            <p:cTn id="154" dur="1" fill="hold">
                                              <p:stCondLst>
                                                <p:cond delay="0"/>
                                              </p:stCondLst>
                                            </p:cTn>
                                            <p:tgtEl>
                                              <p:spTgt spid="81"/>
                                            </p:tgtEl>
                                            <p:attrNameLst>
                                              <p:attrName>style.visibility</p:attrName>
                                            </p:attrNameLst>
                                          </p:cBhvr>
                                          <p:to>
                                            <p:strVal val="visible"/>
                                          </p:to>
                                        </p:set>
                                        <p:animEffect transition="in" filter="fade">
                                          <p:cBhvr>
                                            <p:cTn id="155" dur="500"/>
                                            <p:tgtEl>
                                              <p:spTgt spid="81"/>
                                            </p:tgtEl>
                                          </p:cBhvr>
                                        </p:animEffect>
                                      </p:childTnLst>
                                    </p:cTn>
                                  </p:par>
                                  <p:par>
                                    <p:cTn id="156" presetID="10" presetClass="entr" presetSubtype="0" fill="hold" grpId="0" nodeType="withEffect">
                                      <p:stCondLst>
                                        <p:cond delay="1250"/>
                                      </p:stCondLst>
                                      <p:childTnLst>
                                        <p:set>
                                          <p:cBhvr>
                                            <p:cTn id="157" dur="1" fill="hold">
                                              <p:stCondLst>
                                                <p:cond delay="0"/>
                                              </p:stCondLst>
                                            </p:cTn>
                                            <p:tgtEl>
                                              <p:spTgt spid="82"/>
                                            </p:tgtEl>
                                            <p:attrNameLst>
                                              <p:attrName>style.visibility</p:attrName>
                                            </p:attrNameLst>
                                          </p:cBhvr>
                                          <p:to>
                                            <p:strVal val="visible"/>
                                          </p:to>
                                        </p:set>
                                        <p:animEffect transition="in" filter="fade">
                                          <p:cBhvr>
                                            <p:cTn id="158" dur="500"/>
                                            <p:tgtEl>
                                              <p:spTgt spid="82"/>
                                            </p:tgtEl>
                                          </p:cBhvr>
                                        </p:animEffect>
                                      </p:childTnLst>
                                    </p:cTn>
                                  </p:par>
                                  <p:par>
                                    <p:cTn id="159" presetID="10" presetClass="entr" presetSubtype="0" fill="hold" grpId="0" nodeType="withEffect">
                                      <p:stCondLst>
                                        <p:cond delay="1500"/>
                                      </p:stCondLst>
                                      <p:childTnLst>
                                        <p:set>
                                          <p:cBhvr>
                                            <p:cTn id="160" dur="1" fill="hold">
                                              <p:stCondLst>
                                                <p:cond delay="0"/>
                                              </p:stCondLst>
                                            </p:cTn>
                                            <p:tgtEl>
                                              <p:spTgt spid="83"/>
                                            </p:tgtEl>
                                            <p:attrNameLst>
                                              <p:attrName>style.visibility</p:attrName>
                                            </p:attrNameLst>
                                          </p:cBhvr>
                                          <p:to>
                                            <p:strVal val="visible"/>
                                          </p:to>
                                        </p:set>
                                        <p:animEffect transition="in" filter="fade">
                                          <p:cBhvr>
                                            <p:cTn id="161" dur="500"/>
                                            <p:tgtEl>
                                              <p:spTgt spid="83"/>
                                            </p:tgtEl>
                                          </p:cBhvr>
                                        </p:animEffect>
                                      </p:childTnLst>
                                    </p:cTn>
                                  </p:par>
                                  <p:par>
                                    <p:cTn id="162" presetID="10" presetClass="entr" presetSubtype="0" fill="hold" grpId="0" nodeType="withEffect">
                                      <p:stCondLst>
                                        <p:cond delay="1750"/>
                                      </p:stCondLst>
                                      <p:childTnLst>
                                        <p:set>
                                          <p:cBhvr>
                                            <p:cTn id="163" dur="1" fill="hold">
                                              <p:stCondLst>
                                                <p:cond delay="0"/>
                                              </p:stCondLst>
                                            </p:cTn>
                                            <p:tgtEl>
                                              <p:spTgt spid="84"/>
                                            </p:tgtEl>
                                            <p:attrNameLst>
                                              <p:attrName>style.visibility</p:attrName>
                                            </p:attrNameLst>
                                          </p:cBhvr>
                                          <p:to>
                                            <p:strVal val="visible"/>
                                          </p:to>
                                        </p:set>
                                        <p:animEffect transition="in" filter="fade">
                                          <p:cBhvr>
                                            <p:cTn id="164" dur="500"/>
                                            <p:tgtEl>
                                              <p:spTgt spid="84"/>
                                            </p:tgtEl>
                                          </p:cBhvr>
                                        </p:animEffect>
                                      </p:childTnLst>
                                    </p:cTn>
                                  </p:par>
                                  <p:par>
                                    <p:cTn id="165" presetID="10" presetClass="entr" presetSubtype="0" fill="hold" grpId="0" nodeType="withEffect">
                                      <p:stCondLst>
                                        <p:cond delay="2000"/>
                                      </p:stCondLst>
                                      <p:childTnLst>
                                        <p:set>
                                          <p:cBhvr>
                                            <p:cTn id="166" dur="1" fill="hold">
                                              <p:stCondLst>
                                                <p:cond delay="0"/>
                                              </p:stCondLst>
                                            </p:cTn>
                                            <p:tgtEl>
                                              <p:spTgt spid="85"/>
                                            </p:tgtEl>
                                            <p:attrNameLst>
                                              <p:attrName>style.visibility</p:attrName>
                                            </p:attrNameLst>
                                          </p:cBhvr>
                                          <p:to>
                                            <p:strVal val="visible"/>
                                          </p:to>
                                        </p:set>
                                        <p:animEffect transition="in" filter="fade">
                                          <p:cBhvr>
                                            <p:cTn id="167" dur="500"/>
                                            <p:tgtEl>
                                              <p:spTgt spid="85"/>
                                            </p:tgtEl>
                                          </p:cBhvr>
                                        </p:animEffect>
                                      </p:childTnLst>
                                    </p:cTn>
                                  </p:par>
                                </p:childTnLst>
                              </p:cTn>
                            </p:par>
                            <p:par>
                              <p:cTn id="168" fill="hold">
                                <p:stCondLst>
                                  <p:cond delay="2500"/>
                                </p:stCondLst>
                                <p:childTnLst>
                                  <p:par>
                                    <p:cTn id="169" presetID="10" presetClass="entr" presetSubtype="0" fill="hold" grpId="0" nodeType="afterEffect">
                                      <p:stCondLst>
                                        <p:cond delay="0"/>
                                      </p:stCondLst>
                                      <p:childTnLst>
                                        <p:set>
                                          <p:cBhvr>
                                            <p:cTn id="170" dur="1" fill="hold">
                                              <p:stCondLst>
                                                <p:cond delay="0"/>
                                              </p:stCondLst>
                                            </p:cTn>
                                            <p:tgtEl>
                                              <p:spTgt spid="67"/>
                                            </p:tgtEl>
                                            <p:attrNameLst>
                                              <p:attrName>style.visibility</p:attrName>
                                            </p:attrNameLst>
                                          </p:cBhvr>
                                          <p:to>
                                            <p:strVal val="visible"/>
                                          </p:to>
                                        </p:set>
                                        <p:animEffect transition="in" filter="fade">
                                          <p:cBhvr>
                                            <p:cTn id="17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9"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P spid="81" grpId="0"/>
          <p:bldP spid="82" grpId="0"/>
          <p:bldP spid="83" grpId="0"/>
          <p:bldP spid="84" grpId="0"/>
          <p:bldP spid="85" grpId="0"/>
        </p:bldLst>
      </p:timing>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A338F-AAC0-4D17-BCFA-BC0DED31A364}"/>
              </a:ext>
            </a:extLst>
          </p:cNvPr>
          <p:cNvSpPr>
            <a:spLocks noGrp="1"/>
          </p:cNvSpPr>
          <p:nvPr>
            <p:ph type="title"/>
          </p:nvPr>
        </p:nvSpPr>
        <p:spPr/>
        <p:txBody>
          <a:bodyPr/>
          <a:lstStyle/>
          <a:p>
            <a:r>
              <a:rPr lang="en-US" dirty="0"/>
              <a:t>Rollout Command</a:t>
            </a:r>
          </a:p>
        </p:txBody>
      </p:sp>
      <p:sp>
        <p:nvSpPr>
          <p:cNvPr id="4" name="Content Placeholder 3">
            <a:extLst>
              <a:ext uri="{FF2B5EF4-FFF2-40B4-BE49-F238E27FC236}">
                <a16:creationId xmlns:a16="http://schemas.microsoft.com/office/drawing/2014/main" id="{50DBBD5B-F961-44A3-AA08-5D10F9AFA997}"/>
              </a:ext>
            </a:extLst>
          </p:cNvPr>
          <p:cNvSpPr txBox="1">
            <a:spLocks/>
          </p:cNvSpPr>
          <p:nvPr/>
        </p:nvSpPr>
        <p:spPr>
          <a:xfrm>
            <a:off x="1097280" y="1779091"/>
            <a:ext cx="6861100"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rollout status deployment/</a:t>
            </a:r>
            <a:r>
              <a:rPr lang="en-US" sz="1400" dirty="0" err="1">
                <a:solidFill>
                  <a:schemeClr val="bg1">
                    <a:lumMod val="85000"/>
                  </a:schemeClr>
                </a:solidFill>
                <a:latin typeface="Consolas" panose="020B0609020204030204" pitchFamily="49" charset="0"/>
              </a:rPr>
              <a:t>myapp</a:t>
            </a:r>
            <a:r>
              <a:rPr lang="en-US" sz="1400" dirty="0">
                <a:solidFill>
                  <a:schemeClr val="bg1">
                    <a:lumMod val="85000"/>
                  </a:schemeClr>
                </a:solidFill>
                <a:latin typeface="Consolas" panose="020B0609020204030204" pitchFamily="49" charset="0"/>
              </a:rPr>
              <a:t>-deployment</a:t>
            </a:r>
          </a:p>
        </p:txBody>
      </p:sp>
      <p:sp>
        <p:nvSpPr>
          <p:cNvPr id="5" name="Content Placeholder 3">
            <a:extLst>
              <a:ext uri="{FF2B5EF4-FFF2-40B4-BE49-F238E27FC236}">
                <a16:creationId xmlns:a16="http://schemas.microsoft.com/office/drawing/2014/main" id="{E70CE2A7-9F68-431E-B218-04B4F5A53AFA}"/>
              </a:ext>
            </a:extLst>
          </p:cNvPr>
          <p:cNvSpPr txBox="1">
            <a:spLocks/>
          </p:cNvSpPr>
          <p:nvPr/>
        </p:nvSpPr>
        <p:spPr>
          <a:xfrm>
            <a:off x="1097280" y="2068651"/>
            <a:ext cx="6861100" cy="1948482"/>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a:spcBef>
                <a:spcPts val="0"/>
              </a:spcBef>
            </a:pPr>
            <a:r>
              <a:rPr lang="en-US" sz="1050" dirty="0">
                <a:solidFill>
                  <a:schemeClr val="bg1">
                    <a:lumMod val="85000"/>
                  </a:schemeClr>
                </a:solidFill>
                <a:latin typeface="Consolas" panose="020B0609020204030204" pitchFamily="49" charset="0"/>
              </a:rPr>
              <a:t>Waiting for rollout to finish: 0 of 10 updated replicas are available...</a:t>
            </a:r>
          </a:p>
          <a:p>
            <a:pPr>
              <a:spcBef>
                <a:spcPts val="0"/>
              </a:spcBef>
            </a:pPr>
            <a:r>
              <a:rPr lang="en-US" sz="1050" dirty="0">
                <a:solidFill>
                  <a:schemeClr val="bg1">
                    <a:lumMod val="85000"/>
                  </a:schemeClr>
                </a:solidFill>
                <a:latin typeface="Consolas" panose="020B0609020204030204" pitchFamily="49" charset="0"/>
              </a:rPr>
              <a:t>Waiting for rollout to finish: 1 of 10 updated replicas are available...</a:t>
            </a:r>
          </a:p>
          <a:p>
            <a:pPr>
              <a:spcBef>
                <a:spcPts val="0"/>
              </a:spcBef>
            </a:pPr>
            <a:r>
              <a:rPr lang="en-US" sz="1050" dirty="0">
                <a:solidFill>
                  <a:schemeClr val="bg1">
                    <a:lumMod val="85000"/>
                  </a:schemeClr>
                </a:solidFill>
                <a:latin typeface="Consolas" panose="020B0609020204030204" pitchFamily="49" charset="0"/>
              </a:rPr>
              <a:t>Waiting for rollout to finish: 2 of 10 updated replicas are available...</a:t>
            </a:r>
          </a:p>
          <a:p>
            <a:pPr>
              <a:spcBef>
                <a:spcPts val="0"/>
              </a:spcBef>
            </a:pPr>
            <a:r>
              <a:rPr lang="en-US" sz="1050" dirty="0">
                <a:solidFill>
                  <a:schemeClr val="bg1">
                    <a:lumMod val="85000"/>
                  </a:schemeClr>
                </a:solidFill>
                <a:latin typeface="Consolas" panose="020B0609020204030204" pitchFamily="49" charset="0"/>
              </a:rPr>
              <a:t>Waiting for rollout to finish: 3 of 10 updated replicas are available...</a:t>
            </a:r>
          </a:p>
          <a:p>
            <a:pPr>
              <a:spcBef>
                <a:spcPts val="0"/>
              </a:spcBef>
            </a:pPr>
            <a:r>
              <a:rPr lang="en-US" sz="1050" dirty="0">
                <a:solidFill>
                  <a:schemeClr val="bg1">
                    <a:lumMod val="85000"/>
                  </a:schemeClr>
                </a:solidFill>
                <a:latin typeface="Consolas" panose="020B0609020204030204" pitchFamily="49" charset="0"/>
              </a:rPr>
              <a:t>Waiting for rollout to finish: 4 of 10 updated replicas are available...</a:t>
            </a:r>
          </a:p>
          <a:p>
            <a:pPr>
              <a:spcBef>
                <a:spcPts val="0"/>
              </a:spcBef>
            </a:pPr>
            <a:r>
              <a:rPr lang="en-US" sz="1050" dirty="0">
                <a:solidFill>
                  <a:schemeClr val="bg1">
                    <a:lumMod val="85000"/>
                  </a:schemeClr>
                </a:solidFill>
                <a:latin typeface="Consolas" panose="020B0609020204030204" pitchFamily="49" charset="0"/>
              </a:rPr>
              <a:t>Waiting for rollout to finish: 5 of 10 updated replicas are available...</a:t>
            </a:r>
          </a:p>
          <a:p>
            <a:pPr>
              <a:spcBef>
                <a:spcPts val="0"/>
              </a:spcBef>
            </a:pPr>
            <a:r>
              <a:rPr lang="en-US" sz="1050" dirty="0">
                <a:solidFill>
                  <a:schemeClr val="bg1">
                    <a:lumMod val="85000"/>
                  </a:schemeClr>
                </a:solidFill>
                <a:latin typeface="Consolas" panose="020B0609020204030204" pitchFamily="49" charset="0"/>
              </a:rPr>
              <a:t>Waiting for rollout to finish: 6 of 10 updated replicas are available...</a:t>
            </a:r>
          </a:p>
          <a:p>
            <a:pPr>
              <a:spcBef>
                <a:spcPts val="0"/>
              </a:spcBef>
            </a:pPr>
            <a:r>
              <a:rPr lang="en-US" sz="1050" dirty="0">
                <a:solidFill>
                  <a:schemeClr val="bg1">
                    <a:lumMod val="85000"/>
                  </a:schemeClr>
                </a:solidFill>
                <a:latin typeface="Consolas" panose="020B0609020204030204" pitchFamily="49" charset="0"/>
              </a:rPr>
              <a:t>Waiting for rollout to finish: 7 of 10 updated replicas are available...</a:t>
            </a:r>
          </a:p>
          <a:p>
            <a:pPr>
              <a:spcBef>
                <a:spcPts val="0"/>
              </a:spcBef>
            </a:pPr>
            <a:r>
              <a:rPr lang="en-US" sz="1050" dirty="0">
                <a:solidFill>
                  <a:schemeClr val="bg1">
                    <a:lumMod val="85000"/>
                  </a:schemeClr>
                </a:solidFill>
                <a:latin typeface="Consolas" panose="020B0609020204030204" pitchFamily="49" charset="0"/>
              </a:rPr>
              <a:t>Waiting for rollout to finish: 8 of 10 updated replicas are available...</a:t>
            </a:r>
          </a:p>
          <a:p>
            <a:pPr>
              <a:spcBef>
                <a:spcPts val="0"/>
              </a:spcBef>
            </a:pPr>
            <a:r>
              <a:rPr lang="en-US" sz="1050" dirty="0">
                <a:solidFill>
                  <a:schemeClr val="bg1">
                    <a:lumMod val="85000"/>
                  </a:schemeClr>
                </a:solidFill>
                <a:latin typeface="Consolas" panose="020B0609020204030204" pitchFamily="49" charset="0"/>
              </a:rPr>
              <a:t>Waiting for rollout to finish: 9 of 10 updated replicas are available...</a:t>
            </a:r>
          </a:p>
          <a:p>
            <a:pPr>
              <a:spcBef>
                <a:spcPts val="0"/>
              </a:spcBef>
            </a:pPr>
            <a:r>
              <a:rPr lang="en-US" sz="1050" dirty="0">
                <a:solidFill>
                  <a:schemeClr val="bg1">
                    <a:lumMod val="85000"/>
                  </a:schemeClr>
                </a:solidFill>
                <a:latin typeface="Consolas" panose="020B0609020204030204" pitchFamily="49" charset="0"/>
              </a:rPr>
              <a:t>deployment "</a:t>
            </a:r>
            <a:r>
              <a:rPr lang="en-US" sz="1050" dirty="0" err="1">
                <a:solidFill>
                  <a:schemeClr val="bg1">
                    <a:lumMod val="85000"/>
                  </a:schemeClr>
                </a:solidFill>
                <a:latin typeface="Consolas" panose="020B0609020204030204" pitchFamily="49" charset="0"/>
              </a:rPr>
              <a:t>myapp</a:t>
            </a:r>
            <a:r>
              <a:rPr lang="en-US" sz="1050" dirty="0">
                <a:solidFill>
                  <a:schemeClr val="bg1">
                    <a:lumMod val="85000"/>
                  </a:schemeClr>
                </a:solidFill>
                <a:latin typeface="Consolas" panose="020B0609020204030204" pitchFamily="49" charset="0"/>
              </a:rPr>
              <a:t>-deployment" successfully rolled out</a:t>
            </a:r>
          </a:p>
        </p:txBody>
      </p:sp>
      <p:sp>
        <p:nvSpPr>
          <p:cNvPr id="7" name="Content Placeholder 3">
            <a:extLst>
              <a:ext uri="{FF2B5EF4-FFF2-40B4-BE49-F238E27FC236}">
                <a16:creationId xmlns:a16="http://schemas.microsoft.com/office/drawing/2014/main" id="{148D509C-D5EA-4178-AFB0-7092DBBCF1BE}"/>
              </a:ext>
            </a:extLst>
          </p:cNvPr>
          <p:cNvSpPr txBox="1">
            <a:spLocks/>
          </p:cNvSpPr>
          <p:nvPr/>
        </p:nvSpPr>
        <p:spPr>
          <a:xfrm>
            <a:off x="1097280" y="4302732"/>
            <a:ext cx="6861100"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rollout history deployment/</a:t>
            </a:r>
            <a:r>
              <a:rPr lang="en-US" sz="1400" dirty="0" err="1">
                <a:solidFill>
                  <a:schemeClr val="bg1">
                    <a:lumMod val="85000"/>
                  </a:schemeClr>
                </a:solidFill>
                <a:latin typeface="Consolas" panose="020B0609020204030204" pitchFamily="49" charset="0"/>
              </a:rPr>
              <a:t>myapp</a:t>
            </a:r>
            <a:r>
              <a:rPr lang="en-US" sz="1400" dirty="0">
                <a:solidFill>
                  <a:schemeClr val="bg1">
                    <a:lumMod val="85000"/>
                  </a:schemeClr>
                </a:solidFill>
                <a:latin typeface="Consolas" panose="020B0609020204030204" pitchFamily="49" charset="0"/>
              </a:rPr>
              <a:t>-deployment</a:t>
            </a:r>
          </a:p>
        </p:txBody>
      </p:sp>
      <p:sp>
        <p:nvSpPr>
          <p:cNvPr id="8" name="Content Placeholder 3">
            <a:extLst>
              <a:ext uri="{FF2B5EF4-FFF2-40B4-BE49-F238E27FC236}">
                <a16:creationId xmlns:a16="http://schemas.microsoft.com/office/drawing/2014/main" id="{D494E172-FCF0-4DAC-B63D-A46CDB599ADE}"/>
              </a:ext>
            </a:extLst>
          </p:cNvPr>
          <p:cNvSpPr txBox="1">
            <a:spLocks/>
          </p:cNvSpPr>
          <p:nvPr/>
        </p:nvSpPr>
        <p:spPr>
          <a:xfrm>
            <a:off x="1097280" y="4592292"/>
            <a:ext cx="6861100" cy="750975"/>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a:spcBef>
                <a:spcPts val="0"/>
              </a:spcBef>
            </a:pPr>
            <a:r>
              <a:rPr lang="en-US" sz="1050" dirty="0">
                <a:solidFill>
                  <a:schemeClr val="bg1">
                    <a:lumMod val="85000"/>
                  </a:schemeClr>
                </a:solidFill>
                <a:latin typeface="Consolas" panose="020B0609020204030204" pitchFamily="49" charset="0"/>
              </a:rPr>
              <a:t>deployments "</a:t>
            </a:r>
            <a:r>
              <a:rPr lang="en-US" sz="1050" dirty="0" err="1">
                <a:solidFill>
                  <a:schemeClr val="bg1">
                    <a:lumMod val="85000"/>
                  </a:schemeClr>
                </a:solidFill>
                <a:latin typeface="Consolas" panose="020B0609020204030204" pitchFamily="49" charset="0"/>
              </a:rPr>
              <a:t>myapp</a:t>
            </a:r>
            <a:r>
              <a:rPr lang="en-US" sz="1050" dirty="0">
                <a:solidFill>
                  <a:schemeClr val="bg1">
                    <a:lumMod val="85000"/>
                  </a:schemeClr>
                </a:solidFill>
                <a:latin typeface="Consolas" panose="020B0609020204030204" pitchFamily="49" charset="0"/>
              </a:rPr>
              <a:t>-deployment"</a:t>
            </a:r>
          </a:p>
          <a:p>
            <a:pPr>
              <a:spcBef>
                <a:spcPts val="0"/>
              </a:spcBef>
            </a:pPr>
            <a:r>
              <a:rPr lang="en-US" sz="1050" dirty="0">
                <a:solidFill>
                  <a:schemeClr val="bg1">
                    <a:lumMod val="85000"/>
                  </a:schemeClr>
                </a:solidFill>
                <a:latin typeface="Consolas" panose="020B0609020204030204" pitchFamily="49" charset="0"/>
              </a:rPr>
              <a:t>REVISION  CHANGE-CAUSE</a:t>
            </a:r>
          </a:p>
          <a:p>
            <a:pPr>
              <a:spcBef>
                <a:spcPts val="0"/>
              </a:spcBef>
            </a:pPr>
            <a:r>
              <a:rPr lang="en-US" sz="1050" dirty="0">
                <a:solidFill>
                  <a:schemeClr val="bg1">
                    <a:lumMod val="85000"/>
                  </a:schemeClr>
                </a:solidFill>
                <a:latin typeface="Consolas" panose="020B0609020204030204" pitchFamily="49" charset="0"/>
              </a:rPr>
              <a:t>1         &lt;none&gt;</a:t>
            </a:r>
          </a:p>
          <a:p>
            <a:pPr>
              <a:spcBef>
                <a:spcPts val="0"/>
              </a:spcBef>
            </a:pPr>
            <a:r>
              <a:rPr lang="en-US" sz="1050" dirty="0">
                <a:solidFill>
                  <a:schemeClr val="bg1">
                    <a:lumMod val="85000"/>
                  </a:schemeClr>
                </a:solidFill>
                <a:latin typeface="Consolas" panose="020B0609020204030204" pitchFamily="49" charset="0"/>
              </a:rPr>
              <a:t>2         kubectl apply --filename=deployment-</a:t>
            </a:r>
            <a:r>
              <a:rPr lang="en-US" sz="1050" dirty="0" err="1">
                <a:solidFill>
                  <a:schemeClr val="bg1">
                    <a:lumMod val="85000"/>
                  </a:schemeClr>
                </a:solidFill>
                <a:latin typeface="Consolas" panose="020B0609020204030204" pitchFamily="49" charset="0"/>
              </a:rPr>
              <a:t>definition.yml</a:t>
            </a:r>
            <a:r>
              <a:rPr lang="en-US" sz="1050" dirty="0">
                <a:solidFill>
                  <a:schemeClr val="bg1">
                    <a:lumMod val="85000"/>
                  </a:schemeClr>
                </a:solidFill>
                <a:latin typeface="Consolas" panose="020B0609020204030204" pitchFamily="49" charset="0"/>
              </a:rPr>
              <a:t> --record=true</a:t>
            </a:r>
          </a:p>
        </p:txBody>
      </p:sp>
    </p:spTree>
    <p:extLst>
      <p:ext uri="{BB962C8B-B14F-4D97-AF65-F5344CB8AC3E}">
        <p14:creationId xmlns:p14="http://schemas.microsoft.com/office/powerpoint/2010/main" val="40294039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4701"/>
                            </p:stCondLst>
                            <p:childTnLst>
                              <p:par>
                                <p:cTn id="8" presetID="22" presetClass="entr" presetSubtype="1"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3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100"/>
                                  </p:iterate>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4801"/>
                            </p:stCondLst>
                            <p:childTnLst>
                              <p:par>
                                <p:cTn id="16" presetID="22" presetClass="entr" presetSubtype="1"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115E2-8CCC-4476-B476-055D2A418A9C}"/>
              </a:ext>
            </a:extLst>
          </p:cNvPr>
          <p:cNvSpPr>
            <a:spLocks noGrp="1"/>
          </p:cNvSpPr>
          <p:nvPr>
            <p:ph type="title"/>
          </p:nvPr>
        </p:nvSpPr>
        <p:spPr/>
        <p:txBody>
          <a:bodyPr/>
          <a:lstStyle/>
          <a:p>
            <a:r>
              <a:rPr lang="en-US" dirty="0"/>
              <a:t>Deployment Strategy</a:t>
            </a:r>
          </a:p>
        </p:txBody>
      </p:sp>
      <p:grpSp>
        <p:nvGrpSpPr>
          <p:cNvPr id="4" name="Group 3">
            <a:extLst>
              <a:ext uri="{FF2B5EF4-FFF2-40B4-BE49-F238E27FC236}">
                <a16:creationId xmlns:a16="http://schemas.microsoft.com/office/drawing/2014/main" id="{3878632E-7B20-4CFD-9FC3-A836C344514C}"/>
              </a:ext>
            </a:extLst>
          </p:cNvPr>
          <p:cNvGrpSpPr/>
          <p:nvPr/>
        </p:nvGrpSpPr>
        <p:grpSpPr>
          <a:xfrm>
            <a:off x="3178622" y="2453658"/>
            <a:ext cx="400671" cy="379358"/>
            <a:chOff x="6225311" y="2473385"/>
            <a:chExt cx="716280" cy="678180"/>
          </a:xfrm>
        </p:grpSpPr>
        <p:pic>
          <p:nvPicPr>
            <p:cNvPr id="5" name="Picture 4">
              <a:extLst>
                <a:ext uri="{FF2B5EF4-FFF2-40B4-BE49-F238E27FC236}">
                  <a16:creationId xmlns:a16="http://schemas.microsoft.com/office/drawing/2014/main" id="{5A73324D-DDD9-4AA3-8950-C26714335D56}"/>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6" name="Picture 2" descr="Image result for python logo">
              <a:extLst>
                <a:ext uri="{FF2B5EF4-FFF2-40B4-BE49-F238E27FC236}">
                  <a16:creationId xmlns:a16="http://schemas.microsoft.com/office/drawing/2014/main" id="{1008AD3D-659F-41AA-BA52-5635257DB7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D4550F-8256-42BF-9E28-6B91063D167F}"/>
              </a:ext>
            </a:extLst>
          </p:cNvPr>
          <p:cNvGrpSpPr/>
          <p:nvPr/>
        </p:nvGrpSpPr>
        <p:grpSpPr>
          <a:xfrm>
            <a:off x="1196406" y="2448203"/>
            <a:ext cx="400671" cy="379358"/>
            <a:chOff x="6225311" y="2473385"/>
            <a:chExt cx="716280" cy="678180"/>
          </a:xfrm>
        </p:grpSpPr>
        <p:pic>
          <p:nvPicPr>
            <p:cNvPr id="8" name="Picture 7">
              <a:extLst>
                <a:ext uri="{FF2B5EF4-FFF2-40B4-BE49-F238E27FC236}">
                  <a16:creationId xmlns:a16="http://schemas.microsoft.com/office/drawing/2014/main" id="{44B6982B-7201-4093-BE97-216FF872CAE9}"/>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9" name="Picture 2" descr="Image result for python logo">
              <a:extLst>
                <a:ext uri="{FF2B5EF4-FFF2-40B4-BE49-F238E27FC236}">
                  <a16:creationId xmlns:a16="http://schemas.microsoft.com/office/drawing/2014/main" id="{6CFEF869-6A5D-40AA-B69F-2C21CB9178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11444D70-DAC1-46F7-ABC7-F6461D1F25AF}"/>
              </a:ext>
            </a:extLst>
          </p:cNvPr>
          <p:cNvGrpSpPr/>
          <p:nvPr/>
        </p:nvGrpSpPr>
        <p:grpSpPr>
          <a:xfrm>
            <a:off x="2187514" y="2449015"/>
            <a:ext cx="400671" cy="379358"/>
            <a:chOff x="6225311" y="2473385"/>
            <a:chExt cx="716280" cy="678180"/>
          </a:xfrm>
        </p:grpSpPr>
        <p:pic>
          <p:nvPicPr>
            <p:cNvPr id="11" name="Picture 10">
              <a:extLst>
                <a:ext uri="{FF2B5EF4-FFF2-40B4-BE49-F238E27FC236}">
                  <a16:creationId xmlns:a16="http://schemas.microsoft.com/office/drawing/2014/main" id="{09AA010D-7B62-4D51-8C39-C75E7B255E63}"/>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2" name="Picture 2" descr="Image result for python logo">
              <a:extLst>
                <a:ext uri="{FF2B5EF4-FFF2-40B4-BE49-F238E27FC236}">
                  <a16:creationId xmlns:a16="http://schemas.microsoft.com/office/drawing/2014/main" id="{23642787-A9EB-48A1-A717-DD8792C390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9A0502DA-AF40-40EC-99A8-092DED58EE0E}"/>
              </a:ext>
            </a:extLst>
          </p:cNvPr>
          <p:cNvGrpSpPr/>
          <p:nvPr/>
        </p:nvGrpSpPr>
        <p:grpSpPr>
          <a:xfrm>
            <a:off x="4190980" y="2445208"/>
            <a:ext cx="400671" cy="379358"/>
            <a:chOff x="6225311" y="2473385"/>
            <a:chExt cx="716280" cy="678180"/>
          </a:xfrm>
        </p:grpSpPr>
        <p:pic>
          <p:nvPicPr>
            <p:cNvPr id="14" name="Picture 13">
              <a:extLst>
                <a:ext uri="{FF2B5EF4-FFF2-40B4-BE49-F238E27FC236}">
                  <a16:creationId xmlns:a16="http://schemas.microsoft.com/office/drawing/2014/main" id="{5D0E2731-4FDC-4220-8FBD-082C77F6FAB9}"/>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5" name="Picture 2" descr="Image result for python logo">
              <a:extLst>
                <a:ext uri="{FF2B5EF4-FFF2-40B4-BE49-F238E27FC236}">
                  <a16:creationId xmlns:a16="http://schemas.microsoft.com/office/drawing/2014/main" id="{1156C784-1ED8-45CC-935B-1E1B50A44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75F0E837-A167-4B51-81A4-F8E7C0819332}"/>
              </a:ext>
            </a:extLst>
          </p:cNvPr>
          <p:cNvGrpSpPr/>
          <p:nvPr/>
        </p:nvGrpSpPr>
        <p:grpSpPr>
          <a:xfrm>
            <a:off x="5182088" y="2446020"/>
            <a:ext cx="400671" cy="379358"/>
            <a:chOff x="6225311" y="2473385"/>
            <a:chExt cx="716280" cy="678180"/>
          </a:xfrm>
        </p:grpSpPr>
        <p:pic>
          <p:nvPicPr>
            <p:cNvPr id="17" name="Picture 16">
              <a:extLst>
                <a:ext uri="{FF2B5EF4-FFF2-40B4-BE49-F238E27FC236}">
                  <a16:creationId xmlns:a16="http://schemas.microsoft.com/office/drawing/2014/main" id="{32DBFAEE-8ACD-4A09-928D-F110DC5EDE05}"/>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8" name="Picture 2" descr="Image result for python logo">
              <a:extLst>
                <a:ext uri="{FF2B5EF4-FFF2-40B4-BE49-F238E27FC236}">
                  <a16:creationId xmlns:a16="http://schemas.microsoft.com/office/drawing/2014/main" id="{0FBC105B-7D62-40F3-B3DF-16230826A2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extBox 30">
            <a:extLst>
              <a:ext uri="{FF2B5EF4-FFF2-40B4-BE49-F238E27FC236}">
                <a16:creationId xmlns:a16="http://schemas.microsoft.com/office/drawing/2014/main" id="{964FF3A9-150A-4839-AA72-F0DB8F464A35}"/>
              </a:ext>
            </a:extLst>
          </p:cNvPr>
          <p:cNvSpPr txBox="1"/>
          <p:nvPr/>
        </p:nvSpPr>
        <p:spPr>
          <a:xfrm>
            <a:off x="977853" y="2811828"/>
            <a:ext cx="816249" cy="261610"/>
          </a:xfrm>
          <a:prstGeom prst="rect">
            <a:avLst/>
          </a:prstGeom>
          <a:noFill/>
        </p:spPr>
        <p:txBody>
          <a:bodyPr wrap="none" rtlCol="0">
            <a:spAutoFit/>
          </a:bodyPr>
          <a:lstStyle/>
          <a:p>
            <a:r>
              <a:rPr lang="en-US" sz="1100" dirty="0"/>
              <a:t>nginx:1.7.0</a:t>
            </a:r>
          </a:p>
        </p:txBody>
      </p:sp>
      <p:sp>
        <p:nvSpPr>
          <p:cNvPr id="32" name="TextBox 31">
            <a:extLst>
              <a:ext uri="{FF2B5EF4-FFF2-40B4-BE49-F238E27FC236}">
                <a16:creationId xmlns:a16="http://schemas.microsoft.com/office/drawing/2014/main" id="{09776414-59CD-4083-BB49-C6409CC26D8F}"/>
              </a:ext>
            </a:extLst>
          </p:cNvPr>
          <p:cNvSpPr txBox="1"/>
          <p:nvPr/>
        </p:nvSpPr>
        <p:spPr>
          <a:xfrm>
            <a:off x="1982445" y="2811828"/>
            <a:ext cx="816249" cy="261610"/>
          </a:xfrm>
          <a:prstGeom prst="rect">
            <a:avLst/>
          </a:prstGeom>
          <a:noFill/>
        </p:spPr>
        <p:txBody>
          <a:bodyPr wrap="none" rtlCol="0">
            <a:spAutoFit/>
          </a:bodyPr>
          <a:lstStyle/>
          <a:p>
            <a:r>
              <a:rPr lang="en-US" sz="1100" dirty="0"/>
              <a:t>nginx:1.7.0</a:t>
            </a:r>
          </a:p>
        </p:txBody>
      </p:sp>
      <p:sp>
        <p:nvSpPr>
          <p:cNvPr id="33" name="TextBox 32">
            <a:extLst>
              <a:ext uri="{FF2B5EF4-FFF2-40B4-BE49-F238E27FC236}">
                <a16:creationId xmlns:a16="http://schemas.microsoft.com/office/drawing/2014/main" id="{D36FF594-3AA8-4084-B5B4-1396A4BBFD9B}"/>
              </a:ext>
            </a:extLst>
          </p:cNvPr>
          <p:cNvSpPr txBox="1"/>
          <p:nvPr/>
        </p:nvSpPr>
        <p:spPr>
          <a:xfrm>
            <a:off x="3006452" y="2811828"/>
            <a:ext cx="816249" cy="261610"/>
          </a:xfrm>
          <a:prstGeom prst="rect">
            <a:avLst/>
          </a:prstGeom>
          <a:noFill/>
        </p:spPr>
        <p:txBody>
          <a:bodyPr wrap="none" rtlCol="0">
            <a:spAutoFit/>
          </a:bodyPr>
          <a:lstStyle/>
          <a:p>
            <a:r>
              <a:rPr lang="en-US" sz="1100" dirty="0"/>
              <a:t>nginx:1.7.0</a:t>
            </a:r>
          </a:p>
        </p:txBody>
      </p:sp>
      <p:sp>
        <p:nvSpPr>
          <p:cNvPr id="34" name="TextBox 33">
            <a:extLst>
              <a:ext uri="{FF2B5EF4-FFF2-40B4-BE49-F238E27FC236}">
                <a16:creationId xmlns:a16="http://schemas.microsoft.com/office/drawing/2014/main" id="{E92C2E00-D4AD-44A5-BB10-07A650886B6F}"/>
              </a:ext>
            </a:extLst>
          </p:cNvPr>
          <p:cNvSpPr txBox="1"/>
          <p:nvPr/>
        </p:nvSpPr>
        <p:spPr>
          <a:xfrm>
            <a:off x="4011044" y="2811828"/>
            <a:ext cx="816249" cy="261610"/>
          </a:xfrm>
          <a:prstGeom prst="rect">
            <a:avLst/>
          </a:prstGeom>
          <a:noFill/>
        </p:spPr>
        <p:txBody>
          <a:bodyPr wrap="none" rtlCol="0">
            <a:spAutoFit/>
          </a:bodyPr>
          <a:lstStyle/>
          <a:p>
            <a:r>
              <a:rPr lang="en-US" sz="1100" dirty="0"/>
              <a:t>nginx:1.7.0</a:t>
            </a:r>
          </a:p>
        </p:txBody>
      </p:sp>
      <p:sp>
        <p:nvSpPr>
          <p:cNvPr id="35" name="TextBox 34">
            <a:extLst>
              <a:ext uri="{FF2B5EF4-FFF2-40B4-BE49-F238E27FC236}">
                <a16:creationId xmlns:a16="http://schemas.microsoft.com/office/drawing/2014/main" id="{2F2E7791-4B58-4DF2-916F-082A65C8A27C}"/>
              </a:ext>
            </a:extLst>
          </p:cNvPr>
          <p:cNvSpPr txBox="1"/>
          <p:nvPr/>
        </p:nvSpPr>
        <p:spPr>
          <a:xfrm>
            <a:off x="4984472" y="2811828"/>
            <a:ext cx="816249" cy="261610"/>
          </a:xfrm>
          <a:prstGeom prst="rect">
            <a:avLst/>
          </a:prstGeom>
          <a:noFill/>
        </p:spPr>
        <p:txBody>
          <a:bodyPr wrap="none" rtlCol="0">
            <a:spAutoFit/>
          </a:bodyPr>
          <a:lstStyle/>
          <a:p>
            <a:r>
              <a:rPr lang="en-US" sz="1100" dirty="0"/>
              <a:t>nginx:1.7.0</a:t>
            </a:r>
          </a:p>
        </p:txBody>
      </p:sp>
      <p:sp>
        <p:nvSpPr>
          <p:cNvPr id="44" name="Rectangle 43">
            <a:extLst>
              <a:ext uri="{FF2B5EF4-FFF2-40B4-BE49-F238E27FC236}">
                <a16:creationId xmlns:a16="http://schemas.microsoft.com/office/drawing/2014/main" id="{978B0E85-786F-4CA3-B82A-792FB6224366}"/>
              </a:ext>
            </a:extLst>
          </p:cNvPr>
          <p:cNvSpPr/>
          <p:nvPr/>
        </p:nvSpPr>
        <p:spPr>
          <a:xfrm>
            <a:off x="1184623" y="2438237"/>
            <a:ext cx="433704" cy="402955"/>
          </a:xfrm>
          <a:prstGeom prst="rect">
            <a:avLst/>
          </a:prstGeom>
          <a:solidFill>
            <a:srgbClr val="E818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9E6A368-BFB9-456E-8C49-6C01DD83BD38}"/>
              </a:ext>
            </a:extLst>
          </p:cNvPr>
          <p:cNvSpPr/>
          <p:nvPr/>
        </p:nvSpPr>
        <p:spPr>
          <a:xfrm>
            <a:off x="2173710" y="2438237"/>
            <a:ext cx="433704" cy="402955"/>
          </a:xfrm>
          <a:prstGeom prst="rect">
            <a:avLst/>
          </a:prstGeom>
          <a:solidFill>
            <a:srgbClr val="E818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2AB660D-E942-4452-B44B-6F4232388726}"/>
              </a:ext>
            </a:extLst>
          </p:cNvPr>
          <p:cNvSpPr/>
          <p:nvPr/>
        </p:nvSpPr>
        <p:spPr>
          <a:xfrm>
            <a:off x="3162797" y="2438237"/>
            <a:ext cx="433704" cy="402955"/>
          </a:xfrm>
          <a:prstGeom prst="rect">
            <a:avLst/>
          </a:prstGeom>
          <a:solidFill>
            <a:srgbClr val="E818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7422AF6-67B3-4F14-A880-BA4F0D9D9D9F}"/>
              </a:ext>
            </a:extLst>
          </p:cNvPr>
          <p:cNvSpPr/>
          <p:nvPr/>
        </p:nvSpPr>
        <p:spPr>
          <a:xfrm>
            <a:off x="4187362" y="2438237"/>
            <a:ext cx="433704" cy="402955"/>
          </a:xfrm>
          <a:prstGeom prst="rect">
            <a:avLst/>
          </a:prstGeom>
          <a:solidFill>
            <a:srgbClr val="E818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318B60B-9BAE-4031-A8E4-0CCBD30138D5}"/>
              </a:ext>
            </a:extLst>
          </p:cNvPr>
          <p:cNvSpPr/>
          <p:nvPr/>
        </p:nvSpPr>
        <p:spPr>
          <a:xfrm>
            <a:off x="5176449" y="2438237"/>
            <a:ext cx="433704" cy="402955"/>
          </a:xfrm>
          <a:prstGeom prst="rect">
            <a:avLst/>
          </a:prstGeom>
          <a:solidFill>
            <a:srgbClr val="E818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Down 48">
            <a:extLst>
              <a:ext uri="{FF2B5EF4-FFF2-40B4-BE49-F238E27FC236}">
                <a16:creationId xmlns:a16="http://schemas.microsoft.com/office/drawing/2014/main" id="{CDF8E534-2A3B-44D6-9A1D-1FFAE5E16382}"/>
              </a:ext>
            </a:extLst>
          </p:cNvPr>
          <p:cNvSpPr/>
          <p:nvPr/>
        </p:nvSpPr>
        <p:spPr>
          <a:xfrm>
            <a:off x="1217656" y="3231045"/>
            <a:ext cx="295307" cy="426204"/>
          </a:xfrm>
          <a:prstGeom prst="downArrow">
            <a:avLst/>
          </a:prstGeom>
          <a:solidFill>
            <a:srgbClr val="E91717">
              <a:alpha val="6313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Down 53">
            <a:extLst>
              <a:ext uri="{FF2B5EF4-FFF2-40B4-BE49-F238E27FC236}">
                <a16:creationId xmlns:a16="http://schemas.microsoft.com/office/drawing/2014/main" id="{48A886EF-6E61-42E7-9C58-077A70A12B27}"/>
              </a:ext>
            </a:extLst>
          </p:cNvPr>
          <p:cNvSpPr/>
          <p:nvPr/>
        </p:nvSpPr>
        <p:spPr>
          <a:xfrm>
            <a:off x="2240195" y="3231045"/>
            <a:ext cx="295307" cy="426204"/>
          </a:xfrm>
          <a:prstGeom prst="downArrow">
            <a:avLst/>
          </a:prstGeom>
          <a:solidFill>
            <a:srgbClr val="E91717">
              <a:alpha val="6313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Down 54">
            <a:extLst>
              <a:ext uri="{FF2B5EF4-FFF2-40B4-BE49-F238E27FC236}">
                <a16:creationId xmlns:a16="http://schemas.microsoft.com/office/drawing/2014/main" id="{ECBA1617-A034-46FC-8245-CF6433005B81}"/>
              </a:ext>
            </a:extLst>
          </p:cNvPr>
          <p:cNvSpPr/>
          <p:nvPr/>
        </p:nvSpPr>
        <p:spPr>
          <a:xfrm>
            <a:off x="3231303" y="3238794"/>
            <a:ext cx="295307" cy="426204"/>
          </a:xfrm>
          <a:prstGeom prst="downArrow">
            <a:avLst/>
          </a:prstGeom>
          <a:solidFill>
            <a:srgbClr val="E91717">
              <a:alpha val="6313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Down 55">
            <a:extLst>
              <a:ext uri="{FF2B5EF4-FFF2-40B4-BE49-F238E27FC236}">
                <a16:creationId xmlns:a16="http://schemas.microsoft.com/office/drawing/2014/main" id="{E6500C77-EE96-4281-81F9-CDD6A821ED19}"/>
              </a:ext>
            </a:extLst>
          </p:cNvPr>
          <p:cNvSpPr/>
          <p:nvPr/>
        </p:nvSpPr>
        <p:spPr>
          <a:xfrm>
            <a:off x="4243661" y="3233927"/>
            <a:ext cx="295307" cy="426204"/>
          </a:xfrm>
          <a:prstGeom prst="downArrow">
            <a:avLst/>
          </a:prstGeom>
          <a:solidFill>
            <a:srgbClr val="E91717">
              <a:alpha val="6313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Down 56">
            <a:extLst>
              <a:ext uri="{FF2B5EF4-FFF2-40B4-BE49-F238E27FC236}">
                <a16:creationId xmlns:a16="http://schemas.microsoft.com/office/drawing/2014/main" id="{B965505C-AEEF-402B-8991-925DE5DBF1CD}"/>
              </a:ext>
            </a:extLst>
          </p:cNvPr>
          <p:cNvSpPr/>
          <p:nvPr/>
        </p:nvSpPr>
        <p:spPr>
          <a:xfrm>
            <a:off x="5240570" y="3245780"/>
            <a:ext cx="295307" cy="426204"/>
          </a:xfrm>
          <a:prstGeom prst="downArrow">
            <a:avLst/>
          </a:prstGeom>
          <a:solidFill>
            <a:srgbClr val="E91717">
              <a:alpha val="6313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DDC3494E-0E2E-4F1A-A4EC-CB7E39ED39D4}"/>
              </a:ext>
            </a:extLst>
          </p:cNvPr>
          <p:cNvGrpSpPr/>
          <p:nvPr/>
        </p:nvGrpSpPr>
        <p:grpSpPr>
          <a:xfrm>
            <a:off x="9160644" y="2446687"/>
            <a:ext cx="400671" cy="379358"/>
            <a:chOff x="6225311" y="2473385"/>
            <a:chExt cx="716280" cy="678180"/>
          </a:xfrm>
        </p:grpSpPr>
        <p:pic>
          <p:nvPicPr>
            <p:cNvPr id="59" name="Picture 58">
              <a:extLst>
                <a:ext uri="{FF2B5EF4-FFF2-40B4-BE49-F238E27FC236}">
                  <a16:creationId xmlns:a16="http://schemas.microsoft.com/office/drawing/2014/main" id="{8C04D2D6-F816-4EFE-BFAC-C82C6B68851B}"/>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60" name="Picture 2" descr="Image result for python logo">
              <a:extLst>
                <a:ext uri="{FF2B5EF4-FFF2-40B4-BE49-F238E27FC236}">
                  <a16:creationId xmlns:a16="http://schemas.microsoft.com/office/drawing/2014/main" id="{96F2CCE3-F890-4FE5-BDDF-8EF1532DFB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a:extLst>
              <a:ext uri="{FF2B5EF4-FFF2-40B4-BE49-F238E27FC236}">
                <a16:creationId xmlns:a16="http://schemas.microsoft.com/office/drawing/2014/main" id="{D2125527-5C1A-44D9-8C21-334A8EF4360E}"/>
              </a:ext>
            </a:extLst>
          </p:cNvPr>
          <p:cNvGrpSpPr/>
          <p:nvPr/>
        </p:nvGrpSpPr>
        <p:grpSpPr>
          <a:xfrm>
            <a:off x="7178428" y="2441232"/>
            <a:ext cx="400671" cy="379358"/>
            <a:chOff x="6225311" y="2473385"/>
            <a:chExt cx="716280" cy="678180"/>
          </a:xfrm>
        </p:grpSpPr>
        <p:pic>
          <p:nvPicPr>
            <p:cNvPr id="62" name="Picture 61">
              <a:extLst>
                <a:ext uri="{FF2B5EF4-FFF2-40B4-BE49-F238E27FC236}">
                  <a16:creationId xmlns:a16="http://schemas.microsoft.com/office/drawing/2014/main" id="{9054FB14-6FD0-4B1F-9362-E5A0D455F34B}"/>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63" name="Picture 2" descr="Image result for python logo">
              <a:extLst>
                <a:ext uri="{FF2B5EF4-FFF2-40B4-BE49-F238E27FC236}">
                  <a16:creationId xmlns:a16="http://schemas.microsoft.com/office/drawing/2014/main" id="{5661C2E1-4F74-48D3-8144-2B138A55F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 63">
            <a:extLst>
              <a:ext uri="{FF2B5EF4-FFF2-40B4-BE49-F238E27FC236}">
                <a16:creationId xmlns:a16="http://schemas.microsoft.com/office/drawing/2014/main" id="{1CF75BA4-BFD9-41C1-906D-96D4AADA41E4}"/>
              </a:ext>
            </a:extLst>
          </p:cNvPr>
          <p:cNvGrpSpPr/>
          <p:nvPr/>
        </p:nvGrpSpPr>
        <p:grpSpPr>
          <a:xfrm>
            <a:off x="8169536" y="2442044"/>
            <a:ext cx="400671" cy="379358"/>
            <a:chOff x="6225311" y="2473385"/>
            <a:chExt cx="716280" cy="678180"/>
          </a:xfrm>
        </p:grpSpPr>
        <p:pic>
          <p:nvPicPr>
            <p:cNvPr id="65" name="Picture 64">
              <a:extLst>
                <a:ext uri="{FF2B5EF4-FFF2-40B4-BE49-F238E27FC236}">
                  <a16:creationId xmlns:a16="http://schemas.microsoft.com/office/drawing/2014/main" id="{365D9AF9-3C8D-4B01-85BD-4EEEC3958AEB}"/>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66" name="Picture 2" descr="Image result for python logo">
              <a:extLst>
                <a:ext uri="{FF2B5EF4-FFF2-40B4-BE49-F238E27FC236}">
                  <a16:creationId xmlns:a16="http://schemas.microsoft.com/office/drawing/2014/main" id="{C4E147C3-88EE-4633-8950-E6734B21E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C6FF77B1-FE90-48BC-9F42-0758074225E0}"/>
              </a:ext>
            </a:extLst>
          </p:cNvPr>
          <p:cNvGrpSpPr/>
          <p:nvPr/>
        </p:nvGrpSpPr>
        <p:grpSpPr>
          <a:xfrm>
            <a:off x="10173002" y="2438237"/>
            <a:ext cx="400671" cy="379358"/>
            <a:chOff x="6225311" y="2473385"/>
            <a:chExt cx="716280" cy="678180"/>
          </a:xfrm>
        </p:grpSpPr>
        <p:pic>
          <p:nvPicPr>
            <p:cNvPr id="68" name="Picture 67">
              <a:extLst>
                <a:ext uri="{FF2B5EF4-FFF2-40B4-BE49-F238E27FC236}">
                  <a16:creationId xmlns:a16="http://schemas.microsoft.com/office/drawing/2014/main" id="{1EC22DA8-F771-4E9D-9D4E-2A2E83591AAE}"/>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69" name="Picture 2" descr="Image result for python logo">
              <a:extLst>
                <a:ext uri="{FF2B5EF4-FFF2-40B4-BE49-F238E27FC236}">
                  <a16:creationId xmlns:a16="http://schemas.microsoft.com/office/drawing/2014/main" id="{0B929F74-B702-4A62-9449-00272E0F1C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16E5B996-5F51-4641-9C39-C5554310DB3B}"/>
              </a:ext>
            </a:extLst>
          </p:cNvPr>
          <p:cNvGrpSpPr/>
          <p:nvPr/>
        </p:nvGrpSpPr>
        <p:grpSpPr>
          <a:xfrm>
            <a:off x="11164110" y="2439049"/>
            <a:ext cx="400671" cy="379358"/>
            <a:chOff x="6225311" y="2473385"/>
            <a:chExt cx="716280" cy="678180"/>
          </a:xfrm>
        </p:grpSpPr>
        <p:pic>
          <p:nvPicPr>
            <p:cNvPr id="71" name="Picture 70">
              <a:extLst>
                <a:ext uri="{FF2B5EF4-FFF2-40B4-BE49-F238E27FC236}">
                  <a16:creationId xmlns:a16="http://schemas.microsoft.com/office/drawing/2014/main" id="{42758B3D-403C-48A3-9453-5CAA54920902}"/>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72" name="Picture 2" descr="Image result for python logo">
              <a:extLst>
                <a:ext uri="{FF2B5EF4-FFF2-40B4-BE49-F238E27FC236}">
                  <a16:creationId xmlns:a16="http://schemas.microsoft.com/office/drawing/2014/main" id="{4FBBA91C-F863-4517-A62D-0B16D2F249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73" name="TextBox 72">
            <a:extLst>
              <a:ext uri="{FF2B5EF4-FFF2-40B4-BE49-F238E27FC236}">
                <a16:creationId xmlns:a16="http://schemas.microsoft.com/office/drawing/2014/main" id="{0489A493-B685-4493-9D8C-633D7ABAD22C}"/>
              </a:ext>
            </a:extLst>
          </p:cNvPr>
          <p:cNvSpPr txBox="1"/>
          <p:nvPr/>
        </p:nvSpPr>
        <p:spPr>
          <a:xfrm>
            <a:off x="6959875" y="2804857"/>
            <a:ext cx="816249" cy="261610"/>
          </a:xfrm>
          <a:prstGeom prst="rect">
            <a:avLst/>
          </a:prstGeom>
          <a:noFill/>
        </p:spPr>
        <p:txBody>
          <a:bodyPr wrap="none" rtlCol="0">
            <a:spAutoFit/>
          </a:bodyPr>
          <a:lstStyle/>
          <a:p>
            <a:r>
              <a:rPr lang="en-US" sz="1100" dirty="0"/>
              <a:t>nginx:1.7.1</a:t>
            </a:r>
          </a:p>
        </p:txBody>
      </p:sp>
      <p:sp>
        <p:nvSpPr>
          <p:cNvPr id="74" name="TextBox 73">
            <a:extLst>
              <a:ext uri="{FF2B5EF4-FFF2-40B4-BE49-F238E27FC236}">
                <a16:creationId xmlns:a16="http://schemas.microsoft.com/office/drawing/2014/main" id="{B06CF465-4DD8-4EB2-8C7A-6D7FD528DFAA}"/>
              </a:ext>
            </a:extLst>
          </p:cNvPr>
          <p:cNvSpPr txBox="1"/>
          <p:nvPr/>
        </p:nvSpPr>
        <p:spPr>
          <a:xfrm>
            <a:off x="7964467" y="2804857"/>
            <a:ext cx="816249" cy="261610"/>
          </a:xfrm>
          <a:prstGeom prst="rect">
            <a:avLst/>
          </a:prstGeom>
          <a:noFill/>
        </p:spPr>
        <p:txBody>
          <a:bodyPr wrap="none" rtlCol="0">
            <a:spAutoFit/>
          </a:bodyPr>
          <a:lstStyle/>
          <a:p>
            <a:r>
              <a:rPr lang="en-US" sz="1100" dirty="0"/>
              <a:t>nginx:1.7.1</a:t>
            </a:r>
          </a:p>
        </p:txBody>
      </p:sp>
      <p:sp>
        <p:nvSpPr>
          <p:cNvPr id="75" name="TextBox 74">
            <a:extLst>
              <a:ext uri="{FF2B5EF4-FFF2-40B4-BE49-F238E27FC236}">
                <a16:creationId xmlns:a16="http://schemas.microsoft.com/office/drawing/2014/main" id="{A890D0A4-0EDC-49B5-AEEE-531FBC53AED5}"/>
              </a:ext>
            </a:extLst>
          </p:cNvPr>
          <p:cNvSpPr txBox="1"/>
          <p:nvPr/>
        </p:nvSpPr>
        <p:spPr>
          <a:xfrm>
            <a:off x="8988474" y="2804857"/>
            <a:ext cx="816249" cy="261610"/>
          </a:xfrm>
          <a:prstGeom prst="rect">
            <a:avLst/>
          </a:prstGeom>
          <a:noFill/>
        </p:spPr>
        <p:txBody>
          <a:bodyPr wrap="none" rtlCol="0">
            <a:spAutoFit/>
          </a:bodyPr>
          <a:lstStyle/>
          <a:p>
            <a:r>
              <a:rPr lang="en-US" sz="1100" dirty="0"/>
              <a:t>nginx:1.7.1</a:t>
            </a:r>
          </a:p>
        </p:txBody>
      </p:sp>
      <p:sp>
        <p:nvSpPr>
          <p:cNvPr id="76" name="TextBox 75">
            <a:extLst>
              <a:ext uri="{FF2B5EF4-FFF2-40B4-BE49-F238E27FC236}">
                <a16:creationId xmlns:a16="http://schemas.microsoft.com/office/drawing/2014/main" id="{97C8C9A2-10AE-42E0-9050-0F5D7A9C5EA1}"/>
              </a:ext>
            </a:extLst>
          </p:cNvPr>
          <p:cNvSpPr txBox="1"/>
          <p:nvPr/>
        </p:nvSpPr>
        <p:spPr>
          <a:xfrm>
            <a:off x="9993066" y="2804857"/>
            <a:ext cx="816249" cy="261610"/>
          </a:xfrm>
          <a:prstGeom prst="rect">
            <a:avLst/>
          </a:prstGeom>
          <a:noFill/>
        </p:spPr>
        <p:txBody>
          <a:bodyPr wrap="none" rtlCol="0">
            <a:spAutoFit/>
          </a:bodyPr>
          <a:lstStyle/>
          <a:p>
            <a:r>
              <a:rPr lang="en-US" sz="1100" dirty="0"/>
              <a:t>nginx:1.7.1</a:t>
            </a:r>
          </a:p>
        </p:txBody>
      </p:sp>
      <p:sp>
        <p:nvSpPr>
          <p:cNvPr id="77" name="TextBox 76">
            <a:extLst>
              <a:ext uri="{FF2B5EF4-FFF2-40B4-BE49-F238E27FC236}">
                <a16:creationId xmlns:a16="http://schemas.microsoft.com/office/drawing/2014/main" id="{95E00B5C-C6AC-4760-8F0B-C29E6FB7B5D5}"/>
              </a:ext>
            </a:extLst>
          </p:cNvPr>
          <p:cNvSpPr txBox="1"/>
          <p:nvPr/>
        </p:nvSpPr>
        <p:spPr>
          <a:xfrm>
            <a:off x="10966494" y="2804857"/>
            <a:ext cx="816249" cy="261610"/>
          </a:xfrm>
          <a:prstGeom prst="rect">
            <a:avLst/>
          </a:prstGeom>
          <a:noFill/>
        </p:spPr>
        <p:txBody>
          <a:bodyPr wrap="none" rtlCol="0">
            <a:spAutoFit/>
          </a:bodyPr>
          <a:lstStyle/>
          <a:p>
            <a:r>
              <a:rPr lang="en-US" sz="1100" dirty="0"/>
              <a:t>nginx:1.7.1</a:t>
            </a:r>
          </a:p>
        </p:txBody>
      </p:sp>
      <p:sp>
        <p:nvSpPr>
          <p:cNvPr id="83" name="Arrow: Down 82">
            <a:extLst>
              <a:ext uri="{FF2B5EF4-FFF2-40B4-BE49-F238E27FC236}">
                <a16:creationId xmlns:a16="http://schemas.microsoft.com/office/drawing/2014/main" id="{3EE34495-B6BB-438E-A872-69D3F08B38F8}"/>
              </a:ext>
            </a:extLst>
          </p:cNvPr>
          <p:cNvSpPr/>
          <p:nvPr/>
        </p:nvSpPr>
        <p:spPr>
          <a:xfrm rot="10800000">
            <a:off x="7220907" y="3186398"/>
            <a:ext cx="295307" cy="426204"/>
          </a:xfrm>
          <a:prstGeom prst="downArrow">
            <a:avLst/>
          </a:prstGeom>
          <a:solidFill>
            <a:srgbClr val="00B050">
              <a:alpha val="63137"/>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row: Down 83">
            <a:extLst>
              <a:ext uri="{FF2B5EF4-FFF2-40B4-BE49-F238E27FC236}">
                <a16:creationId xmlns:a16="http://schemas.microsoft.com/office/drawing/2014/main" id="{3F657972-884C-4797-91D2-3020430D21DB}"/>
              </a:ext>
            </a:extLst>
          </p:cNvPr>
          <p:cNvSpPr/>
          <p:nvPr/>
        </p:nvSpPr>
        <p:spPr>
          <a:xfrm rot="10800000">
            <a:off x="8243446" y="3186398"/>
            <a:ext cx="295307" cy="426204"/>
          </a:xfrm>
          <a:prstGeom prst="downArrow">
            <a:avLst/>
          </a:prstGeom>
          <a:solidFill>
            <a:srgbClr val="00B050">
              <a:alpha val="63137"/>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Arrow: Down 84">
            <a:extLst>
              <a:ext uri="{FF2B5EF4-FFF2-40B4-BE49-F238E27FC236}">
                <a16:creationId xmlns:a16="http://schemas.microsoft.com/office/drawing/2014/main" id="{1DCBF068-3A00-4282-B570-AFA9F994C830}"/>
              </a:ext>
            </a:extLst>
          </p:cNvPr>
          <p:cNvSpPr/>
          <p:nvPr/>
        </p:nvSpPr>
        <p:spPr>
          <a:xfrm rot="10800000">
            <a:off x="9234554" y="3194147"/>
            <a:ext cx="295307" cy="426204"/>
          </a:xfrm>
          <a:prstGeom prst="downArrow">
            <a:avLst/>
          </a:prstGeom>
          <a:solidFill>
            <a:srgbClr val="00B050">
              <a:alpha val="63137"/>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Arrow: Down 85">
            <a:extLst>
              <a:ext uri="{FF2B5EF4-FFF2-40B4-BE49-F238E27FC236}">
                <a16:creationId xmlns:a16="http://schemas.microsoft.com/office/drawing/2014/main" id="{E88452C9-EE63-48A2-B437-66E7869319A5}"/>
              </a:ext>
            </a:extLst>
          </p:cNvPr>
          <p:cNvSpPr/>
          <p:nvPr/>
        </p:nvSpPr>
        <p:spPr>
          <a:xfrm rot="10800000">
            <a:off x="10246912" y="3189280"/>
            <a:ext cx="295307" cy="426204"/>
          </a:xfrm>
          <a:prstGeom prst="downArrow">
            <a:avLst/>
          </a:prstGeom>
          <a:solidFill>
            <a:srgbClr val="00B050">
              <a:alpha val="63137"/>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Arrow: Down 86">
            <a:extLst>
              <a:ext uri="{FF2B5EF4-FFF2-40B4-BE49-F238E27FC236}">
                <a16:creationId xmlns:a16="http://schemas.microsoft.com/office/drawing/2014/main" id="{7A5A2BBA-D418-4013-A670-442F3EDECE75}"/>
              </a:ext>
            </a:extLst>
          </p:cNvPr>
          <p:cNvSpPr/>
          <p:nvPr/>
        </p:nvSpPr>
        <p:spPr>
          <a:xfrm rot="10800000">
            <a:off x="11243821" y="3201133"/>
            <a:ext cx="295307" cy="426204"/>
          </a:xfrm>
          <a:prstGeom prst="downArrow">
            <a:avLst/>
          </a:prstGeom>
          <a:solidFill>
            <a:srgbClr val="00B050">
              <a:alpha val="63137"/>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3363F4CF-5D08-408B-99E9-4173D5D6AC01}"/>
              </a:ext>
            </a:extLst>
          </p:cNvPr>
          <p:cNvSpPr/>
          <p:nvPr/>
        </p:nvSpPr>
        <p:spPr>
          <a:xfrm>
            <a:off x="5800721" y="2131017"/>
            <a:ext cx="1176778" cy="1540967"/>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t>Application</a:t>
            </a:r>
          </a:p>
          <a:p>
            <a:pPr algn="ctr"/>
            <a:r>
              <a:rPr lang="en-US" sz="1400" dirty="0"/>
              <a:t>Down</a:t>
            </a:r>
          </a:p>
        </p:txBody>
      </p:sp>
      <p:pic>
        <p:nvPicPr>
          <p:cNvPr id="90" name="Graphic 89" descr="High Voltage">
            <a:extLst>
              <a:ext uri="{FF2B5EF4-FFF2-40B4-BE49-F238E27FC236}">
                <a16:creationId xmlns:a16="http://schemas.microsoft.com/office/drawing/2014/main" id="{206C70CD-0773-41C8-B836-57841BFC67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7324" y="2227121"/>
            <a:ext cx="598257" cy="598257"/>
          </a:xfrm>
          <a:prstGeom prst="rect">
            <a:avLst/>
          </a:prstGeom>
        </p:spPr>
      </p:pic>
      <p:sp>
        <p:nvSpPr>
          <p:cNvPr id="91" name="TextBox 90">
            <a:extLst>
              <a:ext uri="{FF2B5EF4-FFF2-40B4-BE49-F238E27FC236}">
                <a16:creationId xmlns:a16="http://schemas.microsoft.com/office/drawing/2014/main" id="{88132B10-008D-4ECC-A617-3384F547A087}"/>
              </a:ext>
            </a:extLst>
          </p:cNvPr>
          <p:cNvSpPr txBox="1"/>
          <p:nvPr/>
        </p:nvSpPr>
        <p:spPr>
          <a:xfrm>
            <a:off x="110605" y="2889412"/>
            <a:ext cx="860014" cy="340519"/>
          </a:xfrm>
          <a:prstGeom prst="roundRect">
            <a:avLst/>
          </a:prstGeom>
          <a:solidFill>
            <a:srgbClr val="2683C6"/>
          </a:solidFill>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rPr>
              <a:t>Recreate</a:t>
            </a:r>
          </a:p>
        </p:txBody>
      </p:sp>
      <p:grpSp>
        <p:nvGrpSpPr>
          <p:cNvPr id="93" name="Group 92">
            <a:extLst>
              <a:ext uri="{FF2B5EF4-FFF2-40B4-BE49-F238E27FC236}">
                <a16:creationId xmlns:a16="http://schemas.microsoft.com/office/drawing/2014/main" id="{B9D07495-2336-4803-B219-273F0D16F70C}"/>
              </a:ext>
            </a:extLst>
          </p:cNvPr>
          <p:cNvGrpSpPr/>
          <p:nvPr/>
        </p:nvGrpSpPr>
        <p:grpSpPr>
          <a:xfrm>
            <a:off x="5148654" y="4272125"/>
            <a:ext cx="400671" cy="379358"/>
            <a:chOff x="6225311" y="2473385"/>
            <a:chExt cx="716280" cy="678180"/>
          </a:xfrm>
        </p:grpSpPr>
        <p:pic>
          <p:nvPicPr>
            <p:cNvPr id="94" name="Picture 93">
              <a:extLst>
                <a:ext uri="{FF2B5EF4-FFF2-40B4-BE49-F238E27FC236}">
                  <a16:creationId xmlns:a16="http://schemas.microsoft.com/office/drawing/2014/main" id="{158E248D-838C-466D-BF1E-8246272242CE}"/>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95" name="Picture 2" descr="Image result for python logo">
              <a:extLst>
                <a:ext uri="{FF2B5EF4-FFF2-40B4-BE49-F238E27FC236}">
                  <a16:creationId xmlns:a16="http://schemas.microsoft.com/office/drawing/2014/main" id="{85503BCE-4944-4357-BACD-F783A33F63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6" name="Group 95">
            <a:extLst>
              <a:ext uri="{FF2B5EF4-FFF2-40B4-BE49-F238E27FC236}">
                <a16:creationId xmlns:a16="http://schemas.microsoft.com/office/drawing/2014/main" id="{59B4E0B9-3FA2-496B-B182-3369B067993B}"/>
              </a:ext>
            </a:extLst>
          </p:cNvPr>
          <p:cNvGrpSpPr/>
          <p:nvPr/>
        </p:nvGrpSpPr>
        <p:grpSpPr>
          <a:xfrm>
            <a:off x="1169012" y="4266670"/>
            <a:ext cx="400671" cy="379358"/>
            <a:chOff x="6225311" y="2473385"/>
            <a:chExt cx="716280" cy="678180"/>
          </a:xfrm>
        </p:grpSpPr>
        <p:pic>
          <p:nvPicPr>
            <p:cNvPr id="97" name="Picture 96">
              <a:extLst>
                <a:ext uri="{FF2B5EF4-FFF2-40B4-BE49-F238E27FC236}">
                  <a16:creationId xmlns:a16="http://schemas.microsoft.com/office/drawing/2014/main" id="{1FDB6D86-27C0-403A-BD81-EA202603A8A9}"/>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98" name="Picture 2" descr="Image result for python logo">
              <a:extLst>
                <a:ext uri="{FF2B5EF4-FFF2-40B4-BE49-F238E27FC236}">
                  <a16:creationId xmlns:a16="http://schemas.microsoft.com/office/drawing/2014/main" id="{0E87882B-27CC-40D1-932C-ECC245CC1B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9" name="Group 98">
            <a:extLst>
              <a:ext uri="{FF2B5EF4-FFF2-40B4-BE49-F238E27FC236}">
                <a16:creationId xmlns:a16="http://schemas.microsoft.com/office/drawing/2014/main" id="{C518922F-4C60-48E9-ABB4-18CE944EE5AE}"/>
              </a:ext>
            </a:extLst>
          </p:cNvPr>
          <p:cNvGrpSpPr/>
          <p:nvPr/>
        </p:nvGrpSpPr>
        <p:grpSpPr>
          <a:xfrm>
            <a:off x="3207273" y="4278172"/>
            <a:ext cx="400671" cy="379358"/>
            <a:chOff x="6225311" y="2473385"/>
            <a:chExt cx="716280" cy="678180"/>
          </a:xfrm>
        </p:grpSpPr>
        <p:pic>
          <p:nvPicPr>
            <p:cNvPr id="100" name="Picture 99">
              <a:extLst>
                <a:ext uri="{FF2B5EF4-FFF2-40B4-BE49-F238E27FC236}">
                  <a16:creationId xmlns:a16="http://schemas.microsoft.com/office/drawing/2014/main" id="{8AEA5440-E403-48FD-BFF4-5BB2DCDDC2FC}"/>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01" name="Picture 2" descr="Image result for python logo">
              <a:extLst>
                <a:ext uri="{FF2B5EF4-FFF2-40B4-BE49-F238E27FC236}">
                  <a16:creationId xmlns:a16="http://schemas.microsoft.com/office/drawing/2014/main" id="{DED7B6C0-4F05-42BD-BA2B-BA32D4CC7C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FC932852-BD9A-4EB5-8F10-F850C0EAAFC8}"/>
              </a:ext>
            </a:extLst>
          </p:cNvPr>
          <p:cNvGrpSpPr/>
          <p:nvPr/>
        </p:nvGrpSpPr>
        <p:grpSpPr>
          <a:xfrm>
            <a:off x="8167426" y="4290991"/>
            <a:ext cx="400671" cy="379358"/>
            <a:chOff x="6225311" y="2473385"/>
            <a:chExt cx="716280" cy="678180"/>
          </a:xfrm>
        </p:grpSpPr>
        <p:pic>
          <p:nvPicPr>
            <p:cNvPr id="103" name="Picture 102">
              <a:extLst>
                <a:ext uri="{FF2B5EF4-FFF2-40B4-BE49-F238E27FC236}">
                  <a16:creationId xmlns:a16="http://schemas.microsoft.com/office/drawing/2014/main" id="{E122A375-E45E-463E-B097-CEB520ACF186}"/>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04" name="Picture 2" descr="Image result for python logo">
              <a:extLst>
                <a:ext uri="{FF2B5EF4-FFF2-40B4-BE49-F238E27FC236}">
                  <a16:creationId xmlns:a16="http://schemas.microsoft.com/office/drawing/2014/main" id="{C069015F-538A-41E7-A828-32D9C9D4F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 name="Group 104">
            <a:extLst>
              <a:ext uri="{FF2B5EF4-FFF2-40B4-BE49-F238E27FC236}">
                <a16:creationId xmlns:a16="http://schemas.microsoft.com/office/drawing/2014/main" id="{115441F2-45ED-474C-B597-28D6DC950A8A}"/>
              </a:ext>
            </a:extLst>
          </p:cNvPr>
          <p:cNvGrpSpPr/>
          <p:nvPr/>
        </p:nvGrpSpPr>
        <p:grpSpPr>
          <a:xfrm>
            <a:off x="10179557" y="4298774"/>
            <a:ext cx="400671" cy="379358"/>
            <a:chOff x="6225311" y="2473385"/>
            <a:chExt cx="716280" cy="678180"/>
          </a:xfrm>
        </p:grpSpPr>
        <p:pic>
          <p:nvPicPr>
            <p:cNvPr id="106" name="Picture 105">
              <a:extLst>
                <a:ext uri="{FF2B5EF4-FFF2-40B4-BE49-F238E27FC236}">
                  <a16:creationId xmlns:a16="http://schemas.microsoft.com/office/drawing/2014/main" id="{B4A71DEB-0FA7-428C-8F55-ED17B5C50B40}"/>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07" name="Picture 2" descr="Image result for python logo">
              <a:extLst>
                <a:ext uri="{FF2B5EF4-FFF2-40B4-BE49-F238E27FC236}">
                  <a16:creationId xmlns:a16="http://schemas.microsoft.com/office/drawing/2014/main" id="{0497765A-89F0-405F-B098-7996B85593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108" name="TextBox 107">
            <a:extLst>
              <a:ext uri="{FF2B5EF4-FFF2-40B4-BE49-F238E27FC236}">
                <a16:creationId xmlns:a16="http://schemas.microsoft.com/office/drawing/2014/main" id="{8B49BB32-B303-4402-B055-58281F2D5742}"/>
              </a:ext>
            </a:extLst>
          </p:cNvPr>
          <p:cNvSpPr txBox="1"/>
          <p:nvPr/>
        </p:nvSpPr>
        <p:spPr>
          <a:xfrm>
            <a:off x="950459" y="4630295"/>
            <a:ext cx="816249" cy="261610"/>
          </a:xfrm>
          <a:prstGeom prst="rect">
            <a:avLst/>
          </a:prstGeom>
          <a:noFill/>
        </p:spPr>
        <p:txBody>
          <a:bodyPr wrap="none" rtlCol="0">
            <a:spAutoFit/>
          </a:bodyPr>
          <a:lstStyle/>
          <a:p>
            <a:r>
              <a:rPr lang="en-US" sz="1100" dirty="0"/>
              <a:t>nginx:1.7.0</a:t>
            </a:r>
          </a:p>
        </p:txBody>
      </p:sp>
      <p:sp>
        <p:nvSpPr>
          <p:cNvPr id="109" name="TextBox 108">
            <a:extLst>
              <a:ext uri="{FF2B5EF4-FFF2-40B4-BE49-F238E27FC236}">
                <a16:creationId xmlns:a16="http://schemas.microsoft.com/office/drawing/2014/main" id="{5950513E-44DF-479A-914F-0539E2D26E5E}"/>
              </a:ext>
            </a:extLst>
          </p:cNvPr>
          <p:cNvSpPr txBox="1"/>
          <p:nvPr/>
        </p:nvSpPr>
        <p:spPr>
          <a:xfrm>
            <a:off x="3002204" y="4640985"/>
            <a:ext cx="816249" cy="261610"/>
          </a:xfrm>
          <a:prstGeom prst="rect">
            <a:avLst/>
          </a:prstGeom>
          <a:noFill/>
        </p:spPr>
        <p:txBody>
          <a:bodyPr wrap="none" rtlCol="0">
            <a:spAutoFit/>
          </a:bodyPr>
          <a:lstStyle/>
          <a:p>
            <a:r>
              <a:rPr lang="en-US" sz="1100" dirty="0"/>
              <a:t>nginx:1.7.0</a:t>
            </a:r>
          </a:p>
        </p:txBody>
      </p:sp>
      <p:sp>
        <p:nvSpPr>
          <p:cNvPr id="110" name="TextBox 109">
            <a:extLst>
              <a:ext uri="{FF2B5EF4-FFF2-40B4-BE49-F238E27FC236}">
                <a16:creationId xmlns:a16="http://schemas.microsoft.com/office/drawing/2014/main" id="{CC8F32C2-F92B-4DD4-BA1C-E4CE4F85DA56}"/>
              </a:ext>
            </a:extLst>
          </p:cNvPr>
          <p:cNvSpPr txBox="1"/>
          <p:nvPr/>
        </p:nvSpPr>
        <p:spPr>
          <a:xfrm>
            <a:off x="4976484" y="4630295"/>
            <a:ext cx="816249" cy="261610"/>
          </a:xfrm>
          <a:prstGeom prst="rect">
            <a:avLst/>
          </a:prstGeom>
          <a:noFill/>
        </p:spPr>
        <p:txBody>
          <a:bodyPr wrap="none" rtlCol="0">
            <a:spAutoFit/>
          </a:bodyPr>
          <a:lstStyle/>
          <a:p>
            <a:r>
              <a:rPr lang="en-US" sz="1100" dirty="0"/>
              <a:t>nginx:1.7.0</a:t>
            </a:r>
          </a:p>
        </p:txBody>
      </p:sp>
      <p:sp>
        <p:nvSpPr>
          <p:cNvPr id="111" name="TextBox 110">
            <a:extLst>
              <a:ext uri="{FF2B5EF4-FFF2-40B4-BE49-F238E27FC236}">
                <a16:creationId xmlns:a16="http://schemas.microsoft.com/office/drawing/2014/main" id="{FD35A731-5233-4EBF-800D-05D1DDE9D2E4}"/>
              </a:ext>
            </a:extLst>
          </p:cNvPr>
          <p:cNvSpPr txBox="1"/>
          <p:nvPr/>
        </p:nvSpPr>
        <p:spPr>
          <a:xfrm>
            <a:off x="7964467" y="4725544"/>
            <a:ext cx="816249" cy="261610"/>
          </a:xfrm>
          <a:prstGeom prst="rect">
            <a:avLst/>
          </a:prstGeom>
          <a:noFill/>
        </p:spPr>
        <p:txBody>
          <a:bodyPr wrap="none" rtlCol="0">
            <a:spAutoFit/>
          </a:bodyPr>
          <a:lstStyle/>
          <a:p>
            <a:r>
              <a:rPr lang="en-US" sz="1100" dirty="0"/>
              <a:t>nginx:1.7.0</a:t>
            </a:r>
          </a:p>
        </p:txBody>
      </p:sp>
      <p:sp>
        <p:nvSpPr>
          <p:cNvPr id="112" name="TextBox 111">
            <a:extLst>
              <a:ext uri="{FF2B5EF4-FFF2-40B4-BE49-F238E27FC236}">
                <a16:creationId xmlns:a16="http://schemas.microsoft.com/office/drawing/2014/main" id="{941BB0DF-59FD-48E6-B22C-89931B551BC6}"/>
              </a:ext>
            </a:extLst>
          </p:cNvPr>
          <p:cNvSpPr txBox="1"/>
          <p:nvPr/>
        </p:nvSpPr>
        <p:spPr>
          <a:xfrm>
            <a:off x="9981941" y="4664582"/>
            <a:ext cx="816249" cy="261610"/>
          </a:xfrm>
          <a:prstGeom prst="rect">
            <a:avLst/>
          </a:prstGeom>
          <a:noFill/>
        </p:spPr>
        <p:txBody>
          <a:bodyPr wrap="none" rtlCol="0">
            <a:spAutoFit/>
          </a:bodyPr>
          <a:lstStyle/>
          <a:p>
            <a:r>
              <a:rPr lang="en-US" sz="1100" dirty="0"/>
              <a:t>nginx:1.7.0</a:t>
            </a:r>
          </a:p>
        </p:txBody>
      </p:sp>
      <p:sp>
        <p:nvSpPr>
          <p:cNvPr id="113" name="Rectangle 112">
            <a:extLst>
              <a:ext uri="{FF2B5EF4-FFF2-40B4-BE49-F238E27FC236}">
                <a16:creationId xmlns:a16="http://schemas.microsoft.com/office/drawing/2014/main" id="{44673E60-E06F-4090-AC97-B43383500806}"/>
              </a:ext>
            </a:extLst>
          </p:cNvPr>
          <p:cNvSpPr/>
          <p:nvPr/>
        </p:nvSpPr>
        <p:spPr>
          <a:xfrm>
            <a:off x="1157229" y="4256704"/>
            <a:ext cx="433704" cy="402955"/>
          </a:xfrm>
          <a:prstGeom prst="rect">
            <a:avLst/>
          </a:prstGeom>
          <a:solidFill>
            <a:srgbClr val="E818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0D2199E9-FB00-4581-8578-4EA5D245455C}"/>
              </a:ext>
            </a:extLst>
          </p:cNvPr>
          <p:cNvSpPr/>
          <p:nvPr/>
        </p:nvSpPr>
        <p:spPr>
          <a:xfrm>
            <a:off x="3193469" y="4267394"/>
            <a:ext cx="433704" cy="402955"/>
          </a:xfrm>
          <a:prstGeom prst="rect">
            <a:avLst/>
          </a:prstGeom>
          <a:solidFill>
            <a:srgbClr val="E818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BEF97415-ABC7-4F5B-9480-752860B99027}"/>
              </a:ext>
            </a:extLst>
          </p:cNvPr>
          <p:cNvSpPr/>
          <p:nvPr/>
        </p:nvSpPr>
        <p:spPr>
          <a:xfrm>
            <a:off x="5132829" y="4256704"/>
            <a:ext cx="433704" cy="402955"/>
          </a:xfrm>
          <a:prstGeom prst="rect">
            <a:avLst/>
          </a:prstGeom>
          <a:solidFill>
            <a:srgbClr val="E818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92D72F4D-48D8-4B5A-A755-A7443BFB313B}"/>
              </a:ext>
            </a:extLst>
          </p:cNvPr>
          <p:cNvSpPr/>
          <p:nvPr/>
        </p:nvSpPr>
        <p:spPr>
          <a:xfrm>
            <a:off x="8163808" y="4284020"/>
            <a:ext cx="433704" cy="402955"/>
          </a:xfrm>
          <a:prstGeom prst="rect">
            <a:avLst/>
          </a:prstGeom>
          <a:solidFill>
            <a:srgbClr val="E818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2A1F9BBF-60BF-45EE-809E-6E5BD5008D06}"/>
              </a:ext>
            </a:extLst>
          </p:cNvPr>
          <p:cNvSpPr/>
          <p:nvPr/>
        </p:nvSpPr>
        <p:spPr>
          <a:xfrm>
            <a:off x="10173918" y="4290991"/>
            <a:ext cx="433704" cy="402955"/>
          </a:xfrm>
          <a:prstGeom prst="rect">
            <a:avLst/>
          </a:prstGeom>
          <a:solidFill>
            <a:srgbClr val="E818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Arrow: Down 117">
            <a:extLst>
              <a:ext uri="{FF2B5EF4-FFF2-40B4-BE49-F238E27FC236}">
                <a16:creationId xmlns:a16="http://schemas.microsoft.com/office/drawing/2014/main" id="{1762013E-98CE-4C00-BCDA-A6D88D62CA33}"/>
              </a:ext>
            </a:extLst>
          </p:cNvPr>
          <p:cNvSpPr/>
          <p:nvPr/>
        </p:nvSpPr>
        <p:spPr>
          <a:xfrm>
            <a:off x="1190262" y="5049512"/>
            <a:ext cx="295307" cy="426204"/>
          </a:xfrm>
          <a:prstGeom prst="downArrow">
            <a:avLst/>
          </a:prstGeom>
          <a:solidFill>
            <a:srgbClr val="E91717">
              <a:alpha val="6313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Arrow: Down 118">
            <a:extLst>
              <a:ext uri="{FF2B5EF4-FFF2-40B4-BE49-F238E27FC236}">
                <a16:creationId xmlns:a16="http://schemas.microsoft.com/office/drawing/2014/main" id="{80DF8FF7-E912-4E4C-B83A-A5B7C8544EED}"/>
              </a:ext>
            </a:extLst>
          </p:cNvPr>
          <p:cNvSpPr/>
          <p:nvPr/>
        </p:nvSpPr>
        <p:spPr>
          <a:xfrm>
            <a:off x="3259954" y="5060202"/>
            <a:ext cx="295307" cy="426204"/>
          </a:xfrm>
          <a:prstGeom prst="downArrow">
            <a:avLst/>
          </a:prstGeom>
          <a:solidFill>
            <a:srgbClr val="E91717">
              <a:alpha val="6313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Arrow: Down 119">
            <a:extLst>
              <a:ext uri="{FF2B5EF4-FFF2-40B4-BE49-F238E27FC236}">
                <a16:creationId xmlns:a16="http://schemas.microsoft.com/office/drawing/2014/main" id="{3602FAC0-01FC-4473-96E1-D70C9D5DC7B9}"/>
              </a:ext>
            </a:extLst>
          </p:cNvPr>
          <p:cNvSpPr/>
          <p:nvPr/>
        </p:nvSpPr>
        <p:spPr>
          <a:xfrm>
            <a:off x="5201335" y="5057261"/>
            <a:ext cx="295307" cy="426204"/>
          </a:xfrm>
          <a:prstGeom prst="downArrow">
            <a:avLst/>
          </a:prstGeom>
          <a:solidFill>
            <a:srgbClr val="E91717">
              <a:alpha val="6313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Arrow: Down 120">
            <a:extLst>
              <a:ext uri="{FF2B5EF4-FFF2-40B4-BE49-F238E27FC236}">
                <a16:creationId xmlns:a16="http://schemas.microsoft.com/office/drawing/2014/main" id="{BF553BA3-972A-4842-A535-6AE519662EB0}"/>
              </a:ext>
            </a:extLst>
          </p:cNvPr>
          <p:cNvSpPr/>
          <p:nvPr/>
        </p:nvSpPr>
        <p:spPr>
          <a:xfrm>
            <a:off x="8220107" y="5079710"/>
            <a:ext cx="295307" cy="426204"/>
          </a:xfrm>
          <a:prstGeom prst="downArrow">
            <a:avLst/>
          </a:prstGeom>
          <a:solidFill>
            <a:srgbClr val="E91717">
              <a:alpha val="6313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Arrow: Down 121">
            <a:extLst>
              <a:ext uri="{FF2B5EF4-FFF2-40B4-BE49-F238E27FC236}">
                <a16:creationId xmlns:a16="http://schemas.microsoft.com/office/drawing/2014/main" id="{9F044EEA-6FEA-4FE9-8CB4-008546DF415F}"/>
              </a:ext>
            </a:extLst>
          </p:cNvPr>
          <p:cNvSpPr/>
          <p:nvPr/>
        </p:nvSpPr>
        <p:spPr>
          <a:xfrm>
            <a:off x="10238039" y="5098534"/>
            <a:ext cx="295307" cy="426204"/>
          </a:xfrm>
          <a:prstGeom prst="downArrow">
            <a:avLst/>
          </a:prstGeom>
          <a:solidFill>
            <a:srgbClr val="E91717">
              <a:alpha val="6313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122">
            <a:extLst>
              <a:ext uri="{FF2B5EF4-FFF2-40B4-BE49-F238E27FC236}">
                <a16:creationId xmlns:a16="http://schemas.microsoft.com/office/drawing/2014/main" id="{964F8B64-FB22-4D42-918F-B1ED870717EE}"/>
              </a:ext>
            </a:extLst>
          </p:cNvPr>
          <p:cNvGrpSpPr/>
          <p:nvPr/>
        </p:nvGrpSpPr>
        <p:grpSpPr>
          <a:xfrm>
            <a:off x="7128590" y="4272141"/>
            <a:ext cx="400671" cy="379358"/>
            <a:chOff x="6225311" y="2473385"/>
            <a:chExt cx="716280" cy="678180"/>
          </a:xfrm>
        </p:grpSpPr>
        <p:pic>
          <p:nvPicPr>
            <p:cNvPr id="124" name="Picture 123">
              <a:extLst>
                <a:ext uri="{FF2B5EF4-FFF2-40B4-BE49-F238E27FC236}">
                  <a16:creationId xmlns:a16="http://schemas.microsoft.com/office/drawing/2014/main" id="{62061B4B-052D-480E-9F2D-5F19ACAA10BF}"/>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25" name="Picture 2" descr="Image result for python logo">
              <a:extLst>
                <a:ext uri="{FF2B5EF4-FFF2-40B4-BE49-F238E27FC236}">
                  <a16:creationId xmlns:a16="http://schemas.microsoft.com/office/drawing/2014/main" id="{27AC3140-C063-41C1-85E3-1E03BCC57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6" name="Group 125">
            <a:extLst>
              <a:ext uri="{FF2B5EF4-FFF2-40B4-BE49-F238E27FC236}">
                <a16:creationId xmlns:a16="http://schemas.microsoft.com/office/drawing/2014/main" id="{FB1C90D3-7C37-4486-84CB-407FE48C3104}"/>
              </a:ext>
            </a:extLst>
          </p:cNvPr>
          <p:cNvGrpSpPr/>
          <p:nvPr/>
        </p:nvGrpSpPr>
        <p:grpSpPr>
          <a:xfrm>
            <a:off x="2214335" y="4265154"/>
            <a:ext cx="400671" cy="379358"/>
            <a:chOff x="6225311" y="2473385"/>
            <a:chExt cx="716280" cy="678180"/>
          </a:xfrm>
        </p:grpSpPr>
        <p:pic>
          <p:nvPicPr>
            <p:cNvPr id="127" name="Picture 126">
              <a:extLst>
                <a:ext uri="{FF2B5EF4-FFF2-40B4-BE49-F238E27FC236}">
                  <a16:creationId xmlns:a16="http://schemas.microsoft.com/office/drawing/2014/main" id="{59F91E5E-EAA2-40E6-A6BC-50F70AEAE155}"/>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28" name="Picture 2" descr="Image result for python logo">
              <a:extLst>
                <a:ext uri="{FF2B5EF4-FFF2-40B4-BE49-F238E27FC236}">
                  <a16:creationId xmlns:a16="http://schemas.microsoft.com/office/drawing/2014/main" id="{19BF510B-26F5-4D58-BA33-791FCC051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9" name="Group 128">
            <a:extLst>
              <a:ext uri="{FF2B5EF4-FFF2-40B4-BE49-F238E27FC236}">
                <a16:creationId xmlns:a16="http://schemas.microsoft.com/office/drawing/2014/main" id="{BEBD1C89-5843-4AC9-9F9C-B6A7D6B5761C}"/>
              </a:ext>
            </a:extLst>
          </p:cNvPr>
          <p:cNvGrpSpPr/>
          <p:nvPr/>
        </p:nvGrpSpPr>
        <p:grpSpPr>
          <a:xfrm>
            <a:off x="4215181" y="4265154"/>
            <a:ext cx="400671" cy="379358"/>
            <a:chOff x="6225311" y="2473385"/>
            <a:chExt cx="716280" cy="678180"/>
          </a:xfrm>
        </p:grpSpPr>
        <p:pic>
          <p:nvPicPr>
            <p:cNvPr id="130" name="Picture 129">
              <a:extLst>
                <a:ext uri="{FF2B5EF4-FFF2-40B4-BE49-F238E27FC236}">
                  <a16:creationId xmlns:a16="http://schemas.microsoft.com/office/drawing/2014/main" id="{EA4E4F5D-8DD6-42D0-8723-54B58CDFCB8B}"/>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31" name="Picture 2" descr="Image result for python logo">
              <a:extLst>
                <a:ext uri="{FF2B5EF4-FFF2-40B4-BE49-F238E27FC236}">
                  <a16:creationId xmlns:a16="http://schemas.microsoft.com/office/drawing/2014/main" id="{38929B1D-CB71-4355-BA43-FBE4AF744B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2" name="Group 131">
            <a:extLst>
              <a:ext uri="{FF2B5EF4-FFF2-40B4-BE49-F238E27FC236}">
                <a16:creationId xmlns:a16="http://schemas.microsoft.com/office/drawing/2014/main" id="{CF289529-0BBD-4E26-9FD8-D2CC9E2D9B91}"/>
              </a:ext>
            </a:extLst>
          </p:cNvPr>
          <p:cNvGrpSpPr/>
          <p:nvPr/>
        </p:nvGrpSpPr>
        <p:grpSpPr>
          <a:xfrm>
            <a:off x="9183667" y="4290991"/>
            <a:ext cx="400671" cy="379358"/>
            <a:chOff x="6225311" y="2473385"/>
            <a:chExt cx="716280" cy="678180"/>
          </a:xfrm>
        </p:grpSpPr>
        <p:pic>
          <p:nvPicPr>
            <p:cNvPr id="133" name="Picture 132">
              <a:extLst>
                <a:ext uri="{FF2B5EF4-FFF2-40B4-BE49-F238E27FC236}">
                  <a16:creationId xmlns:a16="http://schemas.microsoft.com/office/drawing/2014/main" id="{47F3A8E0-6D82-44A9-BFEE-7B2500E3A3C2}"/>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34" name="Picture 2" descr="Image result for python logo">
              <a:extLst>
                <a:ext uri="{FF2B5EF4-FFF2-40B4-BE49-F238E27FC236}">
                  <a16:creationId xmlns:a16="http://schemas.microsoft.com/office/drawing/2014/main" id="{14A473F0-D553-4722-B73D-D9D32896EC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5" name="Group 134">
            <a:extLst>
              <a:ext uri="{FF2B5EF4-FFF2-40B4-BE49-F238E27FC236}">
                <a16:creationId xmlns:a16="http://schemas.microsoft.com/office/drawing/2014/main" id="{FF384EF3-DFE3-4DA8-BE1B-A8F0A8A54794}"/>
              </a:ext>
            </a:extLst>
          </p:cNvPr>
          <p:cNvGrpSpPr/>
          <p:nvPr/>
        </p:nvGrpSpPr>
        <p:grpSpPr>
          <a:xfrm>
            <a:off x="11136716" y="4257516"/>
            <a:ext cx="400671" cy="379358"/>
            <a:chOff x="6225311" y="2473385"/>
            <a:chExt cx="716280" cy="678180"/>
          </a:xfrm>
        </p:grpSpPr>
        <p:pic>
          <p:nvPicPr>
            <p:cNvPr id="136" name="Picture 135">
              <a:extLst>
                <a:ext uri="{FF2B5EF4-FFF2-40B4-BE49-F238E27FC236}">
                  <a16:creationId xmlns:a16="http://schemas.microsoft.com/office/drawing/2014/main" id="{F9D382A1-337C-4B3C-8EF2-8A47A8F4C4FD}"/>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37" name="Picture 2" descr="Image result for python logo">
              <a:extLst>
                <a:ext uri="{FF2B5EF4-FFF2-40B4-BE49-F238E27FC236}">
                  <a16:creationId xmlns:a16="http://schemas.microsoft.com/office/drawing/2014/main" id="{F49D7365-B27E-45A1-A9DB-A00114D12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138" name="TextBox 137">
            <a:extLst>
              <a:ext uri="{FF2B5EF4-FFF2-40B4-BE49-F238E27FC236}">
                <a16:creationId xmlns:a16="http://schemas.microsoft.com/office/drawing/2014/main" id="{E89E5368-9E03-427B-8074-B8385D19CC8D}"/>
              </a:ext>
            </a:extLst>
          </p:cNvPr>
          <p:cNvSpPr txBox="1"/>
          <p:nvPr/>
        </p:nvSpPr>
        <p:spPr>
          <a:xfrm>
            <a:off x="1995782" y="4628779"/>
            <a:ext cx="816249" cy="261610"/>
          </a:xfrm>
          <a:prstGeom prst="rect">
            <a:avLst/>
          </a:prstGeom>
          <a:noFill/>
        </p:spPr>
        <p:txBody>
          <a:bodyPr wrap="none" rtlCol="0">
            <a:spAutoFit/>
          </a:bodyPr>
          <a:lstStyle/>
          <a:p>
            <a:r>
              <a:rPr lang="en-US" sz="1100" dirty="0"/>
              <a:t>nginx:1.7.1</a:t>
            </a:r>
          </a:p>
        </p:txBody>
      </p:sp>
      <p:sp>
        <p:nvSpPr>
          <p:cNvPr id="139" name="TextBox 138">
            <a:extLst>
              <a:ext uri="{FF2B5EF4-FFF2-40B4-BE49-F238E27FC236}">
                <a16:creationId xmlns:a16="http://schemas.microsoft.com/office/drawing/2014/main" id="{29313652-4ABA-4BD5-8824-3B20CB79D7B7}"/>
              </a:ext>
            </a:extLst>
          </p:cNvPr>
          <p:cNvSpPr txBox="1"/>
          <p:nvPr/>
        </p:nvSpPr>
        <p:spPr>
          <a:xfrm>
            <a:off x="4010112" y="4627967"/>
            <a:ext cx="816249" cy="261610"/>
          </a:xfrm>
          <a:prstGeom prst="rect">
            <a:avLst/>
          </a:prstGeom>
          <a:noFill/>
        </p:spPr>
        <p:txBody>
          <a:bodyPr wrap="none" rtlCol="0">
            <a:spAutoFit/>
          </a:bodyPr>
          <a:lstStyle/>
          <a:p>
            <a:r>
              <a:rPr lang="en-US" sz="1100" dirty="0"/>
              <a:t>nginx:1.7.1</a:t>
            </a:r>
          </a:p>
        </p:txBody>
      </p:sp>
      <p:sp>
        <p:nvSpPr>
          <p:cNvPr id="140" name="TextBox 139">
            <a:extLst>
              <a:ext uri="{FF2B5EF4-FFF2-40B4-BE49-F238E27FC236}">
                <a16:creationId xmlns:a16="http://schemas.microsoft.com/office/drawing/2014/main" id="{078B32AE-3CD5-4ED2-994D-14D6F860D9A0}"/>
              </a:ext>
            </a:extLst>
          </p:cNvPr>
          <p:cNvSpPr txBox="1"/>
          <p:nvPr/>
        </p:nvSpPr>
        <p:spPr>
          <a:xfrm>
            <a:off x="6956420" y="4630311"/>
            <a:ext cx="816249" cy="261610"/>
          </a:xfrm>
          <a:prstGeom prst="rect">
            <a:avLst/>
          </a:prstGeom>
          <a:noFill/>
        </p:spPr>
        <p:txBody>
          <a:bodyPr wrap="none" rtlCol="0">
            <a:spAutoFit/>
          </a:bodyPr>
          <a:lstStyle/>
          <a:p>
            <a:r>
              <a:rPr lang="en-US" sz="1100" dirty="0"/>
              <a:t>nginx:1.7.1</a:t>
            </a:r>
          </a:p>
        </p:txBody>
      </p:sp>
      <p:sp>
        <p:nvSpPr>
          <p:cNvPr id="141" name="TextBox 140">
            <a:extLst>
              <a:ext uri="{FF2B5EF4-FFF2-40B4-BE49-F238E27FC236}">
                <a16:creationId xmlns:a16="http://schemas.microsoft.com/office/drawing/2014/main" id="{266AC41F-C99F-4314-99B9-ACA135F859B3}"/>
              </a:ext>
            </a:extLst>
          </p:cNvPr>
          <p:cNvSpPr txBox="1"/>
          <p:nvPr/>
        </p:nvSpPr>
        <p:spPr>
          <a:xfrm>
            <a:off x="8980708" y="4725544"/>
            <a:ext cx="816249" cy="261610"/>
          </a:xfrm>
          <a:prstGeom prst="rect">
            <a:avLst/>
          </a:prstGeom>
          <a:noFill/>
        </p:spPr>
        <p:txBody>
          <a:bodyPr wrap="none" rtlCol="0">
            <a:spAutoFit/>
          </a:bodyPr>
          <a:lstStyle/>
          <a:p>
            <a:r>
              <a:rPr lang="en-US" sz="1100" dirty="0"/>
              <a:t>nginx:1.7.1</a:t>
            </a:r>
          </a:p>
        </p:txBody>
      </p:sp>
      <p:sp>
        <p:nvSpPr>
          <p:cNvPr id="142" name="TextBox 141">
            <a:extLst>
              <a:ext uri="{FF2B5EF4-FFF2-40B4-BE49-F238E27FC236}">
                <a16:creationId xmlns:a16="http://schemas.microsoft.com/office/drawing/2014/main" id="{EE8AD6CD-31FC-48E1-8E21-438BA3595D4D}"/>
              </a:ext>
            </a:extLst>
          </p:cNvPr>
          <p:cNvSpPr txBox="1"/>
          <p:nvPr/>
        </p:nvSpPr>
        <p:spPr>
          <a:xfrm>
            <a:off x="10939100" y="4623324"/>
            <a:ext cx="816249" cy="261610"/>
          </a:xfrm>
          <a:prstGeom prst="rect">
            <a:avLst/>
          </a:prstGeom>
          <a:noFill/>
        </p:spPr>
        <p:txBody>
          <a:bodyPr wrap="none" rtlCol="0">
            <a:spAutoFit/>
          </a:bodyPr>
          <a:lstStyle/>
          <a:p>
            <a:r>
              <a:rPr lang="en-US" sz="1100" dirty="0"/>
              <a:t>nginx:1.7.1</a:t>
            </a:r>
          </a:p>
        </p:txBody>
      </p:sp>
      <p:sp>
        <p:nvSpPr>
          <p:cNvPr id="143" name="Arrow: Down 142">
            <a:extLst>
              <a:ext uri="{FF2B5EF4-FFF2-40B4-BE49-F238E27FC236}">
                <a16:creationId xmlns:a16="http://schemas.microsoft.com/office/drawing/2014/main" id="{47B5D2BD-A3E2-4152-8E82-13D8DE558F80}"/>
              </a:ext>
            </a:extLst>
          </p:cNvPr>
          <p:cNvSpPr/>
          <p:nvPr/>
        </p:nvSpPr>
        <p:spPr>
          <a:xfrm rot="10800000">
            <a:off x="2256814" y="5010320"/>
            <a:ext cx="295307" cy="426204"/>
          </a:xfrm>
          <a:prstGeom prst="downArrow">
            <a:avLst/>
          </a:prstGeom>
          <a:solidFill>
            <a:srgbClr val="00B050">
              <a:alpha val="63137"/>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Arrow: Down 143">
            <a:extLst>
              <a:ext uri="{FF2B5EF4-FFF2-40B4-BE49-F238E27FC236}">
                <a16:creationId xmlns:a16="http://schemas.microsoft.com/office/drawing/2014/main" id="{A49B00B7-45FA-4E52-A7AD-08F1865FB337}"/>
              </a:ext>
            </a:extLst>
          </p:cNvPr>
          <p:cNvSpPr/>
          <p:nvPr/>
        </p:nvSpPr>
        <p:spPr>
          <a:xfrm rot="10800000">
            <a:off x="4289091" y="5009508"/>
            <a:ext cx="295307" cy="426204"/>
          </a:xfrm>
          <a:prstGeom prst="downArrow">
            <a:avLst/>
          </a:prstGeom>
          <a:solidFill>
            <a:srgbClr val="00B050">
              <a:alpha val="63137"/>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Arrow: Down 144">
            <a:extLst>
              <a:ext uri="{FF2B5EF4-FFF2-40B4-BE49-F238E27FC236}">
                <a16:creationId xmlns:a16="http://schemas.microsoft.com/office/drawing/2014/main" id="{7FB4B18D-E268-495A-AFE4-259AAB9F542A}"/>
              </a:ext>
            </a:extLst>
          </p:cNvPr>
          <p:cNvSpPr/>
          <p:nvPr/>
        </p:nvSpPr>
        <p:spPr>
          <a:xfrm rot="10800000">
            <a:off x="7202500" y="5019601"/>
            <a:ext cx="295307" cy="426204"/>
          </a:xfrm>
          <a:prstGeom prst="downArrow">
            <a:avLst/>
          </a:prstGeom>
          <a:solidFill>
            <a:srgbClr val="00B050">
              <a:alpha val="63137"/>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Arrow: Down 145">
            <a:extLst>
              <a:ext uri="{FF2B5EF4-FFF2-40B4-BE49-F238E27FC236}">
                <a16:creationId xmlns:a16="http://schemas.microsoft.com/office/drawing/2014/main" id="{B7C9D02D-796C-446A-8B12-13D624CB6897}"/>
              </a:ext>
            </a:extLst>
          </p:cNvPr>
          <p:cNvSpPr/>
          <p:nvPr/>
        </p:nvSpPr>
        <p:spPr>
          <a:xfrm rot="10800000">
            <a:off x="9257577" y="5042034"/>
            <a:ext cx="295307" cy="426204"/>
          </a:xfrm>
          <a:prstGeom prst="downArrow">
            <a:avLst/>
          </a:prstGeom>
          <a:solidFill>
            <a:srgbClr val="00B050">
              <a:alpha val="63137"/>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Arrow: Down 146">
            <a:extLst>
              <a:ext uri="{FF2B5EF4-FFF2-40B4-BE49-F238E27FC236}">
                <a16:creationId xmlns:a16="http://schemas.microsoft.com/office/drawing/2014/main" id="{55DCA556-B63E-4084-BD93-FE35ABD4E531}"/>
              </a:ext>
            </a:extLst>
          </p:cNvPr>
          <p:cNvSpPr/>
          <p:nvPr/>
        </p:nvSpPr>
        <p:spPr>
          <a:xfrm rot="10800000">
            <a:off x="11216427" y="5019600"/>
            <a:ext cx="295307" cy="426204"/>
          </a:xfrm>
          <a:prstGeom prst="downArrow">
            <a:avLst/>
          </a:prstGeom>
          <a:solidFill>
            <a:srgbClr val="00B050">
              <a:alpha val="63137"/>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6761A69D-7D0A-4A18-A042-B5A72D771F0B}"/>
              </a:ext>
            </a:extLst>
          </p:cNvPr>
          <p:cNvCxnSpPr/>
          <p:nvPr/>
        </p:nvCxnSpPr>
        <p:spPr>
          <a:xfrm>
            <a:off x="1217656" y="3959817"/>
            <a:ext cx="1002616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8D4A5C90-706C-41EC-818A-B23A1C657F0F}"/>
              </a:ext>
            </a:extLst>
          </p:cNvPr>
          <p:cNvSpPr txBox="1"/>
          <p:nvPr/>
        </p:nvSpPr>
        <p:spPr>
          <a:xfrm>
            <a:off x="110605" y="4471659"/>
            <a:ext cx="771829" cy="578882"/>
          </a:xfrm>
          <a:prstGeom prst="roundRect">
            <a:avLst/>
          </a:prstGeom>
          <a:solidFill>
            <a:srgbClr val="2683C6"/>
          </a:solidFill>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rPr>
              <a:t>Rolling </a:t>
            </a:r>
          </a:p>
          <a:p>
            <a:r>
              <a:rPr lang="en-US" sz="1400" dirty="0">
                <a:solidFill>
                  <a:schemeClr val="bg1"/>
                </a:solidFill>
              </a:rPr>
              <a:t>Update</a:t>
            </a:r>
          </a:p>
        </p:txBody>
      </p:sp>
    </p:spTree>
    <p:extLst>
      <p:ext uri="{BB962C8B-B14F-4D97-AF65-F5344CB8AC3E}">
        <p14:creationId xmlns:p14="http://schemas.microsoft.com/office/powerpoint/2010/main" val="13882039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7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anim calcmode="lin" valueType="num">
                                      <p:cBhvr>
                                        <p:cTn id="23" dur="500" fill="hold"/>
                                        <p:tgtEl>
                                          <p:spTgt spid="13"/>
                                        </p:tgtEl>
                                        <p:attrNameLst>
                                          <p:attrName>ppt_x</p:attrName>
                                        </p:attrNameLst>
                                      </p:cBhvr>
                                      <p:tavLst>
                                        <p:tav tm="0">
                                          <p:val>
                                            <p:strVal val="#ppt_x"/>
                                          </p:val>
                                        </p:tav>
                                        <p:tav tm="100000">
                                          <p:val>
                                            <p:strVal val="#ppt_x"/>
                                          </p:val>
                                        </p:tav>
                                      </p:tavLst>
                                    </p:anim>
                                    <p:anim calcmode="lin" valueType="num">
                                      <p:cBhvr>
                                        <p:cTn id="24" dur="500" fill="hold"/>
                                        <p:tgtEl>
                                          <p:spTgt spid="13"/>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10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anim calcmode="lin" valueType="num">
                                      <p:cBhvr>
                                        <p:cTn id="28" dur="500" fill="hold"/>
                                        <p:tgtEl>
                                          <p:spTgt spid="16"/>
                                        </p:tgtEl>
                                        <p:attrNameLst>
                                          <p:attrName>ppt_x</p:attrName>
                                        </p:attrNameLst>
                                      </p:cBhvr>
                                      <p:tavLst>
                                        <p:tav tm="0">
                                          <p:val>
                                            <p:strVal val="#ppt_x"/>
                                          </p:val>
                                        </p:tav>
                                        <p:tav tm="100000">
                                          <p:val>
                                            <p:strVal val="#ppt_x"/>
                                          </p:val>
                                        </p:tav>
                                      </p:tavLst>
                                    </p:anim>
                                    <p:anim calcmode="lin" valueType="num">
                                      <p:cBhvr>
                                        <p:cTn id="29" dur="500" fill="hold"/>
                                        <p:tgtEl>
                                          <p:spTgt spid="16"/>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grpId="0" nodeType="withEffect">
                                  <p:stCondLst>
                                    <p:cond delay="75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250"/>
                                        <p:tgtEl>
                                          <p:spTgt spid="44"/>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250"/>
                                        <p:tgtEl>
                                          <p:spTgt spid="45"/>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250"/>
                                        <p:tgtEl>
                                          <p:spTgt spid="46"/>
                                        </p:tgtEl>
                                      </p:cBhvr>
                                    </p:animEffect>
                                  </p:childTnLst>
                                </p:cTn>
                              </p:par>
                              <p:par>
                                <p:cTn id="56" presetID="10" presetClass="entr" presetSubtype="0" fill="hold" grpId="0" nodeType="withEffect">
                                  <p:stCondLst>
                                    <p:cond delay="75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250"/>
                                        <p:tgtEl>
                                          <p:spTgt spid="47"/>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250"/>
                                        <p:tgtEl>
                                          <p:spTgt spid="48"/>
                                        </p:tgtEl>
                                      </p:cBhvr>
                                    </p:animEffect>
                                  </p:childTnLst>
                                </p:cTn>
                              </p:par>
                              <p:par>
                                <p:cTn id="62" presetID="47" presetClass="entr" presetSubtype="0" fill="hold" grpId="0"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250"/>
                                        <p:tgtEl>
                                          <p:spTgt spid="49"/>
                                        </p:tgtEl>
                                      </p:cBhvr>
                                    </p:animEffect>
                                    <p:anim calcmode="lin" valueType="num">
                                      <p:cBhvr>
                                        <p:cTn id="65" dur="250" fill="hold"/>
                                        <p:tgtEl>
                                          <p:spTgt spid="49"/>
                                        </p:tgtEl>
                                        <p:attrNameLst>
                                          <p:attrName>ppt_x</p:attrName>
                                        </p:attrNameLst>
                                      </p:cBhvr>
                                      <p:tavLst>
                                        <p:tav tm="0">
                                          <p:val>
                                            <p:strVal val="#ppt_x"/>
                                          </p:val>
                                        </p:tav>
                                        <p:tav tm="100000">
                                          <p:val>
                                            <p:strVal val="#ppt_x"/>
                                          </p:val>
                                        </p:tav>
                                      </p:tavLst>
                                    </p:anim>
                                    <p:anim calcmode="lin" valueType="num">
                                      <p:cBhvr>
                                        <p:cTn id="66" dur="250" fill="hold"/>
                                        <p:tgtEl>
                                          <p:spTgt spid="49"/>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250"/>
                                  </p:stCondLst>
                                  <p:childTnLst>
                                    <p:set>
                                      <p:cBhvr>
                                        <p:cTn id="68" dur="1" fill="hold">
                                          <p:stCondLst>
                                            <p:cond delay="0"/>
                                          </p:stCondLst>
                                        </p:cTn>
                                        <p:tgtEl>
                                          <p:spTgt spid="54"/>
                                        </p:tgtEl>
                                        <p:attrNameLst>
                                          <p:attrName>style.visibility</p:attrName>
                                        </p:attrNameLst>
                                      </p:cBhvr>
                                      <p:to>
                                        <p:strVal val="visible"/>
                                      </p:to>
                                    </p:set>
                                    <p:animEffect transition="in" filter="fade">
                                      <p:cBhvr>
                                        <p:cTn id="69" dur="250"/>
                                        <p:tgtEl>
                                          <p:spTgt spid="54"/>
                                        </p:tgtEl>
                                      </p:cBhvr>
                                    </p:animEffect>
                                    <p:anim calcmode="lin" valueType="num">
                                      <p:cBhvr>
                                        <p:cTn id="70" dur="250" fill="hold"/>
                                        <p:tgtEl>
                                          <p:spTgt spid="54"/>
                                        </p:tgtEl>
                                        <p:attrNameLst>
                                          <p:attrName>ppt_x</p:attrName>
                                        </p:attrNameLst>
                                      </p:cBhvr>
                                      <p:tavLst>
                                        <p:tav tm="0">
                                          <p:val>
                                            <p:strVal val="#ppt_x"/>
                                          </p:val>
                                        </p:tav>
                                        <p:tav tm="100000">
                                          <p:val>
                                            <p:strVal val="#ppt_x"/>
                                          </p:val>
                                        </p:tav>
                                      </p:tavLst>
                                    </p:anim>
                                    <p:anim calcmode="lin" valueType="num">
                                      <p:cBhvr>
                                        <p:cTn id="71" dur="250" fill="hold"/>
                                        <p:tgtEl>
                                          <p:spTgt spid="54"/>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500"/>
                                  </p:stCondLst>
                                  <p:childTnLst>
                                    <p:set>
                                      <p:cBhvr>
                                        <p:cTn id="73" dur="1" fill="hold">
                                          <p:stCondLst>
                                            <p:cond delay="0"/>
                                          </p:stCondLst>
                                        </p:cTn>
                                        <p:tgtEl>
                                          <p:spTgt spid="55"/>
                                        </p:tgtEl>
                                        <p:attrNameLst>
                                          <p:attrName>style.visibility</p:attrName>
                                        </p:attrNameLst>
                                      </p:cBhvr>
                                      <p:to>
                                        <p:strVal val="visible"/>
                                      </p:to>
                                    </p:set>
                                    <p:animEffect transition="in" filter="fade">
                                      <p:cBhvr>
                                        <p:cTn id="74" dur="250"/>
                                        <p:tgtEl>
                                          <p:spTgt spid="55"/>
                                        </p:tgtEl>
                                      </p:cBhvr>
                                    </p:animEffect>
                                    <p:anim calcmode="lin" valueType="num">
                                      <p:cBhvr>
                                        <p:cTn id="75" dur="250" fill="hold"/>
                                        <p:tgtEl>
                                          <p:spTgt spid="55"/>
                                        </p:tgtEl>
                                        <p:attrNameLst>
                                          <p:attrName>ppt_x</p:attrName>
                                        </p:attrNameLst>
                                      </p:cBhvr>
                                      <p:tavLst>
                                        <p:tav tm="0">
                                          <p:val>
                                            <p:strVal val="#ppt_x"/>
                                          </p:val>
                                        </p:tav>
                                        <p:tav tm="100000">
                                          <p:val>
                                            <p:strVal val="#ppt_x"/>
                                          </p:val>
                                        </p:tav>
                                      </p:tavLst>
                                    </p:anim>
                                    <p:anim calcmode="lin" valueType="num">
                                      <p:cBhvr>
                                        <p:cTn id="76" dur="250" fill="hold"/>
                                        <p:tgtEl>
                                          <p:spTgt spid="55"/>
                                        </p:tgtEl>
                                        <p:attrNameLst>
                                          <p:attrName>ppt_y</p:attrName>
                                        </p:attrNameLst>
                                      </p:cBhvr>
                                      <p:tavLst>
                                        <p:tav tm="0">
                                          <p:val>
                                            <p:strVal val="#ppt_y-.1"/>
                                          </p:val>
                                        </p:tav>
                                        <p:tav tm="100000">
                                          <p:val>
                                            <p:strVal val="#ppt_y"/>
                                          </p:val>
                                        </p:tav>
                                      </p:tavLst>
                                    </p:anim>
                                  </p:childTnLst>
                                </p:cTn>
                              </p:par>
                              <p:par>
                                <p:cTn id="77" presetID="47" presetClass="entr" presetSubtype="0" fill="hold" grpId="0" nodeType="withEffect">
                                  <p:stCondLst>
                                    <p:cond delay="75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250"/>
                                        <p:tgtEl>
                                          <p:spTgt spid="56"/>
                                        </p:tgtEl>
                                      </p:cBhvr>
                                    </p:animEffect>
                                    <p:anim calcmode="lin" valueType="num">
                                      <p:cBhvr>
                                        <p:cTn id="80" dur="250" fill="hold"/>
                                        <p:tgtEl>
                                          <p:spTgt spid="56"/>
                                        </p:tgtEl>
                                        <p:attrNameLst>
                                          <p:attrName>ppt_x</p:attrName>
                                        </p:attrNameLst>
                                      </p:cBhvr>
                                      <p:tavLst>
                                        <p:tav tm="0">
                                          <p:val>
                                            <p:strVal val="#ppt_x"/>
                                          </p:val>
                                        </p:tav>
                                        <p:tav tm="100000">
                                          <p:val>
                                            <p:strVal val="#ppt_x"/>
                                          </p:val>
                                        </p:tav>
                                      </p:tavLst>
                                    </p:anim>
                                    <p:anim calcmode="lin" valueType="num">
                                      <p:cBhvr>
                                        <p:cTn id="81" dur="250" fill="hold"/>
                                        <p:tgtEl>
                                          <p:spTgt spid="56"/>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1000"/>
                                  </p:stCondLst>
                                  <p:childTnLst>
                                    <p:set>
                                      <p:cBhvr>
                                        <p:cTn id="83" dur="1" fill="hold">
                                          <p:stCondLst>
                                            <p:cond delay="0"/>
                                          </p:stCondLst>
                                        </p:cTn>
                                        <p:tgtEl>
                                          <p:spTgt spid="57"/>
                                        </p:tgtEl>
                                        <p:attrNameLst>
                                          <p:attrName>style.visibility</p:attrName>
                                        </p:attrNameLst>
                                      </p:cBhvr>
                                      <p:to>
                                        <p:strVal val="visible"/>
                                      </p:to>
                                    </p:set>
                                    <p:animEffect transition="in" filter="fade">
                                      <p:cBhvr>
                                        <p:cTn id="84" dur="250"/>
                                        <p:tgtEl>
                                          <p:spTgt spid="57"/>
                                        </p:tgtEl>
                                      </p:cBhvr>
                                    </p:animEffect>
                                    <p:anim calcmode="lin" valueType="num">
                                      <p:cBhvr>
                                        <p:cTn id="85" dur="250" fill="hold"/>
                                        <p:tgtEl>
                                          <p:spTgt spid="57"/>
                                        </p:tgtEl>
                                        <p:attrNameLst>
                                          <p:attrName>ppt_x</p:attrName>
                                        </p:attrNameLst>
                                      </p:cBhvr>
                                      <p:tavLst>
                                        <p:tav tm="0">
                                          <p:val>
                                            <p:strVal val="#ppt_x"/>
                                          </p:val>
                                        </p:tav>
                                        <p:tav tm="100000">
                                          <p:val>
                                            <p:strVal val="#ppt_x"/>
                                          </p:val>
                                        </p:tav>
                                      </p:tavLst>
                                    </p:anim>
                                    <p:anim calcmode="lin" valueType="num">
                                      <p:cBhvr>
                                        <p:cTn id="86" dur="250" fill="hold"/>
                                        <p:tgtEl>
                                          <p:spTgt spid="57"/>
                                        </p:tgtEl>
                                        <p:attrNameLst>
                                          <p:attrName>ppt_y</p:attrName>
                                        </p:attrNameLst>
                                      </p:cBhvr>
                                      <p:tavLst>
                                        <p:tav tm="0">
                                          <p:val>
                                            <p:strVal val="#ppt_y-.1"/>
                                          </p:val>
                                        </p:tav>
                                        <p:tav tm="100000">
                                          <p:val>
                                            <p:strVal val="#ppt_y"/>
                                          </p:val>
                                        </p:tav>
                                      </p:tavLst>
                                    </p:anim>
                                  </p:childTnLst>
                                </p:cTn>
                              </p:par>
                            </p:childTnLst>
                          </p:cTn>
                        </p:par>
                        <p:par>
                          <p:cTn id="87" fill="hold">
                            <p:stCondLst>
                              <p:cond delay="1250"/>
                            </p:stCondLst>
                            <p:childTnLst>
                              <p:par>
                                <p:cTn id="88" presetID="42" presetClass="entr" presetSubtype="0" fill="hold" nodeType="after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750"/>
                                        <p:tgtEl>
                                          <p:spTgt spid="61"/>
                                        </p:tgtEl>
                                      </p:cBhvr>
                                    </p:animEffect>
                                    <p:anim calcmode="lin" valueType="num">
                                      <p:cBhvr>
                                        <p:cTn id="91" dur="750" fill="hold"/>
                                        <p:tgtEl>
                                          <p:spTgt spid="61"/>
                                        </p:tgtEl>
                                        <p:attrNameLst>
                                          <p:attrName>ppt_x</p:attrName>
                                        </p:attrNameLst>
                                      </p:cBhvr>
                                      <p:tavLst>
                                        <p:tav tm="0">
                                          <p:val>
                                            <p:strVal val="#ppt_x"/>
                                          </p:val>
                                        </p:tav>
                                        <p:tav tm="100000">
                                          <p:val>
                                            <p:strVal val="#ppt_x"/>
                                          </p:val>
                                        </p:tav>
                                      </p:tavLst>
                                    </p:anim>
                                    <p:anim calcmode="lin" valueType="num">
                                      <p:cBhvr>
                                        <p:cTn id="92" dur="750" fill="hold"/>
                                        <p:tgtEl>
                                          <p:spTgt spid="61"/>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250"/>
                                  </p:stCondLst>
                                  <p:childTnLst>
                                    <p:set>
                                      <p:cBhvr>
                                        <p:cTn id="94" dur="1" fill="hold">
                                          <p:stCondLst>
                                            <p:cond delay="0"/>
                                          </p:stCondLst>
                                        </p:cTn>
                                        <p:tgtEl>
                                          <p:spTgt spid="64"/>
                                        </p:tgtEl>
                                        <p:attrNameLst>
                                          <p:attrName>style.visibility</p:attrName>
                                        </p:attrNameLst>
                                      </p:cBhvr>
                                      <p:to>
                                        <p:strVal val="visible"/>
                                      </p:to>
                                    </p:set>
                                    <p:animEffect transition="in" filter="fade">
                                      <p:cBhvr>
                                        <p:cTn id="95" dur="750"/>
                                        <p:tgtEl>
                                          <p:spTgt spid="64"/>
                                        </p:tgtEl>
                                      </p:cBhvr>
                                    </p:animEffect>
                                    <p:anim calcmode="lin" valueType="num">
                                      <p:cBhvr>
                                        <p:cTn id="96" dur="750" fill="hold"/>
                                        <p:tgtEl>
                                          <p:spTgt spid="64"/>
                                        </p:tgtEl>
                                        <p:attrNameLst>
                                          <p:attrName>ppt_x</p:attrName>
                                        </p:attrNameLst>
                                      </p:cBhvr>
                                      <p:tavLst>
                                        <p:tav tm="0">
                                          <p:val>
                                            <p:strVal val="#ppt_x"/>
                                          </p:val>
                                        </p:tav>
                                        <p:tav tm="100000">
                                          <p:val>
                                            <p:strVal val="#ppt_x"/>
                                          </p:val>
                                        </p:tav>
                                      </p:tavLst>
                                    </p:anim>
                                    <p:anim calcmode="lin" valueType="num">
                                      <p:cBhvr>
                                        <p:cTn id="97" dur="750" fill="hold"/>
                                        <p:tgtEl>
                                          <p:spTgt spid="64"/>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500"/>
                                  </p:stCondLst>
                                  <p:childTnLst>
                                    <p:set>
                                      <p:cBhvr>
                                        <p:cTn id="99" dur="1" fill="hold">
                                          <p:stCondLst>
                                            <p:cond delay="0"/>
                                          </p:stCondLst>
                                        </p:cTn>
                                        <p:tgtEl>
                                          <p:spTgt spid="58"/>
                                        </p:tgtEl>
                                        <p:attrNameLst>
                                          <p:attrName>style.visibility</p:attrName>
                                        </p:attrNameLst>
                                      </p:cBhvr>
                                      <p:to>
                                        <p:strVal val="visible"/>
                                      </p:to>
                                    </p:set>
                                    <p:animEffect transition="in" filter="fade">
                                      <p:cBhvr>
                                        <p:cTn id="100" dur="750"/>
                                        <p:tgtEl>
                                          <p:spTgt spid="58"/>
                                        </p:tgtEl>
                                      </p:cBhvr>
                                    </p:animEffect>
                                    <p:anim calcmode="lin" valueType="num">
                                      <p:cBhvr>
                                        <p:cTn id="101" dur="750" fill="hold"/>
                                        <p:tgtEl>
                                          <p:spTgt spid="58"/>
                                        </p:tgtEl>
                                        <p:attrNameLst>
                                          <p:attrName>ppt_x</p:attrName>
                                        </p:attrNameLst>
                                      </p:cBhvr>
                                      <p:tavLst>
                                        <p:tav tm="0">
                                          <p:val>
                                            <p:strVal val="#ppt_x"/>
                                          </p:val>
                                        </p:tav>
                                        <p:tav tm="100000">
                                          <p:val>
                                            <p:strVal val="#ppt_x"/>
                                          </p:val>
                                        </p:tav>
                                      </p:tavLst>
                                    </p:anim>
                                    <p:anim calcmode="lin" valueType="num">
                                      <p:cBhvr>
                                        <p:cTn id="102" dur="750" fill="hold"/>
                                        <p:tgtEl>
                                          <p:spTgt spid="58"/>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750"/>
                                  </p:stCondLst>
                                  <p:childTnLst>
                                    <p:set>
                                      <p:cBhvr>
                                        <p:cTn id="104" dur="1" fill="hold">
                                          <p:stCondLst>
                                            <p:cond delay="0"/>
                                          </p:stCondLst>
                                        </p:cTn>
                                        <p:tgtEl>
                                          <p:spTgt spid="67"/>
                                        </p:tgtEl>
                                        <p:attrNameLst>
                                          <p:attrName>style.visibility</p:attrName>
                                        </p:attrNameLst>
                                      </p:cBhvr>
                                      <p:to>
                                        <p:strVal val="visible"/>
                                      </p:to>
                                    </p:set>
                                    <p:animEffect transition="in" filter="fade">
                                      <p:cBhvr>
                                        <p:cTn id="105" dur="750"/>
                                        <p:tgtEl>
                                          <p:spTgt spid="67"/>
                                        </p:tgtEl>
                                      </p:cBhvr>
                                    </p:animEffect>
                                    <p:anim calcmode="lin" valueType="num">
                                      <p:cBhvr>
                                        <p:cTn id="106" dur="750" fill="hold"/>
                                        <p:tgtEl>
                                          <p:spTgt spid="67"/>
                                        </p:tgtEl>
                                        <p:attrNameLst>
                                          <p:attrName>ppt_x</p:attrName>
                                        </p:attrNameLst>
                                      </p:cBhvr>
                                      <p:tavLst>
                                        <p:tav tm="0">
                                          <p:val>
                                            <p:strVal val="#ppt_x"/>
                                          </p:val>
                                        </p:tav>
                                        <p:tav tm="100000">
                                          <p:val>
                                            <p:strVal val="#ppt_x"/>
                                          </p:val>
                                        </p:tav>
                                      </p:tavLst>
                                    </p:anim>
                                    <p:anim calcmode="lin" valueType="num">
                                      <p:cBhvr>
                                        <p:cTn id="107" dur="750" fill="hold"/>
                                        <p:tgtEl>
                                          <p:spTgt spid="67"/>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1000"/>
                                  </p:stCondLst>
                                  <p:childTnLst>
                                    <p:set>
                                      <p:cBhvr>
                                        <p:cTn id="109" dur="1" fill="hold">
                                          <p:stCondLst>
                                            <p:cond delay="0"/>
                                          </p:stCondLst>
                                        </p:cTn>
                                        <p:tgtEl>
                                          <p:spTgt spid="70"/>
                                        </p:tgtEl>
                                        <p:attrNameLst>
                                          <p:attrName>style.visibility</p:attrName>
                                        </p:attrNameLst>
                                      </p:cBhvr>
                                      <p:to>
                                        <p:strVal val="visible"/>
                                      </p:to>
                                    </p:set>
                                    <p:animEffect transition="in" filter="fade">
                                      <p:cBhvr>
                                        <p:cTn id="110" dur="750"/>
                                        <p:tgtEl>
                                          <p:spTgt spid="70"/>
                                        </p:tgtEl>
                                      </p:cBhvr>
                                    </p:animEffect>
                                    <p:anim calcmode="lin" valueType="num">
                                      <p:cBhvr>
                                        <p:cTn id="111" dur="750" fill="hold"/>
                                        <p:tgtEl>
                                          <p:spTgt spid="70"/>
                                        </p:tgtEl>
                                        <p:attrNameLst>
                                          <p:attrName>ppt_x</p:attrName>
                                        </p:attrNameLst>
                                      </p:cBhvr>
                                      <p:tavLst>
                                        <p:tav tm="0">
                                          <p:val>
                                            <p:strVal val="#ppt_x"/>
                                          </p:val>
                                        </p:tav>
                                        <p:tav tm="100000">
                                          <p:val>
                                            <p:strVal val="#ppt_x"/>
                                          </p:val>
                                        </p:tav>
                                      </p:tavLst>
                                    </p:anim>
                                    <p:anim calcmode="lin" valueType="num">
                                      <p:cBhvr>
                                        <p:cTn id="112" dur="750" fill="hold"/>
                                        <p:tgtEl>
                                          <p:spTgt spid="70"/>
                                        </p:tgtEl>
                                        <p:attrNameLst>
                                          <p:attrName>ppt_y</p:attrName>
                                        </p:attrNameLst>
                                      </p:cBhvr>
                                      <p:tavLst>
                                        <p:tav tm="0">
                                          <p:val>
                                            <p:strVal val="#ppt_y+.1"/>
                                          </p:val>
                                        </p:tav>
                                        <p:tav tm="100000">
                                          <p:val>
                                            <p:strVal val="#ppt_y"/>
                                          </p:val>
                                        </p:tav>
                                      </p:tavLst>
                                    </p:anim>
                                  </p:childTnLst>
                                </p:cTn>
                              </p:par>
                              <p:par>
                                <p:cTn id="113" presetID="10" presetClass="entr" presetSubtype="0" fill="hold" grpId="0" nodeType="withEffect">
                                  <p:stCondLst>
                                    <p:cond delay="50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500"/>
                                        <p:tgtEl>
                                          <p:spTgt spid="73"/>
                                        </p:tgtEl>
                                      </p:cBhvr>
                                    </p:animEffect>
                                  </p:childTnLst>
                                </p:cTn>
                              </p:par>
                              <p:par>
                                <p:cTn id="116" presetID="10" presetClass="entr" presetSubtype="0" fill="hold" grpId="0" nodeType="withEffect">
                                  <p:stCondLst>
                                    <p:cond delay="750"/>
                                  </p:stCondLst>
                                  <p:childTnLst>
                                    <p:set>
                                      <p:cBhvr>
                                        <p:cTn id="117" dur="1" fill="hold">
                                          <p:stCondLst>
                                            <p:cond delay="0"/>
                                          </p:stCondLst>
                                        </p:cTn>
                                        <p:tgtEl>
                                          <p:spTgt spid="74"/>
                                        </p:tgtEl>
                                        <p:attrNameLst>
                                          <p:attrName>style.visibility</p:attrName>
                                        </p:attrNameLst>
                                      </p:cBhvr>
                                      <p:to>
                                        <p:strVal val="visible"/>
                                      </p:to>
                                    </p:set>
                                    <p:animEffect transition="in" filter="fade">
                                      <p:cBhvr>
                                        <p:cTn id="118" dur="500"/>
                                        <p:tgtEl>
                                          <p:spTgt spid="74"/>
                                        </p:tgtEl>
                                      </p:cBhvr>
                                    </p:animEffect>
                                  </p:childTnLst>
                                </p:cTn>
                              </p:par>
                              <p:par>
                                <p:cTn id="119" presetID="10" presetClass="entr" presetSubtype="0" fill="hold" grpId="0" nodeType="withEffect">
                                  <p:stCondLst>
                                    <p:cond delay="1000"/>
                                  </p:stCondLst>
                                  <p:childTnLst>
                                    <p:set>
                                      <p:cBhvr>
                                        <p:cTn id="120" dur="1" fill="hold">
                                          <p:stCondLst>
                                            <p:cond delay="0"/>
                                          </p:stCondLst>
                                        </p:cTn>
                                        <p:tgtEl>
                                          <p:spTgt spid="75"/>
                                        </p:tgtEl>
                                        <p:attrNameLst>
                                          <p:attrName>style.visibility</p:attrName>
                                        </p:attrNameLst>
                                      </p:cBhvr>
                                      <p:to>
                                        <p:strVal val="visible"/>
                                      </p:to>
                                    </p:set>
                                    <p:animEffect transition="in" filter="fade">
                                      <p:cBhvr>
                                        <p:cTn id="121" dur="500"/>
                                        <p:tgtEl>
                                          <p:spTgt spid="75"/>
                                        </p:tgtEl>
                                      </p:cBhvr>
                                    </p:animEffect>
                                  </p:childTnLst>
                                </p:cTn>
                              </p:par>
                              <p:par>
                                <p:cTn id="122" presetID="10" presetClass="entr" presetSubtype="0" fill="hold" grpId="0" nodeType="withEffect">
                                  <p:stCondLst>
                                    <p:cond delay="1250"/>
                                  </p:stCondLst>
                                  <p:childTnLst>
                                    <p:set>
                                      <p:cBhvr>
                                        <p:cTn id="123" dur="1" fill="hold">
                                          <p:stCondLst>
                                            <p:cond delay="0"/>
                                          </p:stCondLst>
                                        </p:cTn>
                                        <p:tgtEl>
                                          <p:spTgt spid="76"/>
                                        </p:tgtEl>
                                        <p:attrNameLst>
                                          <p:attrName>style.visibility</p:attrName>
                                        </p:attrNameLst>
                                      </p:cBhvr>
                                      <p:to>
                                        <p:strVal val="visible"/>
                                      </p:to>
                                    </p:set>
                                    <p:animEffect transition="in" filter="fade">
                                      <p:cBhvr>
                                        <p:cTn id="124" dur="500"/>
                                        <p:tgtEl>
                                          <p:spTgt spid="76"/>
                                        </p:tgtEl>
                                      </p:cBhvr>
                                    </p:animEffect>
                                  </p:childTnLst>
                                </p:cTn>
                              </p:par>
                              <p:par>
                                <p:cTn id="125" presetID="10" presetClass="entr" presetSubtype="0" fill="hold" grpId="0" nodeType="withEffect">
                                  <p:stCondLst>
                                    <p:cond delay="1500"/>
                                  </p:stCondLst>
                                  <p:childTnLst>
                                    <p:set>
                                      <p:cBhvr>
                                        <p:cTn id="126" dur="1" fill="hold">
                                          <p:stCondLst>
                                            <p:cond delay="0"/>
                                          </p:stCondLst>
                                        </p:cTn>
                                        <p:tgtEl>
                                          <p:spTgt spid="77"/>
                                        </p:tgtEl>
                                        <p:attrNameLst>
                                          <p:attrName>style.visibility</p:attrName>
                                        </p:attrNameLst>
                                      </p:cBhvr>
                                      <p:to>
                                        <p:strVal val="visible"/>
                                      </p:to>
                                    </p:set>
                                    <p:animEffect transition="in" filter="fade">
                                      <p:cBhvr>
                                        <p:cTn id="127" dur="500"/>
                                        <p:tgtEl>
                                          <p:spTgt spid="77"/>
                                        </p:tgtEl>
                                      </p:cBhvr>
                                    </p:animEffect>
                                  </p:childTnLst>
                                </p:cTn>
                              </p:par>
                              <p:par>
                                <p:cTn id="128" presetID="42" presetClass="entr" presetSubtype="0" fill="hold" grpId="0" nodeType="withEffect">
                                  <p:stCondLst>
                                    <p:cond delay="0"/>
                                  </p:stCondLst>
                                  <p:childTnLst>
                                    <p:set>
                                      <p:cBhvr>
                                        <p:cTn id="129" dur="1" fill="hold">
                                          <p:stCondLst>
                                            <p:cond delay="0"/>
                                          </p:stCondLst>
                                        </p:cTn>
                                        <p:tgtEl>
                                          <p:spTgt spid="83"/>
                                        </p:tgtEl>
                                        <p:attrNameLst>
                                          <p:attrName>style.visibility</p:attrName>
                                        </p:attrNameLst>
                                      </p:cBhvr>
                                      <p:to>
                                        <p:strVal val="visible"/>
                                      </p:to>
                                    </p:set>
                                    <p:animEffect transition="in" filter="fade">
                                      <p:cBhvr>
                                        <p:cTn id="130" dur="500"/>
                                        <p:tgtEl>
                                          <p:spTgt spid="83"/>
                                        </p:tgtEl>
                                      </p:cBhvr>
                                    </p:animEffect>
                                    <p:anim calcmode="lin" valueType="num">
                                      <p:cBhvr>
                                        <p:cTn id="131" dur="500" fill="hold"/>
                                        <p:tgtEl>
                                          <p:spTgt spid="83"/>
                                        </p:tgtEl>
                                        <p:attrNameLst>
                                          <p:attrName>ppt_x</p:attrName>
                                        </p:attrNameLst>
                                      </p:cBhvr>
                                      <p:tavLst>
                                        <p:tav tm="0">
                                          <p:val>
                                            <p:strVal val="#ppt_x"/>
                                          </p:val>
                                        </p:tav>
                                        <p:tav tm="100000">
                                          <p:val>
                                            <p:strVal val="#ppt_x"/>
                                          </p:val>
                                        </p:tav>
                                      </p:tavLst>
                                    </p:anim>
                                    <p:anim calcmode="lin" valueType="num">
                                      <p:cBhvr>
                                        <p:cTn id="132" dur="500" fill="hold"/>
                                        <p:tgtEl>
                                          <p:spTgt spid="83"/>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250"/>
                                  </p:stCondLst>
                                  <p:childTnLst>
                                    <p:set>
                                      <p:cBhvr>
                                        <p:cTn id="134" dur="1" fill="hold">
                                          <p:stCondLst>
                                            <p:cond delay="0"/>
                                          </p:stCondLst>
                                        </p:cTn>
                                        <p:tgtEl>
                                          <p:spTgt spid="84"/>
                                        </p:tgtEl>
                                        <p:attrNameLst>
                                          <p:attrName>style.visibility</p:attrName>
                                        </p:attrNameLst>
                                      </p:cBhvr>
                                      <p:to>
                                        <p:strVal val="visible"/>
                                      </p:to>
                                    </p:set>
                                    <p:animEffect transition="in" filter="fade">
                                      <p:cBhvr>
                                        <p:cTn id="135" dur="500"/>
                                        <p:tgtEl>
                                          <p:spTgt spid="84"/>
                                        </p:tgtEl>
                                      </p:cBhvr>
                                    </p:animEffect>
                                    <p:anim calcmode="lin" valueType="num">
                                      <p:cBhvr>
                                        <p:cTn id="136" dur="500" fill="hold"/>
                                        <p:tgtEl>
                                          <p:spTgt spid="84"/>
                                        </p:tgtEl>
                                        <p:attrNameLst>
                                          <p:attrName>ppt_x</p:attrName>
                                        </p:attrNameLst>
                                      </p:cBhvr>
                                      <p:tavLst>
                                        <p:tav tm="0">
                                          <p:val>
                                            <p:strVal val="#ppt_x"/>
                                          </p:val>
                                        </p:tav>
                                        <p:tav tm="100000">
                                          <p:val>
                                            <p:strVal val="#ppt_x"/>
                                          </p:val>
                                        </p:tav>
                                      </p:tavLst>
                                    </p:anim>
                                    <p:anim calcmode="lin" valueType="num">
                                      <p:cBhvr>
                                        <p:cTn id="137" dur="500" fill="hold"/>
                                        <p:tgtEl>
                                          <p:spTgt spid="84"/>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500"/>
                                  </p:stCondLst>
                                  <p:childTnLst>
                                    <p:set>
                                      <p:cBhvr>
                                        <p:cTn id="139" dur="1" fill="hold">
                                          <p:stCondLst>
                                            <p:cond delay="0"/>
                                          </p:stCondLst>
                                        </p:cTn>
                                        <p:tgtEl>
                                          <p:spTgt spid="85"/>
                                        </p:tgtEl>
                                        <p:attrNameLst>
                                          <p:attrName>style.visibility</p:attrName>
                                        </p:attrNameLst>
                                      </p:cBhvr>
                                      <p:to>
                                        <p:strVal val="visible"/>
                                      </p:to>
                                    </p:set>
                                    <p:animEffect transition="in" filter="fade">
                                      <p:cBhvr>
                                        <p:cTn id="140" dur="500"/>
                                        <p:tgtEl>
                                          <p:spTgt spid="85"/>
                                        </p:tgtEl>
                                      </p:cBhvr>
                                    </p:animEffect>
                                    <p:anim calcmode="lin" valueType="num">
                                      <p:cBhvr>
                                        <p:cTn id="141" dur="500" fill="hold"/>
                                        <p:tgtEl>
                                          <p:spTgt spid="85"/>
                                        </p:tgtEl>
                                        <p:attrNameLst>
                                          <p:attrName>ppt_x</p:attrName>
                                        </p:attrNameLst>
                                      </p:cBhvr>
                                      <p:tavLst>
                                        <p:tav tm="0">
                                          <p:val>
                                            <p:strVal val="#ppt_x"/>
                                          </p:val>
                                        </p:tav>
                                        <p:tav tm="100000">
                                          <p:val>
                                            <p:strVal val="#ppt_x"/>
                                          </p:val>
                                        </p:tav>
                                      </p:tavLst>
                                    </p:anim>
                                    <p:anim calcmode="lin" valueType="num">
                                      <p:cBhvr>
                                        <p:cTn id="142" dur="500" fill="hold"/>
                                        <p:tgtEl>
                                          <p:spTgt spid="85"/>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750"/>
                                  </p:stCondLst>
                                  <p:childTnLst>
                                    <p:set>
                                      <p:cBhvr>
                                        <p:cTn id="144" dur="1" fill="hold">
                                          <p:stCondLst>
                                            <p:cond delay="0"/>
                                          </p:stCondLst>
                                        </p:cTn>
                                        <p:tgtEl>
                                          <p:spTgt spid="86"/>
                                        </p:tgtEl>
                                        <p:attrNameLst>
                                          <p:attrName>style.visibility</p:attrName>
                                        </p:attrNameLst>
                                      </p:cBhvr>
                                      <p:to>
                                        <p:strVal val="visible"/>
                                      </p:to>
                                    </p:set>
                                    <p:animEffect transition="in" filter="fade">
                                      <p:cBhvr>
                                        <p:cTn id="145" dur="500"/>
                                        <p:tgtEl>
                                          <p:spTgt spid="86"/>
                                        </p:tgtEl>
                                      </p:cBhvr>
                                    </p:animEffect>
                                    <p:anim calcmode="lin" valueType="num">
                                      <p:cBhvr>
                                        <p:cTn id="146" dur="500" fill="hold"/>
                                        <p:tgtEl>
                                          <p:spTgt spid="86"/>
                                        </p:tgtEl>
                                        <p:attrNameLst>
                                          <p:attrName>ppt_x</p:attrName>
                                        </p:attrNameLst>
                                      </p:cBhvr>
                                      <p:tavLst>
                                        <p:tav tm="0">
                                          <p:val>
                                            <p:strVal val="#ppt_x"/>
                                          </p:val>
                                        </p:tav>
                                        <p:tav tm="100000">
                                          <p:val>
                                            <p:strVal val="#ppt_x"/>
                                          </p:val>
                                        </p:tav>
                                      </p:tavLst>
                                    </p:anim>
                                    <p:anim calcmode="lin" valueType="num">
                                      <p:cBhvr>
                                        <p:cTn id="147" dur="500" fill="hold"/>
                                        <p:tgtEl>
                                          <p:spTgt spid="86"/>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1000"/>
                                  </p:stCondLst>
                                  <p:childTnLst>
                                    <p:set>
                                      <p:cBhvr>
                                        <p:cTn id="149" dur="1" fill="hold">
                                          <p:stCondLst>
                                            <p:cond delay="0"/>
                                          </p:stCondLst>
                                        </p:cTn>
                                        <p:tgtEl>
                                          <p:spTgt spid="87"/>
                                        </p:tgtEl>
                                        <p:attrNameLst>
                                          <p:attrName>style.visibility</p:attrName>
                                        </p:attrNameLst>
                                      </p:cBhvr>
                                      <p:to>
                                        <p:strVal val="visible"/>
                                      </p:to>
                                    </p:set>
                                    <p:animEffect transition="in" filter="fade">
                                      <p:cBhvr>
                                        <p:cTn id="150" dur="500"/>
                                        <p:tgtEl>
                                          <p:spTgt spid="87"/>
                                        </p:tgtEl>
                                      </p:cBhvr>
                                    </p:animEffect>
                                    <p:anim calcmode="lin" valueType="num">
                                      <p:cBhvr>
                                        <p:cTn id="151" dur="500" fill="hold"/>
                                        <p:tgtEl>
                                          <p:spTgt spid="87"/>
                                        </p:tgtEl>
                                        <p:attrNameLst>
                                          <p:attrName>ppt_x</p:attrName>
                                        </p:attrNameLst>
                                      </p:cBhvr>
                                      <p:tavLst>
                                        <p:tav tm="0">
                                          <p:val>
                                            <p:strVal val="#ppt_x"/>
                                          </p:val>
                                        </p:tav>
                                        <p:tav tm="100000">
                                          <p:val>
                                            <p:strVal val="#ppt_x"/>
                                          </p:val>
                                        </p:tav>
                                      </p:tavLst>
                                    </p:anim>
                                    <p:anim calcmode="lin" valueType="num">
                                      <p:cBhvr>
                                        <p:cTn id="152" dur="5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88"/>
                                        </p:tgtEl>
                                        <p:attrNameLst>
                                          <p:attrName>style.visibility</p:attrName>
                                        </p:attrNameLst>
                                      </p:cBhvr>
                                      <p:to>
                                        <p:strVal val="visible"/>
                                      </p:to>
                                    </p:set>
                                    <p:animEffect transition="in" filter="fade">
                                      <p:cBhvr>
                                        <p:cTn id="157" dur="500"/>
                                        <p:tgtEl>
                                          <p:spTgt spid="88"/>
                                        </p:tgtEl>
                                      </p:cBhvr>
                                    </p:animEffect>
                                  </p:childTnLst>
                                </p:cTn>
                              </p:par>
                              <p:par>
                                <p:cTn id="158" presetID="10" presetClass="entr" presetSubtype="0" fill="hold" nodeType="withEffect">
                                  <p:stCondLst>
                                    <p:cond delay="0"/>
                                  </p:stCondLst>
                                  <p:childTnLst>
                                    <p:set>
                                      <p:cBhvr>
                                        <p:cTn id="159" dur="1" fill="hold">
                                          <p:stCondLst>
                                            <p:cond delay="0"/>
                                          </p:stCondLst>
                                        </p:cTn>
                                        <p:tgtEl>
                                          <p:spTgt spid="90"/>
                                        </p:tgtEl>
                                        <p:attrNameLst>
                                          <p:attrName>style.visibility</p:attrName>
                                        </p:attrNameLst>
                                      </p:cBhvr>
                                      <p:to>
                                        <p:strVal val="visible"/>
                                      </p:to>
                                    </p:set>
                                    <p:animEffect transition="in" filter="fade">
                                      <p:cBhvr>
                                        <p:cTn id="160" dur="500"/>
                                        <p:tgtEl>
                                          <p:spTgt spid="90"/>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91"/>
                                        </p:tgtEl>
                                        <p:attrNameLst>
                                          <p:attrName>style.visibility</p:attrName>
                                        </p:attrNameLst>
                                      </p:cBhvr>
                                      <p:to>
                                        <p:strVal val="visible"/>
                                      </p:to>
                                    </p:set>
                                    <p:animEffect transition="in" filter="fade">
                                      <p:cBhvr>
                                        <p:cTn id="165" dur="500"/>
                                        <p:tgtEl>
                                          <p:spTgt spid="91"/>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nodeType="clickEffect">
                                  <p:stCondLst>
                                    <p:cond delay="0"/>
                                  </p:stCondLst>
                                  <p:childTnLst>
                                    <p:set>
                                      <p:cBhvr>
                                        <p:cTn id="169" dur="1" fill="hold">
                                          <p:stCondLst>
                                            <p:cond delay="0"/>
                                          </p:stCondLst>
                                        </p:cTn>
                                        <p:tgtEl>
                                          <p:spTgt spid="149"/>
                                        </p:tgtEl>
                                        <p:attrNameLst>
                                          <p:attrName>style.visibility</p:attrName>
                                        </p:attrNameLst>
                                      </p:cBhvr>
                                      <p:to>
                                        <p:strVal val="visible"/>
                                      </p:to>
                                    </p:set>
                                    <p:animEffect transition="in" filter="wipe(left)">
                                      <p:cBhvr>
                                        <p:cTn id="170" dur="500"/>
                                        <p:tgtEl>
                                          <p:spTgt spid="149"/>
                                        </p:tgtEl>
                                      </p:cBhvr>
                                    </p:animEffect>
                                  </p:childTnLst>
                                </p:cTn>
                              </p:par>
                            </p:childTnLst>
                          </p:cTn>
                        </p:par>
                        <p:par>
                          <p:cTn id="171" fill="hold">
                            <p:stCondLst>
                              <p:cond delay="500"/>
                            </p:stCondLst>
                            <p:childTnLst>
                              <p:par>
                                <p:cTn id="172" presetID="47" presetClass="entr" presetSubtype="0" fill="hold" nodeType="after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fade">
                                      <p:cBhvr>
                                        <p:cTn id="174" dur="500"/>
                                        <p:tgtEl>
                                          <p:spTgt spid="96"/>
                                        </p:tgtEl>
                                      </p:cBhvr>
                                    </p:animEffect>
                                    <p:anim calcmode="lin" valueType="num">
                                      <p:cBhvr>
                                        <p:cTn id="175" dur="500" fill="hold"/>
                                        <p:tgtEl>
                                          <p:spTgt spid="96"/>
                                        </p:tgtEl>
                                        <p:attrNameLst>
                                          <p:attrName>ppt_x</p:attrName>
                                        </p:attrNameLst>
                                      </p:cBhvr>
                                      <p:tavLst>
                                        <p:tav tm="0">
                                          <p:val>
                                            <p:strVal val="#ppt_x"/>
                                          </p:val>
                                        </p:tav>
                                        <p:tav tm="100000">
                                          <p:val>
                                            <p:strVal val="#ppt_x"/>
                                          </p:val>
                                        </p:tav>
                                      </p:tavLst>
                                    </p:anim>
                                    <p:anim calcmode="lin" valueType="num">
                                      <p:cBhvr>
                                        <p:cTn id="176" dur="500" fill="hold"/>
                                        <p:tgtEl>
                                          <p:spTgt spid="96"/>
                                        </p:tgtEl>
                                        <p:attrNameLst>
                                          <p:attrName>ppt_y</p:attrName>
                                        </p:attrNameLst>
                                      </p:cBhvr>
                                      <p:tavLst>
                                        <p:tav tm="0">
                                          <p:val>
                                            <p:strVal val="#ppt_y-.1"/>
                                          </p:val>
                                        </p:tav>
                                        <p:tav tm="100000">
                                          <p:val>
                                            <p:strVal val="#ppt_y"/>
                                          </p:val>
                                        </p:tav>
                                      </p:tavLst>
                                    </p:anim>
                                  </p:childTnLst>
                                </p:cTn>
                              </p:par>
                              <p:par>
                                <p:cTn id="177" presetID="47" presetClass="entr" presetSubtype="0" fill="hold" nodeType="withEffect">
                                  <p:stCondLst>
                                    <p:cond delay="250"/>
                                  </p:stCondLst>
                                  <p:childTnLst>
                                    <p:set>
                                      <p:cBhvr>
                                        <p:cTn id="178" dur="1" fill="hold">
                                          <p:stCondLst>
                                            <p:cond delay="0"/>
                                          </p:stCondLst>
                                        </p:cTn>
                                        <p:tgtEl>
                                          <p:spTgt spid="99"/>
                                        </p:tgtEl>
                                        <p:attrNameLst>
                                          <p:attrName>style.visibility</p:attrName>
                                        </p:attrNameLst>
                                      </p:cBhvr>
                                      <p:to>
                                        <p:strVal val="visible"/>
                                      </p:to>
                                    </p:set>
                                    <p:animEffect transition="in" filter="fade">
                                      <p:cBhvr>
                                        <p:cTn id="179" dur="500"/>
                                        <p:tgtEl>
                                          <p:spTgt spid="99"/>
                                        </p:tgtEl>
                                      </p:cBhvr>
                                    </p:animEffect>
                                    <p:anim calcmode="lin" valueType="num">
                                      <p:cBhvr>
                                        <p:cTn id="180" dur="500" fill="hold"/>
                                        <p:tgtEl>
                                          <p:spTgt spid="99"/>
                                        </p:tgtEl>
                                        <p:attrNameLst>
                                          <p:attrName>ppt_x</p:attrName>
                                        </p:attrNameLst>
                                      </p:cBhvr>
                                      <p:tavLst>
                                        <p:tav tm="0">
                                          <p:val>
                                            <p:strVal val="#ppt_x"/>
                                          </p:val>
                                        </p:tav>
                                        <p:tav tm="100000">
                                          <p:val>
                                            <p:strVal val="#ppt_x"/>
                                          </p:val>
                                        </p:tav>
                                      </p:tavLst>
                                    </p:anim>
                                    <p:anim calcmode="lin" valueType="num">
                                      <p:cBhvr>
                                        <p:cTn id="181" dur="500" fill="hold"/>
                                        <p:tgtEl>
                                          <p:spTgt spid="99"/>
                                        </p:tgtEl>
                                        <p:attrNameLst>
                                          <p:attrName>ppt_y</p:attrName>
                                        </p:attrNameLst>
                                      </p:cBhvr>
                                      <p:tavLst>
                                        <p:tav tm="0">
                                          <p:val>
                                            <p:strVal val="#ppt_y-.1"/>
                                          </p:val>
                                        </p:tav>
                                        <p:tav tm="100000">
                                          <p:val>
                                            <p:strVal val="#ppt_y"/>
                                          </p:val>
                                        </p:tav>
                                      </p:tavLst>
                                    </p:anim>
                                  </p:childTnLst>
                                </p:cTn>
                              </p:par>
                              <p:par>
                                <p:cTn id="182" presetID="47" presetClass="entr" presetSubtype="0" fill="hold" nodeType="withEffect">
                                  <p:stCondLst>
                                    <p:cond delay="500"/>
                                  </p:stCondLst>
                                  <p:childTnLst>
                                    <p:set>
                                      <p:cBhvr>
                                        <p:cTn id="183" dur="1" fill="hold">
                                          <p:stCondLst>
                                            <p:cond delay="0"/>
                                          </p:stCondLst>
                                        </p:cTn>
                                        <p:tgtEl>
                                          <p:spTgt spid="93"/>
                                        </p:tgtEl>
                                        <p:attrNameLst>
                                          <p:attrName>style.visibility</p:attrName>
                                        </p:attrNameLst>
                                      </p:cBhvr>
                                      <p:to>
                                        <p:strVal val="visible"/>
                                      </p:to>
                                    </p:set>
                                    <p:animEffect transition="in" filter="fade">
                                      <p:cBhvr>
                                        <p:cTn id="184" dur="500"/>
                                        <p:tgtEl>
                                          <p:spTgt spid="93"/>
                                        </p:tgtEl>
                                      </p:cBhvr>
                                    </p:animEffect>
                                    <p:anim calcmode="lin" valueType="num">
                                      <p:cBhvr>
                                        <p:cTn id="185" dur="500" fill="hold"/>
                                        <p:tgtEl>
                                          <p:spTgt spid="93"/>
                                        </p:tgtEl>
                                        <p:attrNameLst>
                                          <p:attrName>ppt_x</p:attrName>
                                        </p:attrNameLst>
                                      </p:cBhvr>
                                      <p:tavLst>
                                        <p:tav tm="0">
                                          <p:val>
                                            <p:strVal val="#ppt_x"/>
                                          </p:val>
                                        </p:tav>
                                        <p:tav tm="100000">
                                          <p:val>
                                            <p:strVal val="#ppt_x"/>
                                          </p:val>
                                        </p:tav>
                                      </p:tavLst>
                                    </p:anim>
                                    <p:anim calcmode="lin" valueType="num">
                                      <p:cBhvr>
                                        <p:cTn id="186" dur="500" fill="hold"/>
                                        <p:tgtEl>
                                          <p:spTgt spid="93"/>
                                        </p:tgtEl>
                                        <p:attrNameLst>
                                          <p:attrName>ppt_y</p:attrName>
                                        </p:attrNameLst>
                                      </p:cBhvr>
                                      <p:tavLst>
                                        <p:tav tm="0">
                                          <p:val>
                                            <p:strVal val="#ppt_y-.1"/>
                                          </p:val>
                                        </p:tav>
                                        <p:tav tm="100000">
                                          <p:val>
                                            <p:strVal val="#ppt_y"/>
                                          </p:val>
                                        </p:tav>
                                      </p:tavLst>
                                    </p:anim>
                                  </p:childTnLst>
                                </p:cTn>
                              </p:par>
                              <p:par>
                                <p:cTn id="187" presetID="47" presetClass="entr" presetSubtype="0" fill="hold" nodeType="withEffect">
                                  <p:stCondLst>
                                    <p:cond delay="750"/>
                                  </p:stCondLst>
                                  <p:childTnLst>
                                    <p:set>
                                      <p:cBhvr>
                                        <p:cTn id="188" dur="1" fill="hold">
                                          <p:stCondLst>
                                            <p:cond delay="0"/>
                                          </p:stCondLst>
                                        </p:cTn>
                                        <p:tgtEl>
                                          <p:spTgt spid="102"/>
                                        </p:tgtEl>
                                        <p:attrNameLst>
                                          <p:attrName>style.visibility</p:attrName>
                                        </p:attrNameLst>
                                      </p:cBhvr>
                                      <p:to>
                                        <p:strVal val="visible"/>
                                      </p:to>
                                    </p:set>
                                    <p:animEffect transition="in" filter="fade">
                                      <p:cBhvr>
                                        <p:cTn id="189" dur="500"/>
                                        <p:tgtEl>
                                          <p:spTgt spid="102"/>
                                        </p:tgtEl>
                                      </p:cBhvr>
                                    </p:animEffect>
                                    <p:anim calcmode="lin" valueType="num">
                                      <p:cBhvr>
                                        <p:cTn id="190" dur="500" fill="hold"/>
                                        <p:tgtEl>
                                          <p:spTgt spid="102"/>
                                        </p:tgtEl>
                                        <p:attrNameLst>
                                          <p:attrName>ppt_x</p:attrName>
                                        </p:attrNameLst>
                                      </p:cBhvr>
                                      <p:tavLst>
                                        <p:tav tm="0">
                                          <p:val>
                                            <p:strVal val="#ppt_x"/>
                                          </p:val>
                                        </p:tav>
                                        <p:tav tm="100000">
                                          <p:val>
                                            <p:strVal val="#ppt_x"/>
                                          </p:val>
                                        </p:tav>
                                      </p:tavLst>
                                    </p:anim>
                                    <p:anim calcmode="lin" valueType="num">
                                      <p:cBhvr>
                                        <p:cTn id="191" dur="500" fill="hold"/>
                                        <p:tgtEl>
                                          <p:spTgt spid="102"/>
                                        </p:tgtEl>
                                        <p:attrNameLst>
                                          <p:attrName>ppt_y</p:attrName>
                                        </p:attrNameLst>
                                      </p:cBhvr>
                                      <p:tavLst>
                                        <p:tav tm="0">
                                          <p:val>
                                            <p:strVal val="#ppt_y-.1"/>
                                          </p:val>
                                        </p:tav>
                                        <p:tav tm="100000">
                                          <p:val>
                                            <p:strVal val="#ppt_y"/>
                                          </p:val>
                                        </p:tav>
                                      </p:tavLst>
                                    </p:anim>
                                  </p:childTnLst>
                                </p:cTn>
                              </p:par>
                              <p:par>
                                <p:cTn id="192" presetID="47" presetClass="entr" presetSubtype="0" fill="hold" nodeType="withEffect">
                                  <p:stCondLst>
                                    <p:cond delay="1000"/>
                                  </p:stCondLst>
                                  <p:childTnLst>
                                    <p:set>
                                      <p:cBhvr>
                                        <p:cTn id="193" dur="1" fill="hold">
                                          <p:stCondLst>
                                            <p:cond delay="0"/>
                                          </p:stCondLst>
                                        </p:cTn>
                                        <p:tgtEl>
                                          <p:spTgt spid="105"/>
                                        </p:tgtEl>
                                        <p:attrNameLst>
                                          <p:attrName>style.visibility</p:attrName>
                                        </p:attrNameLst>
                                      </p:cBhvr>
                                      <p:to>
                                        <p:strVal val="visible"/>
                                      </p:to>
                                    </p:set>
                                    <p:animEffect transition="in" filter="fade">
                                      <p:cBhvr>
                                        <p:cTn id="194" dur="500"/>
                                        <p:tgtEl>
                                          <p:spTgt spid="105"/>
                                        </p:tgtEl>
                                      </p:cBhvr>
                                    </p:animEffect>
                                    <p:anim calcmode="lin" valueType="num">
                                      <p:cBhvr>
                                        <p:cTn id="195" dur="500" fill="hold"/>
                                        <p:tgtEl>
                                          <p:spTgt spid="105"/>
                                        </p:tgtEl>
                                        <p:attrNameLst>
                                          <p:attrName>ppt_x</p:attrName>
                                        </p:attrNameLst>
                                      </p:cBhvr>
                                      <p:tavLst>
                                        <p:tav tm="0">
                                          <p:val>
                                            <p:strVal val="#ppt_x"/>
                                          </p:val>
                                        </p:tav>
                                        <p:tav tm="100000">
                                          <p:val>
                                            <p:strVal val="#ppt_x"/>
                                          </p:val>
                                        </p:tav>
                                      </p:tavLst>
                                    </p:anim>
                                    <p:anim calcmode="lin" valueType="num">
                                      <p:cBhvr>
                                        <p:cTn id="196" dur="500" fill="hold"/>
                                        <p:tgtEl>
                                          <p:spTgt spid="105"/>
                                        </p:tgtEl>
                                        <p:attrNameLst>
                                          <p:attrName>ppt_y</p:attrName>
                                        </p:attrNameLst>
                                      </p:cBhvr>
                                      <p:tavLst>
                                        <p:tav tm="0">
                                          <p:val>
                                            <p:strVal val="#ppt_y-.1"/>
                                          </p:val>
                                        </p:tav>
                                        <p:tav tm="100000">
                                          <p:val>
                                            <p:strVal val="#ppt_y"/>
                                          </p:val>
                                        </p:tav>
                                      </p:tavLst>
                                    </p:anim>
                                  </p:childTnLst>
                                </p:cTn>
                              </p:par>
                              <p:par>
                                <p:cTn id="197" presetID="10" presetClass="entr" presetSubtype="0" fill="hold" grpId="0" nodeType="withEffect">
                                  <p:stCondLst>
                                    <p:cond delay="0"/>
                                  </p:stCondLst>
                                  <p:childTnLst>
                                    <p:set>
                                      <p:cBhvr>
                                        <p:cTn id="198" dur="1" fill="hold">
                                          <p:stCondLst>
                                            <p:cond delay="0"/>
                                          </p:stCondLst>
                                        </p:cTn>
                                        <p:tgtEl>
                                          <p:spTgt spid="108"/>
                                        </p:tgtEl>
                                        <p:attrNameLst>
                                          <p:attrName>style.visibility</p:attrName>
                                        </p:attrNameLst>
                                      </p:cBhvr>
                                      <p:to>
                                        <p:strVal val="visible"/>
                                      </p:to>
                                    </p:set>
                                    <p:animEffect transition="in" filter="fade">
                                      <p:cBhvr>
                                        <p:cTn id="199" dur="500"/>
                                        <p:tgtEl>
                                          <p:spTgt spid="108"/>
                                        </p:tgtEl>
                                      </p:cBhvr>
                                    </p:animEffect>
                                  </p:childTnLst>
                                </p:cTn>
                              </p:par>
                              <p:par>
                                <p:cTn id="200" presetID="10" presetClass="entr" presetSubtype="0" fill="hold" grpId="0" nodeType="withEffect">
                                  <p:stCondLst>
                                    <p:cond delay="250"/>
                                  </p:stCondLst>
                                  <p:childTnLst>
                                    <p:set>
                                      <p:cBhvr>
                                        <p:cTn id="201" dur="1" fill="hold">
                                          <p:stCondLst>
                                            <p:cond delay="0"/>
                                          </p:stCondLst>
                                        </p:cTn>
                                        <p:tgtEl>
                                          <p:spTgt spid="109"/>
                                        </p:tgtEl>
                                        <p:attrNameLst>
                                          <p:attrName>style.visibility</p:attrName>
                                        </p:attrNameLst>
                                      </p:cBhvr>
                                      <p:to>
                                        <p:strVal val="visible"/>
                                      </p:to>
                                    </p:set>
                                    <p:animEffect transition="in" filter="fade">
                                      <p:cBhvr>
                                        <p:cTn id="202" dur="500"/>
                                        <p:tgtEl>
                                          <p:spTgt spid="109"/>
                                        </p:tgtEl>
                                      </p:cBhvr>
                                    </p:animEffect>
                                  </p:childTnLst>
                                </p:cTn>
                              </p:par>
                              <p:par>
                                <p:cTn id="203" presetID="10" presetClass="entr" presetSubtype="0" fill="hold" grpId="0" nodeType="withEffect">
                                  <p:stCondLst>
                                    <p:cond delay="500"/>
                                  </p:stCondLst>
                                  <p:childTnLst>
                                    <p:set>
                                      <p:cBhvr>
                                        <p:cTn id="204" dur="1" fill="hold">
                                          <p:stCondLst>
                                            <p:cond delay="0"/>
                                          </p:stCondLst>
                                        </p:cTn>
                                        <p:tgtEl>
                                          <p:spTgt spid="110"/>
                                        </p:tgtEl>
                                        <p:attrNameLst>
                                          <p:attrName>style.visibility</p:attrName>
                                        </p:attrNameLst>
                                      </p:cBhvr>
                                      <p:to>
                                        <p:strVal val="visible"/>
                                      </p:to>
                                    </p:set>
                                    <p:animEffect transition="in" filter="fade">
                                      <p:cBhvr>
                                        <p:cTn id="205" dur="500"/>
                                        <p:tgtEl>
                                          <p:spTgt spid="110"/>
                                        </p:tgtEl>
                                      </p:cBhvr>
                                    </p:animEffect>
                                  </p:childTnLst>
                                </p:cTn>
                              </p:par>
                              <p:par>
                                <p:cTn id="206" presetID="10" presetClass="entr" presetSubtype="0" fill="hold" grpId="0" nodeType="withEffect">
                                  <p:stCondLst>
                                    <p:cond delay="750"/>
                                  </p:stCondLst>
                                  <p:childTnLst>
                                    <p:set>
                                      <p:cBhvr>
                                        <p:cTn id="207" dur="1" fill="hold">
                                          <p:stCondLst>
                                            <p:cond delay="0"/>
                                          </p:stCondLst>
                                        </p:cTn>
                                        <p:tgtEl>
                                          <p:spTgt spid="111"/>
                                        </p:tgtEl>
                                        <p:attrNameLst>
                                          <p:attrName>style.visibility</p:attrName>
                                        </p:attrNameLst>
                                      </p:cBhvr>
                                      <p:to>
                                        <p:strVal val="visible"/>
                                      </p:to>
                                    </p:set>
                                    <p:animEffect transition="in" filter="fade">
                                      <p:cBhvr>
                                        <p:cTn id="208" dur="500"/>
                                        <p:tgtEl>
                                          <p:spTgt spid="111"/>
                                        </p:tgtEl>
                                      </p:cBhvr>
                                    </p:animEffect>
                                  </p:childTnLst>
                                </p:cTn>
                              </p:par>
                              <p:par>
                                <p:cTn id="209" presetID="10" presetClass="entr" presetSubtype="0" fill="hold" grpId="0" nodeType="withEffect">
                                  <p:stCondLst>
                                    <p:cond delay="1000"/>
                                  </p:stCondLst>
                                  <p:childTnLst>
                                    <p:set>
                                      <p:cBhvr>
                                        <p:cTn id="210" dur="1" fill="hold">
                                          <p:stCondLst>
                                            <p:cond delay="0"/>
                                          </p:stCondLst>
                                        </p:cTn>
                                        <p:tgtEl>
                                          <p:spTgt spid="112"/>
                                        </p:tgtEl>
                                        <p:attrNameLst>
                                          <p:attrName>style.visibility</p:attrName>
                                        </p:attrNameLst>
                                      </p:cBhvr>
                                      <p:to>
                                        <p:strVal val="visible"/>
                                      </p:to>
                                    </p:set>
                                    <p:animEffect transition="in" filter="fade">
                                      <p:cBhvr>
                                        <p:cTn id="211" dur="500"/>
                                        <p:tgtEl>
                                          <p:spTgt spid="112"/>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grpId="0" nodeType="clickEffect">
                                  <p:stCondLst>
                                    <p:cond delay="0"/>
                                  </p:stCondLst>
                                  <p:childTnLst>
                                    <p:set>
                                      <p:cBhvr>
                                        <p:cTn id="215" dur="1" fill="hold">
                                          <p:stCondLst>
                                            <p:cond delay="0"/>
                                          </p:stCondLst>
                                        </p:cTn>
                                        <p:tgtEl>
                                          <p:spTgt spid="113"/>
                                        </p:tgtEl>
                                        <p:attrNameLst>
                                          <p:attrName>style.visibility</p:attrName>
                                        </p:attrNameLst>
                                      </p:cBhvr>
                                      <p:to>
                                        <p:strVal val="visible"/>
                                      </p:to>
                                    </p:set>
                                    <p:animEffect transition="in" filter="fade">
                                      <p:cBhvr>
                                        <p:cTn id="216" dur="250"/>
                                        <p:tgtEl>
                                          <p:spTgt spid="113"/>
                                        </p:tgtEl>
                                      </p:cBhvr>
                                    </p:animEffect>
                                  </p:childTnLst>
                                </p:cTn>
                              </p:par>
                              <p:par>
                                <p:cTn id="217" presetID="47" presetClass="entr" presetSubtype="0" fill="hold" grpId="0" nodeType="withEffect">
                                  <p:stCondLst>
                                    <p:cond delay="250"/>
                                  </p:stCondLst>
                                  <p:childTnLst>
                                    <p:set>
                                      <p:cBhvr>
                                        <p:cTn id="218" dur="1" fill="hold">
                                          <p:stCondLst>
                                            <p:cond delay="0"/>
                                          </p:stCondLst>
                                        </p:cTn>
                                        <p:tgtEl>
                                          <p:spTgt spid="118"/>
                                        </p:tgtEl>
                                        <p:attrNameLst>
                                          <p:attrName>style.visibility</p:attrName>
                                        </p:attrNameLst>
                                      </p:cBhvr>
                                      <p:to>
                                        <p:strVal val="visible"/>
                                      </p:to>
                                    </p:set>
                                    <p:animEffect transition="in" filter="fade">
                                      <p:cBhvr>
                                        <p:cTn id="219" dur="250"/>
                                        <p:tgtEl>
                                          <p:spTgt spid="118"/>
                                        </p:tgtEl>
                                      </p:cBhvr>
                                    </p:animEffect>
                                    <p:anim calcmode="lin" valueType="num">
                                      <p:cBhvr>
                                        <p:cTn id="220" dur="250" fill="hold"/>
                                        <p:tgtEl>
                                          <p:spTgt spid="118"/>
                                        </p:tgtEl>
                                        <p:attrNameLst>
                                          <p:attrName>ppt_x</p:attrName>
                                        </p:attrNameLst>
                                      </p:cBhvr>
                                      <p:tavLst>
                                        <p:tav tm="0">
                                          <p:val>
                                            <p:strVal val="#ppt_x"/>
                                          </p:val>
                                        </p:tav>
                                        <p:tav tm="100000">
                                          <p:val>
                                            <p:strVal val="#ppt_x"/>
                                          </p:val>
                                        </p:tav>
                                      </p:tavLst>
                                    </p:anim>
                                    <p:anim calcmode="lin" valueType="num">
                                      <p:cBhvr>
                                        <p:cTn id="221" dur="250" fill="hold"/>
                                        <p:tgtEl>
                                          <p:spTgt spid="118"/>
                                        </p:tgtEl>
                                        <p:attrNameLst>
                                          <p:attrName>ppt_y</p:attrName>
                                        </p:attrNameLst>
                                      </p:cBhvr>
                                      <p:tavLst>
                                        <p:tav tm="0">
                                          <p:val>
                                            <p:strVal val="#ppt_y-.1"/>
                                          </p:val>
                                        </p:tav>
                                        <p:tav tm="100000">
                                          <p:val>
                                            <p:strVal val="#ppt_y"/>
                                          </p:val>
                                        </p:tav>
                                      </p:tavLst>
                                    </p:anim>
                                  </p:childTnLst>
                                </p:cTn>
                              </p:par>
                            </p:childTnLst>
                          </p:cTn>
                        </p:par>
                        <p:par>
                          <p:cTn id="222" fill="hold">
                            <p:stCondLst>
                              <p:cond delay="500"/>
                            </p:stCondLst>
                            <p:childTnLst>
                              <p:par>
                                <p:cTn id="223" presetID="42" presetClass="entr" presetSubtype="0" fill="hold" grpId="0" nodeType="afterEffect">
                                  <p:stCondLst>
                                    <p:cond delay="0"/>
                                  </p:stCondLst>
                                  <p:childTnLst>
                                    <p:set>
                                      <p:cBhvr>
                                        <p:cTn id="224" dur="1" fill="hold">
                                          <p:stCondLst>
                                            <p:cond delay="0"/>
                                          </p:stCondLst>
                                        </p:cTn>
                                        <p:tgtEl>
                                          <p:spTgt spid="143"/>
                                        </p:tgtEl>
                                        <p:attrNameLst>
                                          <p:attrName>style.visibility</p:attrName>
                                        </p:attrNameLst>
                                      </p:cBhvr>
                                      <p:to>
                                        <p:strVal val="visible"/>
                                      </p:to>
                                    </p:set>
                                    <p:animEffect transition="in" filter="fade">
                                      <p:cBhvr>
                                        <p:cTn id="225" dur="500"/>
                                        <p:tgtEl>
                                          <p:spTgt spid="143"/>
                                        </p:tgtEl>
                                      </p:cBhvr>
                                    </p:animEffect>
                                    <p:anim calcmode="lin" valueType="num">
                                      <p:cBhvr>
                                        <p:cTn id="226" dur="500" fill="hold"/>
                                        <p:tgtEl>
                                          <p:spTgt spid="143"/>
                                        </p:tgtEl>
                                        <p:attrNameLst>
                                          <p:attrName>ppt_x</p:attrName>
                                        </p:attrNameLst>
                                      </p:cBhvr>
                                      <p:tavLst>
                                        <p:tav tm="0">
                                          <p:val>
                                            <p:strVal val="#ppt_x"/>
                                          </p:val>
                                        </p:tav>
                                        <p:tav tm="100000">
                                          <p:val>
                                            <p:strVal val="#ppt_x"/>
                                          </p:val>
                                        </p:tav>
                                      </p:tavLst>
                                    </p:anim>
                                    <p:anim calcmode="lin" valueType="num">
                                      <p:cBhvr>
                                        <p:cTn id="227" dur="500" fill="hold"/>
                                        <p:tgtEl>
                                          <p:spTgt spid="143"/>
                                        </p:tgtEl>
                                        <p:attrNameLst>
                                          <p:attrName>ppt_y</p:attrName>
                                        </p:attrNameLst>
                                      </p:cBhvr>
                                      <p:tavLst>
                                        <p:tav tm="0">
                                          <p:val>
                                            <p:strVal val="#ppt_y+.1"/>
                                          </p:val>
                                        </p:tav>
                                        <p:tav tm="100000">
                                          <p:val>
                                            <p:strVal val="#ppt_y"/>
                                          </p:val>
                                        </p:tav>
                                      </p:tavLst>
                                    </p:anim>
                                  </p:childTnLst>
                                </p:cTn>
                              </p:par>
                              <p:par>
                                <p:cTn id="228" presetID="42" presetClass="entr" presetSubtype="0" fill="hold" nodeType="withEffect">
                                  <p:stCondLst>
                                    <p:cond delay="250"/>
                                  </p:stCondLst>
                                  <p:childTnLst>
                                    <p:set>
                                      <p:cBhvr>
                                        <p:cTn id="229" dur="1" fill="hold">
                                          <p:stCondLst>
                                            <p:cond delay="0"/>
                                          </p:stCondLst>
                                        </p:cTn>
                                        <p:tgtEl>
                                          <p:spTgt spid="126"/>
                                        </p:tgtEl>
                                        <p:attrNameLst>
                                          <p:attrName>style.visibility</p:attrName>
                                        </p:attrNameLst>
                                      </p:cBhvr>
                                      <p:to>
                                        <p:strVal val="visible"/>
                                      </p:to>
                                    </p:set>
                                    <p:animEffect transition="in" filter="fade">
                                      <p:cBhvr>
                                        <p:cTn id="230" dur="500"/>
                                        <p:tgtEl>
                                          <p:spTgt spid="126"/>
                                        </p:tgtEl>
                                      </p:cBhvr>
                                    </p:animEffect>
                                    <p:anim calcmode="lin" valueType="num">
                                      <p:cBhvr>
                                        <p:cTn id="231" dur="500" fill="hold"/>
                                        <p:tgtEl>
                                          <p:spTgt spid="126"/>
                                        </p:tgtEl>
                                        <p:attrNameLst>
                                          <p:attrName>ppt_x</p:attrName>
                                        </p:attrNameLst>
                                      </p:cBhvr>
                                      <p:tavLst>
                                        <p:tav tm="0">
                                          <p:val>
                                            <p:strVal val="#ppt_x"/>
                                          </p:val>
                                        </p:tav>
                                        <p:tav tm="100000">
                                          <p:val>
                                            <p:strVal val="#ppt_x"/>
                                          </p:val>
                                        </p:tav>
                                      </p:tavLst>
                                    </p:anim>
                                    <p:anim calcmode="lin" valueType="num">
                                      <p:cBhvr>
                                        <p:cTn id="232" dur="500" fill="hold"/>
                                        <p:tgtEl>
                                          <p:spTgt spid="126"/>
                                        </p:tgtEl>
                                        <p:attrNameLst>
                                          <p:attrName>ppt_y</p:attrName>
                                        </p:attrNameLst>
                                      </p:cBhvr>
                                      <p:tavLst>
                                        <p:tav tm="0">
                                          <p:val>
                                            <p:strVal val="#ppt_y+.1"/>
                                          </p:val>
                                        </p:tav>
                                        <p:tav tm="100000">
                                          <p:val>
                                            <p:strVal val="#ppt_y"/>
                                          </p:val>
                                        </p:tav>
                                      </p:tavLst>
                                    </p:anim>
                                  </p:childTnLst>
                                </p:cTn>
                              </p:par>
                            </p:childTnLst>
                          </p:cTn>
                        </p:par>
                        <p:par>
                          <p:cTn id="233" fill="hold">
                            <p:stCondLst>
                              <p:cond delay="1250"/>
                            </p:stCondLst>
                            <p:childTnLst>
                              <p:par>
                                <p:cTn id="234" presetID="10" presetClass="entr" presetSubtype="0" fill="hold" grpId="0" nodeType="afterEffect">
                                  <p:stCondLst>
                                    <p:cond delay="0"/>
                                  </p:stCondLst>
                                  <p:childTnLst>
                                    <p:set>
                                      <p:cBhvr>
                                        <p:cTn id="235" dur="1" fill="hold">
                                          <p:stCondLst>
                                            <p:cond delay="0"/>
                                          </p:stCondLst>
                                        </p:cTn>
                                        <p:tgtEl>
                                          <p:spTgt spid="138"/>
                                        </p:tgtEl>
                                        <p:attrNameLst>
                                          <p:attrName>style.visibility</p:attrName>
                                        </p:attrNameLst>
                                      </p:cBhvr>
                                      <p:to>
                                        <p:strVal val="visible"/>
                                      </p:to>
                                    </p:set>
                                    <p:animEffect transition="in" filter="fade">
                                      <p:cBhvr>
                                        <p:cTn id="236" dur="500"/>
                                        <p:tgtEl>
                                          <p:spTgt spid="138"/>
                                        </p:tgtEl>
                                      </p:cBhvr>
                                    </p:animEffect>
                                  </p:childTnLst>
                                </p:cTn>
                              </p:par>
                              <p:par>
                                <p:cTn id="237" presetID="10" presetClass="entr" presetSubtype="0" fill="hold" grpId="0" nodeType="withEffect">
                                  <p:stCondLst>
                                    <p:cond delay="500"/>
                                  </p:stCondLst>
                                  <p:childTnLst>
                                    <p:set>
                                      <p:cBhvr>
                                        <p:cTn id="238" dur="1" fill="hold">
                                          <p:stCondLst>
                                            <p:cond delay="0"/>
                                          </p:stCondLst>
                                        </p:cTn>
                                        <p:tgtEl>
                                          <p:spTgt spid="114"/>
                                        </p:tgtEl>
                                        <p:attrNameLst>
                                          <p:attrName>style.visibility</p:attrName>
                                        </p:attrNameLst>
                                      </p:cBhvr>
                                      <p:to>
                                        <p:strVal val="visible"/>
                                      </p:to>
                                    </p:set>
                                    <p:animEffect transition="in" filter="fade">
                                      <p:cBhvr>
                                        <p:cTn id="239" dur="250"/>
                                        <p:tgtEl>
                                          <p:spTgt spid="114"/>
                                        </p:tgtEl>
                                      </p:cBhvr>
                                    </p:animEffect>
                                  </p:childTnLst>
                                </p:cTn>
                              </p:par>
                            </p:childTnLst>
                          </p:cTn>
                        </p:par>
                        <p:par>
                          <p:cTn id="240" fill="hold">
                            <p:stCondLst>
                              <p:cond delay="2000"/>
                            </p:stCondLst>
                            <p:childTnLst>
                              <p:par>
                                <p:cTn id="241" presetID="47" presetClass="entr" presetSubtype="0" fill="hold" grpId="0" nodeType="afterEffect">
                                  <p:stCondLst>
                                    <p:cond delay="0"/>
                                  </p:stCondLst>
                                  <p:childTnLst>
                                    <p:set>
                                      <p:cBhvr>
                                        <p:cTn id="242" dur="1" fill="hold">
                                          <p:stCondLst>
                                            <p:cond delay="0"/>
                                          </p:stCondLst>
                                        </p:cTn>
                                        <p:tgtEl>
                                          <p:spTgt spid="119"/>
                                        </p:tgtEl>
                                        <p:attrNameLst>
                                          <p:attrName>style.visibility</p:attrName>
                                        </p:attrNameLst>
                                      </p:cBhvr>
                                      <p:to>
                                        <p:strVal val="visible"/>
                                      </p:to>
                                    </p:set>
                                    <p:animEffect transition="in" filter="fade">
                                      <p:cBhvr>
                                        <p:cTn id="243" dur="250"/>
                                        <p:tgtEl>
                                          <p:spTgt spid="119"/>
                                        </p:tgtEl>
                                      </p:cBhvr>
                                    </p:animEffect>
                                    <p:anim calcmode="lin" valueType="num">
                                      <p:cBhvr>
                                        <p:cTn id="244" dur="250" fill="hold"/>
                                        <p:tgtEl>
                                          <p:spTgt spid="119"/>
                                        </p:tgtEl>
                                        <p:attrNameLst>
                                          <p:attrName>ppt_x</p:attrName>
                                        </p:attrNameLst>
                                      </p:cBhvr>
                                      <p:tavLst>
                                        <p:tav tm="0">
                                          <p:val>
                                            <p:strVal val="#ppt_x"/>
                                          </p:val>
                                        </p:tav>
                                        <p:tav tm="100000">
                                          <p:val>
                                            <p:strVal val="#ppt_x"/>
                                          </p:val>
                                        </p:tav>
                                      </p:tavLst>
                                    </p:anim>
                                    <p:anim calcmode="lin" valueType="num">
                                      <p:cBhvr>
                                        <p:cTn id="245" dur="250" fill="hold"/>
                                        <p:tgtEl>
                                          <p:spTgt spid="119"/>
                                        </p:tgtEl>
                                        <p:attrNameLst>
                                          <p:attrName>ppt_y</p:attrName>
                                        </p:attrNameLst>
                                      </p:cBhvr>
                                      <p:tavLst>
                                        <p:tav tm="0">
                                          <p:val>
                                            <p:strVal val="#ppt_y-.1"/>
                                          </p:val>
                                        </p:tav>
                                        <p:tav tm="100000">
                                          <p:val>
                                            <p:strVal val="#ppt_y"/>
                                          </p:val>
                                        </p:tav>
                                      </p:tavLst>
                                    </p:anim>
                                  </p:childTnLst>
                                </p:cTn>
                              </p:par>
                            </p:childTnLst>
                          </p:cTn>
                        </p:par>
                        <p:par>
                          <p:cTn id="246" fill="hold">
                            <p:stCondLst>
                              <p:cond delay="2250"/>
                            </p:stCondLst>
                            <p:childTnLst>
                              <p:par>
                                <p:cTn id="247" presetID="42" presetClass="entr" presetSubtype="0" fill="hold" grpId="0" nodeType="afterEffect">
                                  <p:stCondLst>
                                    <p:cond delay="0"/>
                                  </p:stCondLst>
                                  <p:childTnLst>
                                    <p:set>
                                      <p:cBhvr>
                                        <p:cTn id="248" dur="1" fill="hold">
                                          <p:stCondLst>
                                            <p:cond delay="0"/>
                                          </p:stCondLst>
                                        </p:cTn>
                                        <p:tgtEl>
                                          <p:spTgt spid="144"/>
                                        </p:tgtEl>
                                        <p:attrNameLst>
                                          <p:attrName>style.visibility</p:attrName>
                                        </p:attrNameLst>
                                      </p:cBhvr>
                                      <p:to>
                                        <p:strVal val="visible"/>
                                      </p:to>
                                    </p:set>
                                    <p:animEffect transition="in" filter="fade">
                                      <p:cBhvr>
                                        <p:cTn id="249" dur="500"/>
                                        <p:tgtEl>
                                          <p:spTgt spid="144"/>
                                        </p:tgtEl>
                                      </p:cBhvr>
                                    </p:animEffect>
                                    <p:anim calcmode="lin" valueType="num">
                                      <p:cBhvr>
                                        <p:cTn id="250" dur="500" fill="hold"/>
                                        <p:tgtEl>
                                          <p:spTgt spid="144"/>
                                        </p:tgtEl>
                                        <p:attrNameLst>
                                          <p:attrName>ppt_x</p:attrName>
                                        </p:attrNameLst>
                                      </p:cBhvr>
                                      <p:tavLst>
                                        <p:tav tm="0">
                                          <p:val>
                                            <p:strVal val="#ppt_x"/>
                                          </p:val>
                                        </p:tav>
                                        <p:tav tm="100000">
                                          <p:val>
                                            <p:strVal val="#ppt_x"/>
                                          </p:val>
                                        </p:tav>
                                      </p:tavLst>
                                    </p:anim>
                                    <p:anim calcmode="lin" valueType="num">
                                      <p:cBhvr>
                                        <p:cTn id="251" dur="500" fill="hold"/>
                                        <p:tgtEl>
                                          <p:spTgt spid="144"/>
                                        </p:tgtEl>
                                        <p:attrNameLst>
                                          <p:attrName>ppt_y</p:attrName>
                                        </p:attrNameLst>
                                      </p:cBhvr>
                                      <p:tavLst>
                                        <p:tav tm="0">
                                          <p:val>
                                            <p:strVal val="#ppt_y+.1"/>
                                          </p:val>
                                        </p:tav>
                                        <p:tav tm="100000">
                                          <p:val>
                                            <p:strVal val="#ppt_y"/>
                                          </p:val>
                                        </p:tav>
                                      </p:tavLst>
                                    </p:anim>
                                  </p:childTnLst>
                                </p:cTn>
                              </p:par>
                            </p:childTnLst>
                          </p:cTn>
                        </p:par>
                        <p:par>
                          <p:cTn id="252" fill="hold">
                            <p:stCondLst>
                              <p:cond delay="2750"/>
                            </p:stCondLst>
                            <p:childTnLst>
                              <p:par>
                                <p:cTn id="253" presetID="42" presetClass="entr" presetSubtype="0" fill="hold" nodeType="afterEffect">
                                  <p:stCondLst>
                                    <p:cond delay="0"/>
                                  </p:stCondLst>
                                  <p:childTnLst>
                                    <p:set>
                                      <p:cBhvr>
                                        <p:cTn id="254" dur="1" fill="hold">
                                          <p:stCondLst>
                                            <p:cond delay="0"/>
                                          </p:stCondLst>
                                        </p:cTn>
                                        <p:tgtEl>
                                          <p:spTgt spid="129"/>
                                        </p:tgtEl>
                                        <p:attrNameLst>
                                          <p:attrName>style.visibility</p:attrName>
                                        </p:attrNameLst>
                                      </p:cBhvr>
                                      <p:to>
                                        <p:strVal val="visible"/>
                                      </p:to>
                                    </p:set>
                                    <p:animEffect transition="in" filter="fade">
                                      <p:cBhvr>
                                        <p:cTn id="255" dur="500"/>
                                        <p:tgtEl>
                                          <p:spTgt spid="129"/>
                                        </p:tgtEl>
                                      </p:cBhvr>
                                    </p:animEffect>
                                    <p:anim calcmode="lin" valueType="num">
                                      <p:cBhvr>
                                        <p:cTn id="256" dur="500" fill="hold"/>
                                        <p:tgtEl>
                                          <p:spTgt spid="129"/>
                                        </p:tgtEl>
                                        <p:attrNameLst>
                                          <p:attrName>ppt_x</p:attrName>
                                        </p:attrNameLst>
                                      </p:cBhvr>
                                      <p:tavLst>
                                        <p:tav tm="0">
                                          <p:val>
                                            <p:strVal val="#ppt_x"/>
                                          </p:val>
                                        </p:tav>
                                        <p:tav tm="100000">
                                          <p:val>
                                            <p:strVal val="#ppt_x"/>
                                          </p:val>
                                        </p:tav>
                                      </p:tavLst>
                                    </p:anim>
                                    <p:anim calcmode="lin" valueType="num">
                                      <p:cBhvr>
                                        <p:cTn id="257" dur="500" fill="hold"/>
                                        <p:tgtEl>
                                          <p:spTgt spid="129"/>
                                        </p:tgtEl>
                                        <p:attrNameLst>
                                          <p:attrName>ppt_y</p:attrName>
                                        </p:attrNameLst>
                                      </p:cBhvr>
                                      <p:tavLst>
                                        <p:tav tm="0">
                                          <p:val>
                                            <p:strVal val="#ppt_y+.1"/>
                                          </p:val>
                                        </p:tav>
                                        <p:tav tm="100000">
                                          <p:val>
                                            <p:strVal val="#ppt_y"/>
                                          </p:val>
                                        </p:tav>
                                      </p:tavLst>
                                    </p:anim>
                                  </p:childTnLst>
                                </p:cTn>
                              </p:par>
                              <p:par>
                                <p:cTn id="258" presetID="10" presetClass="entr" presetSubtype="0" fill="hold" grpId="0" nodeType="withEffect">
                                  <p:stCondLst>
                                    <p:cond delay="500"/>
                                  </p:stCondLst>
                                  <p:childTnLst>
                                    <p:set>
                                      <p:cBhvr>
                                        <p:cTn id="259" dur="1" fill="hold">
                                          <p:stCondLst>
                                            <p:cond delay="0"/>
                                          </p:stCondLst>
                                        </p:cTn>
                                        <p:tgtEl>
                                          <p:spTgt spid="139"/>
                                        </p:tgtEl>
                                        <p:attrNameLst>
                                          <p:attrName>style.visibility</p:attrName>
                                        </p:attrNameLst>
                                      </p:cBhvr>
                                      <p:to>
                                        <p:strVal val="visible"/>
                                      </p:to>
                                    </p:set>
                                    <p:animEffect transition="in" filter="fade">
                                      <p:cBhvr>
                                        <p:cTn id="260" dur="500"/>
                                        <p:tgtEl>
                                          <p:spTgt spid="139"/>
                                        </p:tgtEl>
                                      </p:cBhvr>
                                    </p:animEffect>
                                  </p:childTnLst>
                                </p:cTn>
                              </p:par>
                              <p:par>
                                <p:cTn id="261" presetID="10" presetClass="entr" presetSubtype="0" fill="hold" grpId="0" nodeType="withEffect">
                                  <p:stCondLst>
                                    <p:cond delay="1000"/>
                                  </p:stCondLst>
                                  <p:childTnLst>
                                    <p:set>
                                      <p:cBhvr>
                                        <p:cTn id="262" dur="1" fill="hold">
                                          <p:stCondLst>
                                            <p:cond delay="0"/>
                                          </p:stCondLst>
                                        </p:cTn>
                                        <p:tgtEl>
                                          <p:spTgt spid="115"/>
                                        </p:tgtEl>
                                        <p:attrNameLst>
                                          <p:attrName>style.visibility</p:attrName>
                                        </p:attrNameLst>
                                      </p:cBhvr>
                                      <p:to>
                                        <p:strVal val="visible"/>
                                      </p:to>
                                    </p:set>
                                    <p:animEffect transition="in" filter="fade">
                                      <p:cBhvr>
                                        <p:cTn id="263" dur="250"/>
                                        <p:tgtEl>
                                          <p:spTgt spid="115"/>
                                        </p:tgtEl>
                                      </p:cBhvr>
                                    </p:animEffect>
                                  </p:childTnLst>
                                </p:cTn>
                              </p:par>
                              <p:par>
                                <p:cTn id="264" presetID="47" presetClass="entr" presetSubtype="0" fill="hold" grpId="0" nodeType="withEffect">
                                  <p:stCondLst>
                                    <p:cond delay="1000"/>
                                  </p:stCondLst>
                                  <p:childTnLst>
                                    <p:set>
                                      <p:cBhvr>
                                        <p:cTn id="265" dur="1" fill="hold">
                                          <p:stCondLst>
                                            <p:cond delay="0"/>
                                          </p:stCondLst>
                                        </p:cTn>
                                        <p:tgtEl>
                                          <p:spTgt spid="120"/>
                                        </p:tgtEl>
                                        <p:attrNameLst>
                                          <p:attrName>style.visibility</p:attrName>
                                        </p:attrNameLst>
                                      </p:cBhvr>
                                      <p:to>
                                        <p:strVal val="visible"/>
                                      </p:to>
                                    </p:set>
                                    <p:animEffect transition="in" filter="fade">
                                      <p:cBhvr>
                                        <p:cTn id="266" dur="250"/>
                                        <p:tgtEl>
                                          <p:spTgt spid="120"/>
                                        </p:tgtEl>
                                      </p:cBhvr>
                                    </p:animEffect>
                                    <p:anim calcmode="lin" valueType="num">
                                      <p:cBhvr>
                                        <p:cTn id="267" dur="250" fill="hold"/>
                                        <p:tgtEl>
                                          <p:spTgt spid="120"/>
                                        </p:tgtEl>
                                        <p:attrNameLst>
                                          <p:attrName>ppt_x</p:attrName>
                                        </p:attrNameLst>
                                      </p:cBhvr>
                                      <p:tavLst>
                                        <p:tav tm="0">
                                          <p:val>
                                            <p:strVal val="#ppt_x"/>
                                          </p:val>
                                        </p:tav>
                                        <p:tav tm="100000">
                                          <p:val>
                                            <p:strVal val="#ppt_x"/>
                                          </p:val>
                                        </p:tav>
                                      </p:tavLst>
                                    </p:anim>
                                    <p:anim calcmode="lin" valueType="num">
                                      <p:cBhvr>
                                        <p:cTn id="268" dur="250" fill="hold"/>
                                        <p:tgtEl>
                                          <p:spTgt spid="120"/>
                                        </p:tgtEl>
                                        <p:attrNameLst>
                                          <p:attrName>ppt_y</p:attrName>
                                        </p:attrNameLst>
                                      </p:cBhvr>
                                      <p:tavLst>
                                        <p:tav tm="0">
                                          <p:val>
                                            <p:strVal val="#ppt_y-.1"/>
                                          </p:val>
                                        </p:tav>
                                        <p:tav tm="100000">
                                          <p:val>
                                            <p:strVal val="#ppt_y"/>
                                          </p:val>
                                        </p:tav>
                                      </p:tavLst>
                                    </p:anim>
                                  </p:childTnLst>
                                </p:cTn>
                              </p:par>
                              <p:par>
                                <p:cTn id="269" presetID="42" presetClass="entr" presetSubtype="0" fill="hold" grpId="0" nodeType="withEffect">
                                  <p:stCondLst>
                                    <p:cond delay="1000"/>
                                  </p:stCondLst>
                                  <p:childTnLst>
                                    <p:set>
                                      <p:cBhvr>
                                        <p:cTn id="270" dur="1" fill="hold">
                                          <p:stCondLst>
                                            <p:cond delay="0"/>
                                          </p:stCondLst>
                                        </p:cTn>
                                        <p:tgtEl>
                                          <p:spTgt spid="145"/>
                                        </p:tgtEl>
                                        <p:attrNameLst>
                                          <p:attrName>style.visibility</p:attrName>
                                        </p:attrNameLst>
                                      </p:cBhvr>
                                      <p:to>
                                        <p:strVal val="visible"/>
                                      </p:to>
                                    </p:set>
                                    <p:animEffect transition="in" filter="fade">
                                      <p:cBhvr>
                                        <p:cTn id="271" dur="500"/>
                                        <p:tgtEl>
                                          <p:spTgt spid="145"/>
                                        </p:tgtEl>
                                      </p:cBhvr>
                                    </p:animEffect>
                                    <p:anim calcmode="lin" valueType="num">
                                      <p:cBhvr>
                                        <p:cTn id="272" dur="500" fill="hold"/>
                                        <p:tgtEl>
                                          <p:spTgt spid="145"/>
                                        </p:tgtEl>
                                        <p:attrNameLst>
                                          <p:attrName>ppt_x</p:attrName>
                                        </p:attrNameLst>
                                      </p:cBhvr>
                                      <p:tavLst>
                                        <p:tav tm="0">
                                          <p:val>
                                            <p:strVal val="#ppt_x"/>
                                          </p:val>
                                        </p:tav>
                                        <p:tav tm="100000">
                                          <p:val>
                                            <p:strVal val="#ppt_x"/>
                                          </p:val>
                                        </p:tav>
                                      </p:tavLst>
                                    </p:anim>
                                    <p:anim calcmode="lin" valueType="num">
                                      <p:cBhvr>
                                        <p:cTn id="273" dur="500" fill="hold"/>
                                        <p:tgtEl>
                                          <p:spTgt spid="145"/>
                                        </p:tgtEl>
                                        <p:attrNameLst>
                                          <p:attrName>ppt_y</p:attrName>
                                        </p:attrNameLst>
                                      </p:cBhvr>
                                      <p:tavLst>
                                        <p:tav tm="0">
                                          <p:val>
                                            <p:strVal val="#ppt_y+.1"/>
                                          </p:val>
                                        </p:tav>
                                        <p:tav tm="100000">
                                          <p:val>
                                            <p:strVal val="#ppt_y"/>
                                          </p:val>
                                        </p:tav>
                                      </p:tavLst>
                                    </p:anim>
                                  </p:childTnLst>
                                </p:cTn>
                              </p:par>
                              <p:par>
                                <p:cTn id="274" presetID="42" presetClass="entr" presetSubtype="0" fill="hold" nodeType="withEffect">
                                  <p:stCondLst>
                                    <p:cond delay="1250"/>
                                  </p:stCondLst>
                                  <p:childTnLst>
                                    <p:set>
                                      <p:cBhvr>
                                        <p:cTn id="275" dur="1" fill="hold">
                                          <p:stCondLst>
                                            <p:cond delay="0"/>
                                          </p:stCondLst>
                                        </p:cTn>
                                        <p:tgtEl>
                                          <p:spTgt spid="123"/>
                                        </p:tgtEl>
                                        <p:attrNameLst>
                                          <p:attrName>style.visibility</p:attrName>
                                        </p:attrNameLst>
                                      </p:cBhvr>
                                      <p:to>
                                        <p:strVal val="visible"/>
                                      </p:to>
                                    </p:set>
                                    <p:animEffect transition="in" filter="fade">
                                      <p:cBhvr>
                                        <p:cTn id="276" dur="500"/>
                                        <p:tgtEl>
                                          <p:spTgt spid="123"/>
                                        </p:tgtEl>
                                      </p:cBhvr>
                                    </p:animEffect>
                                    <p:anim calcmode="lin" valueType="num">
                                      <p:cBhvr>
                                        <p:cTn id="277" dur="500" fill="hold"/>
                                        <p:tgtEl>
                                          <p:spTgt spid="123"/>
                                        </p:tgtEl>
                                        <p:attrNameLst>
                                          <p:attrName>ppt_x</p:attrName>
                                        </p:attrNameLst>
                                      </p:cBhvr>
                                      <p:tavLst>
                                        <p:tav tm="0">
                                          <p:val>
                                            <p:strVal val="#ppt_x"/>
                                          </p:val>
                                        </p:tav>
                                        <p:tav tm="100000">
                                          <p:val>
                                            <p:strVal val="#ppt_x"/>
                                          </p:val>
                                        </p:tav>
                                      </p:tavLst>
                                    </p:anim>
                                    <p:anim calcmode="lin" valueType="num">
                                      <p:cBhvr>
                                        <p:cTn id="278" dur="500" fill="hold"/>
                                        <p:tgtEl>
                                          <p:spTgt spid="123"/>
                                        </p:tgtEl>
                                        <p:attrNameLst>
                                          <p:attrName>ppt_y</p:attrName>
                                        </p:attrNameLst>
                                      </p:cBhvr>
                                      <p:tavLst>
                                        <p:tav tm="0">
                                          <p:val>
                                            <p:strVal val="#ppt_y+.1"/>
                                          </p:val>
                                        </p:tav>
                                        <p:tav tm="100000">
                                          <p:val>
                                            <p:strVal val="#ppt_y"/>
                                          </p:val>
                                        </p:tav>
                                      </p:tavLst>
                                    </p:anim>
                                  </p:childTnLst>
                                </p:cTn>
                              </p:par>
                            </p:childTnLst>
                          </p:cTn>
                        </p:par>
                        <p:par>
                          <p:cTn id="279" fill="hold">
                            <p:stCondLst>
                              <p:cond delay="4500"/>
                            </p:stCondLst>
                            <p:childTnLst>
                              <p:par>
                                <p:cTn id="280" presetID="10" presetClass="entr" presetSubtype="0" fill="hold" grpId="0" nodeType="afterEffect">
                                  <p:stCondLst>
                                    <p:cond delay="0"/>
                                  </p:stCondLst>
                                  <p:childTnLst>
                                    <p:set>
                                      <p:cBhvr>
                                        <p:cTn id="281" dur="1" fill="hold">
                                          <p:stCondLst>
                                            <p:cond delay="0"/>
                                          </p:stCondLst>
                                        </p:cTn>
                                        <p:tgtEl>
                                          <p:spTgt spid="140"/>
                                        </p:tgtEl>
                                        <p:attrNameLst>
                                          <p:attrName>style.visibility</p:attrName>
                                        </p:attrNameLst>
                                      </p:cBhvr>
                                      <p:to>
                                        <p:strVal val="visible"/>
                                      </p:to>
                                    </p:set>
                                    <p:animEffect transition="in" filter="fade">
                                      <p:cBhvr>
                                        <p:cTn id="282" dur="500"/>
                                        <p:tgtEl>
                                          <p:spTgt spid="140"/>
                                        </p:tgtEl>
                                      </p:cBhvr>
                                    </p:animEffect>
                                  </p:childTnLst>
                                </p:cTn>
                              </p:par>
                              <p:par>
                                <p:cTn id="283" presetID="10" presetClass="entr" presetSubtype="0" fill="hold" grpId="0" nodeType="withEffect">
                                  <p:stCondLst>
                                    <p:cond delay="1250"/>
                                  </p:stCondLst>
                                  <p:childTnLst>
                                    <p:set>
                                      <p:cBhvr>
                                        <p:cTn id="284" dur="1" fill="hold">
                                          <p:stCondLst>
                                            <p:cond delay="0"/>
                                          </p:stCondLst>
                                        </p:cTn>
                                        <p:tgtEl>
                                          <p:spTgt spid="116"/>
                                        </p:tgtEl>
                                        <p:attrNameLst>
                                          <p:attrName>style.visibility</p:attrName>
                                        </p:attrNameLst>
                                      </p:cBhvr>
                                      <p:to>
                                        <p:strVal val="visible"/>
                                      </p:to>
                                    </p:set>
                                    <p:animEffect transition="in" filter="fade">
                                      <p:cBhvr>
                                        <p:cTn id="285" dur="250"/>
                                        <p:tgtEl>
                                          <p:spTgt spid="116"/>
                                        </p:tgtEl>
                                      </p:cBhvr>
                                    </p:animEffect>
                                  </p:childTnLst>
                                </p:cTn>
                              </p:par>
                              <p:par>
                                <p:cTn id="286" presetID="47" presetClass="entr" presetSubtype="0" fill="hold" grpId="0" nodeType="withEffect">
                                  <p:stCondLst>
                                    <p:cond delay="1250"/>
                                  </p:stCondLst>
                                  <p:childTnLst>
                                    <p:set>
                                      <p:cBhvr>
                                        <p:cTn id="287" dur="1" fill="hold">
                                          <p:stCondLst>
                                            <p:cond delay="0"/>
                                          </p:stCondLst>
                                        </p:cTn>
                                        <p:tgtEl>
                                          <p:spTgt spid="121"/>
                                        </p:tgtEl>
                                        <p:attrNameLst>
                                          <p:attrName>style.visibility</p:attrName>
                                        </p:attrNameLst>
                                      </p:cBhvr>
                                      <p:to>
                                        <p:strVal val="visible"/>
                                      </p:to>
                                    </p:set>
                                    <p:animEffect transition="in" filter="fade">
                                      <p:cBhvr>
                                        <p:cTn id="288" dur="250"/>
                                        <p:tgtEl>
                                          <p:spTgt spid="121"/>
                                        </p:tgtEl>
                                      </p:cBhvr>
                                    </p:animEffect>
                                    <p:anim calcmode="lin" valueType="num">
                                      <p:cBhvr>
                                        <p:cTn id="289" dur="250" fill="hold"/>
                                        <p:tgtEl>
                                          <p:spTgt spid="121"/>
                                        </p:tgtEl>
                                        <p:attrNameLst>
                                          <p:attrName>ppt_x</p:attrName>
                                        </p:attrNameLst>
                                      </p:cBhvr>
                                      <p:tavLst>
                                        <p:tav tm="0">
                                          <p:val>
                                            <p:strVal val="#ppt_x"/>
                                          </p:val>
                                        </p:tav>
                                        <p:tav tm="100000">
                                          <p:val>
                                            <p:strVal val="#ppt_x"/>
                                          </p:val>
                                        </p:tav>
                                      </p:tavLst>
                                    </p:anim>
                                    <p:anim calcmode="lin" valueType="num">
                                      <p:cBhvr>
                                        <p:cTn id="290" dur="250" fill="hold"/>
                                        <p:tgtEl>
                                          <p:spTgt spid="121"/>
                                        </p:tgtEl>
                                        <p:attrNameLst>
                                          <p:attrName>ppt_y</p:attrName>
                                        </p:attrNameLst>
                                      </p:cBhvr>
                                      <p:tavLst>
                                        <p:tav tm="0">
                                          <p:val>
                                            <p:strVal val="#ppt_y-.1"/>
                                          </p:val>
                                        </p:tav>
                                        <p:tav tm="100000">
                                          <p:val>
                                            <p:strVal val="#ppt_y"/>
                                          </p:val>
                                        </p:tav>
                                      </p:tavLst>
                                    </p:anim>
                                  </p:childTnLst>
                                </p:cTn>
                              </p:par>
                              <p:par>
                                <p:cTn id="291" presetID="42" presetClass="entr" presetSubtype="0" fill="hold" grpId="0" nodeType="withEffect">
                                  <p:stCondLst>
                                    <p:cond delay="1250"/>
                                  </p:stCondLst>
                                  <p:childTnLst>
                                    <p:set>
                                      <p:cBhvr>
                                        <p:cTn id="292" dur="1" fill="hold">
                                          <p:stCondLst>
                                            <p:cond delay="0"/>
                                          </p:stCondLst>
                                        </p:cTn>
                                        <p:tgtEl>
                                          <p:spTgt spid="146"/>
                                        </p:tgtEl>
                                        <p:attrNameLst>
                                          <p:attrName>style.visibility</p:attrName>
                                        </p:attrNameLst>
                                      </p:cBhvr>
                                      <p:to>
                                        <p:strVal val="visible"/>
                                      </p:to>
                                    </p:set>
                                    <p:animEffect transition="in" filter="fade">
                                      <p:cBhvr>
                                        <p:cTn id="293" dur="500"/>
                                        <p:tgtEl>
                                          <p:spTgt spid="146"/>
                                        </p:tgtEl>
                                      </p:cBhvr>
                                    </p:animEffect>
                                    <p:anim calcmode="lin" valueType="num">
                                      <p:cBhvr>
                                        <p:cTn id="294" dur="500" fill="hold"/>
                                        <p:tgtEl>
                                          <p:spTgt spid="146"/>
                                        </p:tgtEl>
                                        <p:attrNameLst>
                                          <p:attrName>ppt_x</p:attrName>
                                        </p:attrNameLst>
                                      </p:cBhvr>
                                      <p:tavLst>
                                        <p:tav tm="0">
                                          <p:val>
                                            <p:strVal val="#ppt_x"/>
                                          </p:val>
                                        </p:tav>
                                        <p:tav tm="100000">
                                          <p:val>
                                            <p:strVal val="#ppt_x"/>
                                          </p:val>
                                        </p:tav>
                                      </p:tavLst>
                                    </p:anim>
                                    <p:anim calcmode="lin" valueType="num">
                                      <p:cBhvr>
                                        <p:cTn id="295" dur="500" fill="hold"/>
                                        <p:tgtEl>
                                          <p:spTgt spid="146"/>
                                        </p:tgtEl>
                                        <p:attrNameLst>
                                          <p:attrName>ppt_y</p:attrName>
                                        </p:attrNameLst>
                                      </p:cBhvr>
                                      <p:tavLst>
                                        <p:tav tm="0">
                                          <p:val>
                                            <p:strVal val="#ppt_y+.1"/>
                                          </p:val>
                                        </p:tav>
                                        <p:tav tm="100000">
                                          <p:val>
                                            <p:strVal val="#ppt_y"/>
                                          </p:val>
                                        </p:tav>
                                      </p:tavLst>
                                    </p:anim>
                                  </p:childTnLst>
                                </p:cTn>
                              </p:par>
                              <p:par>
                                <p:cTn id="296" presetID="42" presetClass="entr" presetSubtype="0" fill="hold" nodeType="withEffect">
                                  <p:stCondLst>
                                    <p:cond delay="1500"/>
                                  </p:stCondLst>
                                  <p:childTnLst>
                                    <p:set>
                                      <p:cBhvr>
                                        <p:cTn id="297" dur="1" fill="hold">
                                          <p:stCondLst>
                                            <p:cond delay="0"/>
                                          </p:stCondLst>
                                        </p:cTn>
                                        <p:tgtEl>
                                          <p:spTgt spid="132"/>
                                        </p:tgtEl>
                                        <p:attrNameLst>
                                          <p:attrName>style.visibility</p:attrName>
                                        </p:attrNameLst>
                                      </p:cBhvr>
                                      <p:to>
                                        <p:strVal val="visible"/>
                                      </p:to>
                                    </p:set>
                                    <p:animEffect transition="in" filter="fade">
                                      <p:cBhvr>
                                        <p:cTn id="298" dur="500"/>
                                        <p:tgtEl>
                                          <p:spTgt spid="132"/>
                                        </p:tgtEl>
                                      </p:cBhvr>
                                    </p:animEffect>
                                    <p:anim calcmode="lin" valueType="num">
                                      <p:cBhvr>
                                        <p:cTn id="299" dur="500" fill="hold"/>
                                        <p:tgtEl>
                                          <p:spTgt spid="132"/>
                                        </p:tgtEl>
                                        <p:attrNameLst>
                                          <p:attrName>ppt_x</p:attrName>
                                        </p:attrNameLst>
                                      </p:cBhvr>
                                      <p:tavLst>
                                        <p:tav tm="0">
                                          <p:val>
                                            <p:strVal val="#ppt_x"/>
                                          </p:val>
                                        </p:tav>
                                        <p:tav tm="100000">
                                          <p:val>
                                            <p:strVal val="#ppt_x"/>
                                          </p:val>
                                        </p:tav>
                                      </p:tavLst>
                                    </p:anim>
                                    <p:anim calcmode="lin" valueType="num">
                                      <p:cBhvr>
                                        <p:cTn id="300" dur="500" fill="hold"/>
                                        <p:tgtEl>
                                          <p:spTgt spid="132"/>
                                        </p:tgtEl>
                                        <p:attrNameLst>
                                          <p:attrName>ppt_y</p:attrName>
                                        </p:attrNameLst>
                                      </p:cBhvr>
                                      <p:tavLst>
                                        <p:tav tm="0">
                                          <p:val>
                                            <p:strVal val="#ppt_y+.1"/>
                                          </p:val>
                                        </p:tav>
                                        <p:tav tm="100000">
                                          <p:val>
                                            <p:strVal val="#ppt_y"/>
                                          </p:val>
                                        </p:tav>
                                      </p:tavLst>
                                    </p:anim>
                                  </p:childTnLst>
                                </p:cTn>
                              </p:par>
                            </p:childTnLst>
                          </p:cTn>
                        </p:par>
                        <p:par>
                          <p:cTn id="301" fill="hold">
                            <p:stCondLst>
                              <p:cond delay="6500"/>
                            </p:stCondLst>
                            <p:childTnLst>
                              <p:par>
                                <p:cTn id="302" presetID="10" presetClass="entr" presetSubtype="0" fill="hold" grpId="0" nodeType="afterEffect">
                                  <p:stCondLst>
                                    <p:cond delay="0"/>
                                  </p:stCondLst>
                                  <p:childTnLst>
                                    <p:set>
                                      <p:cBhvr>
                                        <p:cTn id="303" dur="1" fill="hold">
                                          <p:stCondLst>
                                            <p:cond delay="0"/>
                                          </p:stCondLst>
                                        </p:cTn>
                                        <p:tgtEl>
                                          <p:spTgt spid="141"/>
                                        </p:tgtEl>
                                        <p:attrNameLst>
                                          <p:attrName>style.visibility</p:attrName>
                                        </p:attrNameLst>
                                      </p:cBhvr>
                                      <p:to>
                                        <p:strVal val="visible"/>
                                      </p:to>
                                    </p:set>
                                    <p:animEffect transition="in" filter="fade">
                                      <p:cBhvr>
                                        <p:cTn id="304" dur="500"/>
                                        <p:tgtEl>
                                          <p:spTgt spid="141"/>
                                        </p:tgtEl>
                                      </p:cBhvr>
                                    </p:animEffect>
                                  </p:childTnLst>
                                </p:cTn>
                              </p:par>
                              <p:par>
                                <p:cTn id="305" presetID="10" presetClass="entr" presetSubtype="0" fill="hold" grpId="0" nodeType="withEffect">
                                  <p:stCondLst>
                                    <p:cond delay="1500"/>
                                  </p:stCondLst>
                                  <p:childTnLst>
                                    <p:set>
                                      <p:cBhvr>
                                        <p:cTn id="306" dur="1" fill="hold">
                                          <p:stCondLst>
                                            <p:cond delay="0"/>
                                          </p:stCondLst>
                                        </p:cTn>
                                        <p:tgtEl>
                                          <p:spTgt spid="117"/>
                                        </p:tgtEl>
                                        <p:attrNameLst>
                                          <p:attrName>style.visibility</p:attrName>
                                        </p:attrNameLst>
                                      </p:cBhvr>
                                      <p:to>
                                        <p:strVal val="visible"/>
                                      </p:to>
                                    </p:set>
                                    <p:animEffect transition="in" filter="fade">
                                      <p:cBhvr>
                                        <p:cTn id="307" dur="250"/>
                                        <p:tgtEl>
                                          <p:spTgt spid="117"/>
                                        </p:tgtEl>
                                      </p:cBhvr>
                                    </p:animEffect>
                                  </p:childTnLst>
                                </p:cTn>
                              </p:par>
                              <p:par>
                                <p:cTn id="308" presetID="47" presetClass="entr" presetSubtype="0" fill="hold" grpId="0" nodeType="withEffect">
                                  <p:stCondLst>
                                    <p:cond delay="1500"/>
                                  </p:stCondLst>
                                  <p:childTnLst>
                                    <p:set>
                                      <p:cBhvr>
                                        <p:cTn id="309" dur="1" fill="hold">
                                          <p:stCondLst>
                                            <p:cond delay="0"/>
                                          </p:stCondLst>
                                        </p:cTn>
                                        <p:tgtEl>
                                          <p:spTgt spid="122"/>
                                        </p:tgtEl>
                                        <p:attrNameLst>
                                          <p:attrName>style.visibility</p:attrName>
                                        </p:attrNameLst>
                                      </p:cBhvr>
                                      <p:to>
                                        <p:strVal val="visible"/>
                                      </p:to>
                                    </p:set>
                                    <p:animEffect transition="in" filter="fade">
                                      <p:cBhvr>
                                        <p:cTn id="310" dur="250"/>
                                        <p:tgtEl>
                                          <p:spTgt spid="122"/>
                                        </p:tgtEl>
                                      </p:cBhvr>
                                    </p:animEffect>
                                    <p:anim calcmode="lin" valueType="num">
                                      <p:cBhvr>
                                        <p:cTn id="311" dur="250" fill="hold"/>
                                        <p:tgtEl>
                                          <p:spTgt spid="122"/>
                                        </p:tgtEl>
                                        <p:attrNameLst>
                                          <p:attrName>ppt_x</p:attrName>
                                        </p:attrNameLst>
                                      </p:cBhvr>
                                      <p:tavLst>
                                        <p:tav tm="0">
                                          <p:val>
                                            <p:strVal val="#ppt_x"/>
                                          </p:val>
                                        </p:tav>
                                        <p:tav tm="100000">
                                          <p:val>
                                            <p:strVal val="#ppt_x"/>
                                          </p:val>
                                        </p:tav>
                                      </p:tavLst>
                                    </p:anim>
                                    <p:anim calcmode="lin" valueType="num">
                                      <p:cBhvr>
                                        <p:cTn id="312" dur="250" fill="hold"/>
                                        <p:tgtEl>
                                          <p:spTgt spid="122"/>
                                        </p:tgtEl>
                                        <p:attrNameLst>
                                          <p:attrName>ppt_y</p:attrName>
                                        </p:attrNameLst>
                                      </p:cBhvr>
                                      <p:tavLst>
                                        <p:tav tm="0">
                                          <p:val>
                                            <p:strVal val="#ppt_y-.1"/>
                                          </p:val>
                                        </p:tav>
                                        <p:tav tm="100000">
                                          <p:val>
                                            <p:strVal val="#ppt_y"/>
                                          </p:val>
                                        </p:tav>
                                      </p:tavLst>
                                    </p:anim>
                                  </p:childTnLst>
                                </p:cTn>
                              </p:par>
                            </p:childTnLst>
                          </p:cTn>
                        </p:par>
                        <p:par>
                          <p:cTn id="313" fill="hold">
                            <p:stCondLst>
                              <p:cond delay="8250"/>
                            </p:stCondLst>
                            <p:childTnLst>
                              <p:par>
                                <p:cTn id="314" presetID="42" presetClass="entr" presetSubtype="0" fill="hold" grpId="0" nodeType="afterEffect">
                                  <p:stCondLst>
                                    <p:cond delay="0"/>
                                  </p:stCondLst>
                                  <p:childTnLst>
                                    <p:set>
                                      <p:cBhvr>
                                        <p:cTn id="315" dur="1" fill="hold">
                                          <p:stCondLst>
                                            <p:cond delay="0"/>
                                          </p:stCondLst>
                                        </p:cTn>
                                        <p:tgtEl>
                                          <p:spTgt spid="147"/>
                                        </p:tgtEl>
                                        <p:attrNameLst>
                                          <p:attrName>style.visibility</p:attrName>
                                        </p:attrNameLst>
                                      </p:cBhvr>
                                      <p:to>
                                        <p:strVal val="visible"/>
                                      </p:to>
                                    </p:set>
                                    <p:animEffect transition="in" filter="fade">
                                      <p:cBhvr>
                                        <p:cTn id="316" dur="500"/>
                                        <p:tgtEl>
                                          <p:spTgt spid="147"/>
                                        </p:tgtEl>
                                      </p:cBhvr>
                                    </p:animEffect>
                                    <p:anim calcmode="lin" valueType="num">
                                      <p:cBhvr>
                                        <p:cTn id="317" dur="500" fill="hold"/>
                                        <p:tgtEl>
                                          <p:spTgt spid="147"/>
                                        </p:tgtEl>
                                        <p:attrNameLst>
                                          <p:attrName>ppt_x</p:attrName>
                                        </p:attrNameLst>
                                      </p:cBhvr>
                                      <p:tavLst>
                                        <p:tav tm="0">
                                          <p:val>
                                            <p:strVal val="#ppt_x"/>
                                          </p:val>
                                        </p:tav>
                                        <p:tav tm="100000">
                                          <p:val>
                                            <p:strVal val="#ppt_x"/>
                                          </p:val>
                                        </p:tav>
                                      </p:tavLst>
                                    </p:anim>
                                    <p:anim calcmode="lin" valueType="num">
                                      <p:cBhvr>
                                        <p:cTn id="318" dur="500" fill="hold"/>
                                        <p:tgtEl>
                                          <p:spTgt spid="147"/>
                                        </p:tgtEl>
                                        <p:attrNameLst>
                                          <p:attrName>ppt_y</p:attrName>
                                        </p:attrNameLst>
                                      </p:cBhvr>
                                      <p:tavLst>
                                        <p:tav tm="0">
                                          <p:val>
                                            <p:strVal val="#ppt_y+.1"/>
                                          </p:val>
                                        </p:tav>
                                        <p:tav tm="100000">
                                          <p:val>
                                            <p:strVal val="#ppt_y"/>
                                          </p:val>
                                        </p:tav>
                                      </p:tavLst>
                                    </p:anim>
                                  </p:childTnLst>
                                </p:cTn>
                              </p:par>
                              <p:par>
                                <p:cTn id="319" presetID="42" presetClass="entr" presetSubtype="0" fill="hold" nodeType="withEffect">
                                  <p:stCondLst>
                                    <p:cond delay="500"/>
                                  </p:stCondLst>
                                  <p:childTnLst>
                                    <p:set>
                                      <p:cBhvr>
                                        <p:cTn id="320" dur="1" fill="hold">
                                          <p:stCondLst>
                                            <p:cond delay="0"/>
                                          </p:stCondLst>
                                        </p:cTn>
                                        <p:tgtEl>
                                          <p:spTgt spid="135"/>
                                        </p:tgtEl>
                                        <p:attrNameLst>
                                          <p:attrName>style.visibility</p:attrName>
                                        </p:attrNameLst>
                                      </p:cBhvr>
                                      <p:to>
                                        <p:strVal val="visible"/>
                                      </p:to>
                                    </p:set>
                                    <p:animEffect transition="in" filter="fade">
                                      <p:cBhvr>
                                        <p:cTn id="321" dur="500"/>
                                        <p:tgtEl>
                                          <p:spTgt spid="135"/>
                                        </p:tgtEl>
                                      </p:cBhvr>
                                    </p:animEffect>
                                    <p:anim calcmode="lin" valueType="num">
                                      <p:cBhvr>
                                        <p:cTn id="322" dur="500" fill="hold"/>
                                        <p:tgtEl>
                                          <p:spTgt spid="135"/>
                                        </p:tgtEl>
                                        <p:attrNameLst>
                                          <p:attrName>ppt_x</p:attrName>
                                        </p:attrNameLst>
                                      </p:cBhvr>
                                      <p:tavLst>
                                        <p:tav tm="0">
                                          <p:val>
                                            <p:strVal val="#ppt_x"/>
                                          </p:val>
                                        </p:tav>
                                        <p:tav tm="100000">
                                          <p:val>
                                            <p:strVal val="#ppt_x"/>
                                          </p:val>
                                        </p:tav>
                                      </p:tavLst>
                                    </p:anim>
                                    <p:anim calcmode="lin" valueType="num">
                                      <p:cBhvr>
                                        <p:cTn id="323" dur="500" fill="hold"/>
                                        <p:tgtEl>
                                          <p:spTgt spid="135"/>
                                        </p:tgtEl>
                                        <p:attrNameLst>
                                          <p:attrName>ppt_y</p:attrName>
                                        </p:attrNameLst>
                                      </p:cBhvr>
                                      <p:tavLst>
                                        <p:tav tm="0">
                                          <p:val>
                                            <p:strVal val="#ppt_y+.1"/>
                                          </p:val>
                                        </p:tav>
                                        <p:tav tm="100000">
                                          <p:val>
                                            <p:strVal val="#ppt_y"/>
                                          </p:val>
                                        </p:tav>
                                      </p:tavLst>
                                    </p:anim>
                                  </p:childTnLst>
                                </p:cTn>
                              </p:par>
                              <p:par>
                                <p:cTn id="324" presetID="10" presetClass="entr" presetSubtype="0" fill="hold" grpId="0" nodeType="withEffect">
                                  <p:stCondLst>
                                    <p:cond delay="1000"/>
                                  </p:stCondLst>
                                  <p:childTnLst>
                                    <p:set>
                                      <p:cBhvr>
                                        <p:cTn id="325" dur="1" fill="hold">
                                          <p:stCondLst>
                                            <p:cond delay="0"/>
                                          </p:stCondLst>
                                        </p:cTn>
                                        <p:tgtEl>
                                          <p:spTgt spid="142"/>
                                        </p:tgtEl>
                                        <p:attrNameLst>
                                          <p:attrName>style.visibility</p:attrName>
                                        </p:attrNameLst>
                                      </p:cBhvr>
                                      <p:to>
                                        <p:strVal val="visible"/>
                                      </p:to>
                                    </p:set>
                                    <p:animEffect transition="in" filter="fade">
                                      <p:cBhvr>
                                        <p:cTn id="326" dur="500"/>
                                        <p:tgtEl>
                                          <p:spTgt spid="142"/>
                                        </p:tgtEl>
                                      </p:cBhvr>
                                    </p:animEffect>
                                  </p:childTnLst>
                                </p:cTn>
                              </p:par>
                            </p:childTnLst>
                          </p:cTn>
                        </p:par>
                        <p:par>
                          <p:cTn id="327" fill="hold">
                            <p:stCondLst>
                              <p:cond delay="9750"/>
                            </p:stCondLst>
                            <p:childTnLst>
                              <p:par>
                                <p:cTn id="328" presetID="10" presetClass="entr" presetSubtype="0" fill="hold" grpId="0" nodeType="afterEffect">
                                  <p:stCondLst>
                                    <p:cond delay="0"/>
                                  </p:stCondLst>
                                  <p:childTnLst>
                                    <p:set>
                                      <p:cBhvr>
                                        <p:cTn id="329" dur="1" fill="hold">
                                          <p:stCondLst>
                                            <p:cond delay="0"/>
                                          </p:stCondLst>
                                        </p:cTn>
                                        <p:tgtEl>
                                          <p:spTgt spid="150"/>
                                        </p:tgtEl>
                                        <p:attrNameLst>
                                          <p:attrName>style.visibility</p:attrName>
                                        </p:attrNameLst>
                                      </p:cBhvr>
                                      <p:to>
                                        <p:strVal val="visible"/>
                                      </p:to>
                                    </p:set>
                                    <p:animEffect transition="in" filter="fade">
                                      <p:cBhvr>
                                        <p:cTn id="330"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44" grpId="0" animBg="1"/>
      <p:bldP spid="45" grpId="0" animBg="1"/>
      <p:bldP spid="46" grpId="0" animBg="1"/>
      <p:bldP spid="47" grpId="0" animBg="1"/>
      <p:bldP spid="48" grpId="0" animBg="1"/>
      <p:bldP spid="49" grpId="0" animBg="1"/>
      <p:bldP spid="54" grpId="0" animBg="1"/>
      <p:bldP spid="55" grpId="0" animBg="1"/>
      <p:bldP spid="56" grpId="0" animBg="1"/>
      <p:bldP spid="57" grpId="0" animBg="1"/>
      <p:bldP spid="73" grpId="0"/>
      <p:bldP spid="74" grpId="0"/>
      <p:bldP spid="75" grpId="0"/>
      <p:bldP spid="76" grpId="0"/>
      <p:bldP spid="77" grpId="0"/>
      <p:bldP spid="83" grpId="0" animBg="1"/>
      <p:bldP spid="84" grpId="0" animBg="1"/>
      <p:bldP spid="85" grpId="0" animBg="1"/>
      <p:bldP spid="86" grpId="0" animBg="1"/>
      <p:bldP spid="87" grpId="0" animBg="1"/>
      <p:bldP spid="88" grpId="0" animBg="1"/>
      <p:bldP spid="91" grpId="0" animBg="1"/>
      <p:bldP spid="108" grpId="0"/>
      <p:bldP spid="109" grpId="0"/>
      <p:bldP spid="110" grpId="0"/>
      <p:bldP spid="111" grpId="0"/>
      <p:bldP spid="112" grpId="0"/>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38" grpId="0"/>
      <p:bldP spid="139" grpId="0"/>
      <p:bldP spid="140" grpId="0"/>
      <p:bldP spid="141" grpId="0"/>
      <p:bldP spid="142" grpId="0"/>
      <p:bldP spid="143" grpId="0" animBg="1"/>
      <p:bldP spid="144" grpId="0" animBg="1"/>
      <p:bldP spid="145" grpId="0" animBg="1"/>
      <p:bldP spid="146" grpId="0" animBg="1"/>
      <p:bldP spid="147" grpId="0" animBg="1"/>
      <p:bldP spid="15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E225-7FE0-459A-89A9-D20F0BFC7B06}"/>
              </a:ext>
            </a:extLst>
          </p:cNvPr>
          <p:cNvSpPr>
            <a:spLocks noGrp="1"/>
          </p:cNvSpPr>
          <p:nvPr>
            <p:ph type="title"/>
          </p:nvPr>
        </p:nvSpPr>
        <p:spPr/>
        <p:txBody>
          <a:bodyPr/>
          <a:lstStyle/>
          <a:p>
            <a:r>
              <a:rPr lang="en-US" dirty="0"/>
              <a:t>Kubectl apply</a:t>
            </a:r>
          </a:p>
        </p:txBody>
      </p:sp>
      <p:sp>
        <p:nvSpPr>
          <p:cNvPr id="4" name="Rectangle 1">
            <a:extLst>
              <a:ext uri="{FF2B5EF4-FFF2-40B4-BE49-F238E27FC236}">
                <a16:creationId xmlns:a16="http://schemas.microsoft.com/office/drawing/2014/main" id="{2D274408-2EA5-4603-A6AD-0E36DA90D512}"/>
              </a:ext>
            </a:extLst>
          </p:cNvPr>
          <p:cNvSpPr>
            <a:spLocks noChangeArrowheads="1"/>
          </p:cNvSpPr>
          <p:nvPr/>
        </p:nvSpPr>
        <p:spPr bwMode="auto">
          <a:xfrm>
            <a:off x="6491025" y="458881"/>
            <a:ext cx="5489500" cy="57554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apiVersion</a:t>
            </a: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kind:</a:t>
            </a:r>
            <a:br>
              <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metadata:</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spec:</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A3F4BBD5-B489-41AD-9B06-A0012CD2FD44}"/>
              </a:ext>
            </a:extLst>
          </p:cNvPr>
          <p:cNvSpPr/>
          <p:nvPr/>
        </p:nvSpPr>
        <p:spPr>
          <a:xfrm>
            <a:off x="6490689" y="157217"/>
            <a:ext cx="3242246" cy="307777"/>
          </a:xfrm>
          <a:prstGeom prst="rect">
            <a:avLst/>
          </a:prstGeom>
          <a:solidFill>
            <a:schemeClr val="tx1">
              <a:lumMod val="75000"/>
              <a:lumOff val="25000"/>
            </a:schemeClr>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1400" b="1" dirty="0">
                <a:solidFill>
                  <a:schemeClr val="bg1">
                    <a:lumMod val="65000"/>
                  </a:schemeClr>
                </a:solidFill>
                <a:latin typeface="Courier New" panose="02070309020205020404" pitchFamily="49" charset="0"/>
                <a:cs typeface="Courier New" panose="02070309020205020404" pitchFamily="49" charset="0"/>
              </a:rPr>
              <a:t>deployment-</a:t>
            </a:r>
            <a:r>
              <a:rPr lang="en-US" sz="1400" b="1" dirty="0" err="1">
                <a:solidFill>
                  <a:schemeClr val="bg1">
                    <a:lumMod val="65000"/>
                  </a:schemeClr>
                </a:solidFill>
                <a:latin typeface="Courier New" panose="02070309020205020404" pitchFamily="49" charset="0"/>
                <a:cs typeface="Courier New" panose="02070309020205020404" pitchFamily="49" charset="0"/>
              </a:rPr>
              <a:t>definition.yml</a:t>
            </a:r>
            <a:endParaRPr lang="en-US" sz="1400" b="1" dirty="0">
              <a:solidFill>
                <a:schemeClr val="bg1">
                  <a:lumMod val="65000"/>
                </a:schemeClr>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46F5308B-6B1D-47E1-AAA0-1EC110225693}"/>
              </a:ext>
            </a:extLst>
          </p:cNvPr>
          <p:cNvSpPr/>
          <p:nvPr/>
        </p:nvSpPr>
        <p:spPr>
          <a:xfrm>
            <a:off x="6637019" y="1188039"/>
            <a:ext cx="3337303" cy="1323439"/>
          </a:xfrm>
          <a:prstGeom prst="rect">
            <a:avLst/>
          </a:prstGeom>
        </p:spPr>
        <p:txBody>
          <a:bodyPr wrap="square">
            <a:spAutoFit/>
          </a:bodyPr>
          <a:lstStyle/>
          <a:p>
            <a:r>
              <a:rPr lang="en-US" altLang="en-US" sz="1600" b="1" dirty="0">
                <a:solidFill>
                  <a:srgbClr val="CC7832"/>
                </a:solidFill>
                <a:latin typeface="Courier New" panose="02070309020205020404" pitchFamily="49" charset="0"/>
                <a:cs typeface="Courier New" panose="02070309020205020404" pitchFamily="49" charset="0"/>
              </a:rPr>
              <a:t>name: </a:t>
            </a:r>
            <a:r>
              <a:rPr lang="en-US" altLang="en-US" sz="1600" dirty="0" err="1">
                <a:solidFill>
                  <a:srgbClr val="A9B7C6"/>
                </a:solidFill>
                <a:latin typeface="Courier New" panose="02070309020205020404" pitchFamily="49" charset="0"/>
                <a:cs typeface="Courier New" panose="02070309020205020404" pitchFamily="49" charset="0"/>
              </a:rPr>
              <a:t>myapp</a:t>
            </a:r>
            <a:r>
              <a:rPr lang="en-US" altLang="en-US" sz="1600" dirty="0">
                <a:solidFill>
                  <a:srgbClr val="A9B7C6"/>
                </a:solidFill>
                <a:latin typeface="Courier New" panose="02070309020205020404" pitchFamily="49" charset="0"/>
                <a:cs typeface="Courier New" panose="02070309020205020404" pitchFamily="49" charset="0"/>
              </a:rPr>
              <a:t>-deployment</a:t>
            </a:r>
            <a:br>
              <a:rPr lang="en-US" altLang="en-US" sz="1600" dirty="0">
                <a:solidFill>
                  <a:srgbClr val="A9B7C6"/>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labels:</a:t>
            </a: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    app: </a:t>
            </a:r>
            <a:r>
              <a:rPr lang="en-US" altLang="en-US" sz="1600" dirty="0" err="1">
                <a:solidFill>
                  <a:srgbClr val="A9B7C6"/>
                </a:solidFill>
                <a:latin typeface="Courier New" panose="02070309020205020404" pitchFamily="49" charset="0"/>
                <a:cs typeface="Courier New" panose="02070309020205020404" pitchFamily="49" charset="0"/>
              </a:rPr>
              <a:t>myapp</a:t>
            </a:r>
            <a:endParaRPr lang="en-US" altLang="en-US" sz="1600" dirty="0">
              <a:solidFill>
                <a:srgbClr val="A9B7C6"/>
              </a:solidFill>
              <a:latin typeface="Courier New" panose="02070309020205020404" pitchFamily="49" charset="0"/>
              <a:cs typeface="Courier New" panose="02070309020205020404" pitchFamily="49" charset="0"/>
            </a:endParaRPr>
          </a:p>
          <a:p>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type: </a:t>
            </a:r>
            <a:r>
              <a:rPr lang="en-US" altLang="en-US" sz="1600" dirty="0">
                <a:solidFill>
                  <a:srgbClr val="A9B7C6"/>
                </a:solidFill>
                <a:latin typeface="Courier New" panose="02070309020205020404" pitchFamily="49" charset="0"/>
                <a:cs typeface="Courier New" panose="02070309020205020404" pitchFamily="49" charset="0"/>
              </a:rPr>
              <a:t>front-end</a:t>
            </a:r>
          </a:p>
          <a:p>
            <a:r>
              <a:rPr lang="en-US" sz="1600" dirty="0">
                <a:solidFill>
                  <a:srgbClr val="A9B7C6"/>
                </a:solidFill>
                <a:latin typeface="Courier New" panose="02070309020205020404" pitchFamily="49" charset="0"/>
                <a:cs typeface="Courier New" panose="02070309020205020404" pitchFamily="49" charset="0"/>
              </a:rPr>
              <a:t>    </a:t>
            </a:r>
            <a:endParaRPr lang="en-US" sz="1600" dirty="0"/>
          </a:p>
        </p:txBody>
      </p:sp>
      <p:sp>
        <p:nvSpPr>
          <p:cNvPr id="8" name="Rectangle 7">
            <a:extLst>
              <a:ext uri="{FF2B5EF4-FFF2-40B4-BE49-F238E27FC236}">
                <a16:creationId xmlns:a16="http://schemas.microsoft.com/office/drawing/2014/main" id="{7BB2F16F-3CB7-45EF-996B-8B95905A7E65}"/>
              </a:ext>
            </a:extLst>
          </p:cNvPr>
          <p:cNvSpPr/>
          <p:nvPr/>
        </p:nvSpPr>
        <p:spPr>
          <a:xfrm>
            <a:off x="7942582" y="458881"/>
            <a:ext cx="1048685" cy="338554"/>
          </a:xfrm>
          <a:prstGeom prst="rect">
            <a:avLst/>
          </a:prstGeom>
        </p:spPr>
        <p:txBody>
          <a:bodyPr wrap="none">
            <a:spAutoFit/>
          </a:bodyPr>
          <a:lstStyle/>
          <a:p>
            <a:r>
              <a:rPr lang="en-US" altLang="en-US" sz="1600" dirty="0">
                <a:solidFill>
                  <a:srgbClr val="A9B7C6"/>
                </a:solidFill>
                <a:latin typeface="Courier New" panose="02070309020205020404" pitchFamily="49" charset="0"/>
                <a:cs typeface="Courier New" panose="02070309020205020404" pitchFamily="49" charset="0"/>
              </a:rPr>
              <a:t>apps/v1</a:t>
            </a:r>
            <a:endParaRPr lang="en-US" sz="1600" dirty="0"/>
          </a:p>
        </p:txBody>
      </p:sp>
      <p:sp>
        <p:nvSpPr>
          <p:cNvPr id="9" name="Rectangle 8">
            <a:extLst>
              <a:ext uri="{FF2B5EF4-FFF2-40B4-BE49-F238E27FC236}">
                <a16:creationId xmlns:a16="http://schemas.microsoft.com/office/drawing/2014/main" id="{704C304C-9733-4F2E-AF7A-284FB98B8B11}"/>
              </a:ext>
            </a:extLst>
          </p:cNvPr>
          <p:cNvSpPr/>
          <p:nvPr/>
        </p:nvSpPr>
        <p:spPr>
          <a:xfrm>
            <a:off x="6999639" y="2714669"/>
            <a:ext cx="4090133" cy="2339102"/>
          </a:xfrm>
          <a:prstGeom prst="rect">
            <a:avLst/>
          </a:prstGeom>
        </p:spPr>
        <p:txBody>
          <a:bodyPr wrap="square">
            <a:spAutoFit/>
          </a:bodyPr>
          <a:lstStyle/>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metadata:</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name: </a:t>
            </a:r>
            <a:r>
              <a:rPr lang="en-US" altLang="en-US" sz="1600" dirty="0" err="1">
                <a:solidFill>
                  <a:srgbClr val="A9B7C6"/>
                </a:solidFill>
                <a:latin typeface="Courier New" panose="02070309020205020404" pitchFamily="49" charset="0"/>
                <a:cs typeface="Courier New" panose="02070309020205020404" pitchFamily="49" charset="0"/>
              </a:rPr>
              <a:t>myapp</a:t>
            </a:r>
            <a:r>
              <a:rPr lang="en-US" altLang="en-US" sz="1600" dirty="0">
                <a:solidFill>
                  <a:srgbClr val="A9B7C6"/>
                </a:solidFill>
                <a:latin typeface="Courier New" panose="02070309020205020404" pitchFamily="49" charset="0"/>
                <a:cs typeface="Courier New" panose="02070309020205020404" pitchFamily="49" charset="0"/>
              </a:rPr>
              <a:t>-pod</a:t>
            </a:r>
            <a:br>
              <a:rPr lang="en-US" altLang="en-US" sz="1600" dirty="0">
                <a:solidFill>
                  <a:srgbClr val="A9B7C6"/>
                </a:solidFill>
                <a:latin typeface="Courier New" panose="02070309020205020404" pitchFamily="49" charset="0"/>
                <a:cs typeface="Courier New" panose="02070309020205020404" pitchFamily="49" charset="0"/>
              </a:rPr>
            </a:br>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labels:</a:t>
            </a: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    app: </a:t>
            </a:r>
            <a:r>
              <a:rPr lang="en-US" altLang="en-US" sz="1600" dirty="0" err="1">
                <a:solidFill>
                  <a:srgbClr val="A9B7C6"/>
                </a:solidFill>
                <a:latin typeface="Courier New" panose="02070309020205020404" pitchFamily="49" charset="0"/>
                <a:cs typeface="Courier New" panose="02070309020205020404" pitchFamily="49" charset="0"/>
              </a:rPr>
              <a:t>myapp</a:t>
            </a:r>
            <a:endParaRPr lang="en-US" altLang="en-US" sz="1600" dirty="0">
              <a:solidFill>
                <a:srgbClr val="A9B7C6"/>
              </a:solidFill>
              <a:latin typeface="Courier New" panose="02070309020205020404" pitchFamily="49" charset="0"/>
              <a:cs typeface="Courier New" panose="02070309020205020404" pitchFamily="49" charset="0"/>
            </a:endParaRPr>
          </a:p>
          <a:p>
            <a:pPr defTabSz="914400" eaLnBrk="0" fontAlgn="base" hangingPunct="0">
              <a:spcBef>
                <a:spcPct val="0"/>
              </a:spcBef>
              <a:spcAft>
                <a:spcPct val="0"/>
              </a:spcAft>
            </a:pPr>
            <a:r>
              <a:rPr lang="en-US" altLang="en-US" sz="1600" b="1"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type: </a:t>
            </a:r>
            <a:r>
              <a:rPr lang="en-US" altLang="en-US" sz="1600" dirty="0">
                <a:solidFill>
                  <a:srgbClr val="A9B7C6"/>
                </a:solidFill>
                <a:latin typeface="Courier New" panose="02070309020205020404" pitchFamily="49" charset="0"/>
                <a:cs typeface="Courier New" panose="02070309020205020404" pitchFamily="49" charset="0"/>
              </a:rPr>
              <a:t>front-end</a:t>
            </a: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spec:</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containers:</a:t>
            </a: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name: </a:t>
            </a:r>
            <a:r>
              <a:rPr lang="en-US" altLang="en-US" sz="1600" dirty="0" err="1">
                <a:solidFill>
                  <a:srgbClr val="A9B7C6"/>
                </a:solidFill>
                <a:latin typeface="Courier New" panose="02070309020205020404" pitchFamily="49" charset="0"/>
                <a:cs typeface="Courier New" panose="02070309020205020404" pitchFamily="49" charset="0"/>
              </a:rPr>
              <a:t>nginx</a:t>
            </a:r>
            <a:r>
              <a:rPr lang="en-US" altLang="en-US" sz="1600" dirty="0">
                <a:solidFill>
                  <a:srgbClr val="A9B7C6"/>
                </a:solidFill>
                <a:latin typeface="Courier New" panose="02070309020205020404" pitchFamily="49" charset="0"/>
                <a:cs typeface="Courier New" panose="02070309020205020404" pitchFamily="49" charset="0"/>
              </a:rPr>
              <a:t>-container</a:t>
            </a:r>
          </a:p>
          <a:p>
            <a:pPr lvl="0" defTabSz="914400" eaLnBrk="0" fontAlgn="base" hangingPunct="0">
              <a:spcBef>
                <a:spcPct val="0"/>
              </a:spcBef>
              <a:spcAft>
                <a:spcPct val="0"/>
              </a:spcAft>
            </a:pPr>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image: </a:t>
            </a:r>
            <a:r>
              <a:rPr lang="en-US" altLang="en-US" sz="1600" dirty="0" err="1">
                <a:solidFill>
                  <a:srgbClr val="A9B7C6"/>
                </a:solidFill>
                <a:latin typeface="Courier New" panose="02070309020205020404" pitchFamily="49" charset="0"/>
                <a:cs typeface="Courier New" panose="02070309020205020404" pitchFamily="49" charset="0"/>
              </a:rPr>
              <a:t>nginx</a:t>
            </a:r>
            <a:endParaRPr lang="en-US" altLang="en-US" sz="1600" dirty="0">
              <a:solidFill>
                <a:srgbClr val="A9B7C6"/>
              </a:solidFill>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AFB348A8-BC32-4258-982C-27D6673CF100}"/>
              </a:ext>
            </a:extLst>
          </p:cNvPr>
          <p:cNvSpPr/>
          <p:nvPr/>
        </p:nvSpPr>
        <p:spPr>
          <a:xfrm>
            <a:off x="6637019" y="5033453"/>
            <a:ext cx="3337303" cy="584775"/>
          </a:xfrm>
          <a:prstGeom prst="rect">
            <a:avLst/>
          </a:prstGeom>
        </p:spPr>
        <p:txBody>
          <a:bodyPr wrap="square">
            <a:spAutoFit/>
          </a:bodyPr>
          <a:lstStyle/>
          <a:p>
            <a:r>
              <a:rPr lang="en-US" altLang="en-US" sz="1600" b="1" dirty="0">
                <a:solidFill>
                  <a:srgbClr val="CC7832"/>
                </a:solidFill>
                <a:latin typeface="Courier New" panose="02070309020205020404" pitchFamily="49" charset="0"/>
                <a:cs typeface="Courier New" panose="02070309020205020404" pitchFamily="49" charset="0"/>
              </a:rPr>
              <a:t>replicas:</a:t>
            </a:r>
            <a:endParaRPr lang="en-US" altLang="en-US" sz="1600" dirty="0">
              <a:solidFill>
                <a:srgbClr val="A9B7C6"/>
              </a:solidFill>
              <a:latin typeface="Courier New" panose="02070309020205020404" pitchFamily="49" charset="0"/>
              <a:cs typeface="Courier New" panose="02070309020205020404" pitchFamily="49" charset="0"/>
            </a:endParaRPr>
          </a:p>
          <a:p>
            <a:r>
              <a:rPr lang="en-US" sz="1600" dirty="0">
                <a:solidFill>
                  <a:srgbClr val="A9B7C6"/>
                </a:solidFill>
                <a:latin typeface="Courier New" panose="02070309020205020404" pitchFamily="49" charset="0"/>
                <a:cs typeface="Courier New" panose="02070309020205020404" pitchFamily="49" charset="0"/>
              </a:rPr>
              <a:t>    </a:t>
            </a:r>
            <a:endParaRPr lang="en-US" sz="1600" dirty="0"/>
          </a:p>
        </p:txBody>
      </p:sp>
      <p:sp>
        <p:nvSpPr>
          <p:cNvPr id="11" name="Rectangle 10">
            <a:extLst>
              <a:ext uri="{FF2B5EF4-FFF2-40B4-BE49-F238E27FC236}">
                <a16:creationId xmlns:a16="http://schemas.microsoft.com/office/drawing/2014/main" id="{08760CCA-460B-40F7-8812-03955E0B371C}"/>
              </a:ext>
            </a:extLst>
          </p:cNvPr>
          <p:cNvSpPr/>
          <p:nvPr/>
        </p:nvSpPr>
        <p:spPr>
          <a:xfrm>
            <a:off x="6637019" y="5278187"/>
            <a:ext cx="3337303" cy="584775"/>
          </a:xfrm>
          <a:prstGeom prst="rect">
            <a:avLst/>
          </a:prstGeom>
        </p:spPr>
        <p:txBody>
          <a:bodyPr wrap="square">
            <a:spAutoFit/>
          </a:bodyPr>
          <a:lstStyle/>
          <a:p>
            <a:r>
              <a:rPr lang="en-US" altLang="en-US" sz="1600" b="1" dirty="0">
                <a:solidFill>
                  <a:srgbClr val="CC7832"/>
                </a:solidFill>
                <a:latin typeface="Courier New" panose="02070309020205020404" pitchFamily="49" charset="0"/>
                <a:cs typeface="Courier New" panose="02070309020205020404" pitchFamily="49" charset="0"/>
              </a:rPr>
              <a:t>selector:</a:t>
            </a:r>
            <a:endParaRPr lang="en-US" altLang="en-US" sz="1600" dirty="0">
              <a:solidFill>
                <a:srgbClr val="A9B7C6"/>
              </a:solidFill>
              <a:latin typeface="Courier New" panose="02070309020205020404" pitchFamily="49" charset="0"/>
              <a:cs typeface="Courier New" panose="02070309020205020404" pitchFamily="49" charset="0"/>
            </a:endParaRPr>
          </a:p>
          <a:p>
            <a:r>
              <a:rPr lang="en-US" sz="1600" dirty="0">
                <a:solidFill>
                  <a:srgbClr val="A9B7C6"/>
                </a:solidFill>
                <a:latin typeface="Courier New" panose="02070309020205020404" pitchFamily="49" charset="0"/>
                <a:cs typeface="Courier New" panose="02070309020205020404" pitchFamily="49" charset="0"/>
              </a:rPr>
              <a:t>   </a:t>
            </a:r>
            <a:endParaRPr lang="en-US" sz="1600" dirty="0"/>
          </a:p>
        </p:txBody>
      </p:sp>
      <p:sp>
        <p:nvSpPr>
          <p:cNvPr id="12" name="Rectangle 11">
            <a:extLst>
              <a:ext uri="{FF2B5EF4-FFF2-40B4-BE49-F238E27FC236}">
                <a16:creationId xmlns:a16="http://schemas.microsoft.com/office/drawing/2014/main" id="{BE3E8982-8BDE-43E8-90FE-5AC3FB51EAAA}"/>
              </a:ext>
            </a:extLst>
          </p:cNvPr>
          <p:cNvSpPr/>
          <p:nvPr/>
        </p:nvSpPr>
        <p:spPr>
          <a:xfrm>
            <a:off x="6999639" y="5513044"/>
            <a:ext cx="2406428" cy="584775"/>
          </a:xfrm>
          <a:prstGeom prst="rect">
            <a:avLst/>
          </a:prstGeom>
        </p:spPr>
        <p:txBody>
          <a:bodyPr wrap="none">
            <a:spAutoFit/>
          </a:bodyPr>
          <a:lstStyle/>
          <a:p>
            <a:r>
              <a:rPr lang="en-US" altLang="en-US" sz="1600" b="1" dirty="0" err="1">
                <a:solidFill>
                  <a:srgbClr val="CC7832"/>
                </a:solidFill>
                <a:latin typeface="Courier New" panose="02070309020205020404" pitchFamily="49" charset="0"/>
                <a:cs typeface="Courier New" panose="02070309020205020404" pitchFamily="49" charset="0"/>
              </a:rPr>
              <a:t>matchLabels</a:t>
            </a:r>
            <a:r>
              <a:rPr lang="en-US" altLang="en-US" sz="1600" b="1" dirty="0">
                <a:solidFill>
                  <a:srgbClr val="CC7832"/>
                </a:solidFill>
                <a:latin typeface="Courier New" panose="02070309020205020404" pitchFamily="49" charset="0"/>
                <a:cs typeface="Courier New" panose="02070309020205020404" pitchFamily="49" charset="0"/>
              </a:rPr>
              <a:t>:</a:t>
            </a:r>
            <a:endParaRPr lang="en-US" sz="1600" dirty="0">
              <a:solidFill>
                <a:srgbClr val="A9B7C6"/>
              </a:solidFill>
              <a:latin typeface="Courier New" panose="02070309020205020404" pitchFamily="49" charset="0"/>
              <a:cs typeface="Courier New" panose="02070309020205020404" pitchFamily="49" charset="0"/>
            </a:endParaRPr>
          </a:p>
          <a:p>
            <a:r>
              <a:rPr lang="en-US" sz="1600" dirty="0">
                <a:solidFill>
                  <a:srgbClr val="A9B7C6"/>
                </a:solidFill>
                <a:latin typeface="Courier New" panose="02070309020205020404" pitchFamily="49" charset="0"/>
                <a:cs typeface="Courier New" panose="02070309020205020404" pitchFamily="49" charset="0"/>
              </a:rPr>
              <a:t>   </a:t>
            </a:r>
            <a:r>
              <a:rPr lang="en-US" sz="1600" b="1" dirty="0">
                <a:solidFill>
                  <a:srgbClr val="CC7832"/>
                </a:solidFill>
                <a:latin typeface="Courier New" panose="02070309020205020404" pitchFamily="49" charset="0"/>
                <a:cs typeface="Courier New" panose="02070309020205020404" pitchFamily="49" charset="0"/>
              </a:rPr>
              <a:t>type:</a:t>
            </a:r>
            <a:r>
              <a:rPr lang="en-US" sz="1600" dirty="0">
                <a:solidFill>
                  <a:srgbClr val="A9B7C6"/>
                </a:solidFill>
                <a:latin typeface="Courier New" panose="02070309020205020404" pitchFamily="49" charset="0"/>
                <a:cs typeface="Courier New" panose="02070309020205020404" pitchFamily="49" charset="0"/>
              </a:rPr>
              <a:t> front-end</a:t>
            </a:r>
            <a:endParaRPr lang="en-US" sz="1600" dirty="0"/>
          </a:p>
        </p:txBody>
      </p:sp>
      <p:sp>
        <p:nvSpPr>
          <p:cNvPr id="13" name="Rectangle 12">
            <a:extLst>
              <a:ext uri="{FF2B5EF4-FFF2-40B4-BE49-F238E27FC236}">
                <a16:creationId xmlns:a16="http://schemas.microsoft.com/office/drawing/2014/main" id="{7B9DAF24-E6E4-4C24-AE23-5CED8890F99E}"/>
              </a:ext>
            </a:extLst>
          </p:cNvPr>
          <p:cNvSpPr/>
          <p:nvPr/>
        </p:nvSpPr>
        <p:spPr>
          <a:xfrm>
            <a:off x="6705599" y="2453947"/>
            <a:ext cx="3337303" cy="584775"/>
          </a:xfrm>
          <a:prstGeom prst="rect">
            <a:avLst/>
          </a:prstGeom>
        </p:spPr>
        <p:txBody>
          <a:bodyPr wrap="square">
            <a:spAutoFit/>
          </a:bodyPr>
          <a:lstStyle/>
          <a:p>
            <a:r>
              <a:rPr lang="en-US" altLang="en-US" sz="1600" b="1" dirty="0">
                <a:solidFill>
                  <a:srgbClr val="CC7832"/>
                </a:solidFill>
                <a:latin typeface="Courier New" panose="02070309020205020404" pitchFamily="49" charset="0"/>
                <a:cs typeface="Courier New" panose="02070309020205020404" pitchFamily="49" charset="0"/>
              </a:rPr>
              <a:t>template:</a:t>
            </a:r>
            <a:endParaRPr lang="en-US" altLang="en-US" sz="1600" dirty="0">
              <a:solidFill>
                <a:srgbClr val="A9B7C6"/>
              </a:solidFill>
              <a:latin typeface="Courier New" panose="02070309020205020404" pitchFamily="49" charset="0"/>
              <a:cs typeface="Courier New" panose="02070309020205020404" pitchFamily="49" charset="0"/>
            </a:endParaRPr>
          </a:p>
          <a:p>
            <a:r>
              <a:rPr lang="en-US" sz="1600" dirty="0">
                <a:solidFill>
                  <a:srgbClr val="A9B7C6"/>
                </a:solidFill>
                <a:latin typeface="Courier New" panose="02070309020205020404" pitchFamily="49" charset="0"/>
                <a:cs typeface="Courier New" panose="02070309020205020404" pitchFamily="49" charset="0"/>
              </a:rPr>
              <a:t>    </a:t>
            </a:r>
            <a:endParaRPr lang="en-US" sz="1600" dirty="0"/>
          </a:p>
        </p:txBody>
      </p:sp>
      <p:sp>
        <p:nvSpPr>
          <p:cNvPr id="14" name="Rectangle 13">
            <a:extLst>
              <a:ext uri="{FF2B5EF4-FFF2-40B4-BE49-F238E27FC236}">
                <a16:creationId xmlns:a16="http://schemas.microsoft.com/office/drawing/2014/main" id="{A86DD60A-F26B-4962-9E81-853215ED4370}"/>
              </a:ext>
            </a:extLst>
          </p:cNvPr>
          <p:cNvSpPr/>
          <p:nvPr/>
        </p:nvSpPr>
        <p:spPr>
          <a:xfrm>
            <a:off x="7788533" y="5027010"/>
            <a:ext cx="308098" cy="338554"/>
          </a:xfrm>
          <a:prstGeom prst="rect">
            <a:avLst/>
          </a:prstGeom>
        </p:spPr>
        <p:txBody>
          <a:bodyPr wrap="none">
            <a:spAutoFit/>
          </a:bodyPr>
          <a:lstStyle/>
          <a:p>
            <a:r>
              <a:rPr lang="en-US" sz="1600" dirty="0">
                <a:solidFill>
                  <a:srgbClr val="A9B7C6"/>
                </a:solidFill>
                <a:latin typeface="Courier New" panose="02070309020205020404" pitchFamily="49" charset="0"/>
                <a:cs typeface="Courier New" panose="02070309020205020404" pitchFamily="49" charset="0"/>
              </a:rPr>
              <a:t>3</a:t>
            </a:r>
            <a:endParaRPr lang="en-US" sz="1600" dirty="0"/>
          </a:p>
        </p:txBody>
      </p:sp>
      <p:sp>
        <p:nvSpPr>
          <p:cNvPr id="15" name="Rectangle 14">
            <a:extLst>
              <a:ext uri="{FF2B5EF4-FFF2-40B4-BE49-F238E27FC236}">
                <a16:creationId xmlns:a16="http://schemas.microsoft.com/office/drawing/2014/main" id="{4DD09298-B71E-4B3F-9E99-D2FA4733272F}"/>
              </a:ext>
            </a:extLst>
          </p:cNvPr>
          <p:cNvSpPr/>
          <p:nvPr/>
        </p:nvSpPr>
        <p:spPr>
          <a:xfrm>
            <a:off x="7133235" y="740141"/>
            <a:ext cx="1418978" cy="338554"/>
          </a:xfrm>
          <a:prstGeom prst="rect">
            <a:avLst/>
          </a:prstGeom>
        </p:spPr>
        <p:txBody>
          <a:bodyPr wrap="none">
            <a:spAutoFit/>
          </a:bodyPr>
          <a:lstStyle/>
          <a:p>
            <a:r>
              <a:rPr lang="en-US" altLang="en-US" sz="1600" dirty="0">
                <a:solidFill>
                  <a:srgbClr val="A9B7C6"/>
                </a:solidFill>
                <a:latin typeface="Courier New" panose="02070309020205020404" pitchFamily="49" charset="0"/>
                <a:cs typeface="Courier New" panose="02070309020205020404" pitchFamily="49" charset="0"/>
              </a:rPr>
              <a:t>Deployment</a:t>
            </a:r>
            <a:endParaRPr lang="en-US" sz="1600" dirty="0"/>
          </a:p>
        </p:txBody>
      </p:sp>
      <p:sp>
        <p:nvSpPr>
          <p:cNvPr id="19" name="Rectangle 18">
            <a:extLst>
              <a:ext uri="{FF2B5EF4-FFF2-40B4-BE49-F238E27FC236}">
                <a16:creationId xmlns:a16="http://schemas.microsoft.com/office/drawing/2014/main" id="{77EC9FFF-E962-4604-BAF7-2FAAC720A273}"/>
              </a:ext>
            </a:extLst>
          </p:cNvPr>
          <p:cNvSpPr/>
          <p:nvPr/>
        </p:nvSpPr>
        <p:spPr>
          <a:xfrm>
            <a:off x="7502948" y="4682112"/>
            <a:ext cx="2679438" cy="313931"/>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3D17734B-562F-41C7-9665-7466F64705AB}"/>
              </a:ext>
            </a:extLst>
          </p:cNvPr>
          <p:cNvSpPr/>
          <p:nvPr/>
        </p:nvSpPr>
        <p:spPr>
          <a:xfrm>
            <a:off x="8952522" y="4668307"/>
            <a:ext cx="829073" cy="307777"/>
          </a:xfrm>
          <a:prstGeom prst="rect">
            <a:avLst/>
          </a:prstGeom>
        </p:spPr>
        <p:txBody>
          <a:bodyPr wrap="none">
            <a:spAutoFit/>
          </a:bodyPr>
          <a:lstStyle/>
          <a:p>
            <a:r>
              <a:rPr lang="en-US" altLang="en-US" sz="1400" dirty="0">
                <a:solidFill>
                  <a:srgbClr val="A9B7C6"/>
                </a:solidFill>
                <a:latin typeface="Courier New" panose="02070309020205020404" pitchFamily="49" charset="0"/>
                <a:cs typeface="Courier New" panose="02070309020205020404" pitchFamily="49" charset="0"/>
              </a:rPr>
              <a:t>:1.7.1</a:t>
            </a:r>
            <a:endParaRPr lang="en-US" sz="1400" dirty="0"/>
          </a:p>
        </p:txBody>
      </p:sp>
      <p:sp>
        <p:nvSpPr>
          <p:cNvPr id="18" name="Rectangle 17">
            <a:extLst>
              <a:ext uri="{FF2B5EF4-FFF2-40B4-BE49-F238E27FC236}">
                <a16:creationId xmlns:a16="http://schemas.microsoft.com/office/drawing/2014/main" id="{EA2F47F8-03B3-4FB3-B655-BBAD7BD95894}"/>
              </a:ext>
            </a:extLst>
          </p:cNvPr>
          <p:cNvSpPr/>
          <p:nvPr/>
        </p:nvSpPr>
        <p:spPr>
          <a:xfrm>
            <a:off x="7502948" y="4682112"/>
            <a:ext cx="2679438" cy="313931"/>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1" name="Content Placeholder 3">
            <a:extLst>
              <a:ext uri="{FF2B5EF4-FFF2-40B4-BE49-F238E27FC236}">
                <a16:creationId xmlns:a16="http://schemas.microsoft.com/office/drawing/2014/main" id="{7844F5EA-1363-4BF1-A65C-1DFD553C16E4}"/>
              </a:ext>
            </a:extLst>
          </p:cNvPr>
          <p:cNvSpPr txBox="1">
            <a:spLocks/>
          </p:cNvSpPr>
          <p:nvPr/>
        </p:nvSpPr>
        <p:spPr>
          <a:xfrm>
            <a:off x="1097280" y="1962356"/>
            <a:ext cx="5117540"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apply –f deployment-</a:t>
            </a:r>
            <a:r>
              <a:rPr lang="en-US" sz="1400" dirty="0" err="1">
                <a:solidFill>
                  <a:schemeClr val="bg1">
                    <a:lumMod val="85000"/>
                  </a:schemeClr>
                </a:solidFill>
                <a:latin typeface="Consolas" panose="020B0609020204030204" pitchFamily="49" charset="0"/>
              </a:rPr>
              <a:t>definition.yml</a:t>
            </a:r>
            <a:endParaRPr lang="en-US" sz="1400" dirty="0">
              <a:solidFill>
                <a:schemeClr val="bg1">
                  <a:lumMod val="85000"/>
                </a:schemeClr>
              </a:solidFill>
              <a:latin typeface="Consolas" panose="020B0609020204030204" pitchFamily="49" charset="0"/>
            </a:endParaRPr>
          </a:p>
        </p:txBody>
      </p:sp>
      <p:sp>
        <p:nvSpPr>
          <p:cNvPr id="22" name="Content Placeholder 3">
            <a:extLst>
              <a:ext uri="{FF2B5EF4-FFF2-40B4-BE49-F238E27FC236}">
                <a16:creationId xmlns:a16="http://schemas.microsoft.com/office/drawing/2014/main" id="{C4687796-5A2D-4FC5-98C6-3C6F22200215}"/>
              </a:ext>
            </a:extLst>
          </p:cNvPr>
          <p:cNvSpPr txBox="1">
            <a:spLocks/>
          </p:cNvSpPr>
          <p:nvPr/>
        </p:nvSpPr>
        <p:spPr>
          <a:xfrm>
            <a:off x="1097280" y="2251916"/>
            <a:ext cx="5117540" cy="237757"/>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a:spcBef>
                <a:spcPts val="0"/>
              </a:spcBef>
            </a:pPr>
            <a:r>
              <a:rPr lang="en-US" sz="1050" dirty="0">
                <a:solidFill>
                  <a:schemeClr val="bg1">
                    <a:lumMod val="85000"/>
                  </a:schemeClr>
                </a:solidFill>
                <a:latin typeface="Consolas" panose="020B0609020204030204" pitchFamily="49" charset="0"/>
              </a:rPr>
              <a:t>deployment "</a:t>
            </a:r>
            <a:r>
              <a:rPr lang="en-US" sz="1050" dirty="0" err="1">
                <a:solidFill>
                  <a:schemeClr val="bg1">
                    <a:lumMod val="85000"/>
                  </a:schemeClr>
                </a:solidFill>
                <a:latin typeface="Consolas" panose="020B0609020204030204" pitchFamily="49" charset="0"/>
              </a:rPr>
              <a:t>myapp</a:t>
            </a:r>
            <a:r>
              <a:rPr lang="en-US" sz="1050" dirty="0">
                <a:solidFill>
                  <a:schemeClr val="bg1">
                    <a:lumMod val="85000"/>
                  </a:schemeClr>
                </a:solidFill>
                <a:latin typeface="Consolas" panose="020B0609020204030204" pitchFamily="49" charset="0"/>
              </a:rPr>
              <a:t>-deployment" configured</a:t>
            </a:r>
          </a:p>
        </p:txBody>
      </p:sp>
      <p:sp>
        <p:nvSpPr>
          <p:cNvPr id="23" name="Content Placeholder 3">
            <a:extLst>
              <a:ext uri="{FF2B5EF4-FFF2-40B4-BE49-F238E27FC236}">
                <a16:creationId xmlns:a16="http://schemas.microsoft.com/office/drawing/2014/main" id="{20D42B4C-3377-461B-B356-D9658C7648B8}"/>
              </a:ext>
            </a:extLst>
          </p:cNvPr>
          <p:cNvSpPr txBox="1">
            <a:spLocks/>
          </p:cNvSpPr>
          <p:nvPr/>
        </p:nvSpPr>
        <p:spPr>
          <a:xfrm>
            <a:off x="1097280" y="3020561"/>
            <a:ext cx="5117540" cy="480131"/>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set image deployment/</a:t>
            </a:r>
            <a:r>
              <a:rPr lang="en-US" sz="1400" dirty="0" err="1">
                <a:solidFill>
                  <a:schemeClr val="bg1">
                    <a:lumMod val="85000"/>
                  </a:schemeClr>
                </a:solidFill>
                <a:latin typeface="Consolas" panose="020B0609020204030204" pitchFamily="49" charset="0"/>
              </a:rPr>
              <a:t>myapp</a:t>
            </a:r>
            <a:r>
              <a:rPr lang="en-US" sz="1400" dirty="0">
                <a:solidFill>
                  <a:schemeClr val="bg1">
                    <a:lumMod val="85000"/>
                  </a:schemeClr>
                </a:solidFill>
                <a:latin typeface="Consolas" panose="020B0609020204030204" pitchFamily="49" charset="0"/>
              </a:rPr>
              <a:t>-deployment \      		</a:t>
            </a:r>
            <a:r>
              <a:rPr lang="en-US" sz="1400" dirty="0" err="1">
                <a:solidFill>
                  <a:schemeClr val="bg1">
                    <a:lumMod val="85000"/>
                  </a:schemeClr>
                </a:solidFill>
                <a:latin typeface="Consolas" panose="020B0609020204030204" pitchFamily="49" charset="0"/>
              </a:rPr>
              <a:t>nginx</a:t>
            </a:r>
            <a:r>
              <a:rPr lang="en-US" sz="1400" dirty="0">
                <a:solidFill>
                  <a:schemeClr val="bg1">
                    <a:lumMod val="85000"/>
                  </a:schemeClr>
                </a:solidFill>
                <a:latin typeface="Consolas" panose="020B0609020204030204" pitchFamily="49" charset="0"/>
              </a:rPr>
              <a:t>=nginx:1.9.1</a:t>
            </a:r>
          </a:p>
        </p:txBody>
      </p:sp>
      <p:sp>
        <p:nvSpPr>
          <p:cNvPr id="24" name="Content Placeholder 3">
            <a:extLst>
              <a:ext uri="{FF2B5EF4-FFF2-40B4-BE49-F238E27FC236}">
                <a16:creationId xmlns:a16="http://schemas.microsoft.com/office/drawing/2014/main" id="{266E597B-6FE9-4C37-9391-7075A3702600}"/>
              </a:ext>
            </a:extLst>
          </p:cNvPr>
          <p:cNvSpPr txBox="1">
            <a:spLocks/>
          </p:cNvSpPr>
          <p:nvPr/>
        </p:nvSpPr>
        <p:spPr>
          <a:xfrm>
            <a:off x="1097280" y="3500692"/>
            <a:ext cx="5117540" cy="237757"/>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a:spcBef>
                <a:spcPts val="0"/>
              </a:spcBef>
            </a:pPr>
            <a:r>
              <a:rPr lang="en-US" sz="1050" dirty="0">
                <a:solidFill>
                  <a:schemeClr val="bg1">
                    <a:lumMod val="85000"/>
                  </a:schemeClr>
                </a:solidFill>
                <a:latin typeface="Consolas" panose="020B0609020204030204" pitchFamily="49" charset="0"/>
              </a:rPr>
              <a:t>deployment "</a:t>
            </a:r>
            <a:r>
              <a:rPr lang="en-US" sz="1050" dirty="0" err="1">
                <a:solidFill>
                  <a:schemeClr val="bg1">
                    <a:lumMod val="85000"/>
                  </a:schemeClr>
                </a:solidFill>
                <a:latin typeface="Consolas" panose="020B0609020204030204" pitchFamily="49" charset="0"/>
              </a:rPr>
              <a:t>myapp</a:t>
            </a:r>
            <a:r>
              <a:rPr lang="en-US" sz="1050" dirty="0">
                <a:solidFill>
                  <a:schemeClr val="bg1">
                    <a:lumMod val="85000"/>
                  </a:schemeClr>
                </a:solidFill>
                <a:latin typeface="Consolas" panose="020B0609020204030204" pitchFamily="49" charset="0"/>
              </a:rPr>
              <a:t>-deployment" image is updated</a:t>
            </a:r>
          </a:p>
        </p:txBody>
      </p:sp>
    </p:spTree>
    <p:extLst>
      <p:ext uri="{BB962C8B-B14F-4D97-AF65-F5344CB8AC3E}">
        <p14:creationId xmlns:p14="http://schemas.microsoft.com/office/powerpoint/2010/main" val="27877932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6" presetClass="emph" presetSubtype="0" decel="55000" fill="hold" grpId="1" nodeType="withEffect">
                                  <p:stCondLst>
                                    <p:cond delay="0"/>
                                  </p:stCondLst>
                                  <p:childTnLst>
                                    <p:animScale>
                                      <p:cBhvr>
                                        <p:cTn id="42" dur="1000" fill="hold"/>
                                        <p:tgtEl>
                                          <p:spTgt spid="19"/>
                                        </p:tgtEl>
                                      </p:cBhvr>
                                      <p:by x="300000" y="300000"/>
                                    </p:animScale>
                                  </p:childTnLst>
                                </p:cTn>
                              </p:par>
                              <p:par>
                                <p:cTn id="43" presetID="10" presetClass="exit" presetSubtype="0" fill="hold" grpId="2" nodeType="withEffect">
                                  <p:stCondLst>
                                    <p:cond delay="0"/>
                                  </p:stCondLst>
                                  <p:childTnLst>
                                    <p:animEffect transition="out" filter="fade">
                                      <p:cBhvr>
                                        <p:cTn id="44" dur="900"/>
                                        <p:tgtEl>
                                          <p:spTgt spid="19"/>
                                        </p:tgtEl>
                                      </p:cBhvr>
                                    </p:animEffect>
                                    <p:set>
                                      <p:cBhvr>
                                        <p:cTn id="45" dur="1" fill="hold">
                                          <p:stCondLst>
                                            <p:cond delay="899"/>
                                          </p:stCondLst>
                                        </p:cTn>
                                        <p:tgtEl>
                                          <p:spTgt spid="19"/>
                                        </p:tgtEl>
                                        <p:attrNameLst>
                                          <p:attrName>style.visibility</p:attrName>
                                        </p:attrNameLst>
                                      </p:cBhvr>
                                      <p:to>
                                        <p:strVal val="hidden"/>
                                      </p:to>
                                    </p:set>
                                  </p:childTnLst>
                                </p:cTn>
                              </p:par>
                            </p:childTnLst>
                          </p:cTn>
                        </p:par>
                        <p:par>
                          <p:cTn id="46" fill="hold">
                            <p:stCondLst>
                              <p:cond delay="1000"/>
                            </p:stCondLst>
                            <p:childTnLst>
                              <p:par>
                                <p:cTn id="47" presetID="1" presetClass="entr" presetSubtype="0" fill="hold" grpId="0" nodeType="afterEffect">
                                  <p:stCondLst>
                                    <p:cond delay="0"/>
                                  </p:stCondLst>
                                  <p:iterate type="lt">
                                    <p:tmAbs val="100"/>
                                  </p:iterate>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iterate type="lt">
                                    <p:tmAbs val="100"/>
                                  </p:iterate>
                                  <p:childTnLst>
                                    <p:set>
                                      <p:cBhvr>
                                        <p:cTn id="52" dur="1" fill="hold">
                                          <p:stCondLst>
                                            <p:cond delay="0"/>
                                          </p:stCondLst>
                                        </p:cTn>
                                        <p:tgtEl>
                                          <p:spTgt spid="21"/>
                                        </p:tgtEl>
                                        <p:attrNameLst>
                                          <p:attrName>style.visibility</p:attrName>
                                        </p:attrNameLst>
                                      </p:cBhvr>
                                      <p:to>
                                        <p:strVal val="visible"/>
                                      </p:to>
                                    </p:set>
                                  </p:childTnLst>
                                </p:cTn>
                              </p:par>
                            </p:childTnLst>
                          </p:cTn>
                        </p:par>
                        <p:par>
                          <p:cTn id="53" fill="hold">
                            <p:stCondLst>
                              <p:cond delay="3901"/>
                            </p:stCondLst>
                            <p:childTnLst>
                              <p:par>
                                <p:cTn id="54" presetID="22" presetClass="entr" presetSubtype="1"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up)">
                                      <p:cBhvr>
                                        <p:cTn id="56" dur="3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iterate type="lt">
                                    <p:tmAbs val="100"/>
                                  </p:iterate>
                                  <p:childTnLst>
                                    <p:set>
                                      <p:cBhvr>
                                        <p:cTn id="60" dur="1" fill="hold">
                                          <p:stCondLst>
                                            <p:cond delay="0"/>
                                          </p:stCondLst>
                                        </p:cTn>
                                        <p:tgtEl>
                                          <p:spTgt spid="23"/>
                                        </p:tgtEl>
                                        <p:attrNameLst>
                                          <p:attrName>style.visibility</p:attrName>
                                        </p:attrNameLst>
                                      </p:cBhvr>
                                      <p:to>
                                        <p:strVal val="visible"/>
                                      </p:to>
                                    </p:set>
                                  </p:childTnLst>
                                </p:cTn>
                              </p:par>
                            </p:childTnLst>
                          </p:cTn>
                        </p:par>
                        <p:par>
                          <p:cTn id="61" fill="hold">
                            <p:stCondLst>
                              <p:cond delay="6001"/>
                            </p:stCondLst>
                            <p:childTnLst>
                              <p:par>
                                <p:cTn id="62" presetID="22" presetClass="entr" presetSubtype="1" fill="hold" grpId="0" nodeType="after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wipe(up)">
                                      <p:cBhvr>
                                        <p:cTn id="64"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p:bldP spid="9" grpId="0"/>
      <p:bldP spid="10" grpId="0"/>
      <p:bldP spid="11" grpId="0"/>
      <p:bldP spid="12" grpId="0"/>
      <p:bldP spid="13" grpId="0"/>
      <p:bldP spid="14" grpId="0"/>
      <p:bldP spid="15" grpId="0"/>
      <p:bldP spid="19" grpId="0" animBg="1"/>
      <p:bldP spid="19" grpId="1" animBg="1"/>
      <p:bldP spid="19" grpId="2" animBg="1"/>
      <p:bldP spid="20" grpId="0"/>
      <p:bldP spid="18" grpId="0" animBg="1"/>
      <p:bldP spid="21" grpId="0" animBg="1"/>
      <p:bldP spid="22" grpId="0" animBg="1"/>
      <p:bldP spid="23" grpId="0" animBg="1"/>
      <p:bldP spid="2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ED0934-C868-4E52-91AD-6824CB350D9F}"/>
              </a:ext>
            </a:extLst>
          </p:cNvPr>
          <p:cNvPicPr>
            <a:picLocks noChangeAspect="1"/>
          </p:cNvPicPr>
          <p:nvPr/>
        </p:nvPicPr>
        <p:blipFill rotWithShape="1">
          <a:blip r:embed="rId3"/>
          <a:srcRect r="5064"/>
          <a:stretch/>
        </p:blipFill>
        <p:spPr>
          <a:xfrm>
            <a:off x="94407" y="260498"/>
            <a:ext cx="5838665" cy="4289732"/>
          </a:xfrm>
          <a:prstGeom prst="rect">
            <a:avLst/>
          </a:prstGeom>
        </p:spPr>
      </p:pic>
      <p:pic>
        <p:nvPicPr>
          <p:cNvPr id="5" name="Picture 4">
            <a:extLst>
              <a:ext uri="{FF2B5EF4-FFF2-40B4-BE49-F238E27FC236}">
                <a16:creationId xmlns:a16="http://schemas.microsoft.com/office/drawing/2014/main" id="{224A6615-B8EC-4343-B4C0-E8BD9895B141}"/>
              </a:ext>
            </a:extLst>
          </p:cNvPr>
          <p:cNvPicPr>
            <a:picLocks noChangeAspect="1"/>
          </p:cNvPicPr>
          <p:nvPr/>
        </p:nvPicPr>
        <p:blipFill>
          <a:blip r:embed="rId4"/>
          <a:stretch>
            <a:fillRect/>
          </a:stretch>
        </p:blipFill>
        <p:spPr>
          <a:xfrm>
            <a:off x="6208776" y="260497"/>
            <a:ext cx="5764633" cy="4640529"/>
          </a:xfrm>
          <a:prstGeom prst="rect">
            <a:avLst/>
          </a:prstGeom>
        </p:spPr>
      </p:pic>
      <p:sp>
        <p:nvSpPr>
          <p:cNvPr id="2" name="Title 1">
            <a:extLst>
              <a:ext uri="{FF2B5EF4-FFF2-40B4-BE49-F238E27FC236}">
                <a16:creationId xmlns:a16="http://schemas.microsoft.com/office/drawing/2014/main" id="{5C1ADE51-EE5D-43FE-AF20-C69C8F348016}"/>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dirty="0">
                <a:solidFill>
                  <a:schemeClr val="tx1">
                    <a:lumMod val="85000"/>
                    <a:lumOff val="15000"/>
                  </a:schemeClr>
                </a:solidFill>
              </a:rPr>
              <a:t>       Recreate                          </a:t>
            </a:r>
            <a:r>
              <a:rPr lang="en-US" dirty="0" err="1">
                <a:solidFill>
                  <a:schemeClr val="tx1">
                    <a:lumMod val="85000"/>
                    <a:lumOff val="15000"/>
                  </a:schemeClr>
                </a:solidFill>
              </a:rPr>
              <a:t>RollingUpdate</a:t>
            </a:r>
            <a:endParaRPr lang="en-US" dirty="0">
              <a:solidFill>
                <a:schemeClr val="tx1">
                  <a:lumMod val="85000"/>
                  <a:lumOff val="15000"/>
                </a:schemeClr>
              </a:solidFill>
            </a:endParaRPr>
          </a:p>
        </p:txBody>
      </p:sp>
      <p:sp>
        <p:nvSpPr>
          <p:cNvPr id="15" name="Rectangle 14">
            <a:extLst>
              <a:ext uri="{FF2B5EF4-FFF2-40B4-BE49-F238E27FC236}">
                <a16:creationId xmlns:a16="http://schemas.microsoft.com/office/drawing/2014/main" id="{209927AD-0920-4D5B-8ECB-152D43CC235C}"/>
              </a:ext>
            </a:extLst>
          </p:cNvPr>
          <p:cNvSpPr/>
          <p:nvPr/>
        </p:nvSpPr>
        <p:spPr>
          <a:xfrm>
            <a:off x="1037273" y="1648961"/>
            <a:ext cx="616267" cy="122404"/>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077629E1-E446-417E-A2E4-68C3F91D8D70}"/>
              </a:ext>
            </a:extLst>
          </p:cNvPr>
          <p:cNvSpPr/>
          <p:nvPr/>
        </p:nvSpPr>
        <p:spPr>
          <a:xfrm>
            <a:off x="1037273" y="1644122"/>
            <a:ext cx="616267" cy="122404"/>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5BA6F41F-DFF0-48F5-9F9E-EAA8A2E58E82}"/>
              </a:ext>
            </a:extLst>
          </p:cNvPr>
          <p:cNvSpPr/>
          <p:nvPr/>
        </p:nvSpPr>
        <p:spPr>
          <a:xfrm>
            <a:off x="2971014" y="3823796"/>
            <a:ext cx="2916706" cy="664779"/>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56B7E022-D74F-4C06-B85C-04183DEE1F07}"/>
              </a:ext>
            </a:extLst>
          </p:cNvPr>
          <p:cNvSpPr/>
          <p:nvPr/>
        </p:nvSpPr>
        <p:spPr>
          <a:xfrm>
            <a:off x="2971014" y="3818957"/>
            <a:ext cx="2916706" cy="664779"/>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85271034-69B4-4892-A18B-89FE81AAFF7F}"/>
              </a:ext>
            </a:extLst>
          </p:cNvPr>
          <p:cNvSpPr/>
          <p:nvPr/>
        </p:nvSpPr>
        <p:spPr>
          <a:xfrm>
            <a:off x="7278053" y="1520228"/>
            <a:ext cx="677227" cy="118332"/>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C5C326E8-1A5E-4032-9EC9-24DD6D6997E6}"/>
              </a:ext>
            </a:extLst>
          </p:cNvPr>
          <p:cNvSpPr/>
          <p:nvPr/>
        </p:nvSpPr>
        <p:spPr>
          <a:xfrm>
            <a:off x="7278053" y="1515389"/>
            <a:ext cx="677227" cy="118332"/>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3CB3252E-9E6E-47B9-8915-86978AE01912}"/>
              </a:ext>
            </a:extLst>
          </p:cNvPr>
          <p:cNvSpPr/>
          <p:nvPr/>
        </p:nvSpPr>
        <p:spPr>
          <a:xfrm>
            <a:off x="8809150" y="3603281"/>
            <a:ext cx="2788124" cy="1223494"/>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C66042AA-FC6D-44D7-8C24-F459A486EA29}"/>
              </a:ext>
            </a:extLst>
          </p:cNvPr>
          <p:cNvSpPr/>
          <p:nvPr/>
        </p:nvSpPr>
        <p:spPr>
          <a:xfrm>
            <a:off x="8809150" y="3598442"/>
            <a:ext cx="2788124" cy="1223494"/>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164121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6" presetClass="emph" presetSubtype="0" decel="55000" fill="hold" grpId="1" nodeType="withEffect">
                                  <p:stCondLst>
                                    <p:cond delay="0"/>
                                  </p:stCondLst>
                                  <p:childTnLst>
                                    <p:animScale>
                                      <p:cBhvr>
                                        <p:cTn id="20" dur="1000" fill="hold"/>
                                        <p:tgtEl>
                                          <p:spTgt spid="15"/>
                                        </p:tgtEl>
                                      </p:cBhvr>
                                      <p:by x="300000" y="300000"/>
                                    </p:animScale>
                                  </p:childTnLst>
                                </p:cTn>
                              </p:par>
                              <p:par>
                                <p:cTn id="21" presetID="10" presetClass="exit" presetSubtype="0" fill="hold" grpId="2" nodeType="withEffect">
                                  <p:stCondLst>
                                    <p:cond delay="0"/>
                                  </p:stCondLst>
                                  <p:childTnLst>
                                    <p:animEffect transition="out" filter="fade">
                                      <p:cBhvr>
                                        <p:cTn id="22" dur="900"/>
                                        <p:tgtEl>
                                          <p:spTgt spid="15"/>
                                        </p:tgtEl>
                                      </p:cBhvr>
                                    </p:animEffect>
                                    <p:set>
                                      <p:cBhvr>
                                        <p:cTn id="23" dur="1" fill="hold">
                                          <p:stCondLst>
                                            <p:cond delay="899"/>
                                          </p:stCondLst>
                                        </p:cTn>
                                        <p:tgtEl>
                                          <p:spTgt spid="15"/>
                                        </p:tgtEl>
                                        <p:attrNameLst>
                                          <p:attrName>style.visibility</p:attrName>
                                        </p:attrNameLst>
                                      </p:cBhvr>
                                      <p:to>
                                        <p:strVal val="hidden"/>
                                      </p:to>
                                    </p:se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par>
                                <p:cTn id="30" presetID="6" presetClass="emph" presetSubtype="0" decel="55000" fill="hold" grpId="1" nodeType="withEffect">
                                  <p:stCondLst>
                                    <p:cond delay="0"/>
                                  </p:stCondLst>
                                  <p:childTnLst>
                                    <p:animScale>
                                      <p:cBhvr>
                                        <p:cTn id="31" dur="1000" fill="hold"/>
                                        <p:tgtEl>
                                          <p:spTgt spid="23"/>
                                        </p:tgtEl>
                                      </p:cBhvr>
                                      <p:by x="300000" y="300000"/>
                                    </p:animScale>
                                  </p:childTnLst>
                                </p:cTn>
                              </p:par>
                              <p:par>
                                <p:cTn id="32" presetID="10" presetClass="exit" presetSubtype="0" fill="hold" grpId="2" nodeType="withEffect">
                                  <p:stCondLst>
                                    <p:cond delay="0"/>
                                  </p:stCondLst>
                                  <p:childTnLst>
                                    <p:animEffect transition="out" filter="fade">
                                      <p:cBhvr>
                                        <p:cTn id="33" dur="900"/>
                                        <p:tgtEl>
                                          <p:spTgt spid="23"/>
                                        </p:tgtEl>
                                      </p:cBhvr>
                                    </p:animEffect>
                                    <p:set>
                                      <p:cBhvr>
                                        <p:cTn id="34" dur="1" fill="hold">
                                          <p:stCondLst>
                                            <p:cond delay="899"/>
                                          </p:stCondLst>
                                        </p:cTn>
                                        <p:tgtEl>
                                          <p:spTgt spid="2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par>
                                <p:cTn id="42" presetID="6" presetClass="emph" presetSubtype="0" decel="55000" fill="hold" grpId="1" nodeType="withEffect">
                                  <p:stCondLst>
                                    <p:cond delay="0"/>
                                  </p:stCondLst>
                                  <p:childTnLst>
                                    <p:animScale>
                                      <p:cBhvr>
                                        <p:cTn id="43" dur="1000" fill="hold"/>
                                        <p:tgtEl>
                                          <p:spTgt spid="26"/>
                                        </p:tgtEl>
                                      </p:cBhvr>
                                      <p:by x="300000" y="300000"/>
                                    </p:animScale>
                                  </p:childTnLst>
                                </p:cTn>
                              </p:par>
                              <p:par>
                                <p:cTn id="44" presetID="10" presetClass="exit" presetSubtype="0" fill="hold" grpId="2" nodeType="withEffect">
                                  <p:stCondLst>
                                    <p:cond delay="0"/>
                                  </p:stCondLst>
                                  <p:childTnLst>
                                    <p:animEffect transition="out" filter="fade">
                                      <p:cBhvr>
                                        <p:cTn id="45" dur="900"/>
                                        <p:tgtEl>
                                          <p:spTgt spid="26"/>
                                        </p:tgtEl>
                                      </p:cBhvr>
                                    </p:animEffect>
                                    <p:set>
                                      <p:cBhvr>
                                        <p:cTn id="46" dur="1" fill="hold">
                                          <p:stCondLst>
                                            <p:cond delay="899"/>
                                          </p:stCondLst>
                                        </p:cTn>
                                        <p:tgtEl>
                                          <p:spTgt spid="26"/>
                                        </p:tgtEl>
                                        <p:attrNameLst>
                                          <p:attrName>style.visibility</p:attrName>
                                        </p:attrNameLst>
                                      </p:cBhvr>
                                      <p:to>
                                        <p:strVal val="hidden"/>
                                      </p:to>
                                    </p:se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6" presetClass="emph" presetSubtype="0" decel="55000" fill="hold" grpId="1" nodeType="withEffect">
                                  <p:stCondLst>
                                    <p:cond delay="0"/>
                                  </p:stCondLst>
                                  <p:childTnLst>
                                    <p:animScale>
                                      <p:cBhvr>
                                        <p:cTn id="54" dur="1000" fill="hold"/>
                                        <p:tgtEl>
                                          <p:spTgt spid="28"/>
                                        </p:tgtEl>
                                      </p:cBhvr>
                                      <p:by x="300000" y="300000"/>
                                    </p:animScale>
                                  </p:childTnLst>
                                </p:cTn>
                              </p:par>
                              <p:par>
                                <p:cTn id="55" presetID="10" presetClass="exit" presetSubtype="0" fill="hold" grpId="2" nodeType="withEffect">
                                  <p:stCondLst>
                                    <p:cond delay="0"/>
                                  </p:stCondLst>
                                  <p:childTnLst>
                                    <p:animEffect transition="out" filter="fade">
                                      <p:cBhvr>
                                        <p:cTn id="56" dur="900"/>
                                        <p:tgtEl>
                                          <p:spTgt spid="28"/>
                                        </p:tgtEl>
                                      </p:cBhvr>
                                    </p:animEffect>
                                    <p:set>
                                      <p:cBhvr>
                                        <p:cTn id="57" dur="1" fill="hold">
                                          <p:stCondLst>
                                            <p:cond delay="8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5" grpId="2" animBg="1"/>
      <p:bldP spid="17" grpId="0" animBg="1"/>
      <p:bldP spid="23" grpId="0" animBg="1"/>
      <p:bldP spid="23" grpId="1" animBg="1"/>
      <p:bldP spid="23" grpId="2" animBg="1"/>
      <p:bldP spid="25" grpId="0" animBg="1"/>
      <p:bldP spid="26" grpId="0" animBg="1"/>
      <p:bldP spid="26" grpId="1" animBg="1"/>
      <p:bldP spid="26" grpId="2" animBg="1"/>
      <p:bldP spid="27" grpId="0" animBg="1"/>
      <p:bldP spid="28" grpId="0" animBg="1"/>
      <p:bldP spid="28" grpId="1" animBg="1"/>
      <p:bldP spid="28" grpId="2" animBg="1"/>
      <p:bldP spid="2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3DC13-B40D-42C4-B4EC-7DBB6FE6FCAE}"/>
              </a:ext>
            </a:extLst>
          </p:cNvPr>
          <p:cNvSpPr>
            <a:spLocks noGrp="1"/>
          </p:cNvSpPr>
          <p:nvPr>
            <p:ph type="title"/>
          </p:nvPr>
        </p:nvSpPr>
        <p:spPr/>
        <p:txBody>
          <a:bodyPr/>
          <a:lstStyle/>
          <a:p>
            <a:r>
              <a:rPr lang="en-US" dirty="0"/>
              <a:t>Upgrades</a:t>
            </a:r>
          </a:p>
        </p:txBody>
      </p:sp>
      <p:sp>
        <p:nvSpPr>
          <p:cNvPr id="6" name="Rectangle 5">
            <a:extLst>
              <a:ext uri="{FF2B5EF4-FFF2-40B4-BE49-F238E27FC236}">
                <a16:creationId xmlns:a16="http://schemas.microsoft.com/office/drawing/2014/main" id="{68A15EBE-1679-4F05-AC62-3F69D44C7E0D}"/>
              </a:ext>
            </a:extLst>
          </p:cNvPr>
          <p:cNvSpPr/>
          <p:nvPr/>
        </p:nvSpPr>
        <p:spPr>
          <a:xfrm>
            <a:off x="1441033" y="2528506"/>
            <a:ext cx="9832848" cy="2712297"/>
          </a:xfrm>
          <a:prstGeom prst="rect">
            <a:avLst/>
          </a:prstGeom>
          <a:solidFill>
            <a:schemeClr val="accent1">
              <a:lumMod val="40000"/>
              <a:lumOff val="60000"/>
            </a:schemeClr>
          </a:solidFill>
          <a:ln>
            <a:prstDash val="dashDot"/>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200" dirty="0">
                <a:solidFill>
                  <a:schemeClr val="accent1">
                    <a:lumMod val="75000"/>
                  </a:schemeClr>
                </a:solidFill>
              </a:rPr>
              <a:t>Deployment</a:t>
            </a:r>
          </a:p>
        </p:txBody>
      </p:sp>
      <p:sp>
        <p:nvSpPr>
          <p:cNvPr id="7" name="Rectangle 6">
            <a:extLst>
              <a:ext uri="{FF2B5EF4-FFF2-40B4-BE49-F238E27FC236}">
                <a16:creationId xmlns:a16="http://schemas.microsoft.com/office/drawing/2014/main" id="{947F26FD-B9DB-470B-A4D1-285D1FC9989C}"/>
              </a:ext>
            </a:extLst>
          </p:cNvPr>
          <p:cNvSpPr/>
          <p:nvPr/>
        </p:nvSpPr>
        <p:spPr>
          <a:xfrm>
            <a:off x="1697065" y="3087611"/>
            <a:ext cx="4471260" cy="1365110"/>
          </a:xfrm>
          <a:prstGeom prst="rect">
            <a:avLst/>
          </a:prstGeom>
          <a:solidFill>
            <a:schemeClr val="accent3">
              <a:lumMod val="40000"/>
              <a:lumOff val="60000"/>
            </a:schemeClr>
          </a:solidFill>
          <a:ln>
            <a:prstDash val="dashDot"/>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200" dirty="0">
                <a:solidFill>
                  <a:schemeClr val="accent1">
                    <a:lumMod val="75000"/>
                  </a:schemeClr>
                </a:solidFill>
              </a:rPr>
              <a:t>Replica Set - 1</a:t>
            </a:r>
          </a:p>
        </p:txBody>
      </p:sp>
      <p:sp>
        <p:nvSpPr>
          <p:cNvPr id="8" name="Rectangle 7">
            <a:extLst>
              <a:ext uri="{FF2B5EF4-FFF2-40B4-BE49-F238E27FC236}">
                <a16:creationId xmlns:a16="http://schemas.microsoft.com/office/drawing/2014/main" id="{8C070EB4-6651-409A-8AC2-01309E91369A}"/>
              </a:ext>
            </a:extLst>
          </p:cNvPr>
          <p:cNvSpPr/>
          <p:nvPr/>
        </p:nvSpPr>
        <p:spPr>
          <a:xfrm>
            <a:off x="1828958" y="3429000"/>
            <a:ext cx="712894" cy="596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a:t>POD</a:t>
            </a:r>
          </a:p>
        </p:txBody>
      </p:sp>
      <p:grpSp>
        <p:nvGrpSpPr>
          <p:cNvPr id="9" name="Group 8">
            <a:extLst>
              <a:ext uri="{FF2B5EF4-FFF2-40B4-BE49-F238E27FC236}">
                <a16:creationId xmlns:a16="http://schemas.microsoft.com/office/drawing/2014/main" id="{E693D3D5-EB81-4611-81E4-A60016F9DE8B}"/>
              </a:ext>
            </a:extLst>
          </p:cNvPr>
          <p:cNvGrpSpPr/>
          <p:nvPr/>
        </p:nvGrpSpPr>
        <p:grpSpPr>
          <a:xfrm>
            <a:off x="2001134" y="3466495"/>
            <a:ext cx="379122" cy="358956"/>
            <a:chOff x="6225311" y="2473385"/>
            <a:chExt cx="716280" cy="678180"/>
          </a:xfrm>
        </p:grpSpPr>
        <p:pic>
          <p:nvPicPr>
            <p:cNvPr id="10" name="Picture 9">
              <a:extLst>
                <a:ext uri="{FF2B5EF4-FFF2-40B4-BE49-F238E27FC236}">
                  <a16:creationId xmlns:a16="http://schemas.microsoft.com/office/drawing/2014/main" id="{9DDF7941-DC2A-4168-99ED-D7EA07731C5C}"/>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1" name="Picture 2" descr="Image result for python logo">
              <a:extLst>
                <a:ext uri="{FF2B5EF4-FFF2-40B4-BE49-F238E27FC236}">
                  <a16:creationId xmlns:a16="http://schemas.microsoft.com/office/drawing/2014/main" id="{468B174B-9A20-46D2-AD1A-F80B34FFC4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3CFDD965-D895-4EC3-A3CA-8E8578CC1E8B}"/>
              </a:ext>
            </a:extLst>
          </p:cNvPr>
          <p:cNvSpPr/>
          <p:nvPr/>
        </p:nvSpPr>
        <p:spPr>
          <a:xfrm>
            <a:off x="2704872" y="3429000"/>
            <a:ext cx="712894" cy="596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a:t>POD</a:t>
            </a:r>
          </a:p>
        </p:txBody>
      </p:sp>
      <p:grpSp>
        <p:nvGrpSpPr>
          <p:cNvPr id="13" name="Group 12">
            <a:extLst>
              <a:ext uri="{FF2B5EF4-FFF2-40B4-BE49-F238E27FC236}">
                <a16:creationId xmlns:a16="http://schemas.microsoft.com/office/drawing/2014/main" id="{C9EE2BEC-1C4C-40EA-9156-079D539D7CA0}"/>
              </a:ext>
            </a:extLst>
          </p:cNvPr>
          <p:cNvGrpSpPr/>
          <p:nvPr/>
        </p:nvGrpSpPr>
        <p:grpSpPr>
          <a:xfrm>
            <a:off x="2877048" y="3466495"/>
            <a:ext cx="379122" cy="358956"/>
            <a:chOff x="6225311" y="2473385"/>
            <a:chExt cx="716280" cy="678180"/>
          </a:xfrm>
        </p:grpSpPr>
        <p:pic>
          <p:nvPicPr>
            <p:cNvPr id="14" name="Picture 13">
              <a:extLst>
                <a:ext uri="{FF2B5EF4-FFF2-40B4-BE49-F238E27FC236}">
                  <a16:creationId xmlns:a16="http://schemas.microsoft.com/office/drawing/2014/main" id="{4E2766D1-309D-4DF1-AB52-8F01AC812570}"/>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5" name="Picture 2" descr="Image result for python logo">
              <a:extLst>
                <a:ext uri="{FF2B5EF4-FFF2-40B4-BE49-F238E27FC236}">
                  <a16:creationId xmlns:a16="http://schemas.microsoft.com/office/drawing/2014/main" id="{55982EFB-2C02-411D-872C-6B37CD8B32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15">
            <a:extLst>
              <a:ext uri="{FF2B5EF4-FFF2-40B4-BE49-F238E27FC236}">
                <a16:creationId xmlns:a16="http://schemas.microsoft.com/office/drawing/2014/main" id="{B87F7A86-58FB-4E04-973D-CD14C1323B87}"/>
              </a:ext>
            </a:extLst>
          </p:cNvPr>
          <p:cNvSpPr/>
          <p:nvPr/>
        </p:nvSpPr>
        <p:spPr>
          <a:xfrm>
            <a:off x="3568823" y="3435532"/>
            <a:ext cx="712894" cy="596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a:t>POD</a:t>
            </a:r>
          </a:p>
        </p:txBody>
      </p:sp>
      <p:grpSp>
        <p:nvGrpSpPr>
          <p:cNvPr id="17" name="Group 16">
            <a:extLst>
              <a:ext uri="{FF2B5EF4-FFF2-40B4-BE49-F238E27FC236}">
                <a16:creationId xmlns:a16="http://schemas.microsoft.com/office/drawing/2014/main" id="{B05A7067-D9A2-4811-82D7-95D95DB0D031}"/>
              </a:ext>
            </a:extLst>
          </p:cNvPr>
          <p:cNvGrpSpPr/>
          <p:nvPr/>
        </p:nvGrpSpPr>
        <p:grpSpPr>
          <a:xfrm>
            <a:off x="3740999" y="3473027"/>
            <a:ext cx="379122" cy="358956"/>
            <a:chOff x="6225311" y="2473385"/>
            <a:chExt cx="716280" cy="678180"/>
          </a:xfrm>
        </p:grpSpPr>
        <p:pic>
          <p:nvPicPr>
            <p:cNvPr id="18" name="Picture 17">
              <a:extLst>
                <a:ext uri="{FF2B5EF4-FFF2-40B4-BE49-F238E27FC236}">
                  <a16:creationId xmlns:a16="http://schemas.microsoft.com/office/drawing/2014/main" id="{434BA291-E93D-4135-9946-7F8628D71229}"/>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9" name="Picture 2" descr="Image result for python logo">
              <a:extLst>
                <a:ext uri="{FF2B5EF4-FFF2-40B4-BE49-F238E27FC236}">
                  <a16:creationId xmlns:a16="http://schemas.microsoft.com/office/drawing/2014/main" id="{D6A70B2D-5840-479F-AC15-E5AD95497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ectangle 19">
            <a:extLst>
              <a:ext uri="{FF2B5EF4-FFF2-40B4-BE49-F238E27FC236}">
                <a16:creationId xmlns:a16="http://schemas.microsoft.com/office/drawing/2014/main" id="{CDF54746-055E-44CB-A377-654B3570EFFE}"/>
              </a:ext>
            </a:extLst>
          </p:cNvPr>
          <p:cNvSpPr/>
          <p:nvPr/>
        </p:nvSpPr>
        <p:spPr>
          <a:xfrm>
            <a:off x="4453893" y="3429000"/>
            <a:ext cx="712894" cy="596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a:t>POD</a:t>
            </a:r>
          </a:p>
        </p:txBody>
      </p:sp>
      <p:grpSp>
        <p:nvGrpSpPr>
          <p:cNvPr id="21" name="Group 20">
            <a:extLst>
              <a:ext uri="{FF2B5EF4-FFF2-40B4-BE49-F238E27FC236}">
                <a16:creationId xmlns:a16="http://schemas.microsoft.com/office/drawing/2014/main" id="{5D517864-D363-4E46-A893-E32C5F5BD4BA}"/>
              </a:ext>
            </a:extLst>
          </p:cNvPr>
          <p:cNvGrpSpPr/>
          <p:nvPr/>
        </p:nvGrpSpPr>
        <p:grpSpPr>
          <a:xfrm>
            <a:off x="4626069" y="3466495"/>
            <a:ext cx="379122" cy="358956"/>
            <a:chOff x="6225311" y="2473385"/>
            <a:chExt cx="716280" cy="678180"/>
          </a:xfrm>
        </p:grpSpPr>
        <p:pic>
          <p:nvPicPr>
            <p:cNvPr id="22" name="Picture 21">
              <a:extLst>
                <a:ext uri="{FF2B5EF4-FFF2-40B4-BE49-F238E27FC236}">
                  <a16:creationId xmlns:a16="http://schemas.microsoft.com/office/drawing/2014/main" id="{46E5598E-B26F-4FEA-A5D7-E1F923ED0D28}"/>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3" name="Picture 2" descr="Image result for python logo">
              <a:extLst>
                <a:ext uri="{FF2B5EF4-FFF2-40B4-BE49-F238E27FC236}">
                  <a16:creationId xmlns:a16="http://schemas.microsoft.com/office/drawing/2014/main" id="{1AB455B2-916A-4947-803D-B5DC9B50CF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a:extLst>
              <a:ext uri="{FF2B5EF4-FFF2-40B4-BE49-F238E27FC236}">
                <a16:creationId xmlns:a16="http://schemas.microsoft.com/office/drawing/2014/main" id="{CF7AF3E1-7D0B-40EC-9F8C-1C20EE8EBFF6}"/>
              </a:ext>
            </a:extLst>
          </p:cNvPr>
          <p:cNvSpPr/>
          <p:nvPr/>
        </p:nvSpPr>
        <p:spPr>
          <a:xfrm>
            <a:off x="5318973" y="3429000"/>
            <a:ext cx="712894" cy="596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a:t>POD</a:t>
            </a:r>
          </a:p>
        </p:txBody>
      </p:sp>
      <p:grpSp>
        <p:nvGrpSpPr>
          <p:cNvPr id="25" name="Group 24">
            <a:extLst>
              <a:ext uri="{FF2B5EF4-FFF2-40B4-BE49-F238E27FC236}">
                <a16:creationId xmlns:a16="http://schemas.microsoft.com/office/drawing/2014/main" id="{CEF39735-72C6-4D2C-8EAD-7A6C76F90B3D}"/>
              </a:ext>
            </a:extLst>
          </p:cNvPr>
          <p:cNvGrpSpPr/>
          <p:nvPr/>
        </p:nvGrpSpPr>
        <p:grpSpPr>
          <a:xfrm>
            <a:off x="5491149" y="3466495"/>
            <a:ext cx="379122" cy="358956"/>
            <a:chOff x="6225311" y="2473385"/>
            <a:chExt cx="716280" cy="678180"/>
          </a:xfrm>
        </p:grpSpPr>
        <p:pic>
          <p:nvPicPr>
            <p:cNvPr id="26" name="Picture 25">
              <a:extLst>
                <a:ext uri="{FF2B5EF4-FFF2-40B4-BE49-F238E27FC236}">
                  <a16:creationId xmlns:a16="http://schemas.microsoft.com/office/drawing/2014/main" id="{A47769EA-36CB-45E6-82C0-B72B0D297A40}"/>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7" name="Picture 2" descr="Image result for python logo">
              <a:extLst>
                <a:ext uri="{FF2B5EF4-FFF2-40B4-BE49-F238E27FC236}">
                  <a16:creationId xmlns:a16="http://schemas.microsoft.com/office/drawing/2014/main" id="{14A91BB2-A1C2-419C-AA19-AB3F56D0D4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Rectangle 28">
            <a:extLst>
              <a:ext uri="{FF2B5EF4-FFF2-40B4-BE49-F238E27FC236}">
                <a16:creationId xmlns:a16="http://schemas.microsoft.com/office/drawing/2014/main" id="{F8DB5515-7080-46C2-A834-D9E42B6920EF}"/>
              </a:ext>
            </a:extLst>
          </p:cNvPr>
          <p:cNvSpPr/>
          <p:nvPr/>
        </p:nvSpPr>
        <p:spPr>
          <a:xfrm>
            <a:off x="6545451" y="3087611"/>
            <a:ext cx="4471260" cy="1365110"/>
          </a:xfrm>
          <a:prstGeom prst="rect">
            <a:avLst/>
          </a:prstGeom>
          <a:solidFill>
            <a:schemeClr val="accent3">
              <a:lumMod val="40000"/>
              <a:lumOff val="60000"/>
            </a:schemeClr>
          </a:solidFill>
          <a:ln>
            <a:prstDash val="dashDot"/>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200" dirty="0">
                <a:solidFill>
                  <a:schemeClr val="accent1">
                    <a:lumMod val="75000"/>
                  </a:schemeClr>
                </a:solidFill>
              </a:rPr>
              <a:t>Replica Set - 2</a:t>
            </a:r>
          </a:p>
        </p:txBody>
      </p:sp>
      <p:sp>
        <p:nvSpPr>
          <p:cNvPr id="30" name="Rectangle 29">
            <a:extLst>
              <a:ext uri="{FF2B5EF4-FFF2-40B4-BE49-F238E27FC236}">
                <a16:creationId xmlns:a16="http://schemas.microsoft.com/office/drawing/2014/main" id="{CC76DEB7-73A8-4C6A-8D4E-4D1E9538287D}"/>
              </a:ext>
            </a:extLst>
          </p:cNvPr>
          <p:cNvSpPr/>
          <p:nvPr/>
        </p:nvSpPr>
        <p:spPr>
          <a:xfrm>
            <a:off x="6677344" y="3429000"/>
            <a:ext cx="712894" cy="596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a:t>POD</a:t>
            </a:r>
          </a:p>
        </p:txBody>
      </p:sp>
      <p:grpSp>
        <p:nvGrpSpPr>
          <p:cNvPr id="31" name="Group 30">
            <a:extLst>
              <a:ext uri="{FF2B5EF4-FFF2-40B4-BE49-F238E27FC236}">
                <a16:creationId xmlns:a16="http://schemas.microsoft.com/office/drawing/2014/main" id="{F7BD389A-28DC-4E99-93EF-22C8E000018B}"/>
              </a:ext>
            </a:extLst>
          </p:cNvPr>
          <p:cNvGrpSpPr/>
          <p:nvPr/>
        </p:nvGrpSpPr>
        <p:grpSpPr>
          <a:xfrm>
            <a:off x="6849520" y="3466495"/>
            <a:ext cx="379122" cy="358956"/>
            <a:chOff x="6225311" y="2473385"/>
            <a:chExt cx="716280" cy="678180"/>
          </a:xfrm>
        </p:grpSpPr>
        <p:pic>
          <p:nvPicPr>
            <p:cNvPr id="32" name="Picture 31">
              <a:extLst>
                <a:ext uri="{FF2B5EF4-FFF2-40B4-BE49-F238E27FC236}">
                  <a16:creationId xmlns:a16="http://schemas.microsoft.com/office/drawing/2014/main" id="{FEEFE6E7-760B-448A-AE43-B35DE33B8217}"/>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33" name="Picture 2" descr="Image result for python logo">
              <a:extLst>
                <a:ext uri="{FF2B5EF4-FFF2-40B4-BE49-F238E27FC236}">
                  <a16:creationId xmlns:a16="http://schemas.microsoft.com/office/drawing/2014/main" id="{DEE7C503-FD9D-4BE2-A3C3-F24985E3A0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Rectangle 33">
            <a:extLst>
              <a:ext uri="{FF2B5EF4-FFF2-40B4-BE49-F238E27FC236}">
                <a16:creationId xmlns:a16="http://schemas.microsoft.com/office/drawing/2014/main" id="{CE84DBE8-D653-4CA1-95F0-87CCBE46A6AF}"/>
              </a:ext>
            </a:extLst>
          </p:cNvPr>
          <p:cNvSpPr/>
          <p:nvPr/>
        </p:nvSpPr>
        <p:spPr>
          <a:xfrm>
            <a:off x="7553258" y="3429000"/>
            <a:ext cx="712894" cy="596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a:t>POD</a:t>
            </a:r>
          </a:p>
        </p:txBody>
      </p:sp>
      <p:grpSp>
        <p:nvGrpSpPr>
          <p:cNvPr id="35" name="Group 34">
            <a:extLst>
              <a:ext uri="{FF2B5EF4-FFF2-40B4-BE49-F238E27FC236}">
                <a16:creationId xmlns:a16="http://schemas.microsoft.com/office/drawing/2014/main" id="{F4BBB1F0-ADF3-404E-ACD3-546810F41E8C}"/>
              </a:ext>
            </a:extLst>
          </p:cNvPr>
          <p:cNvGrpSpPr/>
          <p:nvPr/>
        </p:nvGrpSpPr>
        <p:grpSpPr>
          <a:xfrm>
            <a:off x="7725434" y="3466495"/>
            <a:ext cx="379122" cy="358956"/>
            <a:chOff x="6225311" y="2473385"/>
            <a:chExt cx="716280" cy="678180"/>
          </a:xfrm>
        </p:grpSpPr>
        <p:pic>
          <p:nvPicPr>
            <p:cNvPr id="36" name="Picture 35">
              <a:extLst>
                <a:ext uri="{FF2B5EF4-FFF2-40B4-BE49-F238E27FC236}">
                  <a16:creationId xmlns:a16="http://schemas.microsoft.com/office/drawing/2014/main" id="{B8F2B8CE-0EE0-4CEE-8E4B-EC78092DB93E}"/>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37" name="Picture 2" descr="Image result for python logo">
              <a:extLst>
                <a:ext uri="{FF2B5EF4-FFF2-40B4-BE49-F238E27FC236}">
                  <a16:creationId xmlns:a16="http://schemas.microsoft.com/office/drawing/2014/main" id="{38AFB8CA-E9E5-445E-80CB-81672A459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Rectangle 37">
            <a:extLst>
              <a:ext uri="{FF2B5EF4-FFF2-40B4-BE49-F238E27FC236}">
                <a16:creationId xmlns:a16="http://schemas.microsoft.com/office/drawing/2014/main" id="{21234E57-3236-4202-A51F-5D83BC833286}"/>
              </a:ext>
            </a:extLst>
          </p:cNvPr>
          <p:cNvSpPr/>
          <p:nvPr/>
        </p:nvSpPr>
        <p:spPr>
          <a:xfrm>
            <a:off x="8417209" y="3435532"/>
            <a:ext cx="712894" cy="596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a:t>POD</a:t>
            </a:r>
          </a:p>
        </p:txBody>
      </p:sp>
      <p:grpSp>
        <p:nvGrpSpPr>
          <p:cNvPr id="39" name="Group 38">
            <a:extLst>
              <a:ext uri="{FF2B5EF4-FFF2-40B4-BE49-F238E27FC236}">
                <a16:creationId xmlns:a16="http://schemas.microsoft.com/office/drawing/2014/main" id="{B66B4F79-893C-4C64-A5ED-D8F037B7667D}"/>
              </a:ext>
            </a:extLst>
          </p:cNvPr>
          <p:cNvGrpSpPr/>
          <p:nvPr/>
        </p:nvGrpSpPr>
        <p:grpSpPr>
          <a:xfrm>
            <a:off x="8589385" y="3473027"/>
            <a:ext cx="379122" cy="358956"/>
            <a:chOff x="6225311" y="2473385"/>
            <a:chExt cx="716280" cy="678180"/>
          </a:xfrm>
        </p:grpSpPr>
        <p:pic>
          <p:nvPicPr>
            <p:cNvPr id="40" name="Picture 39">
              <a:extLst>
                <a:ext uri="{FF2B5EF4-FFF2-40B4-BE49-F238E27FC236}">
                  <a16:creationId xmlns:a16="http://schemas.microsoft.com/office/drawing/2014/main" id="{5B20212E-260E-480D-92CC-DECBEAE67537}"/>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41" name="Picture 2" descr="Image result for python logo">
              <a:extLst>
                <a:ext uri="{FF2B5EF4-FFF2-40B4-BE49-F238E27FC236}">
                  <a16:creationId xmlns:a16="http://schemas.microsoft.com/office/drawing/2014/main" id="{250005C5-8EEF-4370-8638-5730F98E9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Rectangle 41">
            <a:extLst>
              <a:ext uri="{FF2B5EF4-FFF2-40B4-BE49-F238E27FC236}">
                <a16:creationId xmlns:a16="http://schemas.microsoft.com/office/drawing/2014/main" id="{145DC33E-08F7-40B3-91B0-C829EDF4F8FC}"/>
              </a:ext>
            </a:extLst>
          </p:cNvPr>
          <p:cNvSpPr/>
          <p:nvPr/>
        </p:nvSpPr>
        <p:spPr>
          <a:xfrm>
            <a:off x="9302279" y="3429000"/>
            <a:ext cx="712894" cy="596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a:t>POD</a:t>
            </a:r>
          </a:p>
        </p:txBody>
      </p:sp>
      <p:grpSp>
        <p:nvGrpSpPr>
          <p:cNvPr id="43" name="Group 42">
            <a:extLst>
              <a:ext uri="{FF2B5EF4-FFF2-40B4-BE49-F238E27FC236}">
                <a16:creationId xmlns:a16="http://schemas.microsoft.com/office/drawing/2014/main" id="{907B3EFA-2E8E-400E-A5C6-99C3297BE1B8}"/>
              </a:ext>
            </a:extLst>
          </p:cNvPr>
          <p:cNvGrpSpPr/>
          <p:nvPr/>
        </p:nvGrpSpPr>
        <p:grpSpPr>
          <a:xfrm>
            <a:off x="9474455" y="3466495"/>
            <a:ext cx="379122" cy="358956"/>
            <a:chOff x="6225311" y="2473385"/>
            <a:chExt cx="716280" cy="678180"/>
          </a:xfrm>
        </p:grpSpPr>
        <p:pic>
          <p:nvPicPr>
            <p:cNvPr id="44" name="Picture 43">
              <a:extLst>
                <a:ext uri="{FF2B5EF4-FFF2-40B4-BE49-F238E27FC236}">
                  <a16:creationId xmlns:a16="http://schemas.microsoft.com/office/drawing/2014/main" id="{4D346532-5AC6-4642-AEC1-9C5CAEE3B904}"/>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45" name="Picture 2" descr="Image result for python logo">
              <a:extLst>
                <a:ext uri="{FF2B5EF4-FFF2-40B4-BE49-F238E27FC236}">
                  <a16:creationId xmlns:a16="http://schemas.microsoft.com/office/drawing/2014/main" id="{FA75DE38-1B04-4716-9C67-1BC78C3C5C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a:extLst>
              <a:ext uri="{FF2B5EF4-FFF2-40B4-BE49-F238E27FC236}">
                <a16:creationId xmlns:a16="http://schemas.microsoft.com/office/drawing/2014/main" id="{DC010B7D-6810-41DC-8F57-9EB748434F1B}"/>
              </a:ext>
            </a:extLst>
          </p:cNvPr>
          <p:cNvSpPr/>
          <p:nvPr/>
        </p:nvSpPr>
        <p:spPr>
          <a:xfrm>
            <a:off x="10167359" y="3429000"/>
            <a:ext cx="712894" cy="596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a:t>POD</a:t>
            </a:r>
          </a:p>
        </p:txBody>
      </p:sp>
      <p:grpSp>
        <p:nvGrpSpPr>
          <p:cNvPr id="47" name="Group 46">
            <a:extLst>
              <a:ext uri="{FF2B5EF4-FFF2-40B4-BE49-F238E27FC236}">
                <a16:creationId xmlns:a16="http://schemas.microsoft.com/office/drawing/2014/main" id="{499B1595-5AAB-4B96-95DA-C7430BF71FF9}"/>
              </a:ext>
            </a:extLst>
          </p:cNvPr>
          <p:cNvGrpSpPr/>
          <p:nvPr/>
        </p:nvGrpSpPr>
        <p:grpSpPr>
          <a:xfrm>
            <a:off x="10339535" y="3466495"/>
            <a:ext cx="379122" cy="358956"/>
            <a:chOff x="6225311" y="2473385"/>
            <a:chExt cx="716280" cy="678180"/>
          </a:xfrm>
        </p:grpSpPr>
        <p:pic>
          <p:nvPicPr>
            <p:cNvPr id="48" name="Picture 47">
              <a:extLst>
                <a:ext uri="{FF2B5EF4-FFF2-40B4-BE49-F238E27FC236}">
                  <a16:creationId xmlns:a16="http://schemas.microsoft.com/office/drawing/2014/main" id="{0A081CB0-773F-49CA-987E-22D1119D4280}"/>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49" name="Picture 2" descr="Image result for python logo">
              <a:extLst>
                <a:ext uri="{FF2B5EF4-FFF2-40B4-BE49-F238E27FC236}">
                  <a16:creationId xmlns:a16="http://schemas.microsoft.com/office/drawing/2014/main" id="{F52EE67D-242C-45C8-A513-87A586FDA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Rectangle 49">
            <a:extLst>
              <a:ext uri="{FF2B5EF4-FFF2-40B4-BE49-F238E27FC236}">
                <a16:creationId xmlns:a16="http://schemas.microsoft.com/office/drawing/2014/main" id="{F9620110-7DD3-41B1-8998-30B67610E08F}"/>
              </a:ext>
            </a:extLst>
          </p:cNvPr>
          <p:cNvSpPr/>
          <p:nvPr/>
        </p:nvSpPr>
        <p:spPr>
          <a:xfrm>
            <a:off x="1822613" y="3418282"/>
            <a:ext cx="713453" cy="646180"/>
          </a:xfrm>
          <a:prstGeom prst="rect">
            <a:avLst/>
          </a:prstGeom>
          <a:solidFill>
            <a:srgbClr val="E818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3277B5F-BF0E-441D-B5C3-0B124F3C2F07}"/>
              </a:ext>
            </a:extLst>
          </p:cNvPr>
          <p:cNvSpPr/>
          <p:nvPr/>
        </p:nvSpPr>
        <p:spPr>
          <a:xfrm>
            <a:off x="2702062" y="3417529"/>
            <a:ext cx="713453" cy="646180"/>
          </a:xfrm>
          <a:prstGeom prst="rect">
            <a:avLst/>
          </a:prstGeom>
          <a:solidFill>
            <a:srgbClr val="E818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6DD8BD3-F13E-41A5-85F6-29D9BD6A6CFF}"/>
              </a:ext>
            </a:extLst>
          </p:cNvPr>
          <p:cNvSpPr/>
          <p:nvPr/>
        </p:nvSpPr>
        <p:spPr>
          <a:xfrm>
            <a:off x="3574844" y="3431842"/>
            <a:ext cx="713453" cy="646180"/>
          </a:xfrm>
          <a:prstGeom prst="rect">
            <a:avLst/>
          </a:prstGeom>
          <a:solidFill>
            <a:srgbClr val="E818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2C1C25B-AD1F-4874-BB1E-4B948A30B118}"/>
              </a:ext>
            </a:extLst>
          </p:cNvPr>
          <p:cNvSpPr/>
          <p:nvPr/>
        </p:nvSpPr>
        <p:spPr>
          <a:xfrm>
            <a:off x="4453893" y="3404747"/>
            <a:ext cx="713453" cy="646180"/>
          </a:xfrm>
          <a:prstGeom prst="rect">
            <a:avLst/>
          </a:prstGeom>
          <a:solidFill>
            <a:srgbClr val="E818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4AB1FCBA-BED6-481E-A8D5-C600E5B9EA8E}"/>
              </a:ext>
            </a:extLst>
          </p:cNvPr>
          <p:cNvSpPr/>
          <p:nvPr/>
        </p:nvSpPr>
        <p:spPr>
          <a:xfrm>
            <a:off x="5325721" y="3417529"/>
            <a:ext cx="695489" cy="646180"/>
          </a:xfrm>
          <a:prstGeom prst="rect">
            <a:avLst/>
          </a:prstGeom>
          <a:solidFill>
            <a:srgbClr val="E818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Content Placeholder 3">
            <a:extLst>
              <a:ext uri="{FF2B5EF4-FFF2-40B4-BE49-F238E27FC236}">
                <a16:creationId xmlns:a16="http://schemas.microsoft.com/office/drawing/2014/main" id="{7981B20E-8731-4811-B80A-02C62E758F48}"/>
              </a:ext>
            </a:extLst>
          </p:cNvPr>
          <p:cNvSpPr txBox="1">
            <a:spLocks/>
          </p:cNvSpPr>
          <p:nvPr/>
        </p:nvSpPr>
        <p:spPr>
          <a:xfrm>
            <a:off x="1441033" y="5414823"/>
            <a:ext cx="5117540"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get </a:t>
            </a:r>
            <a:r>
              <a:rPr lang="en-US" sz="1400" dirty="0" err="1">
                <a:solidFill>
                  <a:schemeClr val="bg1">
                    <a:lumMod val="85000"/>
                  </a:schemeClr>
                </a:solidFill>
                <a:latin typeface="Consolas" panose="020B0609020204030204" pitchFamily="49" charset="0"/>
              </a:rPr>
              <a:t>replicasets</a:t>
            </a:r>
            <a:endParaRPr lang="en-US" sz="1400" dirty="0">
              <a:solidFill>
                <a:schemeClr val="bg1">
                  <a:lumMod val="85000"/>
                </a:schemeClr>
              </a:solidFill>
              <a:latin typeface="Consolas" panose="020B0609020204030204" pitchFamily="49" charset="0"/>
            </a:endParaRPr>
          </a:p>
        </p:txBody>
      </p:sp>
      <p:sp>
        <p:nvSpPr>
          <p:cNvPr id="56" name="Content Placeholder 3">
            <a:extLst>
              <a:ext uri="{FF2B5EF4-FFF2-40B4-BE49-F238E27FC236}">
                <a16:creationId xmlns:a16="http://schemas.microsoft.com/office/drawing/2014/main" id="{54F9F059-9CE7-4CDB-8FC2-AC0C64C6E4B0}"/>
              </a:ext>
            </a:extLst>
          </p:cNvPr>
          <p:cNvSpPr txBox="1">
            <a:spLocks/>
          </p:cNvSpPr>
          <p:nvPr/>
        </p:nvSpPr>
        <p:spPr>
          <a:xfrm>
            <a:off x="1441033" y="5704383"/>
            <a:ext cx="5117540" cy="579902"/>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a:spcBef>
                <a:spcPts val="0"/>
              </a:spcBef>
            </a:pPr>
            <a:r>
              <a:rPr lang="en-US" sz="1050" dirty="0">
                <a:solidFill>
                  <a:schemeClr val="bg1">
                    <a:lumMod val="85000"/>
                  </a:schemeClr>
                </a:solidFill>
                <a:latin typeface="Consolas" panose="020B0609020204030204" pitchFamily="49" charset="0"/>
              </a:rPr>
              <a:t>NAME                          DESIRED   CURRENT   READY     AGE</a:t>
            </a:r>
          </a:p>
          <a:p>
            <a:pPr>
              <a:spcBef>
                <a:spcPts val="0"/>
              </a:spcBef>
            </a:pPr>
            <a:r>
              <a:rPr lang="en-US" sz="1050" dirty="0">
                <a:solidFill>
                  <a:schemeClr val="bg1">
                    <a:lumMod val="85000"/>
                  </a:schemeClr>
                </a:solidFill>
                <a:latin typeface="Consolas" panose="020B0609020204030204" pitchFamily="49" charset="0"/>
              </a:rPr>
              <a:t>myapp-deployment-67c749c58c   0         0         0         22m</a:t>
            </a:r>
          </a:p>
          <a:p>
            <a:pPr>
              <a:spcBef>
                <a:spcPts val="0"/>
              </a:spcBef>
            </a:pPr>
            <a:r>
              <a:rPr lang="en-US" sz="1050" dirty="0">
                <a:solidFill>
                  <a:schemeClr val="bg1">
                    <a:lumMod val="85000"/>
                  </a:schemeClr>
                </a:solidFill>
                <a:latin typeface="Consolas" panose="020B0609020204030204" pitchFamily="49" charset="0"/>
              </a:rPr>
              <a:t>myapp-deployment-7d57dbdb8d   5         5         5         20m</a:t>
            </a:r>
          </a:p>
        </p:txBody>
      </p:sp>
    </p:spTree>
    <p:extLst>
      <p:ext uri="{BB962C8B-B14F-4D97-AF65-F5344CB8AC3E}">
        <p14:creationId xmlns:p14="http://schemas.microsoft.com/office/powerpoint/2010/main" val="2917877524"/>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750"/>
                                            <p:tgtEl>
                                              <p:spTgt spid="8"/>
                                            </p:tgtEl>
                                          </p:cBhvr>
                                        </p:animEffect>
                                      </p:childTnLst>
                                    </p:cTn>
                                  </p:par>
                                  <p:par>
                                    <p:cTn id="18" presetID="64" presetClass="path" presetSubtype="0" accel="50000" fill="hold" grpId="1" nodeType="withEffect" p14:presetBounceEnd="63750">
                                      <p:stCondLst>
                                        <p:cond delay="0"/>
                                      </p:stCondLst>
                                      <p:childTnLst>
                                        <p:animMotion origin="layout" path="M 3.33333E-6 0.04444 L 3.33333E-6 1.48148E-6 " pathEditMode="relative" rAng="0" ptsTypes="AA" p14:bounceEnd="63750">
                                          <p:cBhvr>
                                            <p:cTn id="19" dur="750" fill="hold"/>
                                            <p:tgtEl>
                                              <p:spTgt spid="8"/>
                                            </p:tgtEl>
                                            <p:attrNameLst>
                                              <p:attrName>ppt_x</p:attrName>
                                              <p:attrName>ppt_y</p:attrName>
                                            </p:attrNameLst>
                                          </p:cBhvr>
                                          <p:rCtr x="0" y="-2222"/>
                                        </p:animMotion>
                                      </p:childTnLst>
                                    </p:cTn>
                                  </p:par>
                                </p:childTnLst>
                              </p:cTn>
                            </p:par>
                            <p:par>
                              <p:cTn id="20" fill="hold">
                                <p:stCondLst>
                                  <p:cond delay="75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750"/>
                                            <p:tgtEl>
                                              <p:spTgt spid="9"/>
                                            </p:tgtEl>
                                          </p:cBhvr>
                                        </p:animEffect>
                                      </p:childTnLst>
                                    </p:cTn>
                                  </p:par>
                                  <p:par>
                                    <p:cTn id="24" presetID="64" presetClass="path" presetSubtype="0" accel="50000" fill="hold" nodeType="withEffect" p14:presetBounceEnd="63750">
                                      <p:stCondLst>
                                        <p:cond delay="0"/>
                                      </p:stCondLst>
                                      <p:childTnLst>
                                        <p:animMotion origin="layout" path="M 2.5E-6 0.04445 L 2.5E-6 -2.96296E-6 " pathEditMode="relative" rAng="0" ptsTypes="AA" p14:bounceEnd="63750">
                                          <p:cBhvr>
                                            <p:cTn id="25" dur="750" fill="hold"/>
                                            <p:tgtEl>
                                              <p:spTgt spid="9"/>
                                            </p:tgtEl>
                                            <p:attrNameLst>
                                              <p:attrName>ppt_x</p:attrName>
                                              <p:attrName>ppt_y</p:attrName>
                                            </p:attrNameLst>
                                          </p:cBhvr>
                                          <p:rCtr x="0" y="-2222"/>
                                        </p:animMotion>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750"/>
                                            <p:tgtEl>
                                              <p:spTgt spid="12"/>
                                            </p:tgtEl>
                                          </p:cBhvr>
                                        </p:animEffect>
                                      </p:childTnLst>
                                    </p:cTn>
                                  </p:par>
                                  <p:par>
                                    <p:cTn id="30" presetID="64" presetClass="path" presetSubtype="0" accel="50000" fill="hold" grpId="1" nodeType="withEffect" p14:presetBounceEnd="63750">
                                      <p:stCondLst>
                                        <p:cond delay="0"/>
                                      </p:stCondLst>
                                      <p:childTnLst>
                                        <p:animMotion origin="layout" path="M -1.66667E-6 0.04444 L -1.66667E-6 1.48148E-6 " pathEditMode="relative" rAng="0" ptsTypes="AA" p14:bounceEnd="63750">
                                          <p:cBhvr>
                                            <p:cTn id="31" dur="750" fill="hold"/>
                                            <p:tgtEl>
                                              <p:spTgt spid="12"/>
                                            </p:tgtEl>
                                            <p:attrNameLst>
                                              <p:attrName>ppt_x</p:attrName>
                                              <p:attrName>ppt_y</p:attrName>
                                            </p:attrNameLst>
                                          </p:cBhvr>
                                          <p:rCtr x="0" y="-2222"/>
                                        </p:animMotion>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750"/>
                                            <p:tgtEl>
                                              <p:spTgt spid="13"/>
                                            </p:tgtEl>
                                          </p:cBhvr>
                                        </p:animEffect>
                                      </p:childTnLst>
                                    </p:cTn>
                                  </p:par>
                                  <p:par>
                                    <p:cTn id="36" presetID="64" presetClass="path" presetSubtype="0" accel="50000" fill="hold" nodeType="withEffect" p14:presetBounceEnd="63750">
                                      <p:stCondLst>
                                        <p:cond delay="0"/>
                                      </p:stCondLst>
                                      <p:childTnLst>
                                        <p:animMotion origin="layout" path="M -2.29167E-6 0.04445 L -2.29167E-6 -2.96296E-6 " pathEditMode="relative" rAng="0" ptsTypes="AA" p14:bounceEnd="63750">
                                          <p:cBhvr>
                                            <p:cTn id="37" dur="750" fill="hold"/>
                                            <p:tgtEl>
                                              <p:spTgt spid="13"/>
                                            </p:tgtEl>
                                            <p:attrNameLst>
                                              <p:attrName>ppt_x</p:attrName>
                                              <p:attrName>ppt_y</p:attrName>
                                            </p:attrNameLst>
                                          </p:cBhvr>
                                          <p:rCtr x="0" y="-2222"/>
                                        </p:animMotion>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750"/>
                                            <p:tgtEl>
                                              <p:spTgt spid="16"/>
                                            </p:tgtEl>
                                          </p:cBhvr>
                                        </p:animEffect>
                                      </p:childTnLst>
                                    </p:cTn>
                                  </p:par>
                                  <p:par>
                                    <p:cTn id="42" presetID="64" presetClass="path" presetSubtype="0" accel="50000" fill="hold" grpId="1" nodeType="withEffect" p14:presetBounceEnd="63750">
                                      <p:stCondLst>
                                        <p:cond delay="0"/>
                                      </p:stCondLst>
                                      <p:childTnLst>
                                        <p:animMotion origin="layout" path="M 5E-6 0.04445 L 5E-6 -4.44444E-6 " pathEditMode="relative" rAng="0" ptsTypes="AA" p14:bounceEnd="63750">
                                          <p:cBhvr>
                                            <p:cTn id="43" dur="750" fill="hold"/>
                                            <p:tgtEl>
                                              <p:spTgt spid="16"/>
                                            </p:tgtEl>
                                            <p:attrNameLst>
                                              <p:attrName>ppt_x</p:attrName>
                                              <p:attrName>ppt_y</p:attrName>
                                            </p:attrNameLst>
                                          </p:cBhvr>
                                          <p:rCtr x="0" y="-2222"/>
                                        </p:animMotion>
                                      </p:childTnLst>
                                    </p:cTn>
                                  </p:par>
                                </p:childTnLst>
                              </p:cTn>
                            </p:par>
                            <p:par>
                              <p:cTn id="44" fill="hold">
                                <p:stCondLst>
                                  <p:cond delay="3750"/>
                                </p:stCondLst>
                                <p:childTnLst>
                                  <p:par>
                                    <p:cTn id="45" presetID="10" presetClass="entr" presetSubtype="0"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750"/>
                                            <p:tgtEl>
                                              <p:spTgt spid="17"/>
                                            </p:tgtEl>
                                          </p:cBhvr>
                                        </p:animEffect>
                                      </p:childTnLst>
                                    </p:cTn>
                                  </p:par>
                                  <p:par>
                                    <p:cTn id="48" presetID="64" presetClass="path" presetSubtype="0" accel="50000" fill="hold" nodeType="withEffect" p14:presetBounceEnd="63750">
                                      <p:stCondLst>
                                        <p:cond delay="0"/>
                                      </p:stCondLst>
                                      <p:childTnLst>
                                        <p:animMotion origin="layout" path="M 4.16667E-6 0.04444 L 4.16667E-6 1.11111E-6 " pathEditMode="relative" rAng="0" ptsTypes="AA" p14:bounceEnd="63750">
                                          <p:cBhvr>
                                            <p:cTn id="49" dur="750" fill="hold"/>
                                            <p:tgtEl>
                                              <p:spTgt spid="17"/>
                                            </p:tgtEl>
                                            <p:attrNameLst>
                                              <p:attrName>ppt_x</p:attrName>
                                              <p:attrName>ppt_y</p:attrName>
                                            </p:attrNameLst>
                                          </p:cBhvr>
                                          <p:rCtr x="0" y="-2222"/>
                                        </p:animMotion>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750"/>
                                            <p:tgtEl>
                                              <p:spTgt spid="20"/>
                                            </p:tgtEl>
                                          </p:cBhvr>
                                        </p:animEffect>
                                      </p:childTnLst>
                                    </p:cTn>
                                  </p:par>
                                  <p:par>
                                    <p:cTn id="54" presetID="64" presetClass="path" presetSubtype="0" accel="50000" fill="hold" grpId="1" nodeType="withEffect" p14:presetBounceEnd="63750">
                                      <p:stCondLst>
                                        <p:cond delay="0"/>
                                      </p:stCondLst>
                                      <p:childTnLst>
                                        <p:animMotion origin="layout" path="M -1.25E-6 0.04444 L -1.25E-6 1.48148E-6 " pathEditMode="relative" rAng="0" ptsTypes="AA" p14:bounceEnd="63750">
                                          <p:cBhvr>
                                            <p:cTn id="55" dur="750" fill="hold"/>
                                            <p:tgtEl>
                                              <p:spTgt spid="20"/>
                                            </p:tgtEl>
                                            <p:attrNameLst>
                                              <p:attrName>ppt_x</p:attrName>
                                              <p:attrName>ppt_y</p:attrName>
                                            </p:attrNameLst>
                                          </p:cBhvr>
                                          <p:rCtr x="0" y="-2222"/>
                                        </p:animMotion>
                                      </p:childTnLst>
                                    </p:cTn>
                                  </p:par>
                                </p:childTnLst>
                              </p:cTn>
                            </p:par>
                            <p:par>
                              <p:cTn id="56" fill="hold">
                                <p:stCondLst>
                                  <p:cond delay="5250"/>
                                </p:stCondLst>
                                <p:childTnLst>
                                  <p:par>
                                    <p:cTn id="57" presetID="10" presetClass="entr" presetSubtype="0" fill="hold"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750"/>
                                            <p:tgtEl>
                                              <p:spTgt spid="21"/>
                                            </p:tgtEl>
                                          </p:cBhvr>
                                        </p:animEffect>
                                      </p:childTnLst>
                                    </p:cTn>
                                  </p:par>
                                  <p:par>
                                    <p:cTn id="60" presetID="64" presetClass="path" presetSubtype="0" accel="50000" fill="hold" nodeType="withEffect" p14:presetBounceEnd="63750">
                                      <p:stCondLst>
                                        <p:cond delay="0"/>
                                      </p:stCondLst>
                                      <p:childTnLst>
                                        <p:animMotion origin="layout" path="M -1.875E-6 0.04445 L -1.875E-6 -2.96296E-6 " pathEditMode="relative" rAng="0" ptsTypes="AA" p14:bounceEnd="63750">
                                          <p:cBhvr>
                                            <p:cTn id="61" dur="750" fill="hold"/>
                                            <p:tgtEl>
                                              <p:spTgt spid="21"/>
                                            </p:tgtEl>
                                            <p:attrNameLst>
                                              <p:attrName>ppt_x</p:attrName>
                                              <p:attrName>ppt_y</p:attrName>
                                            </p:attrNameLst>
                                          </p:cBhvr>
                                          <p:rCtr x="0" y="-2222"/>
                                        </p:animMotion>
                                      </p:childTnLst>
                                    </p:cTn>
                                  </p:par>
                                </p:childTnLst>
                              </p:cTn>
                            </p:par>
                            <p:par>
                              <p:cTn id="62" fill="hold">
                                <p:stCondLst>
                                  <p:cond delay="6000"/>
                                </p:stCondLst>
                                <p:childTnLst>
                                  <p:par>
                                    <p:cTn id="63" presetID="10" presetClass="entr" presetSubtype="0" fill="hold" grpId="0" nodeType="after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750"/>
                                            <p:tgtEl>
                                              <p:spTgt spid="24"/>
                                            </p:tgtEl>
                                          </p:cBhvr>
                                        </p:animEffect>
                                      </p:childTnLst>
                                    </p:cTn>
                                  </p:par>
                                  <p:par>
                                    <p:cTn id="66" presetID="64" presetClass="path" presetSubtype="0" accel="50000" fill="hold" grpId="1" nodeType="withEffect" p14:presetBounceEnd="63750">
                                      <p:stCondLst>
                                        <p:cond delay="0"/>
                                      </p:stCondLst>
                                      <p:childTnLst>
                                        <p:animMotion origin="layout" path="M -4.79167E-6 0.04444 L -4.79167E-6 1.48148E-6 " pathEditMode="relative" rAng="0" ptsTypes="AA" p14:bounceEnd="63750">
                                          <p:cBhvr>
                                            <p:cTn id="67" dur="750" fill="hold"/>
                                            <p:tgtEl>
                                              <p:spTgt spid="24"/>
                                            </p:tgtEl>
                                            <p:attrNameLst>
                                              <p:attrName>ppt_x</p:attrName>
                                              <p:attrName>ppt_y</p:attrName>
                                            </p:attrNameLst>
                                          </p:cBhvr>
                                          <p:rCtr x="0" y="-2222"/>
                                        </p:animMotion>
                                      </p:childTnLst>
                                    </p:cTn>
                                  </p:par>
                                </p:childTnLst>
                              </p:cTn>
                            </p:par>
                            <p:par>
                              <p:cTn id="68" fill="hold">
                                <p:stCondLst>
                                  <p:cond delay="6750"/>
                                </p:stCondLst>
                                <p:childTnLst>
                                  <p:par>
                                    <p:cTn id="69" presetID="10" presetClass="entr" presetSubtype="0" fill="hold" nodeType="after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750"/>
                                            <p:tgtEl>
                                              <p:spTgt spid="25"/>
                                            </p:tgtEl>
                                          </p:cBhvr>
                                        </p:animEffect>
                                      </p:childTnLst>
                                    </p:cTn>
                                  </p:par>
                                  <p:par>
                                    <p:cTn id="72" presetID="64" presetClass="path" presetSubtype="0" accel="50000" fill="hold" nodeType="withEffect" p14:presetBounceEnd="63750">
                                      <p:stCondLst>
                                        <p:cond delay="0"/>
                                      </p:stCondLst>
                                      <p:childTnLst>
                                        <p:animMotion origin="layout" path="M 4.58333E-6 0.04445 L 4.58333E-6 -2.96296E-6 " pathEditMode="relative" rAng="0" ptsTypes="AA" p14:bounceEnd="63750">
                                          <p:cBhvr>
                                            <p:cTn id="73" dur="750" fill="hold"/>
                                            <p:tgtEl>
                                              <p:spTgt spid="25"/>
                                            </p:tgtEl>
                                            <p:attrNameLst>
                                              <p:attrName>ppt_x</p:attrName>
                                              <p:attrName>ppt_y</p:attrName>
                                            </p:attrNameLst>
                                          </p:cBhvr>
                                          <p:rCtr x="0" y="-2222"/>
                                        </p:animMotion>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750"/>
                                            <p:tgtEl>
                                              <p:spTgt spid="30"/>
                                            </p:tgtEl>
                                          </p:cBhvr>
                                        </p:animEffect>
                                      </p:childTnLst>
                                    </p:cTn>
                                  </p:par>
                                  <p:par>
                                    <p:cTn id="84" presetID="64" presetClass="path" presetSubtype="0" accel="50000" fill="hold" grpId="1" nodeType="withEffect" p14:presetBounceEnd="63750">
                                      <p:stCondLst>
                                        <p:cond delay="0"/>
                                      </p:stCondLst>
                                      <p:childTnLst>
                                        <p:animMotion origin="layout" path="M -2.91667E-6 0.04444 L -2.91667E-6 1.48148E-6 " pathEditMode="relative" rAng="0" ptsTypes="AA" p14:bounceEnd="63750">
                                          <p:cBhvr>
                                            <p:cTn id="85" dur="750" fill="hold"/>
                                            <p:tgtEl>
                                              <p:spTgt spid="30"/>
                                            </p:tgtEl>
                                            <p:attrNameLst>
                                              <p:attrName>ppt_x</p:attrName>
                                              <p:attrName>ppt_y</p:attrName>
                                            </p:attrNameLst>
                                          </p:cBhvr>
                                          <p:rCtr x="0" y="-2222"/>
                                        </p:animMotion>
                                      </p:childTnLst>
                                    </p:cTn>
                                  </p:par>
                                </p:childTnLst>
                              </p:cTn>
                            </p:par>
                            <p:par>
                              <p:cTn id="86" fill="hold">
                                <p:stCondLst>
                                  <p:cond delay="750"/>
                                </p:stCondLst>
                                <p:childTnLst>
                                  <p:par>
                                    <p:cTn id="87" presetID="10" presetClass="entr" presetSubtype="0" fill="hold" nodeType="after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750"/>
                                            <p:tgtEl>
                                              <p:spTgt spid="31"/>
                                            </p:tgtEl>
                                          </p:cBhvr>
                                        </p:animEffect>
                                      </p:childTnLst>
                                    </p:cTn>
                                  </p:par>
                                  <p:par>
                                    <p:cTn id="90" presetID="64" presetClass="path" presetSubtype="0" accel="50000" fill="hold" nodeType="withEffect" p14:presetBounceEnd="63750">
                                      <p:stCondLst>
                                        <p:cond delay="0"/>
                                      </p:stCondLst>
                                      <p:childTnLst>
                                        <p:animMotion origin="layout" path="M -3.75E-6 0.04445 L -3.75E-6 -2.96296E-6 " pathEditMode="relative" rAng="0" ptsTypes="AA" p14:bounceEnd="63750">
                                          <p:cBhvr>
                                            <p:cTn id="91" dur="750" fill="hold"/>
                                            <p:tgtEl>
                                              <p:spTgt spid="31"/>
                                            </p:tgtEl>
                                            <p:attrNameLst>
                                              <p:attrName>ppt_x</p:attrName>
                                              <p:attrName>ppt_y</p:attrName>
                                            </p:attrNameLst>
                                          </p:cBhvr>
                                          <p:rCtr x="0" y="-2222"/>
                                        </p:animMotion>
                                      </p:childTnLst>
                                    </p:cTn>
                                  </p:par>
                                </p:childTnLst>
                              </p:cTn>
                            </p:par>
                            <p:par>
                              <p:cTn id="92" fill="hold">
                                <p:stCondLst>
                                  <p:cond delay="1500"/>
                                </p:stCondLst>
                                <p:childTnLst>
                                  <p:par>
                                    <p:cTn id="93" presetID="10" presetClass="entr" presetSubtype="0" fill="hold" grpId="0" nodeType="after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250"/>
                                            <p:tgtEl>
                                              <p:spTgt spid="50"/>
                                            </p:tgtEl>
                                          </p:cBhvr>
                                        </p:animEffect>
                                      </p:childTnLst>
                                    </p:cTn>
                                  </p:par>
                                </p:childTnLst>
                              </p:cTn>
                            </p:par>
                            <p:par>
                              <p:cTn id="96" fill="hold">
                                <p:stCondLst>
                                  <p:cond delay="1750"/>
                                </p:stCondLst>
                                <p:childTnLst>
                                  <p:par>
                                    <p:cTn id="97" presetID="10" presetClass="entr" presetSubtype="0" fill="hold" grpId="0" nodeType="after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fade">
                                          <p:cBhvr>
                                            <p:cTn id="99" dur="750"/>
                                            <p:tgtEl>
                                              <p:spTgt spid="34"/>
                                            </p:tgtEl>
                                          </p:cBhvr>
                                        </p:animEffect>
                                      </p:childTnLst>
                                    </p:cTn>
                                  </p:par>
                                  <p:par>
                                    <p:cTn id="100" presetID="64" presetClass="path" presetSubtype="0" accel="50000" fill="hold" grpId="1" nodeType="withEffect" p14:presetBounceEnd="63750">
                                      <p:stCondLst>
                                        <p:cond delay="0"/>
                                      </p:stCondLst>
                                      <p:childTnLst>
                                        <p:animMotion origin="layout" path="M 2.08333E-6 0.04444 L 2.08333E-6 1.48148E-6 " pathEditMode="relative" rAng="0" ptsTypes="AA" p14:bounceEnd="63750">
                                          <p:cBhvr>
                                            <p:cTn id="101" dur="750" fill="hold"/>
                                            <p:tgtEl>
                                              <p:spTgt spid="34"/>
                                            </p:tgtEl>
                                            <p:attrNameLst>
                                              <p:attrName>ppt_x</p:attrName>
                                              <p:attrName>ppt_y</p:attrName>
                                            </p:attrNameLst>
                                          </p:cBhvr>
                                          <p:rCtr x="0" y="-2222"/>
                                        </p:animMotion>
                                      </p:childTnLst>
                                    </p:cTn>
                                  </p:par>
                                </p:childTnLst>
                              </p:cTn>
                            </p:par>
                            <p:par>
                              <p:cTn id="102" fill="hold">
                                <p:stCondLst>
                                  <p:cond delay="2500"/>
                                </p:stCondLst>
                                <p:childTnLst>
                                  <p:par>
                                    <p:cTn id="103" presetID="10" presetClass="entr" presetSubtype="0" fill="hold" nodeType="after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fade">
                                          <p:cBhvr>
                                            <p:cTn id="105" dur="750"/>
                                            <p:tgtEl>
                                              <p:spTgt spid="35"/>
                                            </p:tgtEl>
                                          </p:cBhvr>
                                        </p:animEffect>
                                      </p:childTnLst>
                                    </p:cTn>
                                  </p:par>
                                  <p:par>
                                    <p:cTn id="106" presetID="64" presetClass="path" presetSubtype="0" accel="50000" fill="hold" nodeType="withEffect" p14:presetBounceEnd="63750">
                                      <p:stCondLst>
                                        <p:cond delay="0"/>
                                      </p:stCondLst>
                                      <p:childTnLst>
                                        <p:animMotion origin="layout" path="M 1.45833E-6 0.04445 L 1.45833E-6 -2.96296E-6 " pathEditMode="relative" rAng="0" ptsTypes="AA" p14:bounceEnd="63750">
                                          <p:cBhvr>
                                            <p:cTn id="107" dur="750" fill="hold"/>
                                            <p:tgtEl>
                                              <p:spTgt spid="35"/>
                                            </p:tgtEl>
                                            <p:attrNameLst>
                                              <p:attrName>ppt_x</p:attrName>
                                              <p:attrName>ppt_y</p:attrName>
                                            </p:attrNameLst>
                                          </p:cBhvr>
                                          <p:rCtr x="0" y="-2222"/>
                                        </p:animMotion>
                                      </p:childTnLst>
                                    </p:cTn>
                                  </p:par>
                                </p:childTnLst>
                              </p:cTn>
                            </p:par>
                            <p:par>
                              <p:cTn id="108" fill="hold">
                                <p:stCondLst>
                                  <p:cond delay="3250"/>
                                </p:stCondLst>
                                <p:childTnLst>
                                  <p:par>
                                    <p:cTn id="109" presetID="10" presetClass="entr" presetSubtype="0" fill="hold" grpId="0" nodeType="afterEffect">
                                      <p:stCondLst>
                                        <p:cond delay="0"/>
                                      </p:stCondLst>
                                      <p:childTnLst>
                                        <p:set>
                                          <p:cBhvr>
                                            <p:cTn id="110" dur="1" fill="hold">
                                              <p:stCondLst>
                                                <p:cond delay="0"/>
                                              </p:stCondLst>
                                            </p:cTn>
                                            <p:tgtEl>
                                              <p:spTgt spid="51"/>
                                            </p:tgtEl>
                                            <p:attrNameLst>
                                              <p:attrName>style.visibility</p:attrName>
                                            </p:attrNameLst>
                                          </p:cBhvr>
                                          <p:to>
                                            <p:strVal val="visible"/>
                                          </p:to>
                                        </p:set>
                                        <p:animEffect transition="in" filter="fade">
                                          <p:cBhvr>
                                            <p:cTn id="111" dur="250"/>
                                            <p:tgtEl>
                                              <p:spTgt spid="51"/>
                                            </p:tgtEl>
                                          </p:cBhvr>
                                        </p:animEffect>
                                      </p:childTnLst>
                                    </p:cTn>
                                  </p:par>
                                </p:childTnLst>
                              </p:cTn>
                            </p:par>
                            <p:par>
                              <p:cTn id="112" fill="hold">
                                <p:stCondLst>
                                  <p:cond delay="3500"/>
                                </p:stCondLst>
                                <p:childTnLst>
                                  <p:par>
                                    <p:cTn id="113" presetID="10" presetClass="entr" presetSubtype="0" fill="hold" grpId="0" nodeType="after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fade">
                                          <p:cBhvr>
                                            <p:cTn id="115" dur="750"/>
                                            <p:tgtEl>
                                              <p:spTgt spid="38"/>
                                            </p:tgtEl>
                                          </p:cBhvr>
                                        </p:animEffect>
                                      </p:childTnLst>
                                    </p:cTn>
                                  </p:par>
                                  <p:par>
                                    <p:cTn id="116" presetID="64" presetClass="path" presetSubtype="0" accel="50000" fill="hold" grpId="1" nodeType="withEffect" p14:presetBounceEnd="63750">
                                      <p:stCondLst>
                                        <p:cond delay="0"/>
                                      </p:stCondLst>
                                      <p:childTnLst>
                                        <p:animMotion origin="layout" path="M -1.25E-6 0.04445 L -1.25E-6 -4.44444E-6 " pathEditMode="relative" rAng="0" ptsTypes="AA" p14:bounceEnd="63750">
                                          <p:cBhvr>
                                            <p:cTn id="117" dur="750" fill="hold"/>
                                            <p:tgtEl>
                                              <p:spTgt spid="38"/>
                                            </p:tgtEl>
                                            <p:attrNameLst>
                                              <p:attrName>ppt_x</p:attrName>
                                              <p:attrName>ppt_y</p:attrName>
                                            </p:attrNameLst>
                                          </p:cBhvr>
                                          <p:rCtr x="0" y="-2222"/>
                                        </p:animMotion>
                                      </p:childTnLst>
                                    </p:cTn>
                                  </p:par>
                                </p:childTnLst>
                              </p:cTn>
                            </p:par>
                            <p:par>
                              <p:cTn id="118" fill="hold">
                                <p:stCondLst>
                                  <p:cond delay="4250"/>
                                </p:stCondLst>
                                <p:childTnLst>
                                  <p:par>
                                    <p:cTn id="119" presetID="10" presetClass="entr" presetSubtype="0" fill="hold" nodeType="afterEffect">
                                      <p:stCondLst>
                                        <p:cond delay="0"/>
                                      </p:stCondLst>
                                      <p:childTnLst>
                                        <p:set>
                                          <p:cBhvr>
                                            <p:cTn id="120" dur="1" fill="hold">
                                              <p:stCondLst>
                                                <p:cond delay="0"/>
                                              </p:stCondLst>
                                            </p:cTn>
                                            <p:tgtEl>
                                              <p:spTgt spid="39"/>
                                            </p:tgtEl>
                                            <p:attrNameLst>
                                              <p:attrName>style.visibility</p:attrName>
                                            </p:attrNameLst>
                                          </p:cBhvr>
                                          <p:to>
                                            <p:strVal val="visible"/>
                                          </p:to>
                                        </p:set>
                                        <p:animEffect transition="in" filter="fade">
                                          <p:cBhvr>
                                            <p:cTn id="121" dur="750"/>
                                            <p:tgtEl>
                                              <p:spTgt spid="39"/>
                                            </p:tgtEl>
                                          </p:cBhvr>
                                        </p:animEffect>
                                      </p:childTnLst>
                                    </p:cTn>
                                  </p:par>
                                  <p:par>
                                    <p:cTn id="122" presetID="64" presetClass="path" presetSubtype="0" accel="50000" fill="hold" nodeType="withEffect" p14:presetBounceEnd="63750">
                                      <p:stCondLst>
                                        <p:cond delay="0"/>
                                      </p:stCondLst>
                                      <p:childTnLst>
                                        <p:animMotion origin="layout" path="M -2.08333E-6 0.04444 L -2.08333E-6 1.11111E-6 " pathEditMode="relative" rAng="0" ptsTypes="AA" p14:bounceEnd="63750">
                                          <p:cBhvr>
                                            <p:cTn id="123" dur="750" fill="hold"/>
                                            <p:tgtEl>
                                              <p:spTgt spid="39"/>
                                            </p:tgtEl>
                                            <p:attrNameLst>
                                              <p:attrName>ppt_x</p:attrName>
                                              <p:attrName>ppt_y</p:attrName>
                                            </p:attrNameLst>
                                          </p:cBhvr>
                                          <p:rCtr x="0" y="-2222"/>
                                        </p:animMotion>
                                      </p:childTnLst>
                                    </p:cTn>
                                  </p:par>
                                </p:childTnLst>
                              </p:cTn>
                            </p:par>
                            <p:par>
                              <p:cTn id="124" fill="hold">
                                <p:stCondLst>
                                  <p:cond delay="5000"/>
                                </p:stCondLst>
                                <p:childTnLst>
                                  <p:par>
                                    <p:cTn id="125" presetID="10" presetClass="entr" presetSubtype="0" fill="hold" grpId="0" nodeType="after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250"/>
                                            <p:tgtEl>
                                              <p:spTgt spid="52"/>
                                            </p:tgtEl>
                                          </p:cBhvr>
                                        </p:animEffect>
                                      </p:childTnLst>
                                    </p:cTn>
                                  </p:par>
                                </p:childTnLst>
                              </p:cTn>
                            </p:par>
                            <p:par>
                              <p:cTn id="128" fill="hold">
                                <p:stCondLst>
                                  <p:cond delay="5250"/>
                                </p:stCondLst>
                                <p:childTnLst>
                                  <p:par>
                                    <p:cTn id="129" presetID="10" presetClass="entr" presetSubtype="0" fill="hold" grpId="0" nodeType="afterEffect">
                                      <p:stCondLst>
                                        <p:cond delay="0"/>
                                      </p:stCondLst>
                                      <p:childTnLst>
                                        <p:set>
                                          <p:cBhvr>
                                            <p:cTn id="130" dur="1" fill="hold">
                                              <p:stCondLst>
                                                <p:cond delay="0"/>
                                              </p:stCondLst>
                                            </p:cTn>
                                            <p:tgtEl>
                                              <p:spTgt spid="42"/>
                                            </p:tgtEl>
                                            <p:attrNameLst>
                                              <p:attrName>style.visibility</p:attrName>
                                            </p:attrNameLst>
                                          </p:cBhvr>
                                          <p:to>
                                            <p:strVal val="visible"/>
                                          </p:to>
                                        </p:set>
                                        <p:animEffect transition="in" filter="fade">
                                          <p:cBhvr>
                                            <p:cTn id="131" dur="750"/>
                                            <p:tgtEl>
                                              <p:spTgt spid="42"/>
                                            </p:tgtEl>
                                          </p:cBhvr>
                                        </p:animEffect>
                                      </p:childTnLst>
                                    </p:cTn>
                                  </p:par>
                                  <p:par>
                                    <p:cTn id="132" presetID="64" presetClass="path" presetSubtype="0" accel="50000" fill="hold" grpId="1" nodeType="withEffect" p14:presetBounceEnd="63750">
                                      <p:stCondLst>
                                        <p:cond delay="0"/>
                                      </p:stCondLst>
                                      <p:childTnLst>
                                        <p:animMotion origin="layout" path="M 2.5E-6 0.04444 L 2.5E-6 1.48148E-6 " pathEditMode="relative" rAng="0" ptsTypes="AA" p14:bounceEnd="63750">
                                          <p:cBhvr>
                                            <p:cTn id="133" dur="750" fill="hold"/>
                                            <p:tgtEl>
                                              <p:spTgt spid="42"/>
                                            </p:tgtEl>
                                            <p:attrNameLst>
                                              <p:attrName>ppt_x</p:attrName>
                                              <p:attrName>ppt_y</p:attrName>
                                            </p:attrNameLst>
                                          </p:cBhvr>
                                          <p:rCtr x="0" y="-2222"/>
                                        </p:animMotion>
                                      </p:childTnLst>
                                    </p:cTn>
                                  </p:par>
                                </p:childTnLst>
                              </p:cTn>
                            </p:par>
                            <p:par>
                              <p:cTn id="134" fill="hold">
                                <p:stCondLst>
                                  <p:cond delay="6000"/>
                                </p:stCondLst>
                                <p:childTnLst>
                                  <p:par>
                                    <p:cTn id="135" presetID="10" presetClass="entr" presetSubtype="0" fill="hold" nodeType="after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fade">
                                          <p:cBhvr>
                                            <p:cTn id="137" dur="750"/>
                                            <p:tgtEl>
                                              <p:spTgt spid="43"/>
                                            </p:tgtEl>
                                          </p:cBhvr>
                                        </p:animEffect>
                                      </p:childTnLst>
                                    </p:cTn>
                                  </p:par>
                                  <p:par>
                                    <p:cTn id="138" presetID="64" presetClass="path" presetSubtype="0" accel="50000" fill="hold" nodeType="withEffect" p14:presetBounceEnd="63750">
                                      <p:stCondLst>
                                        <p:cond delay="0"/>
                                      </p:stCondLst>
                                      <p:childTnLst>
                                        <p:animMotion origin="layout" path="M 1.875E-6 0.04445 L 1.875E-6 -2.96296E-6 " pathEditMode="relative" rAng="0" ptsTypes="AA" p14:bounceEnd="63750">
                                          <p:cBhvr>
                                            <p:cTn id="139" dur="750" fill="hold"/>
                                            <p:tgtEl>
                                              <p:spTgt spid="43"/>
                                            </p:tgtEl>
                                            <p:attrNameLst>
                                              <p:attrName>ppt_x</p:attrName>
                                              <p:attrName>ppt_y</p:attrName>
                                            </p:attrNameLst>
                                          </p:cBhvr>
                                          <p:rCtr x="0" y="-2222"/>
                                        </p:animMotion>
                                      </p:childTnLst>
                                    </p:cTn>
                                  </p:par>
                                </p:childTnLst>
                              </p:cTn>
                            </p:par>
                            <p:par>
                              <p:cTn id="140" fill="hold">
                                <p:stCondLst>
                                  <p:cond delay="6750"/>
                                </p:stCondLst>
                                <p:childTnLst>
                                  <p:par>
                                    <p:cTn id="141" presetID="10" presetClass="entr" presetSubtype="0" fill="hold" grpId="0" nodeType="afterEffect">
                                      <p:stCondLst>
                                        <p:cond delay="0"/>
                                      </p:stCondLst>
                                      <p:childTnLst>
                                        <p:set>
                                          <p:cBhvr>
                                            <p:cTn id="142" dur="1" fill="hold">
                                              <p:stCondLst>
                                                <p:cond delay="0"/>
                                              </p:stCondLst>
                                            </p:cTn>
                                            <p:tgtEl>
                                              <p:spTgt spid="53"/>
                                            </p:tgtEl>
                                            <p:attrNameLst>
                                              <p:attrName>style.visibility</p:attrName>
                                            </p:attrNameLst>
                                          </p:cBhvr>
                                          <p:to>
                                            <p:strVal val="visible"/>
                                          </p:to>
                                        </p:set>
                                        <p:animEffect transition="in" filter="fade">
                                          <p:cBhvr>
                                            <p:cTn id="143" dur="250"/>
                                            <p:tgtEl>
                                              <p:spTgt spid="53"/>
                                            </p:tgtEl>
                                          </p:cBhvr>
                                        </p:animEffect>
                                      </p:childTnLst>
                                    </p:cTn>
                                  </p:par>
                                </p:childTnLst>
                              </p:cTn>
                            </p:par>
                            <p:par>
                              <p:cTn id="144" fill="hold">
                                <p:stCondLst>
                                  <p:cond delay="7000"/>
                                </p:stCondLst>
                                <p:childTnLst>
                                  <p:par>
                                    <p:cTn id="145" presetID="10" presetClass="entr" presetSubtype="0" fill="hold" grpId="0" nodeType="afterEffect">
                                      <p:stCondLst>
                                        <p:cond delay="0"/>
                                      </p:stCondLst>
                                      <p:childTnLst>
                                        <p:set>
                                          <p:cBhvr>
                                            <p:cTn id="146" dur="1" fill="hold">
                                              <p:stCondLst>
                                                <p:cond delay="0"/>
                                              </p:stCondLst>
                                            </p:cTn>
                                            <p:tgtEl>
                                              <p:spTgt spid="46"/>
                                            </p:tgtEl>
                                            <p:attrNameLst>
                                              <p:attrName>style.visibility</p:attrName>
                                            </p:attrNameLst>
                                          </p:cBhvr>
                                          <p:to>
                                            <p:strVal val="visible"/>
                                          </p:to>
                                        </p:set>
                                        <p:animEffect transition="in" filter="fade">
                                          <p:cBhvr>
                                            <p:cTn id="147" dur="750"/>
                                            <p:tgtEl>
                                              <p:spTgt spid="46"/>
                                            </p:tgtEl>
                                          </p:cBhvr>
                                        </p:animEffect>
                                      </p:childTnLst>
                                    </p:cTn>
                                  </p:par>
                                  <p:par>
                                    <p:cTn id="148" presetID="64" presetClass="path" presetSubtype="0" accel="50000" fill="hold" grpId="1" nodeType="withEffect" p14:presetBounceEnd="63750">
                                      <p:stCondLst>
                                        <p:cond delay="0"/>
                                      </p:stCondLst>
                                      <p:childTnLst>
                                        <p:animMotion origin="layout" path="M -1.04167E-6 0.04444 L -1.04167E-6 1.48148E-6 " pathEditMode="relative" rAng="0" ptsTypes="AA" p14:bounceEnd="63750">
                                          <p:cBhvr>
                                            <p:cTn id="149" dur="750" fill="hold"/>
                                            <p:tgtEl>
                                              <p:spTgt spid="46"/>
                                            </p:tgtEl>
                                            <p:attrNameLst>
                                              <p:attrName>ppt_x</p:attrName>
                                              <p:attrName>ppt_y</p:attrName>
                                            </p:attrNameLst>
                                          </p:cBhvr>
                                          <p:rCtr x="0" y="-2222"/>
                                        </p:animMotion>
                                      </p:childTnLst>
                                    </p:cTn>
                                  </p:par>
                                </p:childTnLst>
                              </p:cTn>
                            </p:par>
                            <p:par>
                              <p:cTn id="150" fill="hold">
                                <p:stCondLst>
                                  <p:cond delay="7750"/>
                                </p:stCondLst>
                                <p:childTnLst>
                                  <p:par>
                                    <p:cTn id="151" presetID="10" presetClass="entr" presetSubtype="0" fill="hold" nodeType="afterEffect">
                                      <p:stCondLst>
                                        <p:cond delay="0"/>
                                      </p:stCondLst>
                                      <p:childTnLst>
                                        <p:set>
                                          <p:cBhvr>
                                            <p:cTn id="152" dur="1" fill="hold">
                                              <p:stCondLst>
                                                <p:cond delay="0"/>
                                              </p:stCondLst>
                                            </p:cTn>
                                            <p:tgtEl>
                                              <p:spTgt spid="47"/>
                                            </p:tgtEl>
                                            <p:attrNameLst>
                                              <p:attrName>style.visibility</p:attrName>
                                            </p:attrNameLst>
                                          </p:cBhvr>
                                          <p:to>
                                            <p:strVal val="visible"/>
                                          </p:to>
                                        </p:set>
                                        <p:animEffect transition="in" filter="fade">
                                          <p:cBhvr>
                                            <p:cTn id="153" dur="750"/>
                                            <p:tgtEl>
                                              <p:spTgt spid="47"/>
                                            </p:tgtEl>
                                          </p:cBhvr>
                                        </p:animEffect>
                                      </p:childTnLst>
                                    </p:cTn>
                                  </p:par>
                                  <p:par>
                                    <p:cTn id="154" presetID="64" presetClass="path" presetSubtype="0" accel="50000" fill="hold" nodeType="withEffect" p14:presetBounceEnd="63750">
                                      <p:stCondLst>
                                        <p:cond delay="0"/>
                                      </p:stCondLst>
                                      <p:childTnLst>
                                        <p:animMotion origin="layout" path="M -1.66667E-6 0.04445 L -1.66667E-6 -2.96296E-6 " pathEditMode="relative" rAng="0" ptsTypes="AA" p14:bounceEnd="63750">
                                          <p:cBhvr>
                                            <p:cTn id="155" dur="750" fill="hold"/>
                                            <p:tgtEl>
                                              <p:spTgt spid="47"/>
                                            </p:tgtEl>
                                            <p:attrNameLst>
                                              <p:attrName>ppt_x</p:attrName>
                                              <p:attrName>ppt_y</p:attrName>
                                            </p:attrNameLst>
                                          </p:cBhvr>
                                          <p:rCtr x="0" y="-2222"/>
                                        </p:animMotion>
                                      </p:childTnLst>
                                    </p:cTn>
                                  </p:par>
                                  <p:par>
                                    <p:cTn id="156" presetID="10" presetClass="entr" presetSubtype="0" fill="hold" grpId="0" nodeType="withEffect">
                                      <p:stCondLst>
                                        <p:cond delay="0"/>
                                      </p:stCondLst>
                                      <p:childTnLst>
                                        <p:set>
                                          <p:cBhvr>
                                            <p:cTn id="157" dur="1" fill="hold">
                                              <p:stCondLst>
                                                <p:cond delay="0"/>
                                              </p:stCondLst>
                                            </p:cTn>
                                            <p:tgtEl>
                                              <p:spTgt spid="54"/>
                                            </p:tgtEl>
                                            <p:attrNameLst>
                                              <p:attrName>style.visibility</p:attrName>
                                            </p:attrNameLst>
                                          </p:cBhvr>
                                          <p:to>
                                            <p:strVal val="visible"/>
                                          </p:to>
                                        </p:set>
                                        <p:animEffect transition="in" filter="fade">
                                          <p:cBhvr>
                                            <p:cTn id="158" dur="250"/>
                                            <p:tgtEl>
                                              <p:spTgt spid="54"/>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iterate type="lt">
                                        <p:tmAbs val="100"/>
                                      </p:iterate>
                                      <p:childTnLst>
                                        <p:set>
                                          <p:cBhvr>
                                            <p:cTn id="162" dur="1" fill="hold">
                                              <p:stCondLst>
                                                <p:cond delay="0"/>
                                              </p:stCondLst>
                                            </p:cTn>
                                            <p:tgtEl>
                                              <p:spTgt spid="55"/>
                                            </p:tgtEl>
                                            <p:attrNameLst>
                                              <p:attrName>style.visibility</p:attrName>
                                            </p:attrNameLst>
                                          </p:cBhvr>
                                          <p:to>
                                            <p:strVal val="visible"/>
                                          </p:to>
                                        </p:set>
                                      </p:childTnLst>
                                    </p:cTn>
                                  </p:par>
                                </p:childTnLst>
                              </p:cTn>
                            </p:par>
                            <p:par>
                              <p:cTn id="163" fill="hold">
                                <p:stCondLst>
                                  <p:cond delay="2101"/>
                                </p:stCondLst>
                                <p:childTnLst>
                                  <p:par>
                                    <p:cTn id="164" presetID="22" presetClass="entr" presetSubtype="1" fill="hold" grpId="0" nodeType="afterEffect">
                                      <p:stCondLst>
                                        <p:cond delay="0"/>
                                      </p:stCondLst>
                                      <p:childTnLst>
                                        <p:set>
                                          <p:cBhvr>
                                            <p:cTn id="165" dur="1" fill="hold">
                                              <p:stCondLst>
                                                <p:cond delay="0"/>
                                              </p:stCondLst>
                                            </p:cTn>
                                            <p:tgtEl>
                                              <p:spTgt spid="56"/>
                                            </p:tgtEl>
                                            <p:attrNameLst>
                                              <p:attrName>style.visibility</p:attrName>
                                            </p:attrNameLst>
                                          </p:cBhvr>
                                          <p:to>
                                            <p:strVal val="visible"/>
                                          </p:to>
                                        </p:set>
                                        <p:animEffect transition="in" filter="wipe(up)">
                                          <p:cBhvr>
                                            <p:cTn id="166" dur="3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8" grpId="1" animBg="1"/>
          <p:bldP spid="12" grpId="0" animBg="1"/>
          <p:bldP spid="12" grpId="1" animBg="1"/>
          <p:bldP spid="16" grpId="0" animBg="1"/>
          <p:bldP spid="16" grpId="1" animBg="1"/>
          <p:bldP spid="20" grpId="0" animBg="1"/>
          <p:bldP spid="20" grpId="1" animBg="1"/>
          <p:bldP spid="24" grpId="0" animBg="1"/>
          <p:bldP spid="24" grpId="1" animBg="1"/>
          <p:bldP spid="29" grpId="0" animBg="1"/>
          <p:bldP spid="30" grpId="0" animBg="1"/>
          <p:bldP spid="30" grpId="1" animBg="1"/>
          <p:bldP spid="34" grpId="0" animBg="1"/>
          <p:bldP spid="34" grpId="1" animBg="1"/>
          <p:bldP spid="38" grpId="0" animBg="1"/>
          <p:bldP spid="38" grpId="1" animBg="1"/>
          <p:bldP spid="42" grpId="0" animBg="1"/>
          <p:bldP spid="42" grpId="1" animBg="1"/>
          <p:bldP spid="46" grpId="0" animBg="1"/>
          <p:bldP spid="46" grpId="1" animBg="1"/>
          <p:bldP spid="50" grpId="0" animBg="1"/>
          <p:bldP spid="51" grpId="0" animBg="1"/>
          <p:bldP spid="52" grpId="0" animBg="1"/>
          <p:bldP spid="53" grpId="0" animBg="1"/>
          <p:bldP spid="54" grpId="0" animBg="1"/>
          <p:bldP spid="55" grpId="0" animBg="1"/>
          <p:bldP spid="56"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750"/>
                                            <p:tgtEl>
                                              <p:spTgt spid="8"/>
                                            </p:tgtEl>
                                          </p:cBhvr>
                                        </p:animEffect>
                                      </p:childTnLst>
                                    </p:cTn>
                                  </p:par>
                                  <p:par>
                                    <p:cTn id="18" presetID="64" presetClass="path" presetSubtype="0" accel="50000" fill="hold" grpId="1" nodeType="withEffect">
                                      <p:stCondLst>
                                        <p:cond delay="0"/>
                                      </p:stCondLst>
                                      <p:childTnLst>
                                        <p:animMotion origin="layout" path="M 3.33333E-6 0.04444 L 3.33333E-6 1.48148E-6 " pathEditMode="relative" rAng="0" ptsTypes="AA">
                                          <p:cBhvr>
                                            <p:cTn id="19" dur="750" fill="hold"/>
                                            <p:tgtEl>
                                              <p:spTgt spid="8"/>
                                            </p:tgtEl>
                                            <p:attrNameLst>
                                              <p:attrName>ppt_x</p:attrName>
                                              <p:attrName>ppt_y</p:attrName>
                                            </p:attrNameLst>
                                          </p:cBhvr>
                                          <p:rCtr x="0" y="-2222"/>
                                        </p:animMotion>
                                      </p:childTnLst>
                                    </p:cTn>
                                  </p:par>
                                </p:childTnLst>
                              </p:cTn>
                            </p:par>
                            <p:par>
                              <p:cTn id="20" fill="hold">
                                <p:stCondLst>
                                  <p:cond delay="75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750"/>
                                            <p:tgtEl>
                                              <p:spTgt spid="9"/>
                                            </p:tgtEl>
                                          </p:cBhvr>
                                        </p:animEffect>
                                      </p:childTnLst>
                                    </p:cTn>
                                  </p:par>
                                  <p:par>
                                    <p:cTn id="24" presetID="64" presetClass="path" presetSubtype="0" accel="50000" fill="hold" nodeType="withEffect">
                                      <p:stCondLst>
                                        <p:cond delay="0"/>
                                      </p:stCondLst>
                                      <p:childTnLst>
                                        <p:animMotion origin="layout" path="M 2.5E-6 0.04445 L 2.5E-6 -2.96296E-6 " pathEditMode="relative" rAng="0" ptsTypes="AA">
                                          <p:cBhvr>
                                            <p:cTn id="25" dur="750" fill="hold"/>
                                            <p:tgtEl>
                                              <p:spTgt spid="9"/>
                                            </p:tgtEl>
                                            <p:attrNameLst>
                                              <p:attrName>ppt_x</p:attrName>
                                              <p:attrName>ppt_y</p:attrName>
                                            </p:attrNameLst>
                                          </p:cBhvr>
                                          <p:rCtr x="0" y="-2222"/>
                                        </p:animMotion>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750"/>
                                            <p:tgtEl>
                                              <p:spTgt spid="12"/>
                                            </p:tgtEl>
                                          </p:cBhvr>
                                        </p:animEffect>
                                      </p:childTnLst>
                                    </p:cTn>
                                  </p:par>
                                  <p:par>
                                    <p:cTn id="30" presetID="64" presetClass="path" presetSubtype="0" accel="50000" fill="hold" grpId="1" nodeType="withEffect">
                                      <p:stCondLst>
                                        <p:cond delay="0"/>
                                      </p:stCondLst>
                                      <p:childTnLst>
                                        <p:animMotion origin="layout" path="M -1.66667E-6 0.04444 L -1.66667E-6 1.48148E-6 " pathEditMode="relative" rAng="0" ptsTypes="AA">
                                          <p:cBhvr>
                                            <p:cTn id="31" dur="750" fill="hold"/>
                                            <p:tgtEl>
                                              <p:spTgt spid="12"/>
                                            </p:tgtEl>
                                            <p:attrNameLst>
                                              <p:attrName>ppt_x</p:attrName>
                                              <p:attrName>ppt_y</p:attrName>
                                            </p:attrNameLst>
                                          </p:cBhvr>
                                          <p:rCtr x="0" y="-2222"/>
                                        </p:animMotion>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750"/>
                                            <p:tgtEl>
                                              <p:spTgt spid="13"/>
                                            </p:tgtEl>
                                          </p:cBhvr>
                                        </p:animEffect>
                                      </p:childTnLst>
                                    </p:cTn>
                                  </p:par>
                                  <p:par>
                                    <p:cTn id="36" presetID="64" presetClass="path" presetSubtype="0" accel="50000" fill="hold" nodeType="withEffect">
                                      <p:stCondLst>
                                        <p:cond delay="0"/>
                                      </p:stCondLst>
                                      <p:childTnLst>
                                        <p:animMotion origin="layout" path="M -2.29167E-6 0.04445 L -2.29167E-6 -2.96296E-6 " pathEditMode="relative" rAng="0" ptsTypes="AA">
                                          <p:cBhvr>
                                            <p:cTn id="37" dur="750" fill="hold"/>
                                            <p:tgtEl>
                                              <p:spTgt spid="13"/>
                                            </p:tgtEl>
                                            <p:attrNameLst>
                                              <p:attrName>ppt_x</p:attrName>
                                              <p:attrName>ppt_y</p:attrName>
                                            </p:attrNameLst>
                                          </p:cBhvr>
                                          <p:rCtr x="0" y="-2222"/>
                                        </p:animMotion>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750"/>
                                            <p:tgtEl>
                                              <p:spTgt spid="16"/>
                                            </p:tgtEl>
                                          </p:cBhvr>
                                        </p:animEffect>
                                      </p:childTnLst>
                                    </p:cTn>
                                  </p:par>
                                  <p:par>
                                    <p:cTn id="42" presetID="64" presetClass="path" presetSubtype="0" accel="50000" fill="hold" grpId="1" nodeType="withEffect">
                                      <p:stCondLst>
                                        <p:cond delay="0"/>
                                      </p:stCondLst>
                                      <p:childTnLst>
                                        <p:animMotion origin="layout" path="M 5E-6 0.04445 L 5E-6 -4.44444E-6 " pathEditMode="relative" rAng="0" ptsTypes="AA">
                                          <p:cBhvr>
                                            <p:cTn id="43" dur="750" fill="hold"/>
                                            <p:tgtEl>
                                              <p:spTgt spid="16"/>
                                            </p:tgtEl>
                                            <p:attrNameLst>
                                              <p:attrName>ppt_x</p:attrName>
                                              <p:attrName>ppt_y</p:attrName>
                                            </p:attrNameLst>
                                          </p:cBhvr>
                                          <p:rCtr x="0" y="-2222"/>
                                        </p:animMotion>
                                      </p:childTnLst>
                                    </p:cTn>
                                  </p:par>
                                </p:childTnLst>
                              </p:cTn>
                            </p:par>
                            <p:par>
                              <p:cTn id="44" fill="hold">
                                <p:stCondLst>
                                  <p:cond delay="3750"/>
                                </p:stCondLst>
                                <p:childTnLst>
                                  <p:par>
                                    <p:cTn id="45" presetID="10" presetClass="entr" presetSubtype="0"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750"/>
                                            <p:tgtEl>
                                              <p:spTgt spid="17"/>
                                            </p:tgtEl>
                                          </p:cBhvr>
                                        </p:animEffect>
                                      </p:childTnLst>
                                    </p:cTn>
                                  </p:par>
                                  <p:par>
                                    <p:cTn id="48" presetID="64" presetClass="path" presetSubtype="0" accel="50000" fill="hold" nodeType="withEffect">
                                      <p:stCondLst>
                                        <p:cond delay="0"/>
                                      </p:stCondLst>
                                      <p:childTnLst>
                                        <p:animMotion origin="layout" path="M 4.16667E-6 0.04444 L 4.16667E-6 1.11111E-6 " pathEditMode="relative" rAng="0" ptsTypes="AA">
                                          <p:cBhvr>
                                            <p:cTn id="49" dur="750" fill="hold"/>
                                            <p:tgtEl>
                                              <p:spTgt spid="17"/>
                                            </p:tgtEl>
                                            <p:attrNameLst>
                                              <p:attrName>ppt_x</p:attrName>
                                              <p:attrName>ppt_y</p:attrName>
                                            </p:attrNameLst>
                                          </p:cBhvr>
                                          <p:rCtr x="0" y="-2222"/>
                                        </p:animMotion>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750"/>
                                            <p:tgtEl>
                                              <p:spTgt spid="20"/>
                                            </p:tgtEl>
                                          </p:cBhvr>
                                        </p:animEffect>
                                      </p:childTnLst>
                                    </p:cTn>
                                  </p:par>
                                  <p:par>
                                    <p:cTn id="54" presetID="64" presetClass="path" presetSubtype="0" accel="50000" fill="hold" grpId="1" nodeType="withEffect">
                                      <p:stCondLst>
                                        <p:cond delay="0"/>
                                      </p:stCondLst>
                                      <p:childTnLst>
                                        <p:animMotion origin="layout" path="M -1.25E-6 0.04444 L -1.25E-6 1.48148E-6 " pathEditMode="relative" rAng="0" ptsTypes="AA">
                                          <p:cBhvr>
                                            <p:cTn id="55" dur="750" fill="hold"/>
                                            <p:tgtEl>
                                              <p:spTgt spid="20"/>
                                            </p:tgtEl>
                                            <p:attrNameLst>
                                              <p:attrName>ppt_x</p:attrName>
                                              <p:attrName>ppt_y</p:attrName>
                                            </p:attrNameLst>
                                          </p:cBhvr>
                                          <p:rCtr x="0" y="-2222"/>
                                        </p:animMotion>
                                      </p:childTnLst>
                                    </p:cTn>
                                  </p:par>
                                </p:childTnLst>
                              </p:cTn>
                            </p:par>
                            <p:par>
                              <p:cTn id="56" fill="hold">
                                <p:stCondLst>
                                  <p:cond delay="5250"/>
                                </p:stCondLst>
                                <p:childTnLst>
                                  <p:par>
                                    <p:cTn id="57" presetID="10" presetClass="entr" presetSubtype="0" fill="hold"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750"/>
                                            <p:tgtEl>
                                              <p:spTgt spid="21"/>
                                            </p:tgtEl>
                                          </p:cBhvr>
                                        </p:animEffect>
                                      </p:childTnLst>
                                    </p:cTn>
                                  </p:par>
                                  <p:par>
                                    <p:cTn id="60" presetID="64" presetClass="path" presetSubtype="0" accel="50000" fill="hold" nodeType="withEffect">
                                      <p:stCondLst>
                                        <p:cond delay="0"/>
                                      </p:stCondLst>
                                      <p:childTnLst>
                                        <p:animMotion origin="layout" path="M -1.875E-6 0.04445 L -1.875E-6 -2.96296E-6 " pathEditMode="relative" rAng="0" ptsTypes="AA">
                                          <p:cBhvr>
                                            <p:cTn id="61" dur="750" fill="hold"/>
                                            <p:tgtEl>
                                              <p:spTgt spid="21"/>
                                            </p:tgtEl>
                                            <p:attrNameLst>
                                              <p:attrName>ppt_x</p:attrName>
                                              <p:attrName>ppt_y</p:attrName>
                                            </p:attrNameLst>
                                          </p:cBhvr>
                                          <p:rCtr x="0" y="-2222"/>
                                        </p:animMotion>
                                      </p:childTnLst>
                                    </p:cTn>
                                  </p:par>
                                </p:childTnLst>
                              </p:cTn>
                            </p:par>
                            <p:par>
                              <p:cTn id="62" fill="hold">
                                <p:stCondLst>
                                  <p:cond delay="6000"/>
                                </p:stCondLst>
                                <p:childTnLst>
                                  <p:par>
                                    <p:cTn id="63" presetID="10" presetClass="entr" presetSubtype="0" fill="hold" grpId="0" nodeType="after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750"/>
                                            <p:tgtEl>
                                              <p:spTgt spid="24"/>
                                            </p:tgtEl>
                                          </p:cBhvr>
                                        </p:animEffect>
                                      </p:childTnLst>
                                    </p:cTn>
                                  </p:par>
                                  <p:par>
                                    <p:cTn id="66" presetID="64" presetClass="path" presetSubtype="0" accel="50000" fill="hold" grpId="1" nodeType="withEffect">
                                      <p:stCondLst>
                                        <p:cond delay="0"/>
                                      </p:stCondLst>
                                      <p:childTnLst>
                                        <p:animMotion origin="layout" path="M -4.79167E-6 0.04444 L -4.79167E-6 1.48148E-6 " pathEditMode="relative" rAng="0" ptsTypes="AA">
                                          <p:cBhvr>
                                            <p:cTn id="67" dur="750" fill="hold"/>
                                            <p:tgtEl>
                                              <p:spTgt spid="24"/>
                                            </p:tgtEl>
                                            <p:attrNameLst>
                                              <p:attrName>ppt_x</p:attrName>
                                              <p:attrName>ppt_y</p:attrName>
                                            </p:attrNameLst>
                                          </p:cBhvr>
                                          <p:rCtr x="0" y="-2222"/>
                                        </p:animMotion>
                                      </p:childTnLst>
                                    </p:cTn>
                                  </p:par>
                                </p:childTnLst>
                              </p:cTn>
                            </p:par>
                            <p:par>
                              <p:cTn id="68" fill="hold">
                                <p:stCondLst>
                                  <p:cond delay="6750"/>
                                </p:stCondLst>
                                <p:childTnLst>
                                  <p:par>
                                    <p:cTn id="69" presetID="10" presetClass="entr" presetSubtype="0" fill="hold" nodeType="after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750"/>
                                            <p:tgtEl>
                                              <p:spTgt spid="25"/>
                                            </p:tgtEl>
                                          </p:cBhvr>
                                        </p:animEffect>
                                      </p:childTnLst>
                                    </p:cTn>
                                  </p:par>
                                  <p:par>
                                    <p:cTn id="72" presetID="64" presetClass="path" presetSubtype="0" accel="50000" fill="hold" nodeType="withEffect">
                                      <p:stCondLst>
                                        <p:cond delay="0"/>
                                      </p:stCondLst>
                                      <p:childTnLst>
                                        <p:animMotion origin="layout" path="M 4.58333E-6 0.04445 L 4.58333E-6 -2.96296E-6 " pathEditMode="relative" rAng="0" ptsTypes="AA">
                                          <p:cBhvr>
                                            <p:cTn id="73" dur="750" fill="hold"/>
                                            <p:tgtEl>
                                              <p:spTgt spid="25"/>
                                            </p:tgtEl>
                                            <p:attrNameLst>
                                              <p:attrName>ppt_x</p:attrName>
                                              <p:attrName>ppt_y</p:attrName>
                                            </p:attrNameLst>
                                          </p:cBhvr>
                                          <p:rCtr x="0" y="-2222"/>
                                        </p:animMotion>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750"/>
                                            <p:tgtEl>
                                              <p:spTgt spid="30"/>
                                            </p:tgtEl>
                                          </p:cBhvr>
                                        </p:animEffect>
                                      </p:childTnLst>
                                    </p:cTn>
                                  </p:par>
                                  <p:par>
                                    <p:cTn id="84" presetID="64" presetClass="path" presetSubtype="0" accel="50000" fill="hold" grpId="1" nodeType="withEffect">
                                      <p:stCondLst>
                                        <p:cond delay="0"/>
                                      </p:stCondLst>
                                      <p:childTnLst>
                                        <p:animMotion origin="layout" path="M -2.91667E-6 0.04444 L -2.91667E-6 1.48148E-6 " pathEditMode="relative" rAng="0" ptsTypes="AA">
                                          <p:cBhvr>
                                            <p:cTn id="85" dur="750" fill="hold"/>
                                            <p:tgtEl>
                                              <p:spTgt spid="30"/>
                                            </p:tgtEl>
                                            <p:attrNameLst>
                                              <p:attrName>ppt_x</p:attrName>
                                              <p:attrName>ppt_y</p:attrName>
                                            </p:attrNameLst>
                                          </p:cBhvr>
                                          <p:rCtr x="0" y="-2222"/>
                                        </p:animMotion>
                                      </p:childTnLst>
                                    </p:cTn>
                                  </p:par>
                                </p:childTnLst>
                              </p:cTn>
                            </p:par>
                            <p:par>
                              <p:cTn id="86" fill="hold">
                                <p:stCondLst>
                                  <p:cond delay="750"/>
                                </p:stCondLst>
                                <p:childTnLst>
                                  <p:par>
                                    <p:cTn id="87" presetID="10" presetClass="entr" presetSubtype="0" fill="hold" nodeType="after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750"/>
                                            <p:tgtEl>
                                              <p:spTgt spid="31"/>
                                            </p:tgtEl>
                                          </p:cBhvr>
                                        </p:animEffect>
                                      </p:childTnLst>
                                    </p:cTn>
                                  </p:par>
                                  <p:par>
                                    <p:cTn id="90" presetID="64" presetClass="path" presetSubtype="0" accel="50000" fill="hold" nodeType="withEffect">
                                      <p:stCondLst>
                                        <p:cond delay="0"/>
                                      </p:stCondLst>
                                      <p:childTnLst>
                                        <p:animMotion origin="layout" path="M -3.75E-6 0.04445 L -3.75E-6 -2.96296E-6 " pathEditMode="relative" rAng="0" ptsTypes="AA">
                                          <p:cBhvr>
                                            <p:cTn id="91" dur="750" fill="hold"/>
                                            <p:tgtEl>
                                              <p:spTgt spid="31"/>
                                            </p:tgtEl>
                                            <p:attrNameLst>
                                              <p:attrName>ppt_x</p:attrName>
                                              <p:attrName>ppt_y</p:attrName>
                                            </p:attrNameLst>
                                          </p:cBhvr>
                                          <p:rCtr x="0" y="-2222"/>
                                        </p:animMotion>
                                      </p:childTnLst>
                                    </p:cTn>
                                  </p:par>
                                </p:childTnLst>
                              </p:cTn>
                            </p:par>
                            <p:par>
                              <p:cTn id="92" fill="hold">
                                <p:stCondLst>
                                  <p:cond delay="1500"/>
                                </p:stCondLst>
                                <p:childTnLst>
                                  <p:par>
                                    <p:cTn id="93" presetID="10" presetClass="entr" presetSubtype="0" fill="hold" grpId="0" nodeType="after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250"/>
                                            <p:tgtEl>
                                              <p:spTgt spid="50"/>
                                            </p:tgtEl>
                                          </p:cBhvr>
                                        </p:animEffect>
                                      </p:childTnLst>
                                    </p:cTn>
                                  </p:par>
                                </p:childTnLst>
                              </p:cTn>
                            </p:par>
                            <p:par>
                              <p:cTn id="96" fill="hold">
                                <p:stCondLst>
                                  <p:cond delay="1750"/>
                                </p:stCondLst>
                                <p:childTnLst>
                                  <p:par>
                                    <p:cTn id="97" presetID="10" presetClass="entr" presetSubtype="0" fill="hold" grpId="0" nodeType="after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fade">
                                          <p:cBhvr>
                                            <p:cTn id="99" dur="750"/>
                                            <p:tgtEl>
                                              <p:spTgt spid="34"/>
                                            </p:tgtEl>
                                          </p:cBhvr>
                                        </p:animEffect>
                                      </p:childTnLst>
                                    </p:cTn>
                                  </p:par>
                                  <p:par>
                                    <p:cTn id="100" presetID="64" presetClass="path" presetSubtype="0" accel="50000" fill="hold" grpId="1" nodeType="withEffect">
                                      <p:stCondLst>
                                        <p:cond delay="0"/>
                                      </p:stCondLst>
                                      <p:childTnLst>
                                        <p:animMotion origin="layout" path="M 2.08333E-6 0.04444 L 2.08333E-6 1.48148E-6 " pathEditMode="relative" rAng="0" ptsTypes="AA">
                                          <p:cBhvr>
                                            <p:cTn id="101" dur="750" fill="hold"/>
                                            <p:tgtEl>
                                              <p:spTgt spid="34"/>
                                            </p:tgtEl>
                                            <p:attrNameLst>
                                              <p:attrName>ppt_x</p:attrName>
                                              <p:attrName>ppt_y</p:attrName>
                                            </p:attrNameLst>
                                          </p:cBhvr>
                                          <p:rCtr x="0" y="-2222"/>
                                        </p:animMotion>
                                      </p:childTnLst>
                                    </p:cTn>
                                  </p:par>
                                </p:childTnLst>
                              </p:cTn>
                            </p:par>
                            <p:par>
                              <p:cTn id="102" fill="hold">
                                <p:stCondLst>
                                  <p:cond delay="2500"/>
                                </p:stCondLst>
                                <p:childTnLst>
                                  <p:par>
                                    <p:cTn id="103" presetID="10" presetClass="entr" presetSubtype="0" fill="hold" nodeType="after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fade">
                                          <p:cBhvr>
                                            <p:cTn id="105" dur="750"/>
                                            <p:tgtEl>
                                              <p:spTgt spid="35"/>
                                            </p:tgtEl>
                                          </p:cBhvr>
                                        </p:animEffect>
                                      </p:childTnLst>
                                    </p:cTn>
                                  </p:par>
                                  <p:par>
                                    <p:cTn id="106" presetID="64" presetClass="path" presetSubtype="0" accel="50000" fill="hold" nodeType="withEffect">
                                      <p:stCondLst>
                                        <p:cond delay="0"/>
                                      </p:stCondLst>
                                      <p:childTnLst>
                                        <p:animMotion origin="layout" path="M 1.45833E-6 0.04445 L 1.45833E-6 -2.96296E-6 " pathEditMode="relative" rAng="0" ptsTypes="AA">
                                          <p:cBhvr>
                                            <p:cTn id="107" dur="750" fill="hold"/>
                                            <p:tgtEl>
                                              <p:spTgt spid="35"/>
                                            </p:tgtEl>
                                            <p:attrNameLst>
                                              <p:attrName>ppt_x</p:attrName>
                                              <p:attrName>ppt_y</p:attrName>
                                            </p:attrNameLst>
                                          </p:cBhvr>
                                          <p:rCtr x="0" y="-2222"/>
                                        </p:animMotion>
                                      </p:childTnLst>
                                    </p:cTn>
                                  </p:par>
                                </p:childTnLst>
                              </p:cTn>
                            </p:par>
                            <p:par>
                              <p:cTn id="108" fill="hold">
                                <p:stCondLst>
                                  <p:cond delay="3250"/>
                                </p:stCondLst>
                                <p:childTnLst>
                                  <p:par>
                                    <p:cTn id="109" presetID="10" presetClass="entr" presetSubtype="0" fill="hold" grpId="0" nodeType="afterEffect">
                                      <p:stCondLst>
                                        <p:cond delay="0"/>
                                      </p:stCondLst>
                                      <p:childTnLst>
                                        <p:set>
                                          <p:cBhvr>
                                            <p:cTn id="110" dur="1" fill="hold">
                                              <p:stCondLst>
                                                <p:cond delay="0"/>
                                              </p:stCondLst>
                                            </p:cTn>
                                            <p:tgtEl>
                                              <p:spTgt spid="51"/>
                                            </p:tgtEl>
                                            <p:attrNameLst>
                                              <p:attrName>style.visibility</p:attrName>
                                            </p:attrNameLst>
                                          </p:cBhvr>
                                          <p:to>
                                            <p:strVal val="visible"/>
                                          </p:to>
                                        </p:set>
                                        <p:animEffect transition="in" filter="fade">
                                          <p:cBhvr>
                                            <p:cTn id="111" dur="250"/>
                                            <p:tgtEl>
                                              <p:spTgt spid="51"/>
                                            </p:tgtEl>
                                          </p:cBhvr>
                                        </p:animEffect>
                                      </p:childTnLst>
                                    </p:cTn>
                                  </p:par>
                                </p:childTnLst>
                              </p:cTn>
                            </p:par>
                            <p:par>
                              <p:cTn id="112" fill="hold">
                                <p:stCondLst>
                                  <p:cond delay="3500"/>
                                </p:stCondLst>
                                <p:childTnLst>
                                  <p:par>
                                    <p:cTn id="113" presetID="10" presetClass="entr" presetSubtype="0" fill="hold" grpId="0" nodeType="after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fade">
                                          <p:cBhvr>
                                            <p:cTn id="115" dur="750"/>
                                            <p:tgtEl>
                                              <p:spTgt spid="38"/>
                                            </p:tgtEl>
                                          </p:cBhvr>
                                        </p:animEffect>
                                      </p:childTnLst>
                                    </p:cTn>
                                  </p:par>
                                  <p:par>
                                    <p:cTn id="116" presetID="64" presetClass="path" presetSubtype="0" accel="50000" fill="hold" grpId="1" nodeType="withEffect">
                                      <p:stCondLst>
                                        <p:cond delay="0"/>
                                      </p:stCondLst>
                                      <p:childTnLst>
                                        <p:animMotion origin="layout" path="M -1.25E-6 0.04445 L -1.25E-6 -4.44444E-6 " pathEditMode="relative" rAng="0" ptsTypes="AA">
                                          <p:cBhvr>
                                            <p:cTn id="117" dur="750" fill="hold"/>
                                            <p:tgtEl>
                                              <p:spTgt spid="38"/>
                                            </p:tgtEl>
                                            <p:attrNameLst>
                                              <p:attrName>ppt_x</p:attrName>
                                              <p:attrName>ppt_y</p:attrName>
                                            </p:attrNameLst>
                                          </p:cBhvr>
                                          <p:rCtr x="0" y="-2222"/>
                                        </p:animMotion>
                                      </p:childTnLst>
                                    </p:cTn>
                                  </p:par>
                                </p:childTnLst>
                              </p:cTn>
                            </p:par>
                            <p:par>
                              <p:cTn id="118" fill="hold">
                                <p:stCondLst>
                                  <p:cond delay="4250"/>
                                </p:stCondLst>
                                <p:childTnLst>
                                  <p:par>
                                    <p:cTn id="119" presetID="10" presetClass="entr" presetSubtype="0" fill="hold" nodeType="afterEffect">
                                      <p:stCondLst>
                                        <p:cond delay="0"/>
                                      </p:stCondLst>
                                      <p:childTnLst>
                                        <p:set>
                                          <p:cBhvr>
                                            <p:cTn id="120" dur="1" fill="hold">
                                              <p:stCondLst>
                                                <p:cond delay="0"/>
                                              </p:stCondLst>
                                            </p:cTn>
                                            <p:tgtEl>
                                              <p:spTgt spid="39"/>
                                            </p:tgtEl>
                                            <p:attrNameLst>
                                              <p:attrName>style.visibility</p:attrName>
                                            </p:attrNameLst>
                                          </p:cBhvr>
                                          <p:to>
                                            <p:strVal val="visible"/>
                                          </p:to>
                                        </p:set>
                                        <p:animEffect transition="in" filter="fade">
                                          <p:cBhvr>
                                            <p:cTn id="121" dur="750"/>
                                            <p:tgtEl>
                                              <p:spTgt spid="39"/>
                                            </p:tgtEl>
                                          </p:cBhvr>
                                        </p:animEffect>
                                      </p:childTnLst>
                                    </p:cTn>
                                  </p:par>
                                  <p:par>
                                    <p:cTn id="122" presetID="64" presetClass="path" presetSubtype="0" accel="50000" fill="hold" nodeType="withEffect">
                                      <p:stCondLst>
                                        <p:cond delay="0"/>
                                      </p:stCondLst>
                                      <p:childTnLst>
                                        <p:animMotion origin="layout" path="M -2.08333E-6 0.04444 L -2.08333E-6 1.11111E-6 " pathEditMode="relative" rAng="0" ptsTypes="AA">
                                          <p:cBhvr>
                                            <p:cTn id="123" dur="750" fill="hold"/>
                                            <p:tgtEl>
                                              <p:spTgt spid="39"/>
                                            </p:tgtEl>
                                            <p:attrNameLst>
                                              <p:attrName>ppt_x</p:attrName>
                                              <p:attrName>ppt_y</p:attrName>
                                            </p:attrNameLst>
                                          </p:cBhvr>
                                          <p:rCtr x="0" y="-2222"/>
                                        </p:animMotion>
                                      </p:childTnLst>
                                    </p:cTn>
                                  </p:par>
                                </p:childTnLst>
                              </p:cTn>
                            </p:par>
                            <p:par>
                              <p:cTn id="124" fill="hold">
                                <p:stCondLst>
                                  <p:cond delay="5000"/>
                                </p:stCondLst>
                                <p:childTnLst>
                                  <p:par>
                                    <p:cTn id="125" presetID="10" presetClass="entr" presetSubtype="0" fill="hold" grpId="0" nodeType="after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250"/>
                                            <p:tgtEl>
                                              <p:spTgt spid="52"/>
                                            </p:tgtEl>
                                          </p:cBhvr>
                                        </p:animEffect>
                                      </p:childTnLst>
                                    </p:cTn>
                                  </p:par>
                                </p:childTnLst>
                              </p:cTn>
                            </p:par>
                            <p:par>
                              <p:cTn id="128" fill="hold">
                                <p:stCondLst>
                                  <p:cond delay="5250"/>
                                </p:stCondLst>
                                <p:childTnLst>
                                  <p:par>
                                    <p:cTn id="129" presetID="10" presetClass="entr" presetSubtype="0" fill="hold" grpId="0" nodeType="afterEffect">
                                      <p:stCondLst>
                                        <p:cond delay="0"/>
                                      </p:stCondLst>
                                      <p:childTnLst>
                                        <p:set>
                                          <p:cBhvr>
                                            <p:cTn id="130" dur="1" fill="hold">
                                              <p:stCondLst>
                                                <p:cond delay="0"/>
                                              </p:stCondLst>
                                            </p:cTn>
                                            <p:tgtEl>
                                              <p:spTgt spid="42"/>
                                            </p:tgtEl>
                                            <p:attrNameLst>
                                              <p:attrName>style.visibility</p:attrName>
                                            </p:attrNameLst>
                                          </p:cBhvr>
                                          <p:to>
                                            <p:strVal val="visible"/>
                                          </p:to>
                                        </p:set>
                                        <p:animEffect transition="in" filter="fade">
                                          <p:cBhvr>
                                            <p:cTn id="131" dur="750"/>
                                            <p:tgtEl>
                                              <p:spTgt spid="42"/>
                                            </p:tgtEl>
                                          </p:cBhvr>
                                        </p:animEffect>
                                      </p:childTnLst>
                                    </p:cTn>
                                  </p:par>
                                  <p:par>
                                    <p:cTn id="132" presetID="64" presetClass="path" presetSubtype="0" accel="50000" fill="hold" grpId="1" nodeType="withEffect">
                                      <p:stCondLst>
                                        <p:cond delay="0"/>
                                      </p:stCondLst>
                                      <p:childTnLst>
                                        <p:animMotion origin="layout" path="M 2.5E-6 0.04444 L 2.5E-6 1.48148E-6 " pathEditMode="relative" rAng="0" ptsTypes="AA">
                                          <p:cBhvr>
                                            <p:cTn id="133" dur="750" fill="hold"/>
                                            <p:tgtEl>
                                              <p:spTgt spid="42"/>
                                            </p:tgtEl>
                                            <p:attrNameLst>
                                              <p:attrName>ppt_x</p:attrName>
                                              <p:attrName>ppt_y</p:attrName>
                                            </p:attrNameLst>
                                          </p:cBhvr>
                                          <p:rCtr x="0" y="-2222"/>
                                        </p:animMotion>
                                      </p:childTnLst>
                                    </p:cTn>
                                  </p:par>
                                </p:childTnLst>
                              </p:cTn>
                            </p:par>
                            <p:par>
                              <p:cTn id="134" fill="hold">
                                <p:stCondLst>
                                  <p:cond delay="6000"/>
                                </p:stCondLst>
                                <p:childTnLst>
                                  <p:par>
                                    <p:cTn id="135" presetID="10" presetClass="entr" presetSubtype="0" fill="hold" nodeType="after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fade">
                                          <p:cBhvr>
                                            <p:cTn id="137" dur="750"/>
                                            <p:tgtEl>
                                              <p:spTgt spid="43"/>
                                            </p:tgtEl>
                                          </p:cBhvr>
                                        </p:animEffect>
                                      </p:childTnLst>
                                    </p:cTn>
                                  </p:par>
                                  <p:par>
                                    <p:cTn id="138" presetID="64" presetClass="path" presetSubtype="0" accel="50000" fill="hold" nodeType="withEffect">
                                      <p:stCondLst>
                                        <p:cond delay="0"/>
                                      </p:stCondLst>
                                      <p:childTnLst>
                                        <p:animMotion origin="layout" path="M 1.875E-6 0.04445 L 1.875E-6 -2.96296E-6 " pathEditMode="relative" rAng="0" ptsTypes="AA">
                                          <p:cBhvr>
                                            <p:cTn id="139" dur="750" fill="hold"/>
                                            <p:tgtEl>
                                              <p:spTgt spid="43"/>
                                            </p:tgtEl>
                                            <p:attrNameLst>
                                              <p:attrName>ppt_x</p:attrName>
                                              <p:attrName>ppt_y</p:attrName>
                                            </p:attrNameLst>
                                          </p:cBhvr>
                                          <p:rCtr x="0" y="-2222"/>
                                        </p:animMotion>
                                      </p:childTnLst>
                                    </p:cTn>
                                  </p:par>
                                </p:childTnLst>
                              </p:cTn>
                            </p:par>
                            <p:par>
                              <p:cTn id="140" fill="hold">
                                <p:stCondLst>
                                  <p:cond delay="6750"/>
                                </p:stCondLst>
                                <p:childTnLst>
                                  <p:par>
                                    <p:cTn id="141" presetID="10" presetClass="entr" presetSubtype="0" fill="hold" grpId="0" nodeType="afterEffect">
                                      <p:stCondLst>
                                        <p:cond delay="0"/>
                                      </p:stCondLst>
                                      <p:childTnLst>
                                        <p:set>
                                          <p:cBhvr>
                                            <p:cTn id="142" dur="1" fill="hold">
                                              <p:stCondLst>
                                                <p:cond delay="0"/>
                                              </p:stCondLst>
                                            </p:cTn>
                                            <p:tgtEl>
                                              <p:spTgt spid="53"/>
                                            </p:tgtEl>
                                            <p:attrNameLst>
                                              <p:attrName>style.visibility</p:attrName>
                                            </p:attrNameLst>
                                          </p:cBhvr>
                                          <p:to>
                                            <p:strVal val="visible"/>
                                          </p:to>
                                        </p:set>
                                        <p:animEffect transition="in" filter="fade">
                                          <p:cBhvr>
                                            <p:cTn id="143" dur="250"/>
                                            <p:tgtEl>
                                              <p:spTgt spid="53"/>
                                            </p:tgtEl>
                                          </p:cBhvr>
                                        </p:animEffect>
                                      </p:childTnLst>
                                    </p:cTn>
                                  </p:par>
                                </p:childTnLst>
                              </p:cTn>
                            </p:par>
                            <p:par>
                              <p:cTn id="144" fill="hold">
                                <p:stCondLst>
                                  <p:cond delay="7000"/>
                                </p:stCondLst>
                                <p:childTnLst>
                                  <p:par>
                                    <p:cTn id="145" presetID="10" presetClass="entr" presetSubtype="0" fill="hold" grpId="0" nodeType="afterEffect">
                                      <p:stCondLst>
                                        <p:cond delay="0"/>
                                      </p:stCondLst>
                                      <p:childTnLst>
                                        <p:set>
                                          <p:cBhvr>
                                            <p:cTn id="146" dur="1" fill="hold">
                                              <p:stCondLst>
                                                <p:cond delay="0"/>
                                              </p:stCondLst>
                                            </p:cTn>
                                            <p:tgtEl>
                                              <p:spTgt spid="46"/>
                                            </p:tgtEl>
                                            <p:attrNameLst>
                                              <p:attrName>style.visibility</p:attrName>
                                            </p:attrNameLst>
                                          </p:cBhvr>
                                          <p:to>
                                            <p:strVal val="visible"/>
                                          </p:to>
                                        </p:set>
                                        <p:animEffect transition="in" filter="fade">
                                          <p:cBhvr>
                                            <p:cTn id="147" dur="750"/>
                                            <p:tgtEl>
                                              <p:spTgt spid="46"/>
                                            </p:tgtEl>
                                          </p:cBhvr>
                                        </p:animEffect>
                                      </p:childTnLst>
                                    </p:cTn>
                                  </p:par>
                                  <p:par>
                                    <p:cTn id="148" presetID="64" presetClass="path" presetSubtype="0" accel="50000" fill="hold" grpId="1" nodeType="withEffect">
                                      <p:stCondLst>
                                        <p:cond delay="0"/>
                                      </p:stCondLst>
                                      <p:childTnLst>
                                        <p:animMotion origin="layout" path="M -1.04167E-6 0.04444 L -1.04167E-6 1.48148E-6 " pathEditMode="relative" rAng="0" ptsTypes="AA">
                                          <p:cBhvr>
                                            <p:cTn id="149" dur="750" fill="hold"/>
                                            <p:tgtEl>
                                              <p:spTgt spid="46"/>
                                            </p:tgtEl>
                                            <p:attrNameLst>
                                              <p:attrName>ppt_x</p:attrName>
                                              <p:attrName>ppt_y</p:attrName>
                                            </p:attrNameLst>
                                          </p:cBhvr>
                                          <p:rCtr x="0" y="-2222"/>
                                        </p:animMotion>
                                      </p:childTnLst>
                                    </p:cTn>
                                  </p:par>
                                </p:childTnLst>
                              </p:cTn>
                            </p:par>
                            <p:par>
                              <p:cTn id="150" fill="hold">
                                <p:stCondLst>
                                  <p:cond delay="7750"/>
                                </p:stCondLst>
                                <p:childTnLst>
                                  <p:par>
                                    <p:cTn id="151" presetID="10" presetClass="entr" presetSubtype="0" fill="hold" nodeType="afterEffect">
                                      <p:stCondLst>
                                        <p:cond delay="0"/>
                                      </p:stCondLst>
                                      <p:childTnLst>
                                        <p:set>
                                          <p:cBhvr>
                                            <p:cTn id="152" dur="1" fill="hold">
                                              <p:stCondLst>
                                                <p:cond delay="0"/>
                                              </p:stCondLst>
                                            </p:cTn>
                                            <p:tgtEl>
                                              <p:spTgt spid="47"/>
                                            </p:tgtEl>
                                            <p:attrNameLst>
                                              <p:attrName>style.visibility</p:attrName>
                                            </p:attrNameLst>
                                          </p:cBhvr>
                                          <p:to>
                                            <p:strVal val="visible"/>
                                          </p:to>
                                        </p:set>
                                        <p:animEffect transition="in" filter="fade">
                                          <p:cBhvr>
                                            <p:cTn id="153" dur="750"/>
                                            <p:tgtEl>
                                              <p:spTgt spid="47"/>
                                            </p:tgtEl>
                                          </p:cBhvr>
                                        </p:animEffect>
                                      </p:childTnLst>
                                    </p:cTn>
                                  </p:par>
                                  <p:par>
                                    <p:cTn id="154" presetID="64" presetClass="path" presetSubtype="0" accel="50000" fill="hold" nodeType="withEffect">
                                      <p:stCondLst>
                                        <p:cond delay="0"/>
                                      </p:stCondLst>
                                      <p:childTnLst>
                                        <p:animMotion origin="layout" path="M -1.66667E-6 0.04445 L -1.66667E-6 -2.96296E-6 " pathEditMode="relative" rAng="0" ptsTypes="AA">
                                          <p:cBhvr>
                                            <p:cTn id="155" dur="750" fill="hold"/>
                                            <p:tgtEl>
                                              <p:spTgt spid="47"/>
                                            </p:tgtEl>
                                            <p:attrNameLst>
                                              <p:attrName>ppt_x</p:attrName>
                                              <p:attrName>ppt_y</p:attrName>
                                            </p:attrNameLst>
                                          </p:cBhvr>
                                          <p:rCtr x="0" y="-2222"/>
                                        </p:animMotion>
                                      </p:childTnLst>
                                    </p:cTn>
                                  </p:par>
                                  <p:par>
                                    <p:cTn id="156" presetID="10" presetClass="entr" presetSubtype="0" fill="hold" grpId="0" nodeType="withEffect">
                                      <p:stCondLst>
                                        <p:cond delay="0"/>
                                      </p:stCondLst>
                                      <p:childTnLst>
                                        <p:set>
                                          <p:cBhvr>
                                            <p:cTn id="157" dur="1" fill="hold">
                                              <p:stCondLst>
                                                <p:cond delay="0"/>
                                              </p:stCondLst>
                                            </p:cTn>
                                            <p:tgtEl>
                                              <p:spTgt spid="54"/>
                                            </p:tgtEl>
                                            <p:attrNameLst>
                                              <p:attrName>style.visibility</p:attrName>
                                            </p:attrNameLst>
                                          </p:cBhvr>
                                          <p:to>
                                            <p:strVal val="visible"/>
                                          </p:to>
                                        </p:set>
                                        <p:animEffect transition="in" filter="fade">
                                          <p:cBhvr>
                                            <p:cTn id="158" dur="250"/>
                                            <p:tgtEl>
                                              <p:spTgt spid="54"/>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iterate type="lt">
                                        <p:tmAbs val="100"/>
                                      </p:iterate>
                                      <p:childTnLst>
                                        <p:set>
                                          <p:cBhvr>
                                            <p:cTn id="162" dur="1" fill="hold">
                                              <p:stCondLst>
                                                <p:cond delay="0"/>
                                              </p:stCondLst>
                                            </p:cTn>
                                            <p:tgtEl>
                                              <p:spTgt spid="55"/>
                                            </p:tgtEl>
                                            <p:attrNameLst>
                                              <p:attrName>style.visibility</p:attrName>
                                            </p:attrNameLst>
                                          </p:cBhvr>
                                          <p:to>
                                            <p:strVal val="visible"/>
                                          </p:to>
                                        </p:set>
                                      </p:childTnLst>
                                    </p:cTn>
                                  </p:par>
                                </p:childTnLst>
                              </p:cTn>
                            </p:par>
                            <p:par>
                              <p:cTn id="163" fill="hold">
                                <p:stCondLst>
                                  <p:cond delay="2101"/>
                                </p:stCondLst>
                                <p:childTnLst>
                                  <p:par>
                                    <p:cTn id="164" presetID="22" presetClass="entr" presetSubtype="1" fill="hold" grpId="0" nodeType="afterEffect">
                                      <p:stCondLst>
                                        <p:cond delay="0"/>
                                      </p:stCondLst>
                                      <p:childTnLst>
                                        <p:set>
                                          <p:cBhvr>
                                            <p:cTn id="165" dur="1" fill="hold">
                                              <p:stCondLst>
                                                <p:cond delay="0"/>
                                              </p:stCondLst>
                                            </p:cTn>
                                            <p:tgtEl>
                                              <p:spTgt spid="56"/>
                                            </p:tgtEl>
                                            <p:attrNameLst>
                                              <p:attrName>style.visibility</p:attrName>
                                            </p:attrNameLst>
                                          </p:cBhvr>
                                          <p:to>
                                            <p:strVal val="visible"/>
                                          </p:to>
                                        </p:set>
                                        <p:animEffect transition="in" filter="wipe(up)">
                                          <p:cBhvr>
                                            <p:cTn id="166" dur="3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8" grpId="1" animBg="1"/>
          <p:bldP spid="12" grpId="0" animBg="1"/>
          <p:bldP spid="12" grpId="1" animBg="1"/>
          <p:bldP spid="16" grpId="0" animBg="1"/>
          <p:bldP spid="16" grpId="1" animBg="1"/>
          <p:bldP spid="20" grpId="0" animBg="1"/>
          <p:bldP spid="20" grpId="1" animBg="1"/>
          <p:bldP spid="24" grpId="0" animBg="1"/>
          <p:bldP spid="24" grpId="1" animBg="1"/>
          <p:bldP spid="29" grpId="0" animBg="1"/>
          <p:bldP spid="30" grpId="0" animBg="1"/>
          <p:bldP spid="30" grpId="1" animBg="1"/>
          <p:bldP spid="34" grpId="0" animBg="1"/>
          <p:bldP spid="34" grpId="1" animBg="1"/>
          <p:bldP spid="38" grpId="0" animBg="1"/>
          <p:bldP spid="38" grpId="1" animBg="1"/>
          <p:bldP spid="42" grpId="0" animBg="1"/>
          <p:bldP spid="42" grpId="1" animBg="1"/>
          <p:bldP spid="46" grpId="0" animBg="1"/>
          <p:bldP spid="46" grpId="1" animBg="1"/>
          <p:bldP spid="50" grpId="0" animBg="1"/>
          <p:bldP spid="51" grpId="0" animBg="1"/>
          <p:bldP spid="52" grpId="0" animBg="1"/>
          <p:bldP spid="53" grpId="0" animBg="1"/>
          <p:bldP spid="54" grpId="0" animBg="1"/>
          <p:bldP spid="55" grpId="0" animBg="1"/>
          <p:bldP spid="56" grpId="0" animBg="1"/>
        </p:bldLst>
      </p:timing>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A8562-BAFB-42C5-B0FB-E662A16A02B1}"/>
              </a:ext>
            </a:extLst>
          </p:cNvPr>
          <p:cNvSpPr>
            <a:spLocks noGrp="1"/>
          </p:cNvSpPr>
          <p:nvPr>
            <p:ph type="title"/>
          </p:nvPr>
        </p:nvSpPr>
        <p:spPr>
          <a:xfrm>
            <a:off x="1097280" y="286603"/>
            <a:ext cx="10058400" cy="1450757"/>
          </a:xfrm>
        </p:spPr>
        <p:txBody>
          <a:bodyPr/>
          <a:lstStyle/>
          <a:p>
            <a:r>
              <a:rPr lang="en-US" dirty="0"/>
              <a:t>Rollback</a:t>
            </a:r>
          </a:p>
        </p:txBody>
      </p:sp>
      <p:sp>
        <p:nvSpPr>
          <p:cNvPr id="52" name="Rectangle 51">
            <a:extLst>
              <a:ext uri="{FF2B5EF4-FFF2-40B4-BE49-F238E27FC236}">
                <a16:creationId xmlns:a16="http://schemas.microsoft.com/office/drawing/2014/main" id="{DE5075ED-0D9C-4C54-BFE5-8BCED5343FCB}"/>
              </a:ext>
            </a:extLst>
          </p:cNvPr>
          <p:cNvSpPr/>
          <p:nvPr/>
        </p:nvSpPr>
        <p:spPr>
          <a:xfrm>
            <a:off x="1441033" y="2528506"/>
            <a:ext cx="9832848" cy="2712297"/>
          </a:xfrm>
          <a:prstGeom prst="rect">
            <a:avLst/>
          </a:prstGeom>
          <a:solidFill>
            <a:schemeClr val="accent1">
              <a:lumMod val="40000"/>
              <a:lumOff val="60000"/>
            </a:schemeClr>
          </a:solidFill>
          <a:ln>
            <a:prstDash val="dashDot"/>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200" dirty="0">
                <a:solidFill>
                  <a:schemeClr val="accent1">
                    <a:lumMod val="75000"/>
                  </a:schemeClr>
                </a:solidFill>
              </a:rPr>
              <a:t>Deployment</a:t>
            </a:r>
          </a:p>
        </p:txBody>
      </p:sp>
      <p:sp>
        <p:nvSpPr>
          <p:cNvPr id="53" name="Rectangle 52">
            <a:extLst>
              <a:ext uri="{FF2B5EF4-FFF2-40B4-BE49-F238E27FC236}">
                <a16:creationId xmlns:a16="http://schemas.microsoft.com/office/drawing/2014/main" id="{2D96EEB4-CC18-400F-94F3-82F01905C7E1}"/>
              </a:ext>
            </a:extLst>
          </p:cNvPr>
          <p:cNvSpPr/>
          <p:nvPr/>
        </p:nvSpPr>
        <p:spPr>
          <a:xfrm>
            <a:off x="1697065" y="3087611"/>
            <a:ext cx="4471260" cy="1365110"/>
          </a:xfrm>
          <a:prstGeom prst="rect">
            <a:avLst/>
          </a:prstGeom>
          <a:solidFill>
            <a:schemeClr val="accent3">
              <a:lumMod val="40000"/>
              <a:lumOff val="60000"/>
            </a:schemeClr>
          </a:solidFill>
          <a:ln>
            <a:prstDash val="dashDot"/>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200" dirty="0">
                <a:solidFill>
                  <a:schemeClr val="accent1">
                    <a:lumMod val="75000"/>
                  </a:schemeClr>
                </a:solidFill>
              </a:rPr>
              <a:t>Replica Set - 1</a:t>
            </a:r>
          </a:p>
        </p:txBody>
      </p:sp>
      <p:sp>
        <p:nvSpPr>
          <p:cNvPr id="54" name="Rectangle 53">
            <a:extLst>
              <a:ext uri="{FF2B5EF4-FFF2-40B4-BE49-F238E27FC236}">
                <a16:creationId xmlns:a16="http://schemas.microsoft.com/office/drawing/2014/main" id="{31280EC7-3D2A-4340-B1BE-DA2EF3A2E8FA}"/>
              </a:ext>
            </a:extLst>
          </p:cNvPr>
          <p:cNvSpPr/>
          <p:nvPr/>
        </p:nvSpPr>
        <p:spPr>
          <a:xfrm>
            <a:off x="1828958" y="3429000"/>
            <a:ext cx="712894" cy="596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a:t>POD</a:t>
            </a:r>
          </a:p>
        </p:txBody>
      </p:sp>
      <p:grpSp>
        <p:nvGrpSpPr>
          <p:cNvPr id="55" name="Group 54">
            <a:extLst>
              <a:ext uri="{FF2B5EF4-FFF2-40B4-BE49-F238E27FC236}">
                <a16:creationId xmlns:a16="http://schemas.microsoft.com/office/drawing/2014/main" id="{9A3B360B-9496-42A2-8FE5-B69B70D83E1E}"/>
              </a:ext>
            </a:extLst>
          </p:cNvPr>
          <p:cNvGrpSpPr/>
          <p:nvPr/>
        </p:nvGrpSpPr>
        <p:grpSpPr>
          <a:xfrm>
            <a:off x="2001134" y="3466495"/>
            <a:ext cx="379122" cy="358956"/>
            <a:chOff x="6225311" y="2473385"/>
            <a:chExt cx="716280" cy="678180"/>
          </a:xfrm>
        </p:grpSpPr>
        <p:pic>
          <p:nvPicPr>
            <p:cNvPr id="56" name="Picture 55">
              <a:extLst>
                <a:ext uri="{FF2B5EF4-FFF2-40B4-BE49-F238E27FC236}">
                  <a16:creationId xmlns:a16="http://schemas.microsoft.com/office/drawing/2014/main" id="{A0B1603C-85BF-4E23-9427-EF10B7A6A313}"/>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57" name="Picture 2" descr="Image result for python logo">
              <a:extLst>
                <a:ext uri="{FF2B5EF4-FFF2-40B4-BE49-F238E27FC236}">
                  <a16:creationId xmlns:a16="http://schemas.microsoft.com/office/drawing/2014/main" id="{F4B55901-7144-4EB5-9F38-0CE12A72C4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Rectangle 57">
            <a:extLst>
              <a:ext uri="{FF2B5EF4-FFF2-40B4-BE49-F238E27FC236}">
                <a16:creationId xmlns:a16="http://schemas.microsoft.com/office/drawing/2014/main" id="{BC9BC5EF-61AF-406F-80D8-2F7CC8BEE019}"/>
              </a:ext>
            </a:extLst>
          </p:cNvPr>
          <p:cNvSpPr/>
          <p:nvPr/>
        </p:nvSpPr>
        <p:spPr>
          <a:xfrm>
            <a:off x="2704872" y="3429000"/>
            <a:ext cx="712894" cy="596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a:t>POD</a:t>
            </a:r>
          </a:p>
        </p:txBody>
      </p:sp>
      <p:grpSp>
        <p:nvGrpSpPr>
          <p:cNvPr id="59" name="Group 58">
            <a:extLst>
              <a:ext uri="{FF2B5EF4-FFF2-40B4-BE49-F238E27FC236}">
                <a16:creationId xmlns:a16="http://schemas.microsoft.com/office/drawing/2014/main" id="{5B0CB125-32E4-4450-A14A-2852867CEB11}"/>
              </a:ext>
            </a:extLst>
          </p:cNvPr>
          <p:cNvGrpSpPr/>
          <p:nvPr/>
        </p:nvGrpSpPr>
        <p:grpSpPr>
          <a:xfrm>
            <a:off x="2877048" y="3466495"/>
            <a:ext cx="379122" cy="358956"/>
            <a:chOff x="6225311" y="2473385"/>
            <a:chExt cx="716280" cy="678180"/>
          </a:xfrm>
        </p:grpSpPr>
        <p:pic>
          <p:nvPicPr>
            <p:cNvPr id="60" name="Picture 59">
              <a:extLst>
                <a:ext uri="{FF2B5EF4-FFF2-40B4-BE49-F238E27FC236}">
                  <a16:creationId xmlns:a16="http://schemas.microsoft.com/office/drawing/2014/main" id="{794E1312-31D8-4DCD-9582-AD65FCC71B82}"/>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61" name="Picture 2" descr="Image result for python logo">
              <a:extLst>
                <a:ext uri="{FF2B5EF4-FFF2-40B4-BE49-F238E27FC236}">
                  <a16:creationId xmlns:a16="http://schemas.microsoft.com/office/drawing/2014/main" id="{3655520A-7E13-4F66-B6A6-3E56476EF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62" name="Rectangle 61">
            <a:extLst>
              <a:ext uri="{FF2B5EF4-FFF2-40B4-BE49-F238E27FC236}">
                <a16:creationId xmlns:a16="http://schemas.microsoft.com/office/drawing/2014/main" id="{9758E655-CCCC-45DC-BF68-EEAAAB27A5FF}"/>
              </a:ext>
            </a:extLst>
          </p:cNvPr>
          <p:cNvSpPr/>
          <p:nvPr/>
        </p:nvSpPr>
        <p:spPr>
          <a:xfrm>
            <a:off x="3568823" y="3435532"/>
            <a:ext cx="712894" cy="596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a:t>POD</a:t>
            </a:r>
          </a:p>
        </p:txBody>
      </p:sp>
      <p:grpSp>
        <p:nvGrpSpPr>
          <p:cNvPr id="63" name="Group 62">
            <a:extLst>
              <a:ext uri="{FF2B5EF4-FFF2-40B4-BE49-F238E27FC236}">
                <a16:creationId xmlns:a16="http://schemas.microsoft.com/office/drawing/2014/main" id="{78D6E1DE-0F3B-4348-AB67-794D6445CA5C}"/>
              </a:ext>
            </a:extLst>
          </p:cNvPr>
          <p:cNvGrpSpPr/>
          <p:nvPr/>
        </p:nvGrpSpPr>
        <p:grpSpPr>
          <a:xfrm>
            <a:off x="3740999" y="3473027"/>
            <a:ext cx="379122" cy="358956"/>
            <a:chOff x="6225311" y="2473385"/>
            <a:chExt cx="716280" cy="678180"/>
          </a:xfrm>
        </p:grpSpPr>
        <p:pic>
          <p:nvPicPr>
            <p:cNvPr id="64" name="Picture 63">
              <a:extLst>
                <a:ext uri="{FF2B5EF4-FFF2-40B4-BE49-F238E27FC236}">
                  <a16:creationId xmlns:a16="http://schemas.microsoft.com/office/drawing/2014/main" id="{B57BE5A1-654D-462A-B4E9-E6CF2022B08B}"/>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65" name="Picture 2" descr="Image result for python logo">
              <a:extLst>
                <a:ext uri="{FF2B5EF4-FFF2-40B4-BE49-F238E27FC236}">
                  <a16:creationId xmlns:a16="http://schemas.microsoft.com/office/drawing/2014/main" id="{3C68179B-2445-4168-889F-D6BA7D42A7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66" name="Rectangle 65">
            <a:extLst>
              <a:ext uri="{FF2B5EF4-FFF2-40B4-BE49-F238E27FC236}">
                <a16:creationId xmlns:a16="http://schemas.microsoft.com/office/drawing/2014/main" id="{ED93A7C6-6D9D-4DE8-9E26-0E0027CF1200}"/>
              </a:ext>
            </a:extLst>
          </p:cNvPr>
          <p:cNvSpPr/>
          <p:nvPr/>
        </p:nvSpPr>
        <p:spPr>
          <a:xfrm>
            <a:off x="4453893" y="3429000"/>
            <a:ext cx="712894" cy="596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a:t>POD</a:t>
            </a:r>
          </a:p>
        </p:txBody>
      </p:sp>
      <p:grpSp>
        <p:nvGrpSpPr>
          <p:cNvPr id="67" name="Group 66">
            <a:extLst>
              <a:ext uri="{FF2B5EF4-FFF2-40B4-BE49-F238E27FC236}">
                <a16:creationId xmlns:a16="http://schemas.microsoft.com/office/drawing/2014/main" id="{498369E6-94C3-465F-982C-3901794C065C}"/>
              </a:ext>
            </a:extLst>
          </p:cNvPr>
          <p:cNvGrpSpPr/>
          <p:nvPr/>
        </p:nvGrpSpPr>
        <p:grpSpPr>
          <a:xfrm>
            <a:off x="4626069" y="3466495"/>
            <a:ext cx="379122" cy="358956"/>
            <a:chOff x="6225311" y="2473385"/>
            <a:chExt cx="716280" cy="678180"/>
          </a:xfrm>
        </p:grpSpPr>
        <p:pic>
          <p:nvPicPr>
            <p:cNvPr id="68" name="Picture 67">
              <a:extLst>
                <a:ext uri="{FF2B5EF4-FFF2-40B4-BE49-F238E27FC236}">
                  <a16:creationId xmlns:a16="http://schemas.microsoft.com/office/drawing/2014/main" id="{C5E1A5A1-3D40-4F8E-B27D-A68770EF3D8B}"/>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69" name="Picture 2" descr="Image result for python logo">
              <a:extLst>
                <a:ext uri="{FF2B5EF4-FFF2-40B4-BE49-F238E27FC236}">
                  <a16:creationId xmlns:a16="http://schemas.microsoft.com/office/drawing/2014/main" id="{4F51EEEC-35AC-4BD5-921E-A43F5EC54C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70" name="Rectangle 69">
            <a:extLst>
              <a:ext uri="{FF2B5EF4-FFF2-40B4-BE49-F238E27FC236}">
                <a16:creationId xmlns:a16="http://schemas.microsoft.com/office/drawing/2014/main" id="{AFC44D74-4BC1-4639-A15B-0E09F10CAB40}"/>
              </a:ext>
            </a:extLst>
          </p:cNvPr>
          <p:cNvSpPr/>
          <p:nvPr/>
        </p:nvSpPr>
        <p:spPr>
          <a:xfrm>
            <a:off x="5318973" y="3429000"/>
            <a:ext cx="712894" cy="596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a:t>POD</a:t>
            </a:r>
          </a:p>
        </p:txBody>
      </p:sp>
      <p:grpSp>
        <p:nvGrpSpPr>
          <p:cNvPr id="71" name="Group 70">
            <a:extLst>
              <a:ext uri="{FF2B5EF4-FFF2-40B4-BE49-F238E27FC236}">
                <a16:creationId xmlns:a16="http://schemas.microsoft.com/office/drawing/2014/main" id="{A12A7097-6489-42DB-90CD-0903EC00FEAD}"/>
              </a:ext>
            </a:extLst>
          </p:cNvPr>
          <p:cNvGrpSpPr/>
          <p:nvPr/>
        </p:nvGrpSpPr>
        <p:grpSpPr>
          <a:xfrm>
            <a:off x="5491149" y="3466495"/>
            <a:ext cx="379122" cy="358956"/>
            <a:chOff x="6225311" y="2473385"/>
            <a:chExt cx="716280" cy="678180"/>
          </a:xfrm>
        </p:grpSpPr>
        <p:pic>
          <p:nvPicPr>
            <p:cNvPr id="72" name="Picture 71">
              <a:extLst>
                <a:ext uri="{FF2B5EF4-FFF2-40B4-BE49-F238E27FC236}">
                  <a16:creationId xmlns:a16="http://schemas.microsoft.com/office/drawing/2014/main" id="{3E644A5C-CB60-40C9-8A1A-403EBC4074B9}"/>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73" name="Picture 2" descr="Image result for python logo">
              <a:extLst>
                <a:ext uri="{FF2B5EF4-FFF2-40B4-BE49-F238E27FC236}">
                  <a16:creationId xmlns:a16="http://schemas.microsoft.com/office/drawing/2014/main" id="{00D4AE54-5CE4-4BCB-B429-D601699AFA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74" name="Rectangle 73">
            <a:extLst>
              <a:ext uri="{FF2B5EF4-FFF2-40B4-BE49-F238E27FC236}">
                <a16:creationId xmlns:a16="http://schemas.microsoft.com/office/drawing/2014/main" id="{53F77056-7375-4618-A9D3-17FA6A085B32}"/>
              </a:ext>
            </a:extLst>
          </p:cNvPr>
          <p:cNvSpPr/>
          <p:nvPr/>
        </p:nvSpPr>
        <p:spPr>
          <a:xfrm>
            <a:off x="6545451" y="3087611"/>
            <a:ext cx="4471260" cy="1365110"/>
          </a:xfrm>
          <a:prstGeom prst="rect">
            <a:avLst/>
          </a:prstGeom>
          <a:solidFill>
            <a:schemeClr val="accent3">
              <a:lumMod val="40000"/>
              <a:lumOff val="60000"/>
            </a:schemeClr>
          </a:solidFill>
          <a:ln>
            <a:prstDash val="dashDot"/>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200" dirty="0">
                <a:solidFill>
                  <a:schemeClr val="accent1">
                    <a:lumMod val="75000"/>
                  </a:schemeClr>
                </a:solidFill>
              </a:rPr>
              <a:t>Replica Set - 2</a:t>
            </a:r>
          </a:p>
        </p:txBody>
      </p:sp>
      <p:sp>
        <p:nvSpPr>
          <p:cNvPr id="75" name="Rectangle 74">
            <a:extLst>
              <a:ext uri="{FF2B5EF4-FFF2-40B4-BE49-F238E27FC236}">
                <a16:creationId xmlns:a16="http://schemas.microsoft.com/office/drawing/2014/main" id="{9419B3CB-F866-4E9F-8C39-910499970864}"/>
              </a:ext>
            </a:extLst>
          </p:cNvPr>
          <p:cNvSpPr/>
          <p:nvPr/>
        </p:nvSpPr>
        <p:spPr>
          <a:xfrm>
            <a:off x="6677344" y="3429000"/>
            <a:ext cx="712894" cy="596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a:t>POD</a:t>
            </a:r>
          </a:p>
        </p:txBody>
      </p:sp>
      <p:grpSp>
        <p:nvGrpSpPr>
          <p:cNvPr id="76" name="Group 75">
            <a:extLst>
              <a:ext uri="{FF2B5EF4-FFF2-40B4-BE49-F238E27FC236}">
                <a16:creationId xmlns:a16="http://schemas.microsoft.com/office/drawing/2014/main" id="{E9F6DA19-77EC-4801-A19D-77AF7C9760D1}"/>
              </a:ext>
            </a:extLst>
          </p:cNvPr>
          <p:cNvGrpSpPr/>
          <p:nvPr/>
        </p:nvGrpSpPr>
        <p:grpSpPr>
          <a:xfrm>
            <a:off x="6849520" y="3466495"/>
            <a:ext cx="379122" cy="358956"/>
            <a:chOff x="6225311" y="2473385"/>
            <a:chExt cx="716280" cy="678180"/>
          </a:xfrm>
        </p:grpSpPr>
        <p:pic>
          <p:nvPicPr>
            <p:cNvPr id="77" name="Picture 76">
              <a:extLst>
                <a:ext uri="{FF2B5EF4-FFF2-40B4-BE49-F238E27FC236}">
                  <a16:creationId xmlns:a16="http://schemas.microsoft.com/office/drawing/2014/main" id="{E72C539D-0C81-4C0E-9CD5-7AF323D692E4}"/>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78" name="Picture 2" descr="Image result for python logo">
              <a:extLst>
                <a:ext uri="{FF2B5EF4-FFF2-40B4-BE49-F238E27FC236}">
                  <a16:creationId xmlns:a16="http://schemas.microsoft.com/office/drawing/2014/main" id="{533491A4-49F9-4238-9C4C-DB556C102A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79" name="Rectangle 78">
            <a:extLst>
              <a:ext uri="{FF2B5EF4-FFF2-40B4-BE49-F238E27FC236}">
                <a16:creationId xmlns:a16="http://schemas.microsoft.com/office/drawing/2014/main" id="{B5A41629-E2E8-4DE4-AE6D-82984C6D150A}"/>
              </a:ext>
            </a:extLst>
          </p:cNvPr>
          <p:cNvSpPr/>
          <p:nvPr/>
        </p:nvSpPr>
        <p:spPr>
          <a:xfrm>
            <a:off x="7553258" y="3429000"/>
            <a:ext cx="712894" cy="596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a:t>POD</a:t>
            </a:r>
          </a:p>
        </p:txBody>
      </p:sp>
      <p:grpSp>
        <p:nvGrpSpPr>
          <p:cNvPr id="80" name="Group 79">
            <a:extLst>
              <a:ext uri="{FF2B5EF4-FFF2-40B4-BE49-F238E27FC236}">
                <a16:creationId xmlns:a16="http://schemas.microsoft.com/office/drawing/2014/main" id="{AEF37691-22D1-493F-9BAC-4FACFFEBB201}"/>
              </a:ext>
            </a:extLst>
          </p:cNvPr>
          <p:cNvGrpSpPr/>
          <p:nvPr/>
        </p:nvGrpSpPr>
        <p:grpSpPr>
          <a:xfrm>
            <a:off x="7725434" y="3466495"/>
            <a:ext cx="379122" cy="358956"/>
            <a:chOff x="6225311" y="2473385"/>
            <a:chExt cx="716280" cy="678180"/>
          </a:xfrm>
        </p:grpSpPr>
        <p:pic>
          <p:nvPicPr>
            <p:cNvPr id="81" name="Picture 80">
              <a:extLst>
                <a:ext uri="{FF2B5EF4-FFF2-40B4-BE49-F238E27FC236}">
                  <a16:creationId xmlns:a16="http://schemas.microsoft.com/office/drawing/2014/main" id="{A8BCADCC-9D10-43F6-861E-85159CA87F4E}"/>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82" name="Picture 2" descr="Image result for python logo">
              <a:extLst>
                <a:ext uri="{FF2B5EF4-FFF2-40B4-BE49-F238E27FC236}">
                  <a16:creationId xmlns:a16="http://schemas.microsoft.com/office/drawing/2014/main" id="{DC162F28-AFAF-4FA4-9508-020C1676D9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83" name="Rectangle 82">
            <a:extLst>
              <a:ext uri="{FF2B5EF4-FFF2-40B4-BE49-F238E27FC236}">
                <a16:creationId xmlns:a16="http://schemas.microsoft.com/office/drawing/2014/main" id="{5BE9894C-FCB0-4EA3-AAEA-26A43B23E74A}"/>
              </a:ext>
            </a:extLst>
          </p:cNvPr>
          <p:cNvSpPr/>
          <p:nvPr/>
        </p:nvSpPr>
        <p:spPr>
          <a:xfrm>
            <a:off x="8417209" y="3435532"/>
            <a:ext cx="712894" cy="596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a:t>POD</a:t>
            </a:r>
          </a:p>
        </p:txBody>
      </p:sp>
      <p:grpSp>
        <p:nvGrpSpPr>
          <p:cNvPr id="84" name="Group 83">
            <a:extLst>
              <a:ext uri="{FF2B5EF4-FFF2-40B4-BE49-F238E27FC236}">
                <a16:creationId xmlns:a16="http://schemas.microsoft.com/office/drawing/2014/main" id="{EC705CB9-958B-493C-AE3F-57A91454D480}"/>
              </a:ext>
            </a:extLst>
          </p:cNvPr>
          <p:cNvGrpSpPr/>
          <p:nvPr/>
        </p:nvGrpSpPr>
        <p:grpSpPr>
          <a:xfrm>
            <a:off x="8589385" y="3473027"/>
            <a:ext cx="379122" cy="358956"/>
            <a:chOff x="6225311" y="2473385"/>
            <a:chExt cx="716280" cy="678180"/>
          </a:xfrm>
        </p:grpSpPr>
        <p:pic>
          <p:nvPicPr>
            <p:cNvPr id="85" name="Picture 84">
              <a:extLst>
                <a:ext uri="{FF2B5EF4-FFF2-40B4-BE49-F238E27FC236}">
                  <a16:creationId xmlns:a16="http://schemas.microsoft.com/office/drawing/2014/main" id="{B366656F-2245-4074-9B74-E720F061E602}"/>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86" name="Picture 2" descr="Image result for python logo">
              <a:extLst>
                <a:ext uri="{FF2B5EF4-FFF2-40B4-BE49-F238E27FC236}">
                  <a16:creationId xmlns:a16="http://schemas.microsoft.com/office/drawing/2014/main" id="{158F0FE2-B8CE-49CB-A9A0-845FC486F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Rectangle 86">
            <a:extLst>
              <a:ext uri="{FF2B5EF4-FFF2-40B4-BE49-F238E27FC236}">
                <a16:creationId xmlns:a16="http://schemas.microsoft.com/office/drawing/2014/main" id="{B8036705-EFB8-4CE0-A8C9-2B0AB0A93540}"/>
              </a:ext>
            </a:extLst>
          </p:cNvPr>
          <p:cNvSpPr/>
          <p:nvPr/>
        </p:nvSpPr>
        <p:spPr>
          <a:xfrm>
            <a:off x="9302279" y="3429000"/>
            <a:ext cx="712894" cy="596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a:t>POD</a:t>
            </a:r>
          </a:p>
        </p:txBody>
      </p:sp>
      <p:grpSp>
        <p:nvGrpSpPr>
          <p:cNvPr id="88" name="Group 87">
            <a:extLst>
              <a:ext uri="{FF2B5EF4-FFF2-40B4-BE49-F238E27FC236}">
                <a16:creationId xmlns:a16="http://schemas.microsoft.com/office/drawing/2014/main" id="{E7B3FD93-8A92-4CE7-9FC4-D7C1841EFC10}"/>
              </a:ext>
            </a:extLst>
          </p:cNvPr>
          <p:cNvGrpSpPr/>
          <p:nvPr/>
        </p:nvGrpSpPr>
        <p:grpSpPr>
          <a:xfrm>
            <a:off x="9474455" y="3466495"/>
            <a:ext cx="379122" cy="358956"/>
            <a:chOff x="6225311" y="2473385"/>
            <a:chExt cx="716280" cy="678180"/>
          </a:xfrm>
        </p:grpSpPr>
        <p:pic>
          <p:nvPicPr>
            <p:cNvPr id="89" name="Picture 88">
              <a:extLst>
                <a:ext uri="{FF2B5EF4-FFF2-40B4-BE49-F238E27FC236}">
                  <a16:creationId xmlns:a16="http://schemas.microsoft.com/office/drawing/2014/main" id="{5C62E8FF-989B-4B3C-851E-C1771225D4DE}"/>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90" name="Picture 2" descr="Image result for python logo">
              <a:extLst>
                <a:ext uri="{FF2B5EF4-FFF2-40B4-BE49-F238E27FC236}">
                  <a16:creationId xmlns:a16="http://schemas.microsoft.com/office/drawing/2014/main" id="{4253B376-515A-4BD6-9138-0B54147E0B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91" name="Rectangle 90">
            <a:extLst>
              <a:ext uri="{FF2B5EF4-FFF2-40B4-BE49-F238E27FC236}">
                <a16:creationId xmlns:a16="http://schemas.microsoft.com/office/drawing/2014/main" id="{C4570BED-3F48-4FE1-B664-8F8D1F24B535}"/>
              </a:ext>
            </a:extLst>
          </p:cNvPr>
          <p:cNvSpPr/>
          <p:nvPr/>
        </p:nvSpPr>
        <p:spPr>
          <a:xfrm>
            <a:off x="10167359" y="3429000"/>
            <a:ext cx="712894" cy="596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dirty="0"/>
              <a:t>POD</a:t>
            </a:r>
          </a:p>
        </p:txBody>
      </p:sp>
      <p:grpSp>
        <p:nvGrpSpPr>
          <p:cNvPr id="92" name="Group 91">
            <a:extLst>
              <a:ext uri="{FF2B5EF4-FFF2-40B4-BE49-F238E27FC236}">
                <a16:creationId xmlns:a16="http://schemas.microsoft.com/office/drawing/2014/main" id="{FC192E2C-4472-46D7-882D-67A3E34FE5EB}"/>
              </a:ext>
            </a:extLst>
          </p:cNvPr>
          <p:cNvGrpSpPr/>
          <p:nvPr/>
        </p:nvGrpSpPr>
        <p:grpSpPr>
          <a:xfrm>
            <a:off x="10339535" y="3466495"/>
            <a:ext cx="379122" cy="358956"/>
            <a:chOff x="6225311" y="2473385"/>
            <a:chExt cx="716280" cy="678180"/>
          </a:xfrm>
        </p:grpSpPr>
        <p:pic>
          <p:nvPicPr>
            <p:cNvPr id="93" name="Picture 92">
              <a:extLst>
                <a:ext uri="{FF2B5EF4-FFF2-40B4-BE49-F238E27FC236}">
                  <a16:creationId xmlns:a16="http://schemas.microsoft.com/office/drawing/2014/main" id="{00B00BBF-7D5E-452A-91D6-8CE2C4D4708A}"/>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94" name="Picture 2" descr="Image result for python logo">
              <a:extLst>
                <a:ext uri="{FF2B5EF4-FFF2-40B4-BE49-F238E27FC236}">
                  <a16:creationId xmlns:a16="http://schemas.microsoft.com/office/drawing/2014/main" id="{0F22484C-6948-4B9F-832D-39A84A64B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95" name="Rectangle 94">
            <a:extLst>
              <a:ext uri="{FF2B5EF4-FFF2-40B4-BE49-F238E27FC236}">
                <a16:creationId xmlns:a16="http://schemas.microsoft.com/office/drawing/2014/main" id="{2E3A36A6-E0C2-4EEF-A926-123196F916A4}"/>
              </a:ext>
            </a:extLst>
          </p:cNvPr>
          <p:cNvSpPr/>
          <p:nvPr/>
        </p:nvSpPr>
        <p:spPr>
          <a:xfrm>
            <a:off x="1822613" y="3418282"/>
            <a:ext cx="713453" cy="646180"/>
          </a:xfrm>
          <a:prstGeom prst="rect">
            <a:avLst/>
          </a:prstGeom>
          <a:solidFill>
            <a:srgbClr val="E818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C50B6E48-389B-4471-AF92-9446904AC7CE}"/>
              </a:ext>
            </a:extLst>
          </p:cNvPr>
          <p:cNvSpPr/>
          <p:nvPr/>
        </p:nvSpPr>
        <p:spPr>
          <a:xfrm>
            <a:off x="2702062" y="3417529"/>
            <a:ext cx="713453" cy="646180"/>
          </a:xfrm>
          <a:prstGeom prst="rect">
            <a:avLst/>
          </a:prstGeom>
          <a:solidFill>
            <a:srgbClr val="E818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7CC475DE-2126-412E-94C6-8DC378B192CC}"/>
              </a:ext>
            </a:extLst>
          </p:cNvPr>
          <p:cNvSpPr/>
          <p:nvPr/>
        </p:nvSpPr>
        <p:spPr>
          <a:xfrm>
            <a:off x="3574844" y="3431842"/>
            <a:ext cx="713453" cy="646180"/>
          </a:xfrm>
          <a:prstGeom prst="rect">
            <a:avLst/>
          </a:prstGeom>
          <a:solidFill>
            <a:srgbClr val="E818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8893AD58-A393-4A7C-9BD9-A1951D03DA52}"/>
              </a:ext>
            </a:extLst>
          </p:cNvPr>
          <p:cNvSpPr/>
          <p:nvPr/>
        </p:nvSpPr>
        <p:spPr>
          <a:xfrm>
            <a:off x="4453893" y="3404747"/>
            <a:ext cx="713453" cy="646180"/>
          </a:xfrm>
          <a:prstGeom prst="rect">
            <a:avLst/>
          </a:prstGeom>
          <a:solidFill>
            <a:srgbClr val="E818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63B2E631-A30B-4CC5-8D0D-1DCA08D7D8B6}"/>
              </a:ext>
            </a:extLst>
          </p:cNvPr>
          <p:cNvSpPr/>
          <p:nvPr/>
        </p:nvSpPr>
        <p:spPr>
          <a:xfrm>
            <a:off x="5325721" y="3417529"/>
            <a:ext cx="695489" cy="646180"/>
          </a:xfrm>
          <a:prstGeom prst="rect">
            <a:avLst/>
          </a:prstGeom>
          <a:solidFill>
            <a:srgbClr val="E818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a:extLst>
              <a:ext uri="{FF2B5EF4-FFF2-40B4-BE49-F238E27FC236}">
                <a16:creationId xmlns:a16="http://schemas.microsoft.com/office/drawing/2014/main" id="{684F1347-3095-4CA7-BDDD-FE4CF5DE5F5B}"/>
              </a:ext>
            </a:extLst>
          </p:cNvPr>
          <p:cNvSpPr/>
          <p:nvPr/>
        </p:nvSpPr>
        <p:spPr>
          <a:xfrm>
            <a:off x="6681656" y="3397002"/>
            <a:ext cx="713453" cy="646180"/>
          </a:xfrm>
          <a:prstGeom prst="rect">
            <a:avLst/>
          </a:prstGeom>
          <a:solidFill>
            <a:srgbClr val="E818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8A97B898-B487-407C-873A-6F22B20D1EC9}"/>
              </a:ext>
            </a:extLst>
          </p:cNvPr>
          <p:cNvSpPr/>
          <p:nvPr/>
        </p:nvSpPr>
        <p:spPr>
          <a:xfrm>
            <a:off x="7561105" y="3396249"/>
            <a:ext cx="713453" cy="646180"/>
          </a:xfrm>
          <a:prstGeom prst="rect">
            <a:avLst/>
          </a:prstGeom>
          <a:solidFill>
            <a:srgbClr val="E818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A2B21DE-8CD6-4DF3-AA75-FF5795101C1E}"/>
              </a:ext>
            </a:extLst>
          </p:cNvPr>
          <p:cNvSpPr/>
          <p:nvPr/>
        </p:nvSpPr>
        <p:spPr>
          <a:xfrm>
            <a:off x="8433887" y="3410562"/>
            <a:ext cx="713453" cy="646180"/>
          </a:xfrm>
          <a:prstGeom prst="rect">
            <a:avLst/>
          </a:prstGeom>
          <a:solidFill>
            <a:srgbClr val="E818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B89EA3BC-9C4B-45D4-9D6D-58A1700F4B09}"/>
              </a:ext>
            </a:extLst>
          </p:cNvPr>
          <p:cNvSpPr/>
          <p:nvPr/>
        </p:nvSpPr>
        <p:spPr>
          <a:xfrm>
            <a:off x="9312936" y="3383467"/>
            <a:ext cx="713453" cy="646180"/>
          </a:xfrm>
          <a:prstGeom prst="rect">
            <a:avLst/>
          </a:prstGeom>
          <a:solidFill>
            <a:srgbClr val="E818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D86EF2BB-7784-4221-ACE8-F1EE193A6631}"/>
              </a:ext>
            </a:extLst>
          </p:cNvPr>
          <p:cNvSpPr/>
          <p:nvPr/>
        </p:nvSpPr>
        <p:spPr>
          <a:xfrm>
            <a:off x="10184764" y="3396249"/>
            <a:ext cx="695489" cy="646180"/>
          </a:xfrm>
          <a:prstGeom prst="rect">
            <a:avLst/>
          </a:prstGeom>
          <a:solidFill>
            <a:srgbClr val="E818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Content Placeholder 3">
            <a:extLst>
              <a:ext uri="{FF2B5EF4-FFF2-40B4-BE49-F238E27FC236}">
                <a16:creationId xmlns:a16="http://schemas.microsoft.com/office/drawing/2014/main" id="{C0D8B4FD-D6E8-41F4-8962-F3592978A878}"/>
              </a:ext>
            </a:extLst>
          </p:cNvPr>
          <p:cNvSpPr txBox="1">
            <a:spLocks/>
          </p:cNvSpPr>
          <p:nvPr/>
        </p:nvSpPr>
        <p:spPr>
          <a:xfrm>
            <a:off x="1441033" y="5414823"/>
            <a:ext cx="5117540"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rollout undo deployment/</a:t>
            </a:r>
            <a:r>
              <a:rPr lang="en-US" sz="1400" dirty="0" err="1">
                <a:solidFill>
                  <a:schemeClr val="bg1">
                    <a:lumMod val="85000"/>
                  </a:schemeClr>
                </a:solidFill>
                <a:latin typeface="Consolas" panose="020B0609020204030204" pitchFamily="49" charset="0"/>
              </a:rPr>
              <a:t>myapp</a:t>
            </a:r>
            <a:r>
              <a:rPr lang="en-US" sz="1400" dirty="0">
                <a:solidFill>
                  <a:schemeClr val="bg1">
                    <a:lumMod val="85000"/>
                  </a:schemeClr>
                </a:solidFill>
                <a:latin typeface="Consolas" panose="020B0609020204030204" pitchFamily="49" charset="0"/>
              </a:rPr>
              <a:t>-deployment</a:t>
            </a:r>
          </a:p>
        </p:txBody>
      </p:sp>
      <p:sp>
        <p:nvSpPr>
          <p:cNvPr id="111" name="Content Placeholder 3">
            <a:extLst>
              <a:ext uri="{FF2B5EF4-FFF2-40B4-BE49-F238E27FC236}">
                <a16:creationId xmlns:a16="http://schemas.microsoft.com/office/drawing/2014/main" id="{65C0A741-92C6-4689-B171-3BE7FA7A0AFE}"/>
              </a:ext>
            </a:extLst>
          </p:cNvPr>
          <p:cNvSpPr txBox="1">
            <a:spLocks/>
          </p:cNvSpPr>
          <p:nvPr/>
        </p:nvSpPr>
        <p:spPr>
          <a:xfrm>
            <a:off x="1441033" y="5704383"/>
            <a:ext cx="5117540" cy="237757"/>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a:spcBef>
                <a:spcPts val="0"/>
              </a:spcBef>
            </a:pPr>
            <a:r>
              <a:rPr lang="en-US" sz="1050" dirty="0">
                <a:solidFill>
                  <a:schemeClr val="bg1">
                    <a:lumMod val="85000"/>
                  </a:schemeClr>
                </a:solidFill>
                <a:latin typeface="Consolas" panose="020B0609020204030204" pitchFamily="49" charset="0"/>
              </a:rPr>
              <a:t>deployment “</a:t>
            </a:r>
            <a:r>
              <a:rPr lang="en-US" sz="1050" dirty="0" err="1">
                <a:solidFill>
                  <a:schemeClr val="bg1">
                    <a:lumMod val="85000"/>
                  </a:schemeClr>
                </a:solidFill>
                <a:latin typeface="Consolas" panose="020B0609020204030204" pitchFamily="49" charset="0"/>
              </a:rPr>
              <a:t>myapp</a:t>
            </a:r>
            <a:r>
              <a:rPr lang="en-US" sz="1050" dirty="0">
                <a:solidFill>
                  <a:schemeClr val="bg1">
                    <a:lumMod val="85000"/>
                  </a:schemeClr>
                </a:solidFill>
                <a:latin typeface="Consolas" panose="020B0609020204030204" pitchFamily="49" charset="0"/>
              </a:rPr>
              <a:t>-deployment” rolled back</a:t>
            </a:r>
          </a:p>
        </p:txBody>
      </p:sp>
      <p:sp>
        <p:nvSpPr>
          <p:cNvPr id="112" name="Content Placeholder 3">
            <a:extLst>
              <a:ext uri="{FF2B5EF4-FFF2-40B4-BE49-F238E27FC236}">
                <a16:creationId xmlns:a16="http://schemas.microsoft.com/office/drawing/2014/main" id="{E014B234-3BD4-47EA-98D5-A4098D89716E}"/>
              </a:ext>
            </a:extLst>
          </p:cNvPr>
          <p:cNvSpPr txBox="1">
            <a:spLocks/>
          </p:cNvSpPr>
          <p:nvPr/>
        </p:nvSpPr>
        <p:spPr>
          <a:xfrm>
            <a:off x="1182229" y="1990769"/>
            <a:ext cx="5117540"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get </a:t>
            </a:r>
            <a:r>
              <a:rPr lang="en-US" sz="1400" dirty="0" err="1">
                <a:solidFill>
                  <a:schemeClr val="bg1">
                    <a:lumMod val="85000"/>
                  </a:schemeClr>
                </a:solidFill>
                <a:latin typeface="Consolas" panose="020B0609020204030204" pitchFamily="49" charset="0"/>
              </a:rPr>
              <a:t>replicasets</a:t>
            </a:r>
            <a:endParaRPr lang="en-US" sz="1400" dirty="0">
              <a:solidFill>
                <a:schemeClr val="bg1">
                  <a:lumMod val="85000"/>
                </a:schemeClr>
              </a:solidFill>
              <a:latin typeface="Consolas" panose="020B0609020204030204" pitchFamily="49" charset="0"/>
            </a:endParaRPr>
          </a:p>
        </p:txBody>
      </p:sp>
      <p:sp>
        <p:nvSpPr>
          <p:cNvPr id="113" name="Content Placeholder 3">
            <a:extLst>
              <a:ext uri="{FF2B5EF4-FFF2-40B4-BE49-F238E27FC236}">
                <a16:creationId xmlns:a16="http://schemas.microsoft.com/office/drawing/2014/main" id="{3A1122CD-F64B-4878-B29F-7E5DD27644E8}"/>
              </a:ext>
            </a:extLst>
          </p:cNvPr>
          <p:cNvSpPr txBox="1">
            <a:spLocks/>
          </p:cNvSpPr>
          <p:nvPr/>
        </p:nvSpPr>
        <p:spPr>
          <a:xfrm>
            <a:off x="1182229" y="2280329"/>
            <a:ext cx="5117540" cy="579902"/>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a:spcBef>
                <a:spcPts val="0"/>
              </a:spcBef>
            </a:pPr>
            <a:r>
              <a:rPr lang="en-US" sz="1050" dirty="0">
                <a:solidFill>
                  <a:schemeClr val="bg1">
                    <a:lumMod val="85000"/>
                  </a:schemeClr>
                </a:solidFill>
                <a:latin typeface="Consolas" panose="020B0609020204030204" pitchFamily="49" charset="0"/>
              </a:rPr>
              <a:t>NAME                          DESIRED   CURRENT   READY     AGE</a:t>
            </a:r>
          </a:p>
          <a:p>
            <a:pPr>
              <a:spcBef>
                <a:spcPts val="0"/>
              </a:spcBef>
            </a:pPr>
            <a:r>
              <a:rPr lang="en-US" sz="1050" dirty="0">
                <a:solidFill>
                  <a:schemeClr val="bg1">
                    <a:lumMod val="85000"/>
                  </a:schemeClr>
                </a:solidFill>
                <a:latin typeface="Consolas" panose="020B0609020204030204" pitchFamily="49" charset="0"/>
              </a:rPr>
              <a:t>myapp-deployment-67c749c58c   0         0         0         22m</a:t>
            </a:r>
          </a:p>
          <a:p>
            <a:pPr>
              <a:spcBef>
                <a:spcPts val="0"/>
              </a:spcBef>
            </a:pPr>
            <a:r>
              <a:rPr lang="en-US" sz="1050" dirty="0">
                <a:solidFill>
                  <a:schemeClr val="bg1">
                    <a:lumMod val="85000"/>
                  </a:schemeClr>
                </a:solidFill>
                <a:latin typeface="Consolas" panose="020B0609020204030204" pitchFamily="49" charset="0"/>
              </a:rPr>
              <a:t>myapp-deployment-7d57dbdb8d   5         5         5         20m</a:t>
            </a:r>
          </a:p>
        </p:txBody>
      </p:sp>
      <p:sp>
        <p:nvSpPr>
          <p:cNvPr id="114" name="Content Placeholder 3">
            <a:extLst>
              <a:ext uri="{FF2B5EF4-FFF2-40B4-BE49-F238E27FC236}">
                <a16:creationId xmlns:a16="http://schemas.microsoft.com/office/drawing/2014/main" id="{D3DCA970-22D5-44C0-AA0D-AC4793271E15}"/>
              </a:ext>
            </a:extLst>
          </p:cNvPr>
          <p:cNvSpPr txBox="1">
            <a:spLocks/>
          </p:cNvSpPr>
          <p:nvPr/>
        </p:nvSpPr>
        <p:spPr>
          <a:xfrm>
            <a:off x="6420956" y="1997659"/>
            <a:ext cx="5117540"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get </a:t>
            </a:r>
            <a:r>
              <a:rPr lang="en-US" sz="1400" dirty="0" err="1">
                <a:solidFill>
                  <a:schemeClr val="bg1">
                    <a:lumMod val="85000"/>
                  </a:schemeClr>
                </a:solidFill>
                <a:latin typeface="Consolas" panose="020B0609020204030204" pitchFamily="49" charset="0"/>
              </a:rPr>
              <a:t>replicasets</a:t>
            </a:r>
            <a:endParaRPr lang="en-US" sz="1400" dirty="0">
              <a:solidFill>
                <a:schemeClr val="bg1">
                  <a:lumMod val="85000"/>
                </a:schemeClr>
              </a:solidFill>
              <a:latin typeface="Consolas" panose="020B0609020204030204" pitchFamily="49" charset="0"/>
            </a:endParaRPr>
          </a:p>
        </p:txBody>
      </p:sp>
      <p:sp>
        <p:nvSpPr>
          <p:cNvPr id="115" name="Content Placeholder 3">
            <a:extLst>
              <a:ext uri="{FF2B5EF4-FFF2-40B4-BE49-F238E27FC236}">
                <a16:creationId xmlns:a16="http://schemas.microsoft.com/office/drawing/2014/main" id="{B9F2DC2E-0925-47B8-B46F-A661A6531420}"/>
              </a:ext>
            </a:extLst>
          </p:cNvPr>
          <p:cNvSpPr txBox="1">
            <a:spLocks/>
          </p:cNvSpPr>
          <p:nvPr/>
        </p:nvSpPr>
        <p:spPr>
          <a:xfrm>
            <a:off x="6420956" y="2287219"/>
            <a:ext cx="5117540" cy="579902"/>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a:spcBef>
                <a:spcPts val="0"/>
              </a:spcBef>
            </a:pPr>
            <a:r>
              <a:rPr lang="en-US" sz="1050" dirty="0">
                <a:solidFill>
                  <a:schemeClr val="bg1">
                    <a:lumMod val="85000"/>
                  </a:schemeClr>
                </a:solidFill>
                <a:latin typeface="Consolas" panose="020B0609020204030204" pitchFamily="49" charset="0"/>
              </a:rPr>
              <a:t>NAME                          DESIRED   CURRENT   READY     AGE</a:t>
            </a:r>
          </a:p>
          <a:p>
            <a:pPr>
              <a:spcBef>
                <a:spcPts val="0"/>
              </a:spcBef>
            </a:pPr>
            <a:r>
              <a:rPr lang="en-US" sz="1050" dirty="0">
                <a:solidFill>
                  <a:schemeClr val="bg1">
                    <a:lumMod val="85000"/>
                  </a:schemeClr>
                </a:solidFill>
                <a:latin typeface="Consolas" panose="020B0609020204030204" pitchFamily="49" charset="0"/>
              </a:rPr>
              <a:t>myapp-deployment-67c749c58c   5         5         5         22m</a:t>
            </a:r>
          </a:p>
          <a:p>
            <a:pPr>
              <a:spcBef>
                <a:spcPts val="0"/>
              </a:spcBef>
            </a:pPr>
            <a:r>
              <a:rPr lang="en-US" sz="1050" dirty="0">
                <a:solidFill>
                  <a:schemeClr val="bg1">
                    <a:lumMod val="85000"/>
                  </a:schemeClr>
                </a:solidFill>
                <a:latin typeface="Consolas" panose="020B0609020204030204" pitchFamily="49" charset="0"/>
              </a:rPr>
              <a:t>myapp-deployment-7d57dbdb8d   0         0         0         20m</a:t>
            </a:r>
          </a:p>
        </p:txBody>
      </p:sp>
      <p:sp>
        <p:nvSpPr>
          <p:cNvPr id="116" name="Rectangle 115">
            <a:extLst>
              <a:ext uri="{FF2B5EF4-FFF2-40B4-BE49-F238E27FC236}">
                <a16:creationId xmlns:a16="http://schemas.microsoft.com/office/drawing/2014/main" id="{14F97B5C-C22D-45C9-AE1C-4C461DF097D1}"/>
              </a:ext>
            </a:extLst>
          </p:cNvPr>
          <p:cNvSpPr/>
          <p:nvPr/>
        </p:nvSpPr>
        <p:spPr>
          <a:xfrm>
            <a:off x="3389218" y="2465519"/>
            <a:ext cx="2101931" cy="166540"/>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7" name="Rectangle 116">
            <a:extLst>
              <a:ext uri="{FF2B5EF4-FFF2-40B4-BE49-F238E27FC236}">
                <a16:creationId xmlns:a16="http://schemas.microsoft.com/office/drawing/2014/main" id="{12D1076C-D678-4AD7-94DF-651D0EAAB25E}"/>
              </a:ext>
            </a:extLst>
          </p:cNvPr>
          <p:cNvSpPr/>
          <p:nvPr/>
        </p:nvSpPr>
        <p:spPr>
          <a:xfrm>
            <a:off x="3389218" y="2460680"/>
            <a:ext cx="2101931" cy="166540"/>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8" name="Rectangle 117">
            <a:extLst>
              <a:ext uri="{FF2B5EF4-FFF2-40B4-BE49-F238E27FC236}">
                <a16:creationId xmlns:a16="http://schemas.microsoft.com/office/drawing/2014/main" id="{335E28C6-7754-43F7-BD82-80CCFA44BAAA}"/>
              </a:ext>
            </a:extLst>
          </p:cNvPr>
          <p:cNvSpPr/>
          <p:nvPr/>
        </p:nvSpPr>
        <p:spPr>
          <a:xfrm>
            <a:off x="8550704" y="2486891"/>
            <a:ext cx="2101931" cy="166540"/>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9" name="Rectangle 118">
            <a:extLst>
              <a:ext uri="{FF2B5EF4-FFF2-40B4-BE49-F238E27FC236}">
                <a16:creationId xmlns:a16="http://schemas.microsoft.com/office/drawing/2014/main" id="{FC45E23F-34B2-4D63-901F-25A63F1BA340}"/>
              </a:ext>
            </a:extLst>
          </p:cNvPr>
          <p:cNvSpPr/>
          <p:nvPr/>
        </p:nvSpPr>
        <p:spPr>
          <a:xfrm>
            <a:off x="8550704" y="2482052"/>
            <a:ext cx="2101931" cy="166540"/>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747218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fade">
                                      <p:cBhvr>
                                        <p:cTn id="11" dur="1000"/>
                                        <p:tgtEl>
                                          <p:spTgt spid="105"/>
                                        </p:tgtEl>
                                      </p:cBhvr>
                                    </p:animEffect>
                                    <p:anim calcmode="lin" valueType="num">
                                      <p:cBhvr>
                                        <p:cTn id="12" dur="1000" fill="hold"/>
                                        <p:tgtEl>
                                          <p:spTgt spid="105"/>
                                        </p:tgtEl>
                                        <p:attrNameLst>
                                          <p:attrName>ppt_x</p:attrName>
                                        </p:attrNameLst>
                                      </p:cBhvr>
                                      <p:tavLst>
                                        <p:tav tm="0">
                                          <p:val>
                                            <p:strVal val="#ppt_x"/>
                                          </p:val>
                                        </p:tav>
                                        <p:tav tm="100000">
                                          <p:val>
                                            <p:strVal val="#ppt_x"/>
                                          </p:val>
                                        </p:tav>
                                      </p:tavLst>
                                    </p:anim>
                                    <p:anim calcmode="lin" valueType="num">
                                      <p:cBhvr>
                                        <p:cTn id="13" dur="1000" fill="hold"/>
                                        <p:tgtEl>
                                          <p:spTgt spid="105"/>
                                        </p:tgtEl>
                                        <p:attrNameLst>
                                          <p:attrName>ppt_y</p:attrName>
                                        </p:attrNameLst>
                                      </p:cBhvr>
                                      <p:tavLst>
                                        <p:tav tm="0">
                                          <p:val>
                                            <p:strVal val="#ppt_y-.1"/>
                                          </p:val>
                                        </p:tav>
                                        <p:tav tm="100000">
                                          <p:val>
                                            <p:strVal val="#ppt_y"/>
                                          </p:val>
                                        </p:tav>
                                      </p:tavLst>
                                    </p:anim>
                                  </p:childTnLst>
                                </p:cTn>
                              </p:par>
                              <p:par>
                                <p:cTn id="14" presetID="47" presetClass="exit" presetSubtype="0" fill="hold" grpId="0" nodeType="withEffect">
                                  <p:stCondLst>
                                    <p:cond delay="0"/>
                                  </p:stCondLst>
                                  <p:childTnLst>
                                    <p:animEffect transition="out" filter="fade">
                                      <p:cBhvr>
                                        <p:cTn id="15" dur="500"/>
                                        <p:tgtEl>
                                          <p:spTgt spid="95"/>
                                        </p:tgtEl>
                                      </p:cBhvr>
                                    </p:animEffect>
                                    <p:anim calcmode="lin" valueType="num">
                                      <p:cBhvr>
                                        <p:cTn id="16" dur="500"/>
                                        <p:tgtEl>
                                          <p:spTgt spid="95"/>
                                        </p:tgtEl>
                                        <p:attrNameLst>
                                          <p:attrName>ppt_x</p:attrName>
                                        </p:attrNameLst>
                                      </p:cBhvr>
                                      <p:tavLst>
                                        <p:tav tm="0">
                                          <p:val>
                                            <p:strVal val="ppt_x"/>
                                          </p:val>
                                        </p:tav>
                                        <p:tav tm="100000">
                                          <p:val>
                                            <p:strVal val="ppt_x"/>
                                          </p:val>
                                        </p:tav>
                                      </p:tavLst>
                                    </p:anim>
                                    <p:anim calcmode="lin" valueType="num">
                                      <p:cBhvr>
                                        <p:cTn id="17" dur="500"/>
                                        <p:tgtEl>
                                          <p:spTgt spid="95"/>
                                        </p:tgtEl>
                                        <p:attrNameLst>
                                          <p:attrName>ppt_y</p:attrName>
                                        </p:attrNameLst>
                                      </p:cBhvr>
                                      <p:tavLst>
                                        <p:tav tm="0">
                                          <p:val>
                                            <p:strVal val="ppt_y"/>
                                          </p:val>
                                        </p:tav>
                                        <p:tav tm="100000">
                                          <p:val>
                                            <p:strVal val="ppt_y-.1"/>
                                          </p:val>
                                        </p:tav>
                                      </p:tavLst>
                                    </p:anim>
                                    <p:set>
                                      <p:cBhvr>
                                        <p:cTn id="18" dur="1" fill="hold">
                                          <p:stCondLst>
                                            <p:cond delay="499"/>
                                          </p:stCondLst>
                                        </p:cTn>
                                        <p:tgtEl>
                                          <p:spTgt spid="95"/>
                                        </p:tgtEl>
                                        <p:attrNameLst>
                                          <p:attrName>style.visibility</p:attrName>
                                        </p:attrNameLst>
                                      </p:cBhvr>
                                      <p:to>
                                        <p:strVal val="hidden"/>
                                      </p:to>
                                    </p:set>
                                  </p:childTnLst>
                                </p:cTn>
                              </p:par>
                              <p:par>
                                <p:cTn id="19" presetID="47" presetClass="entr" presetSubtype="0" fill="hold" grpId="0" nodeType="withEffect">
                                  <p:stCondLst>
                                    <p:cond delay="250"/>
                                  </p:stCondLst>
                                  <p:childTnLst>
                                    <p:set>
                                      <p:cBhvr>
                                        <p:cTn id="20" dur="1" fill="hold">
                                          <p:stCondLst>
                                            <p:cond delay="0"/>
                                          </p:stCondLst>
                                        </p:cTn>
                                        <p:tgtEl>
                                          <p:spTgt spid="106"/>
                                        </p:tgtEl>
                                        <p:attrNameLst>
                                          <p:attrName>style.visibility</p:attrName>
                                        </p:attrNameLst>
                                      </p:cBhvr>
                                      <p:to>
                                        <p:strVal val="visible"/>
                                      </p:to>
                                    </p:set>
                                    <p:animEffect transition="in" filter="fade">
                                      <p:cBhvr>
                                        <p:cTn id="21" dur="1000"/>
                                        <p:tgtEl>
                                          <p:spTgt spid="106"/>
                                        </p:tgtEl>
                                      </p:cBhvr>
                                    </p:animEffect>
                                    <p:anim calcmode="lin" valueType="num">
                                      <p:cBhvr>
                                        <p:cTn id="22" dur="1000" fill="hold"/>
                                        <p:tgtEl>
                                          <p:spTgt spid="106"/>
                                        </p:tgtEl>
                                        <p:attrNameLst>
                                          <p:attrName>ppt_x</p:attrName>
                                        </p:attrNameLst>
                                      </p:cBhvr>
                                      <p:tavLst>
                                        <p:tav tm="0">
                                          <p:val>
                                            <p:strVal val="#ppt_x"/>
                                          </p:val>
                                        </p:tav>
                                        <p:tav tm="100000">
                                          <p:val>
                                            <p:strVal val="#ppt_x"/>
                                          </p:val>
                                        </p:tav>
                                      </p:tavLst>
                                    </p:anim>
                                    <p:anim calcmode="lin" valueType="num">
                                      <p:cBhvr>
                                        <p:cTn id="23" dur="1000" fill="hold"/>
                                        <p:tgtEl>
                                          <p:spTgt spid="106"/>
                                        </p:tgtEl>
                                        <p:attrNameLst>
                                          <p:attrName>ppt_y</p:attrName>
                                        </p:attrNameLst>
                                      </p:cBhvr>
                                      <p:tavLst>
                                        <p:tav tm="0">
                                          <p:val>
                                            <p:strVal val="#ppt_y-.1"/>
                                          </p:val>
                                        </p:tav>
                                        <p:tav tm="100000">
                                          <p:val>
                                            <p:strVal val="#ppt_y"/>
                                          </p:val>
                                        </p:tav>
                                      </p:tavLst>
                                    </p:anim>
                                  </p:childTnLst>
                                </p:cTn>
                              </p:par>
                              <p:par>
                                <p:cTn id="24" presetID="47" presetClass="exit" presetSubtype="0" fill="hold" grpId="0" nodeType="withEffect">
                                  <p:stCondLst>
                                    <p:cond delay="250"/>
                                  </p:stCondLst>
                                  <p:childTnLst>
                                    <p:animEffect transition="out" filter="fade">
                                      <p:cBhvr>
                                        <p:cTn id="25" dur="500"/>
                                        <p:tgtEl>
                                          <p:spTgt spid="96"/>
                                        </p:tgtEl>
                                      </p:cBhvr>
                                    </p:animEffect>
                                    <p:anim calcmode="lin" valueType="num">
                                      <p:cBhvr>
                                        <p:cTn id="26" dur="500"/>
                                        <p:tgtEl>
                                          <p:spTgt spid="96"/>
                                        </p:tgtEl>
                                        <p:attrNameLst>
                                          <p:attrName>ppt_x</p:attrName>
                                        </p:attrNameLst>
                                      </p:cBhvr>
                                      <p:tavLst>
                                        <p:tav tm="0">
                                          <p:val>
                                            <p:strVal val="ppt_x"/>
                                          </p:val>
                                        </p:tav>
                                        <p:tav tm="100000">
                                          <p:val>
                                            <p:strVal val="ppt_x"/>
                                          </p:val>
                                        </p:tav>
                                      </p:tavLst>
                                    </p:anim>
                                    <p:anim calcmode="lin" valueType="num">
                                      <p:cBhvr>
                                        <p:cTn id="27" dur="500"/>
                                        <p:tgtEl>
                                          <p:spTgt spid="96"/>
                                        </p:tgtEl>
                                        <p:attrNameLst>
                                          <p:attrName>ppt_y</p:attrName>
                                        </p:attrNameLst>
                                      </p:cBhvr>
                                      <p:tavLst>
                                        <p:tav tm="0">
                                          <p:val>
                                            <p:strVal val="ppt_y"/>
                                          </p:val>
                                        </p:tav>
                                        <p:tav tm="100000">
                                          <p:val>
                                            <p:strVal val="ppt_y-.1"/>
                                          </p:val>
                                        </p:tav>
                                      </p:tavLst>
                                    </p:anim>
                                    <p:set>
                                      <p:cBhvr>
                                        <p:cTn id="28" dur="1" fill="hold">
                                          <p:stCondLst>
                                            <p:cond delay="499"/>
                                          </p:stCondLst>
                                        </p:cTn>
                                        <p:tgtEl>
                                          <p:spTgt spid="96"/>
                                        </p:tgtEl>
                                        <p:attrNameLst>
                                          <p:attrName>style.visibility</p:attrName>
                                        </p:attrNameLst>
                                      </p:cBhvr>
                                      <p:to>
                                        <p:strVal val="hidden"/>
                                      </p:to>
                                    </p:set>
                                  </p:childTnLst>
                                </p:cTn>
                              </p:par>
                              <p:par>
                                <p:cTn id="29" presetID="47" presetClass="entr" presetSubtype="0" fill="hold" grpId="0" nodeType="withEffect">
                                  <p:stCondLst>
                                    <p:cond delay="500"/>
                                  </p:stCondLst>
                                  <p:childTnLst>
                                    <p:set>
                                      <p:cBhvr>
                                        <p:cTn id="30" dur="1" fill="hold">
                                          <p:stCondLst>
                                            <p:cond delay="0"/>
                                          </p:stCondLst>
                                        </p:cTn>
                                        <p:tgtEl>
                                          <p:spTgt spid="107"/>
                                        </p:tgtEl>
                                        <p:attrNameLst>
                                          <p:attrName>style.visibility</p:attrName>
                                        </p:attrNameLst>
                                      </p:cBhvr>
                                      <p:to>
                                        <p:strVal val="visible"/>
                                      </p:to>
                                    </p:set>
                                    <p:animEffect transition="in" filter="fade">
                                      <p:cBhvr>
                                        <p:cTn id="31" dur="1000"/>
                                        <p:tgtEl>
                                          <p:spTgt spid="107"/>
                                        </p:tgtEl>
                                      </p:cBhvr>
                                    </p:animEffect>
                                    <p:anim calcmode="lin" valueType="num">
                                      <p:cBhvr>
                                        <p:cTn id="32" dur="1000" fill="hold"/>
                                        <p:tgtEl>
                                          <p:spTgt spid="107"/>
                                        </p:tgtEl>
                                        <p:attrNameLst>
                                          <p:attrName>ppt_x</p:attrName>
                                        </p:attrNameLst>
                                      </p:cBhvr>
                                      <p:tavLst>
                                        <p:tav tm="0">
                                          <p:val>
                                            <p:strVal val="#ppt_x"/>
                                          </p:val>
                                        </p:tav>
                                        <p:tav tm="100000">
                                          <p:val>
                                            <p:strVal val="#ppt_x"/>
                                          </p:val>
                                        </p:tav>
                                      </p:tavLst>
                                    </p:anim>
                                    <p:anim calcmode="lin" valueType="num">
                                      <p:cBhvr>
                                        <p:cTn id="33" dur="1000" fill="hold"/>
                                        <p:tgtEl>
                                          <p:spTgt spid="107"/>
                                        </p:tgtEl>
                                        <p:attrNameLst>
                                          <p:attrName>ppt_y</p:attrName>
                                        </p:attrNameLst>
                                      </p:cBhvr>
                                      <p:tavLst>
                                        <p:tav tm="0">
                                          <p:val>
                                            <p:strVal val="#ppt_y-.1"/>
                                          </p:val>
                                        </p:tav>
                                        <p:tav tm="100000">
                                          <p:val>
                                            <p:strVal val="#ppt_y"/>
                                          </p:val>
                                        </p:tav>
                                      </p:tavLst>
                                    </p:anim>
                                  </p:childTnLst>
                                </p:cTn>
                              </p:par>
                              <p:par>
                                <p:cTn id="34" presetID="47" presetClass="exit" presetSubtype="0" fill="hold" grpId="0" nodeType="withEffect">
                                  <p:stCondLst>
                                    <p:cond delay="500"/>
                                  </p:stCondLst>
                                  <p:childTnLst>
                                    <p:animEffect transition="out" filter="fade">
                                      <p:cBhvr>
                                        <p:cTn id="35" dur="500"/>
                                        <p:tgtEl>
                                          <p:spTgt spid="97"/>
                                        </p:tgtEl>
                                      </p:cBhvr>
                                    </p:animEffect>
                                    <p:anim calcmode="lin" valueType="num">
                                      <p:cBhvr>
                                        <p:cTn id="36" dur="500"/>
                                        <p:tgtEl>
                                          <p:spTgt spid="97"/>
                                        </p:tgtEl>
                                        <p:attrNameLst>
                                          <p:attrName>ppt_x</p:attrName>
                                        </p:attrNameLst>
                                      </p:cBhvr>
                                      <p:tavLst>
                                        <p:tav tm="0">
                                          <p:val>
                                            <p:strVal val="ppt_x"/>
                                          </p:val>
                                        </p:tav>
                                        <p:tav tm="100000">
                                          <p:val>
                                            <p:strVal val="ppt_x"/>
                                          </p:val>
                                        </p:tav>
                                      </p:tavLst>
                                    </p:anim>
                                    <p:anim calcmode="lin" valueType="num">
                                      <p:cBhvr>
                                        <p:cTn id="37" dur="500"/>
                                        <p:tgtEl>
                                          <p:spTgt spid="97"/>
                                        </p:tgtEl>
                                        <p:attrNameLst>
                                          <p:attrName>ppt_y</p:attrName>
                                        </p:attrNameLst>
                                      </p:cBhvr>
                                      <p:tavLst>
                                        <p:tav tm="0">
                                          <p:val>
                                            <p:strVal val="ppt_y"/>
                                          </p:val>
                                        </p:tav>
                                        <p:tav tm="100000">
                                          <p:val>
                                            <p:strVal val="ppt_y-.1"/>
                                          </p:val>
                                        </p:tav>
                                      </p:tavLst>
                                    </p:anim>
                                    <p:set>
                                      <p:cBhvr>
                                        <p:cTn id="38" dur="1" fill="hold">
                                          <p:stCondLst>
                                            <p:cond delay="499"/>
                                          </p:stCondLst>
                                        </p:cTn>
                                        <p:tgtEl>
                                          <p:spTgt spid="97"/>
                                        </p:tgtEl>
                                        <p:attrNameLst>
                                          <p:attrName>style.visibility</p:attrName>
                                        </p:attrNameLst>
                                      </p:cBhvr>
                                      <p:to>
                                        <p:strVal val="hidden"/>
                                      </p:to>
                                    </p:set>
                                  </p:childTnLst>
                                </p:cTn>
                              </p:par>
                              <p:par>
                                <p:cTn id="39" presetID="47" presetClass="entr" presetSubtype="0" fill="hold" grpId="0" nodeType="withEffect">
                                  <p:stCondLst>
                                    <p:cond delay="75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1000"/>
                                        <p:tgtEl>
                                          <p:spTgt spid="108"/>
                                        </p:tgtEl>
                                      </p:cBhvr>
                                    </p:animEffect>
                                    <p:anim calcmode="lin" valueType="num">
                                      <p:cBhvr>
                                        <p:cTn id="42" dur="1000" fill="hold"/>
                                        <p:tgtEl>
                                          <p:spTgt spid="108"/>
                                        </p:tgtEl>
                                        <p:attrNameLst>
                                          <p:attrName>ppt_x</p:attrName>
                                        </p:attrNameLst>
                                      </p:cBhvr>
                                      <p:tavLst>
                                        <p:tav tm="0">
                                          <p:val>
                                            <p:strVal val="#ppt_x"/>
                                          </p:val>
                                        </p:tav>
                                        <p:tav tm="100000">
                                          <p:val>
                                            <p:strVal val="#ppt_x"/>
                                          </p:val>
                                        </p:tav>
                                      </p:tavLst>
                                    </p:anim>
                                    <p:anim calcmode="lin" valueType="num">
                                      <p:cBhvr>
                                        <p:cTn id="43" dur="1000" fill="hold"/>
                                        <p:tgtEl>
                                          <p:spTgt spid="108"/>
                                        </p:tgtEl>
                                        <p:attrNameLst>
                                          <p:attrName>ppt_y</p:attrName>
                                        </p:attrNameLst>
                                      </p:cBhvr>
                                      <p:tavLst>
                                        <p:tav tm="0">
                                          <p:val>
                                            <p:strVal val="#ppt_y-.1"/>
                                          </p:val>
                                        </p:tav>
                                        <p:tav tm="100000">
                                          <p:val>
                                            <p:strVal val="#ppt_y"/>
                                          </p:val>
                                        </p:tav>
                                      </p:tavLst>
                                    </p:anim>
                                  </p:childTnLst>
                                </p:cTn>
                              </p:par>
                              <p:par>
                                <p:cTn id="44" presetID="47" presetClass="exit" presetSubtype="0" fill="hold" grpId="0" nodeType="withEffect">
                                  <p:stCondLst>
                                    <p:cond delay="750"/>
                                  </p:stCondLst>
                                  <p:childTnLst>
                                    <p:animEffect transition="out" filter="fade">
                                      <p:cBhvr>
                                        <p:cTn id="45" dur="500"/>
                                        <p:tgtEl>
                                          <p:spTgt spid="98"/>
                                        </p:tgtEl>
                                      </p:cBhvr>
                                    </p:animEffect>
                                    <p:anim calcmode="lin" valueType="num">
                                      <p:cBhvr>
                                        <p:cTn id="46" dur="500"/>
                                        <p:tgtEl>
                                          <p:spTgt spid="98"/>
                                        </p:tgtEl>
                                        <p:attrNameLst>
                                          <p:attrName>ppt_x</p:attrName>
                                        </p:attrNameLst>
                                      </p:cBhvr>
                                      <p:tavLst>
                                        <p:tav tm="0">
                                          <p:val>
                                            <p:strVal val="ppt_x"/>
                                          </p:val>
                                        </p:tav>
                                        <p:tav tm="100000">
                                          <p:val>
                                            <p:strVal val="ppt_x"/>
                                          </p:val>
                                        </p:tav>
                                      </p:tavLst>
                                    </p:anim>
                                    <p:anim calcmode="lin" valueType="num">
                                      <p:cBhvr>
                                        <p:cTn id="47" dur="500"/>
                                        <p:tgtEl>
                                          <p:spTgt spid="98"/>
                                        </p:tgtEl>
                                        <p:attrNameLst>
                                          <p:attrName>ppt_y</p:attrName>
                                        </p:attrNameLst>
                                      </p:cBhvr>
                                      <p:tavLst>
                                        <p:tav tm="0">
                                          <p:val>
                                            <p:strVal val="ppt_y"/>
                                          </p:val>
                                        </p:tav>
                                        <p:tav tm="100000">
                                          <p:val>
                                            <p:strVal val="ppt_y-.1"/>
                                          </p:val>
                                        </p:tav>
                                      </p:tavLst>
                                    </p:anim>
                                    <p:set>
                                      <p:cBhvr>
                                        <p:cTn id="48" dur="1" fill="hold">
                                          <p:stCondLst>
                                            <p:cond delay="499"/>
                                          </p:stCondLst>
                                        </p:cTn>
                                        <p:tgtEl>
                                          <p:spTgt spid="98"/>
                                        </p:tgtEl>
                                        <p:attrNameLst>
                                          <p:attrName>style.visibility</p:attrName>
                                        </p:attrNameLst>
                                      </p:cBhvr>
                                      <p:to>
                                        <p:strVal val="hidden"/>
                                      </p:to>
                                    </p:set>
                                  </p:childTnLst>
                                </p:cTn>
                              </p:par>
                              <p:par>
                                <p:cTn id="49" presetID="47" presetClass="entr" presetSubtype="0" fill="hold" grpId="0" nodeType="withEffect">
                                  <p:stCondLst>
                                    <p:cond delay="1000"/>
                                  </p:stCondLst>
                                  <p:childTnLst>
                                    <p:set>
                                      <p:cBhvr>
                                        <p:cTn id="50" dur="1" fill="hold">
                                          <p:stCondLst>
                                            <p:cond delay="0"/>
                                          </p:stCondLst>
                                        </p:cTn>
                                        <p:tgtEl>
                                          <p:spTgt spid="109"/>
                                        </p:tgtEl>
                                        <p:attrNameLst>
                                          <p:attrName>style.visibility</p:attrName>
                                        </p:attrNameLst>
                                      </p:cBhvr>
                                      <p:to>
                                        <p:strVal val="visible"/>
                                      </p:to>
                                    </p:set>
                                    <p:animEffect transition="in" filter="fade">
                                      <p:cBhvr>
                                        <p:cTn id="51" dur="1000"/>
                                        <p:tgtEl>
                                          <p:spTgt spid="109"/>
                                        </p:tgtEl>
                                      </p:cBhvr>
                                    </p:animEffect>
                                    <p:anim calcmode="lin" valueType="num">
                                      <p:cBhvr>
                                        <p:cTn id="52" dur="1000" fill="hold"/>
                                        <p:tgtEl>
                                          <p:spTgt spid="109"/>
                                        </p:tgtEl>
                                        <p:attrNameLst>
                                          <p:attrName>ppt_x</p:attrName>
                                        </p:attrNameLst>
                                      </p:cBhvr>
                                      <p:tavLst>
                                        <p:tav tm="0">
                                          <p:val>
                                            <p:strVal val="#ppt_x"/>
                                          </p:val>
                                        </p:tav>
                                        <p:tav tm="100000">
                                          <p:val>
                                            <p:strVal val="#ppt_x"/>
                                          </p:val>
                                        </p:tav>
                                      </p:tavLst>
                                    </p:anim>
                                    <p:anim calcmode="lin" valueType="num">
                                      <p:cBhvr>
                                        <p:cTn id="53" dur="1000" fill="hold"/>
                                        <p:tgtEl>
                                          <p:spTgt spid="109"/>
                                        </p:tgtEl>
                                        <p:attrNameLst>
                                          <p:attrName>ppt_y</p:attrName>
                                        </p:attrNameLst>
                                      </p:cBhvr>
                                      <p:tavLst>
                                        <p:tav tm="0">
                                          <p:val>
                                            <p:strVal val="#ppt_y-.1"/>
                                          </p:val>
                                        </p:tav>
                                        <p:tav tm="100000">
                                          <p:val>
                                            <p:strVal val="#ppt_y"/>
                                          </p:val>
                                        </p:tav>
                                      </p:tavLst>
                                    </p:anim>
                                  </p:childTnLst>
                                </p:cTn>
                              </p:par>
                              <p:par>
                                <p:cTn id="54" presetID="47" presetClass="exit" presetSubtype="0" fill="hold" grpId="0" nodeType="withEffect">
                                  <p:stCondLst>
                                    <p:cond delay="1000"/>
                                  </p:stCondLst>
                                  <p:childTnLst>
                                    <p:animEffect transition="out" filter="fade">
                                      <p:cBhvr>
                                        <p:cTn id="55" dur="500"/>
                                        <p:tgtEl>
                                          <p:spTgt spid="99"/>
                                        </p:tgtEl>
                                      </p:cBhvr>
                                    </p:animEffect>
                                    <p:anim calcmode="lin" valueType="num">
                                      <p:cBhvr>
                                        <p:cTn id="56" dur="500"/>
                                        <p:tgtEl>
                                          <p:spTgt spid="99"/>
                                        </p:tgtEl>
                                        <p:attrNameLst>
                                          <p:attrName>ppt_x</p:attrName>
                                        </p:attrNameLst>
                                      </p:cBhvr>
                                      <p:tavLst>
                                        <p:tav tm="0">
                                          <p:val>
                                            <p:strVal val="ppt_x"/>
                                          </p:val>
                                        </p:tav>
                                        <p:tav tm="100000">
                                          <p:val>
                                            <p:strVal val="ppt_x"/>
                                          </p:val>
                                        </p:tav>
                                      </p:tavLst>
                                    </p:anim>
                                    <p:anim calcmode="lin" valueType="num">
                                      <p:cBhvr>
                                        <p:cTn id="57" dur="500"/>
                                        <p:tgtEl>
                                          <p:spTgt spid="99"/>
                                        </p:tgtEl>
                                        <p:attrNameLst>
                                          <p:attrName>ppt_y</p:attrName>
                                        </p:attrNameLst>
                                      </p:cBhvr>
                                      <p:tavLst>
                                        <p:tav tm="0">
                                          <p:val>
                                            <p:strVal val="ppt_y"/>
                                          </p:val>
                                        </p:tav>
                                        <p:tav tm="100000">
                                          <p:val>
                                            <p:strVal val="ppt_y-.1"/>
                                          </p:val>
                                        </p:tav>
                                      </p:tavLst>
                                    </p:anim>
                                    <p:set>
                                      <p:cBhvr>
                                        <p:cTn id="58" dur="1" fill="hold">
                                          <p:stCondLst>
                                            <p:cond delay="499"/>
                                          </p:stCondLst>
                                        </p:cTn>
                                        <p:tgtEl>
                                          <p:spTgt spid="99"/>
                                        </p:tgtEl>
                                        <p:attrNameLst>
                                          <p:attrName>style.visibility</p:attrName>
                                        </p:attrNameLst>
                                      </p:cBhvr>
                                      <p:to>
                                        <p:strVal val="hidden"/>
                                      </p:to>
                                    </p:set>
                                  </p:childTnLst>
                                </p:cTn>
                              </p:par>
                            </p:childTnLst>
                          </p:cTn>
                        </p:par>
                        <p:par>
                          <p:cTn id="59" fill="hold">
                            <p:stCondLst>
                              <p:cond delay="2000"/>
                            </p:stCondLst>
                            <p:childTnLst>
                              <p:par>
                                <p:cTn id="60" presetID="22" presetClass="entr" presetSubtype="1" fill="hold" grpId="0" nodeType="afterEffect">
                                  <p:stCondLst>
                                    <p:cond delay="0"/>
                                  </p:stCondLst>
                                  <p:childTnLst>
                                    <p:set>
                                      <p:cBhvr>
                                        <p:cTn id="61" dur="1" fill="hold">
                                          <p:stCondLst>
                                            <p:cond delay="0"/>
                                          </p:stCondLst>
                                        </p:cTn>
                                        <p:tgtEl>
                                          <p:spTgt spid="111"/>
                                        </p:tgtEl>
                                        <p:attrNameLst>
                                          <p:attrName>style.visibility</p:attrName>
                                        </p:attrNameLst>
                                      </p:cBhvr>
                                      <p:to>
                                        <p:strVal val="visible"/>
                                      </p:to>
                                    </p:set>
                                    <p:animEffect transition="in" filter="wipe(up)">
                                      <p:cBhvr>
                                        <p:cTn id="62" dur="300"/>
                                        <p:tgtEl>
                                          <p:spTgt spid="111"/>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iterate type="lt">
                                    <p:tmAbs val="100"/>
                                  </p:iterate>
                                  <p:childTnLst>
                                    <p:set>
                                      <p:cBhvr>
                                        <p:cTn id="66" dur="1" fill="hold">
                                          <p:stCondLst>
                                            <p:cond delay="0"/>
                                          </p:stCondLst>
                                        </p:cTn>
                                        <p:tgtEl>
                                          <p:spTgt spid="112"/>
                                        </p:tgtEl>
                                        <p:attrNameLst>
                                          <p:attrName>style.visibility</p:attrName>
                                        </p:attrNameLst>
                                      </p:cBhvr>
                                      <p:to>
                                        <p:strVal val="visible"/>
                                      </p:to>
                                    </p:set>
                                  </p:childTnLst>
                                </p:cTn>
                              </p:par>
                            </p:childTnLst>
                          </p:cTn>
                        </p:par>
                        <p:par>
                          <p:cTn id="67" fill="hold">
                            <p:stCondLst>
                              <p:cond delay="2101"/>
                            </p:stCondLst>
                            <p:childTnLst>
                              <p:par>
                                <p:cTn id="68" presetID="22" presetClass="entr" presetSubtype="1" fill="hold" grpId="0" nodeType="afterEffect">
                                  <p:stCondLst>
                                    <p:cond delay="0"/>
                                  </p:stCondLst>
                                  <p:childTnLst>
                                    <p:set>
                                      <p:cBhvr>
                                        <p:cTn id="69" dur="1" fill="hold">
                                          <p:stCondLst>
                                            <p:cond delay="0"/>
                                          </p:stCondLst>
                                        </p:cTn>
                                        <p:tgtEl>
                                          <p:spTgt spid="113"/>
                                        </p:tgtEl>
                                        <p:attrNameLst>
                                          <p:attrName>style.visibility</p:attrName>
                                        </p:attrNameLst>
                                      </p:cBhvr>
                                      <p:to>
                                        <p:strVal val="visible"/>
                                      </p:to>
                                    </p:set>
                                    <p:animEffect transition="in" filter="wipe(up)">
                                      <p:cBhvr>
                                        <p:cTn id="70" dur="300"/>
                                        <p:tgtEl>
                                          <p:spTgt spid="113"/>
                                        </p:tgtEl>
                                      </p:cBhvr>
                                    </p:animEffect>
                                  </p:childTnLst>
                                </p:cTn>
                              </p:par>
                            </p:childTnLst>
                          </p:cTn>
                        </p:par>
                        <p:par>
                          <p:cTn id="71" fill="hold">
                            <p:stCondLst>
                              <p:cond delay="2401"/>
                            </p:stCondLst>
                            <p:childTnLst>
                              <p:par>
                                <p:cTn id="72" presetID="1" presetClass="entr" presetSubtype="0" fill="hold" grpId="0" nodeType="afterEffect">
                                  <p:stCondLst>
                                    <p:cond delay="0"/>
                                  </p:stCondLst>
                                  <p:iterate type="lt">
                                    <p:tmAbs val="100"/>
                                  </p:iterate>
                                  <p:childTnLst>
                                    <p:set>
                                      <p:cBhvr>
                                        <p:cTn id="73" dur="1" fill="hold">
                                          <p:stCondLst>
                                            <p:cond delay="0"/>
                                          </p:stCondLst>
                                        </p:cTn>
                                        <p:tgtEl>
                                          <p:spTgt spid="114"/>
                                        </p:tgtEl>
                                        <p:attrNameLst>
                                          <p:attrName>style.visibility</p:attrName>
                                        </p:attrNameLst>
                                      </p:cBhvr>
                                      <p:to>
                                        <p:strVal val="visible"/>
                                      </p:to>
                                    </p:set>
                                  </p:childTnLst>
                                </p:cTn>
                              </p:par>
                            </p:childTnLst>
                          </p:cTn>
                        </p:par>
                        <p:par>
                          <p:cTn id="74" fill="hold">
                            <p:stCondLst>
                              <p:cond delay="4502"/>
                            </p:stCondLst>
                            <p:childTnLst>
                              <p:par>
                                <p:cTn id="75" presetID="22" presetClass="entr" presetSubtype="1" fill="hold" grpId="0" nodeType="afterEffect">
                                  <p:stCondLst>
                                    <p:cond delay="0"/>
                                  </p:stCondLst>
                                  <p:childTnLst>
                                    <p:set>
                                      <p:cBhvr>
                                        <p:cTn id="76" dur="1" fill="hold">
                                          <p:stCondLst>
                                            <p:cond delay="0"/>
                                          </p:stCondLst>
                                        </p:cTn>
                                        <p:tgtEl>
                                          <p:spTgt spid="115"/>
                                        </p:tgtEl>
                                        <p:attrNameLst>
                                          <p:attrName>style.visibility</p:attrName>
                                        </p:attrNameLst>
                                      </p:cBhvr>
                                      <p:to>
                                        <p:strVal val="visible"/>
                                      </p:to>
                                    </p:set>
                                    <p:animEffect transition="in" filter="wipe(up)">
                                      <p:cBhvr>
                                        <p:cTn id="77" dur="300"/>
                                        <p:tgtEl>
                                          <p:spTgt spid="11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17"/>
                                        </p:tgtEl>
                                        <p:attrNameLst>
                                          <p:attrName>style.visibility</p:attrName>
                                        </p:attrNameLst>
                                      </p:cBhvr>
                                      <p:to>
                                        <p:strVal val="visible"/>
                                      </p:to>
                                    </p:set>
                                    <p:animEffect transition="in" filter="fade">
                                      <p:cBhvr>
                                        <p:cTn id="82" dur="500"/>
                                        <p:tgtEl>
                                          <p:spTgt spid="117"/>
                                        </p:tgtEl>
                                      </p:cBhvr>
                                    </p:animEffect>
                                  </p:childTnLst>
                                </p:cTn>
                              </p:par>
                              <p:par>
                                <p:cTn id="83" presetID="1" presetClass="entr" presetSubtype="0" fill="hold" grpId="0" nodeType="withEffect">
                                  <p:stCondLst>
                                    <p:cond delay="0"/>
                                  </p:stCondLst>
                                  <p:childTnLst>
                                    <p:set>
                                      <p:cBhvr>
                                        <p:cTn id="84" dur="1" fill="hold">
                                          <p:stCondLst>
                                            <p:cond delay="0"/>
                                          </p:stCondLst>
                                        </p:cTn>
                                        <p:tgtEl>
                                          <p:spTgt spid="116"/>
                                        </p:tgtEl>
                                        <p:attrNameLst>
                                          <p:attrName>style.visibility</p:attrName>
                                        </p:attrNameLst>
                                      </p:cBhvr>
                                      <p:to>
                                        <p:strVal val="visible"/>
                                      </p:to>
                                    </p:set>
                                  </p:childTnLst>
                                </p:cTn>
                              </p:par>
                              <p:par>
                                <p:cTn id="85" presetID="6" presetClass="emph" presetSubtype="0" decel="55000" fill="hold" grpId="1" nodeType="withEffect">
                                  <p:stCondLst>
                                    <p:cond delay="0"/>
                                  </p:stCondLst>
                                  <p:childTnLst>
                                    <p:animScale>
                                      <p:cBhvr>
                                        <p:cTn id="86" dur="1000" fill="hold"/>
                                        <p:tgtEl>
                                          <p:spTgt spid="116"/>
                                        </p:tgtEl>
                                      </p:cBhvr>
                                      <p:by x="300000" y="300000"/>
                                    </p:animScale>
                                  </p:childTnLst>
                                </p:cTn>
                              </p:par>
                              <p:par>
                                <p:cTn id="87" presetID="10" presetClass="exit" presetSubtype="0" fill="hold" grpId="2" nodeType="withEffect">
                                  <p:stCondLst>
                                    <p:cond delay="0"/>
                                  </p:stCondLst>
                                  <p:childTnLst>
                                    <p:animEffect transition="out" filter="fade">
                                      <p:cBhvr>
                                        <p:cTn id="88" dur="900"/>
                                        <p:tgtEl>
                                          <p:spTgt spid="116"/>
                                        </p:tgtEl>
                                      </p:cBhvr>
                                    </p:animEffect>
                                    <p:set>
                                      <p:cBhvr>
                                        <p:cTn id="89" dur="1" fill="hold">
                                          <p:stCondLst>
                                            <p:cond delay="899"/>
                                          </p:stCondLst>
                                        </p:cTn>
                                        <p:tgtEl>
                                          <p:spTgt spid="116"/>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19"/>
                                        </p:tgtEl>
                                        <p:attrNameLst>
                                          <p:attrName>style.visibility</p:attrName>
                                        </p:attrNameLst>
                                      </p:cBhvr>
                                      <p:to>
                                        <p:strVal val="visible"/>
                                      </p:to>
                                    </p:set>
                                    <p:animEffect transition="in" filter="fade">
                                      <p:cBhvr>
                                        <p:cTn id="94" dur="500"/>
                                        <p:tgtEl>
                                          <p:spTgt spid="119"/>
                                        </p:tgtEl>
                                      </p:cBhvr>
                                    </p:animEffect>
                                  </p:childTnLst>
                                </p:cTn>
                              </p:par>
                              <p:par>
                                <p:cTn id="95" presetID="1" presetClass="entr" presetSubtype="0" fill="hold" grpId="0" nodeType="withEffect">
                                  <p:stCondLst>
                                    <p:cond delay="0"/>
                                  </p:stCondLst>
                                  <p:childTnLst>
                                    <p:set>
                                      <p:cBhvr>
                                        <p:cTn id="96" dur="1" fill="hold">
                                          <p:stCondLst>
                                            <p:cond delay="0"/>
                                          </p:stCondLst>
                                        </p:cTn>
                                        <p:tgtEl>
                                          <p:spTgt spid="118"/>
                                        </p:tgtEl>
                                        <p:attrNameLst>
                                          <p:attrName>style.visibility</p:attrName>
                                        </p:attrNameLst>
                                      </p:cBhvr>
                                      <p:to>
                                        <p:strVal val="visible"/>
                                      </p:to>
                                    </p:set>
                                  </p:childTnLst>
                                </p:cTn>
                              </p:par>
                              <p:par>
                                <p:cTn id="97" presetID="6" presetClass="emph" presetSubtype="0" decel="55000" fill="hold" grpId="1" nodeType="withEffect">
                                  <p:stCondLst>
                                    <p:cond delay="0"/>
                                  </p:stCondLst>
                                  <p:childTnLst>
                                    <p:animScale>
                                      <p:cBhvr>
                                        <p:cTn id="98" dur="1000" fill="hold"/>
                                        <p:tgtEl>
                                          <p:spTgt spid="118"/>
                                        </p:tgtEl>
                                      </p:cBhvr>
                                      <p:by x="300000" y="300000"/>
                                    </p:animScale>
                                  </p:childTnLst>
                                </p:cTn>
                              </p:par>
                              <p:par>
                                <p:cTn id="99" presetID="10" presetClass="exit" presetSubtype="0" fill="hold" grpId="2" nodeType="withEffect">
                                  <p:stCondLst>
                                    <p:cond delay="0"/>
                                  </p:stCondLst>
                                  <p:childTnLst>
                                    <p:animEffect transition="out" filter="fade">
                                      <p:cBhvr>
                                        <p:cTn id="100" dur="900"/>
                                        <p:tgtEl>
                                          <p:spTgt spid="118"/>
                                        </p:tgtEl>
                                      </p:cBhvr>
                                    </p:animEffect>
                                    <p:set>
                                      <p:cBhvr>
                                        <p:cTn id="101" dur="1" fill="hold">
                                          <p:stCondLst>
                                            <p:cond delay="899"/>
                                          </p:stCondLst>
                                        </p:cTn>
                                        <p:tgtEl>
                                          <p:spTgt spid="1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97" grpId="0" animBg="1"/>
      <p:bldP spid="98" grpId="0" animBg="1"/>
      <p:bldP spid="99"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6" grpId="1" animBg="1"/>
      <p:bldP spid="116" grpId="2" animBg="1"/>
      <p:bldP spid="117" grpId="0" animBg="1"/>
      <p:bldP spid="118" grpId="0" animBg="1"/>
      <p:bldP spid="118" grpId="1" animBg="1"/>
      <p:bldP spid="118" grpId="2" animBg="1"/>
      <p:bldP spid="11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69C48-F3BF-42CE-878B-8D84ACBE0A03}"/>
              </a:ext>
            </a:extLst>
          </p:cNvPr>
          <p:cNvSpPr>
            <a:spLocks noGrp="1"/>
          </p:cNvSpPr>
          <p:nvPr>
            <p:ph type="title"/>
          </p:nvPr>
        </p:nvSpPr>
        <p:spPr/>
        <p:txBody>
          <a:bodyPr/>
          <a:lstStyle/>
          <a:p>
            <a:r>
              <a:rPr lang="en-US" dirty="0"/>
              <a:t>kubectl run</a:t>
            </a:r>
          </a:p>
        </p:txBody>
      </p:sp>
      <p:sp>
        <p:nvSpPr>
          <p:cNvPr id="7" name="Content Placeholder 3">
            <a:extLst>
              <a:ext uri="{FF2B5EF4-FFF2-40B4-BE49-F238E27FC236}">
                <a16:creationId xmlns:a16="http://schemas.microsoft.com/office/drawing/2014/main" id="{200DD455-BDF7-4C20-A5C3-FAD6395BF47C}"/>
              </a:ext>
            </a:extLst>
          </p:cNvPr>
          <p:cNvSpPr txBox="1">
            <a:spLocks/>
          </p:cNvSpPr>
          <p:nvPr/>
        </p:nvSpPr>
        <p:spPr>
          <a:xfrm>
            <a:off x="1205768" y="2023964"/>
            <a:ext cx="5117540"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run </a:t>
            </a:r>
            <a:r>
              <a:rPr lang="en-US" sz="1400" dirty="0" err="1">
                <a:solidFill>
                  <a:schemeClr val="bg1">
                    <a:lumMod val="85000"/>
                  </a:schemeClr>
                </a:solidFill>
                <a:latin typeface="Consolas" panose="020B0609020204030204" pitchFamily="49" charset="0"/>
              </a:rPr>
              <a:t>nginx</a:t>
            </a:r>
            <a:r>
              <a:rPr lang="en-US" sz="1400" dirty="0">
                <a:solidFill>
                  <a:schemeClr val="bg1">
                    <a:lumMod val="85000"/>
                  </a:schemeClr>
                </a:solidFill>
                <a:latin typeface="Consolas" panose="020B0609020204030204" pitchFamily="49" charset="0"/>
              </a:rPr>
              <a:t> --image=</a:t>
            </a:r>
            <a:r>
              <a:rPr lang="en-US" sz="1400" dirty="0" err="1">
                <a:solidFill>
                  <a:schemeClr val="bg1">
                    <a:lumMod val="85000"/>
                  </a:schemeClr>
                </a:solidFill>
                <a:latin typeface="Consolas" panose="020B0609020204030204" pitchFamily="49" charset="0"/>
              </a:rPr>
              <a:t>nginx</a:t>
            </a:r>
            <a:endParaRPr lang="en-US" sz="1400" dirty="0">
              <a:solidFill>
                <a:schemeClr val="bg1">
                  <a:lumMod val="85000"/>
                </a:schemeClr>
              </a:solidFill>
              <a:latin typeface="Consolas" panose="020B0609020204030204" pitchFamily="49" charset="0"/>
            </a:endParaRPr>
          </a:p>
        </p:txBody>
      </p:sp>
      <p:sp>
        <p:nvSpPr>
          <p:cNvPr id="8" name="Content Placeholder 3">
            <a:extLst>
              <a:ext uri="{FF2B5EF4-FFF2-40B4-BE49-F238E27FC236}">
                <a16:creationId xmlns:a16="http://schemas.microsoft.com/office/drawing/2014/main" id="{9DB6CE69-224C-44F0-BF9C-8F9D30625474}"/>
              </a:ext>
            </a:extLst>
          </p:cNvPr>
          <p:cNvSpPr txBox="1">
            <a:spLocks/>
          </p:cNvSpPr>
          <p:nvPr/>
        </p:nvSpPr>
        <p:spPr>
          <a:xfrm>
            <a:off x="1205768" y="2313524"/>
            <a:ext cx="5117540" cy="237757"/>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a:spcBef>
                <a:spcPts val="0"/>
              </a:spcBef>
            </a:pPr>
            <a:r>
              <a:rPr lang="en-US" sz="1050" dirty="0">
                <a:solidFill>
                  <a:schemeClr val="bg1">
                    <a:lumMod val="85000"/>
                  </a:schemeClr>
                </a:solidFill>
                <a:latin typeface="Consolas" panose="020B0609020204030204" pitchFamily="49" charset="0"/>
              </a:rPr>
              <a:t>deployment "</a:t>
            </a:r>
            <a:r>
              <a:rPr lang="en-US" sz="1050" dirty="0" err="1">
                <a:solidFill>
                  <a:schemeClr val="bg1">
                    <a:lumMod val="85000"/>
                  </a:schemeClr>
                </a:solidFill>
                <a:latin typeface="Consolas" panose="020B0609020204030204" pitchFamily="49" charset="0"/>
              </a:rPr>
              <a:t>nginx</a:t>
            </a:r>
            <a:r>
              <a:rPr lang="en-US" sz="1050" dirty="0">
                <a:solidFill>
                  <a:schemeClr val="bg1">
                    <a:lumMod val="85000"/>
                  </a:schemeClr>
                </a:solidFill>
                <a:latin typeface="Consolas" panose="020B0609020204030204" pitchFamily="49" charset="0"/>
              </a:rPr>
              <a:t>" created</a:t>
            </a:r>
          </a:p>
        </p:txBody>
      </p:sp>
    </p:spTree>
    <p:extLst>
      <p:ext uri="{BB962C8B-B14F-4D97-AF65-F5344CB8AC3E}">
        <p14:creationId xmlns:p14="http://schemas.microsoft.com/office/powerpoint/2010/main" val="22615720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2801"/>
                            </p:stCondLst>
                            <p:childTnLst>
                              <p:par>
                                <p:cTn id="8" presetID="22" presetClass="entr" presetSubtype="1"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4F82-852A-417F-AAFB-A494067AA5F1}"/>
              </a:ext>
            </a:extLst>
          </p:cNvPr>
          <p:cNvSpPr>
            <a:spLocks noGrp="1"/>
          </p:cNvSpPr>
          <p:nvPr>
            <p:ph type="title"/>
          </p:nvPr>
        </p:nvSpPr>
        <p:spPr/>
        <p:txBody>
          <a:bodyPr/>
          <a:lstStyle/>
          <a:p>
            <a:r>
              <a:rPr lang="en-US" dirty="0"/>
              <a:t>Summarize Commands</a:t>
            </a:r>
          </a:p>
        </p:txBody>
      </p:sp>
      <p:sp>
        <p:nvSpPr>
          <p:cNvPr id="4" name="Content Placeholder 3">
            <a:extLst>
              <a:ext uri="{FF2B5EF4-FFF2-40B4-BE49-F238E27FC236}">
                <a16:creationId xmlns:a16="http://schemas.microsoft.com/office/drawing/2014/main" id="{EA205A4E-2218-4D18-97E6-D5F0CB2EA71E}"/>
              </a:ext>
            </a:extLst>
          </p:cNvPr>
          <p:cNvSpPr txBox="1">
            <a:spLocks/>
          </p:cNvSpPr>
          <p:nvPr/>
        </p:nvSpPr>
        <p:spPr>
          <a:xfrm>
            <a:off x="4472811" y="4046297"/>
            <a:ext cx="6682867"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rollout status deployment/</a:t>
            </a:r>
            <a:r>
              <a:rPr lang="en-US" sz="1400" dirty="0" err="1">
                <a:solidFill>
                  <a:schemeClr val="bg1">
                    <a:lumMod val="85000"/>
                  </a:schemeClr>
                </a:solidFill>
                <a:latin typeface="Consolas" panose="020B0609020204030204" pitchFamily="49" charset="0"/>
              </a:rPr>
              <a:t>myapp</a:t>
            </a:r>
            <a:r>
              <a:rPr lang="en-US" sz="1400" dirty="0">
                <a:solidFill>
                  <a:schemeClr val="bg1">
                    <a:lumMod val="85000"/>
                  </a:schemeClr>
                </a:solidFill>
                <a:latin typeface="Consolas" panose="020B0609020204030204" pitchFamily="49" charset="0"/>
              </a:rPr>
              <a:t>-deployment</a:t>
            </a:r>
          </a:p>
        </p:txBody>
      </p:sp>
      <p:sp>
        <p:nvSpPr>
          <p:cNvPr id="5" name="Content Placeholder 3">
            <a:extLst>
              <a:ext uri="{FF2B5EF4-FFF2-40B4-BE49-F238E27FC236}">
                <a16:creationId xmlns:a16="http://schemas.microsoft.com/office/drawing/2014/main" id="{53706D05-F708-4CBE-955C-A3C5C2B95D14}"/>
              </a:ext>
            </a:extLst>
          </p:cNvPr>
          <p:cNvSpPr txBox="1">
            <a:spLocks/>
          </p:cNvSpPr>
          <p:nvPr/>
        </p:nvSpPr>
        <p:spPr>
          <a:xfrm>
            <a:off x="4472811" y="4527175"/>
            <a:ext cx="6682867"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rollout history deployment/</a:t>
            </a:r>
            <a:r>
              <a:rPr lang="en-US" sz="1400" dirty="0" err="1">
                <a:solidFill>
                  <a:schemeClr val="bg1">
                    <a:lumMod val="85000"/>
                  </a:schemeClr>
                </a:solidFill>
                <a:latin typeface="Consolas" panose="020B0609020204030204" pitchFamily="49" charset="0"/>
              </a:rPr>
              <a:t>myapp</a:t>
            </a:r>
            <a:r>
              <a:rPr lang="en-US" sz="1400" dirty="0">
                <a:solidFill>
                  <a:schemeClr val="bg1">
                    <a:lumMod val="85000"/>
                  </a:schemeClr>
                </a:solidFill>
                <a:latin typeface="Consolas" panose="020B0609020204030204" pitchFamily="49" charset="0"/>
              </a:rPr>
              <a:t>-deployment</a:t>
            </a:r>
          </a:p>
        </p:txBody>
      </p:sp>
      <p:sp>
        <p:nvSpPr>
          <p:cNvPr id="6" name="Content Placeholder 3">
            <a:extLst>
              <a:ext uri="{FF2B5EF4-FFF2-40B4-BE49-F238E27FC236}">
                <a16:creationId xmlns:a16="http://schemas.microsoft.com/office/drawing/2014/main" id="{EAABD1ED-70B8-4035-A98A-369BAD8C05C4}"/>
              </a:ext>
            </a:extLst>
          </p:cNvPr>
          <p:cNvSpPr txBox="1">
            <a:spLocks/>
          </p:cNvSpPr>
          <p:nvPr/>
        </p:nvSpPr>
        <p:spPr>
          <a:xfrm>
            <a:off x="4472812" y="2122785"/>
            <a:ext cx="6682868"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create –f deployment-</a:t>
            </a:r>
            <a:r>
              <a:rPr lang="en-US" sz="1400" dirty="0" err="1">
                <a:solidFill>
                  <a:schemeClr val="bg1">
                    <a:lumMod val="85000"/>
                  </a:schemeClr>
                </a:solidFill>
                <a:latin typeface="Consolas" panose="020B0609020204030204" pitchFamily="49" charset="0"/>
              </a:rPr>
              <a:t>definition.yml</a:t>
            </a:r>
            <a:r>
              <a:rPr lang="en-US" sz="1400" dirty="0">
                <a:solidFill>
                  <a:schemeClr val="bg1">
                    <a:lumMod val="85000"/>
                  </a:schemeClr>
                </a:solidFill>
                <a:latin typeface="Consolas" panose="020B0609020204030204" pitchFamily="49" charset="0"/>
              </a:rPr>
              <a:t> --record=true</a:t>
            </a:r>
          </a:p>
        </p:txBody>
      </p:sp>
      <p:sp>
        <p:nvSpPr>
          <p:cNvPr id="7" name="Content Placeholder 3">
            <a:extLst>
              <a:ext uri="{FF2B5EF4-FFF2-40B4-BE49-F238E27FC236}">
                <a16:creationId xmlns:a16="http://schemas.microsoft.com/office/drawing/2014/main" id="{E95F79E1-41D5-45C7-B0CF-FB5CAA0F52D7}"/>
              </a:ext>
            </a:extLst>
          </p:cNvPr>
          <p:cNvSpPr txBox="1">
            <a:spLocks/>
          </p:cNvSpPr>
          <p:nvPr/>
        </p:nvSpPr>
        <p:spPr>
          <a:xfrm>
            <a:off x="4472812" y="2603663"/>
            <a:ext cx="6682868"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get deployments</a:t>
            </a:r>
          </a:p>
        </p:txBody>
      </p:sp>
      <p:sp>
        <p:nvSpPr>
          <p:cNvPr id="10" name="Content Placeholder 3">
            <a:extLst>
              <a:ext uri="{FF2B5EF4-FFF2-40B4-BE49-F238E27FC236}">
                <a16:creationId xmlns:a16="http://schemas.microsoft.com/office/drawing/2014/main" id="{F9BEE993-54C9-4A9F-8742-7745EC1DCC44}"/>
              </a:ext>
            </a:extLst>
          </p:cNvPr>
          <p:cNvSpPr txBox="1">
            <a:spLocks/>
          </p:cNvSpPr>
          <p:nvPr/>
        </p:nvSpPr>
        <p:spPr>
          <a:xfrm>
            <a:off x="4472811" y="3084541"/>
            <a:ext cx="6682867"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apply –f deployment-</a:t>
            </a:r>
            <a:r>
              <a:rPr lang="en-US" sz="1400" dirty="0" err="1">
                <a:solidFill>
                  <a:schemeClr val="bg1">
                    <a:lumMod val="85000"/>
                  </a:schemeClr>
                </a:solidFill>
                <a:latin typeface="Consolas" panose="020B0609020204030204" pitchFamily="49" charset="0"/>
              </a:rPr>
              <a:t>definition.yml</a:t>
            </a:r>
            <a:endParaRPr lang="en-US" sz="1400" dirty="0">
              <a:solidFill>
                <a:schemeClr val="bg1">
                  <a:lumMod val="85000"/>
                </a:schemeClr>
              </a:solidFill>
              <a:latin typeface="Consolas" panose="020B0609020204030204" pitchFamily="49" charset="0"/>
            </a:endParaRPr>
          </a:p>
        </p:txBody>
      </p:sp>
      <p:sp>
        <p:nvSpPr>
          <p:cNvPr id="11" name="Content Placeholder 3">
            <a:extLst>
              <a:ext uri="{FF2B5EF4-FFF2-40B4-BE49-F238E27FC236}">
                <a16:creationId xmlns:a16="http://schemas.microsoft.com/office/drawing/2014/main" id="{0BBA723D-309E-4CBD-8614-BC13F4C96B91}"/>
              </a:ext>
            </a:extLst>
          </p:cNvPr>
          <p:cNvSpPr txBox="1">
            <a:spLocks/>
          </p:cNvSpPr>
          <p:nvPr/>
        </p:nvSpPr>
        <p:spPr>
          <a:xfrm>
            <a:off x="4472811" y="3565419"/>
            <a:ext cx="6682869"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set image deployment/</a:t>
            </a:r>
            <a:r>
              <a:rPr lang="en-US" sz="1400" dirty="0" err="1">
                <a:solidFill>
                  <a:schemeClr val="bg1">
                    <a:lumMod val="85000"/>
                  </a:schemeClr>
                </a:solidFill>
                <a:latin typeface="Consolas" panose="020B0609020204030204" pitchFamily="49" charset="0"/>
              </a:rPr>
              <a:t>myapp</a:t>
            </a:r>
            <a:r>
              <a:rPr lang="en-US" sz="1400" dirty="0">
                <a:solidFill>
                  <a:schemeClr val="bg1">
                    <a:lumMod val="85000"/>
                  </a:schemeClr>
                </a:solidFill>
                <a:latin typeface="Consolas" panose="020B0609020204030204" pitchFamily="49" charset="0"/>
              </a:rPr>
              <a:t>-deployment </a:t>
            </a:r>
            <a:r>
              <a:rPr lang="en-US" sz="1400" dirty="0" err="1">
                <a:solidFill>
                  <a:schemeClr val="bg1">
                    <a:lumMod val="85000"/>
                  </a:schemeClr>
                </a:solidFill>
                <a:latin typeface="Consolas" panose="020B0609020204030204" pitchFamily="49" charset="0"/>
              </a:rPr>
              <a:t>nginx</a:t>
            </a:r>
            <a:r>
              <a:rPr lang="en-US" sz="1400" dirty="0">
                <a:solidFill>
                  <a:schemeClr val="bg1">
                    <a:lumMod val="85000"/>
                  </a:schemeClr>
                </a:solidFill>
                <a:latin typeface="Consolas" panose="020B0609020204030204" pitchFamily="49" charset="0"/>
              </a:rPr>
              <a:t>=nginx:1.9.1</a:t>
            </a:r>
          </a:p>
        </p:txBody>
      </p:sp>
      <p:sp>
        <p:nvSpPr>
          <p:cNvPr id="12" name="Content Placeholder 3">
            <a:extLst>
              <a:ext uri="{FF2B5EF4-FFF2-40B4-BE49-F238E27FC236}">
                <a16:creationId xmlns:a16="http://schemas.microsoft.com/office/drawing/2014/main" id="{6B7A0B44-D117-4578-BA76-F30B2E8E6E97}"/>
              </a:ext>
            </a:extLst>
          </p:cNvPr>
          <p:cNvSpPr txBox="1">
            <a:spLocks/>
          </p:cNvSpPr>
          <p:nvPr/>
        </p:nvSpPr>
        <p:spPr>
          <a:xfrm>
            <a:off x="4472811" y="5008055"/>
            <a:ext cx="6682866"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rollout undo deployment/</a:t>
            </a:r>
            <a:r>
              <a:rPr lang="en-US" sz="1400" dirty="0" err="1">
                <a:solidFill>
                  <a:schemeClr val="bg1">
                    <a:lumMod val="85000"/>
                  </a:schemeClr>
                </a:solidFill>
                <a:latin typeface="Consolas" panose="020B0609020204030204" pitchFamily="49" charset="0"/>
              </a:rPr>
              <a:t>myapp</a:t>
            </a:r>
            <a:r>
              <a:rPr lang="en-US" sz="1400" dirty="0">
                <a:solidFill>
                  <a:schemeClr val="bg1">
                    <a:lumMod val="85000"/>
                  </a:schemeClr>
                </a:solidFill>
                <a:latin typeface="Consolas" panose="020B0609020204030204" pitchFamily="49" charset="0"/>
              </a:rPr>
              <a:t>-deployment</a:t>
            </a:r>
          </a:p>
        </p:txBody>
      </p:sp>
      <p:sp>
        <p:nvSpPr>
          <p:cNvPr id="13" name="Rectangle: Rounded Corners 12">
            <a:extLst>
              <a:ext uri="{FF2B5EF4-FFF2-40B4-BE49-F238E27FC236}">
                <a16:creationId xmlns:a16="http://schemas.microsoft.com/office/drawing/2014/main" id="{5F01DF70-EBDE-48AE-B5C7-55D3A5363721}"/>
              </a:ext>
            </a:extLst>
          </p:cNvPr>
          <p:cNvSpPr/>
          <p:nvPr/>
        </p:nvSpPr>
        <p:spPr>
          <a:xfrm>
            <a:off x="1914041" y="2122785"/>
            <a:ext cx="1139125" cy="28623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srgbClr val="2683C6"/>
                </a:solidFill>
              </a:rPr>
              <a:t>Create</a:t>
            </a:r>
          </a:p>
        </p:txBody>
      </p:sp>
      <p:sp>
        <p:nvSpPr>
          <p:cNvPr id="14" name="Rectangle: Rounded Corners 13">
            <a:extLst>
              <a:ext uri="{FF2B5EF4-FFF2-40B4-BE49-F238E27FC236}">
                <a16:creationId xmlns:a16="http://schemas.microsoft.com/office/drawing/2014/main" id="{D7944BAB-1C21-48E2-822F-CD5456818F27}"/>
              </a:ext>
            </a:extLst>
          </p:cNvPr>
          <p:cNvSpPr/>
          <p:nvPr/>
        </p:nvSpPr>
        <p:spPr>
          <a:xfrm>
            <a:off x="1914040" y="2611360"/>
            <a:ext cx="1139125" cy="28623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srgbClr val="2683C6"/>
                </a:solidFill>
              </a:rPr>
              <a:t>Get</a:t>
            </a:r>
          </a:p>
        </p:txBody>
      </p:sp>
      <p:sp>
        <p:nvSpPr>
          <p:cNvPr id="15" name="Rectangle: Rounded Corners 14">
            <a:extLst>
              <a:ext uri="{FF2B5EF4-FFF2-40B4-BE49-F238E27FC236}">
                <a16:creationId xmlns:a16="http://schemas.microsoft.com/office/drawing/2014/main" id="{7F5502EC-7DBC-4204-98E8-E78A529582F7}"/>
              </a:ext>
            </a:extLst>
          </p:cNvPr>
          <p:cNvSpPr/>
          <p:nvPr/>
        </p:nvSpPr>
        <p:spPr>
          <a:xfrm>
            <a:off x="1914039" y="3227657"/>
            <a:ext cx="1139125" cy="28623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srgbClr val="2683C6"/>
                </a:solidFill>
              </a:rPr>
              <a:t>Update</a:t>
            </a:r>
          </a:p>
        </p:txBody>
      </p:sp>
      <p:sp>
        <p:nvSpPr>
          <p:cNvPr id="16" name="Rectangle: Rounded Corners 15">
            <a:extLst>
              <a:ext uri="{FF2B5EF4-FFF2-40B4-BE49-F238E27FC236}">
                <a16:creationId xmlns:a16="http://schemas.microsoft.com/office/drawing/2014/main" id="{E5B94A4F-E7B6-4519-973B-60A2B7065510}"/>
              </a:ext>
            </a:extLst>
          </p:cNvPr>
          <p:cNvSpPr/>
          <p:nvPr/>
        </p:nvSpPr>
        <p:spPr>
          <a:xfrm>
            <a:off x="1914038" y="4162752"/>
            <a:ext cx="1139125" cy="28623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srgbClr val="2683C6"/>
                </a:solidFill>
              </a:rPr>
              <a:t>Status</a:t>
            </a:r>
          </a:p>
        </p:txBody>
      </p:sp>
      <p:sp>
        <p:nvSpPr>
          <p:cNvPr id="17" name="Rectangle: Rounded Corners 16">
            <a:extLst>
              <a:ext uri="{FF2B5EF4-FFF2-40B4-BE49-F238E27FC236}">
                <a16:creationId xmlns:a16="http://schemas.microsoft.com/office/drawing/2014/main" id="{2EEFDBDD-FFBC-44D8-B0E5-454ED1C9FD70}"/>
              </a:ext>
            </a:extLst>
          </p:cNvPr>
          <p:cNvSpPr/>
          <p:nvPr/>
        </p:nvSpPr>
        <p:spPr>
          <a:xfrm>
            <a:off x="1914037" y="4954731"/>
            <a:ext cx="1139125" cy="28623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srgbClr val="2683C6"/>
                </a:solidFill>
              </a:rPr>
              <a:t>Rollback</a:t>
            </a:r>
          </a:p>
        </p:txBody>
      </p:sp>
    </p:spTree>
    <p:extLst>
      <p:ext uri="{BB962C8B-B14F-4D97-AF65-F5344CB8AC3E}">
        <p14:creationId xmlns:p14="http://schemas.microsoft.com/office/powerpoint/2010/main" val="34548655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100"/>
                                  </p:iterate>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100"/>
                                  </p:iterate>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100"/>
                                  </p:iterate>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100"/>
                                  </p:iterate>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lt">
                                    <p:tmAbs val="100"/>
                                  </p:iterate>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lt">
                                    <p:tmAbs val="100"/>
                                  </p:iterate>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animBg="1"/>
      <p:bldP spid="11" grpId="0" animBg="1"/>
      <p:bldP spid="1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E6AB-63AD-4DCE-876B-3D39DB88BCF5}"/>
              </a:ext>
            </a:extLst>
          </p:cNvPr>
          <p:cNvSpPr>
            <a:spLocks noGrp="1"/>
          </p:cNvSpPr>
          <p:nvPr>
            <p:ph type="title"/>
          </p:nvPr>
        </p:nvSpPr>
        <p:spPr/>
        <p:txBody>
          <a:bodyPr/>
          <a:lstStyle/>
          <a:p>
            <a:r>
              <a:rPr lang="en-US" dirty="0"/>
              <a:t>HEALTHCHECKS</a:t>
            </a:r>
          </a:p>
        </p:txBody>
      </p:sp>
      <p:pic>
        <p:nvPicPr>
          <p:cNvPr id="8" name="Content Placeholder 4">
            <a:extLst>
              <a:ext uri="{FF2B5EF4-FFF2-40B4-BE49-F238E27FC236}">
                <a16:creationId xmlns:a16="http://schemas.microsoft.com/office/drawing/2014/main" id="{F9AE6199-1C70-4B5F-9356-B9CFF7095FBD}"/>
              </a:ext>
            </a:extLst>
          </p:cNvPr>
          <p:cNvPicPr>
            <a:picLocks noGrp="1" noChangeAspect="1"/>
          </p:cNvPicPr>
          <p:nvPr>
            <p:ph idx="1"/>
          </p:nvPr>
        </p:nvPicPr>
        <p:blipFill>
          <a:blip r:embed="rId3"/>
          <a:stretch>
            <a:fillRect/>
          </a:stretch>
        </p:blipFill>
        <p:spPr>
          <a:xfrm>
            <a:off x="6294439" y="868996"/>
            <a:ext cx="4022725" cy="4022725"/>
          </a:xfrm>
        </p:spPr>
      </p:pic>
      <p:sp>
        <p:nvSpPr>
          <p:cNvPr id="9" name="Rectangle 8">
            <a:extLst>
              <a:ext uri="{FF2B5EF4-FFF2-40B4-BE49-F238E27FC236}">
                <a16:creationId xmlns:a16="http://schemas.microsoft.com/office/drawing/2014/main" id="{52033784-6629-46DE-8FDA-DBC44A4907EC}"/>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42F9E9E-8425-45D8-93A1-760D820573D2}"/>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Tree>
    <p:extLst>
      <p:ext uri="{BB962C8B-B14F-4D97-AF65-F5344CB8AC3E}">
        <p14:creationId xmlns:p14="http://schemas.microsoft.com/office/powerpoint/2010/main" val="3200268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274639"/>
            <a:ext cx="11201400" cy="792162"/>
          </a:xfrm>
        </p:spPr>
        <p:txBody>
          <a:bodyPr>
            <a:normAutofit/>
          </a:bodyPr>
          <a:lstStyle/>
          <a:p>
            <a:r>
              <a:rPr lang="en-US" sz="4219" dirty="0"/>
              <a:t>Results</a:t>
            </a:r>
            <a:endParaRPr lang="en-GB" sz="4219" dirty="0"/>
          </a:p>
        </p:txBody>
      </p:sp>
      <p:sp>
        <p:nvSpPr>
          <p:cNvPr id="5" name="Slide Number Placeholder 4"/>
          <p:cNvSpPr>
            <a:spLocks noGrp="1"/>
          </p:cNvSpPr>
          <p:nvPr>
            <p:ph type="sldNum" sz="quarter" idx="12"/>
          </p:nvPr>
        </p:nvSpPr>
        <p:spPr/>
        <p:txBody>
          <a:bodyPr/>
          <a:lstStyle/>
          <a:p>
            <a:fld id="{13F480B4-4699-41FE-89A7-96EFD1001786}" type="slidenum">
              <a:rPr lang="en-US" smtClean="0"/>
              <a:t>11</a:t>
            </a:fld>
            <a:endParaRPr lang="en-US"/>
          </a:p>
        </p:txBody>
      </p:sp>
      <p:grpSp>
        <p:nvGrpSpPr>
          <p:cNvPr id="6" name="Shape 891"/>
          <p:cNvGrpSpPr/>
          <p:nvPr/>
        </p:nvGrpSpPr>
        <p:grpSpPr>
          <a:xfrm>
            <a:off x="396653" y="1755845"/>
            <a:ext cx="11200941" cy="3501957"/>
            <a:chOff x="1042" y="0"/>
            <a:chExt cx="8534050" cy="3501957"/>
          </a:xfrm>
        </p:grpSpPr>
        <p:sp>
          <p:nvSpPr>
            <p:cNvPr id="7" name="Shape 892"/>
            <p:cNvSpPr/>
            <p:nvPr/>
          </p:nvSpPr>
          <p:spPr>
            <a:xfrm rot="-5400000">
              <a:off x="-395342" y="396385"/>
              <a:ext cx="3501957" cy="2709186"/>
            </a:xfrm>
            <a:prstGeom prst="flowChartManualOperation">
              <a:avLst/>
            </a:prstGeom>
            <a:solidFill>
              <a:srgbClr val="1188C6">
                <a:alpha val="89800"/>
              </a:srgbClr>
            </a:solidFill>
            <a:ln w="25400" cap="flat" cmpd="sng">
              <a:solidFill>
                <a:schemeClr val="lt1"/>
              </a:solidFill>
              <a:prstDash val="solid"/>
              <a:round/>
              <a:headEnd type="none" w="med" len="med"/>
              <a:tailEnd type="none" w="med" len="med"/>
            </a:ln>
          </p:spPr>
          <p:txBody>
            <a:bodyPr lIns="85711" tIns="85711" rIns="85711" bIns="85711" anchor="ctr" anchorCtr="0">
              <a:noAutofit/>
            </a:bodyPr>
            <a:lstStyle/>
            <a:p>
              <a:endParaRPr sz="1688"/>
            </a:p>
          </p:txBody>
        </p:sp>
        <p:sp>
          <p:nvSpPr>
            <p:cNvPr id="8" name="Shape 893"/>
            <p:cNvSpPr txBox="1"/>
            <p:nvPr/>
          </p:nvSpPr>
          <p:spPr>
            <a:xfrm>
              <a:off x="1043" y="700389"/>
              <a:ext cx="2709300" cy="2101200"/>
            </a:xfrm>
            <a:prstGeom prst="rect">
              <a:avLst/>
            </a:prstGeom>
            <a:noFill/>
            <a:ln>
              <a:noFill/>
            </a:ln>
          </p:spPr>
          <p:txBody>
            <a:bodyPr lIns="190500" tIns="0" rIns="190500" bIns="0" anchor="t" anchorCtr="0">
              <a:noAutofit/>
            </a:bodyPr>
            <a:lstStyle/>
            <a:p>
              <a:pPr>
                <a:lnSpc>
                  <a:spcPct val="90000"/>
                </a:lnSpc>
                <a:buClr>
                  <a:schemeClr val="lt1"/>
                </a:buClr>
                <a:buSzPct val="25000"/>
              </a:pPr>
              <a:r>
                <a:rPr lang="en" sz="3750" dirty="0">
                  <a:solidFill>
                    <a:schemeClr val="lt1"/>
                  </a:solidFill>
                  <a:latin typeface="Arial"/>
                  <a:ea typeface="Arial"/>
                  <a:cs typeface="Arial"/>
                  <a:sym typeface="Arial"/>
                </a:rPr>
                <a:t>Speed</a:t>
              </a:r>
            </a:p>
            <a:p>
              <a:pPr marL="269412" lvl="1" indent="-269412">
                <a:lnSpc>
                  <a:spcPct val="90000"/>
                </a:lnSpc>
                <a:spcBef>
                  <a:spcPts val="1320"/>
                </a:spcBef>
                <a:buClr>
                  <a:schemeClr val="lt1"/>
                </a:buClr>
                <a:buSzPct val="100000"/>
                <a:buFont typeface="Arial"/>
                <a:buChar char="•"/>
              </a:pPr>
              <a:r>
                <a:rPr lang="en" sz="2344" dirty="0">
                  <a:solidFill>
                    <a:schemeClr val="lt1"/>
                  </a:solidFill>
                  <a:latin typeface="Arial"/>
                  <a:ea typeface="Arial"/>
                  <a:cs typeface="Arial"/>
                  <a:sym typeface="Arial"/>
                </a:rPr>
                <a:t>No OS to boot = applications online in seconds</a:t>
              </a:r>
            </a:p>
          </p:txBody>
        </p:sp>
        <p:sp>
          <p:nvSpPr>
            <p:cNvPr id="9" name="Shape 894"/>
            <p:cNvSpPr/>
            <p:nvPr/>
          </p:nvSpPr>
          <p:spPr>
            <a:xfrm rot="-5400000">
              <a:off x="2517032" y="396385"/>
              <a:ext cx="3501957" cy="2709186"/>
            </a:xfrm>
            <a:prstGeom prst="flowChartManualOperation">
              <a:avLst/>
            </a:prstGeom>
            <a:solidFill>
              <a:srgbClr val="1188C6">
                <a:alpha val="69800"/>
              </a:srgbClr>
            </a:solidFill>
            <a:ln w="25400" cap="flat" cmpd="sng">
              <a:solidFill>
                <a:schemeClr val="lt1"/>
              </a:solidFill>
              <a:prstDash val="solid"/>
              <a:round/>
              <a:headEnd type="none" w="med" len="med"/>
              <a:tailEnd type="none" w="med" len="med"/>
            </a:ln>
          </p:spPr>
          <p:txBody>
            <a:bodyPr lIns="85711" tIns="85711" rIns="85711" bIns="85711" anchor="ctr" anchorCtr="0">
              <a:noAutofit/>
            </a:bodyPr>
            <a:lstStyle/>
            <a:p>
              <a:endParaRPr sz="1688"/>
            </a:p>
          </p:txBody>
        </p:sp>
        <p:sp>
          <p:nvSpPr>
            <p:cNvPr id="10" name="Shape 895"/>
            <p:cNvSpPr txBox="1"/>
            <p:nvPr/>
          </p:nvSpPr>
          <p:spPr>
            <a:xfrm>
              <a:off x="2913417" y="700389"/>
              <a:ext cx="2709300" cy="2101200"/>
            </a:xfrm>
            <a:prstGeom prst="rect">
              <a:avLst/>
            </a:prstGeom>
            <a:noFill/>
            <a:ln>
              <a:noFill/>
            </a:ln>
          </p:spPr>
          <p:txBody>
            <a:bodyPr lIns="190500" tIns="0" rIns="190500" bIns="0" anchor="t" anchorCtr="0">
              <a:noAutofit/>
            </a:bodyPr>
            <a:lstStyle/>
            <a:p>
              <a:pPr>
                <a:lnSpc>
                  <a:spcPct val="90000"/>
                </a:lnSpc>
                <a:buClr>
                  <a:schemeClr val="lt1"/>
                </a:buClr>
                <a:buSzPct val="25000"/>
              </a:pPr>
              <a:r>
                <a:rPr lang="en" sz="3750">
                  <a:solidFill>
                    <a:schemeClr val="lt1"/>
                  </a:solidFill>
                  <a:latin typeface="Arial"/>
                  <a:ea typeface="Arial"/>
                  <a:cs typeface="Arial"/>
                  <a:sym typeface="Arial"/>
                </a:rPr>
                <a:t>Portability</a:t>
              </a:r>
            </a:p>
            <a:p>
              <a:pPr marL="269412" lvl="1" indent="-269412">
                <a:lnSpc>
                  <a:spcPct val="90000"/>
                </a:lnSpc>
                <a:spcBef>
                  <a:spcPts val="1320"/>
                </a:spcBef>
                <a:buClr>
                  <a:schemeClr val="lt1"/>
                </a:buClr>
                <a:buSzPct val="100000"/>
                <a:buFont typeface="Arial"/>
                <a:buChar char="•"/>
              </a:pPr>
              <a:r>
                <a:rPr lang="en" sz="2344">
                  <a:solidFill>
                    <a:schemeClr val="lt1"/>
                  </a:solidFill>
                  <a:latin typeface="Arial"/>
                  <a:ea typeface="Arial"/>
                  <a:cs typeface="Arial"/>
                  <a:sym typeface="Arial"/>
                </a:rPr>
                <a:t>Less dependencies between process layers = ability to move between infrastructure</a:t>
              </a:r>
            </a:p>
          </p:txBody>
        </p:sp>
        <p:sp>
          <p:nvSpPr>
            <p:cNvPr id="11" name="Shape 896"/>
            <p:cNvSpPr/>
            <p:nvPr/>
          </p:nvSpPr>
          <p:spPr>
            <a:xfrm rot="-5400000">
              <a:off x="5429407" y="396385"/>
              <a:ext cx="3501957" cy="2709186"/>
            </a:xfrm>
            <a:prstGeom prst="flowChartManualOperation">
              <a:avLst/>
            </a:prstGeom>
            <a:solidFill>
              <a:srgbClr val="1188C6">
                <a:alpha val="49800"/>
              </a:srgbClr>
            </a:solidFill>
            <a:ln w="25400" cap="flat" cmpd="sng">
              <a:solidFill>
                <a:schemeClr val="lt1"/>
              </a:solidFill>
              <a:prstDash val="solid"/>
              <a:round/>
              <a:headEnd type="none" w="med" len="med"/>
              <a:tailEnd type="none" w="med" len="med"/>
            </a:ln>
          </p:spPr>
          <p:txBody>
            <a:bodyPr lIns="85711" tIns="85711" rIns="85711" bIns="85711" anchor="ctr" anchorCtr="0">
              <a:noAutofit/>
            </a:bodyPr>
            <a:lstStyle/>
            <a:p>
              <a:endParaRPr sz="1688"/>
            </a:p>
          </p:txBody>
        </p:sp>
        <p:sp>
          <p:nvSpPr>
            <p:cNvPr id="12" name="Shape 897"/>
            <p:cNvSpPr txBox="1"/>
            <p:nvPr/>
          </p:nvSpPr>
          <p:spPr>
            <a:xfrm>
              <a:off x="5825792" y="700389"/>
              <a:ext cx="2709300" cy="2101200"/>
            </a:xfrm>
            <a:prstGeom prst="rect">
              <a:avLst/>
            </a:prstGeom>
            <a:noFill/>
            <a:ln>
              <a:noFill/>
            </a:ln>
          </p:spPr>
          <p:txBody>
            <a:bodyPr lIns="190500" tIns="0" rIns="190500" bIns="0" anchor="t" anchorCtr="0">
              <a:noAutofit/>
            </a:bodyPr>
            <a:lstStyle/>
            <a:p>
              <a:pPr>
                <a:lnSpc>
                  <a:spcPct val="90000"/>
                </a:lnSpc>
                <a:buClr>
                  <a:schemeClr val="lt1"/>
                </a:buClr>
                <a:buSzPct val="25000"/>
              </a:pPr>
              <a:r>
                <a:rPr lang="en" sz="3750">
                  <a:solidFill>
                    <a:schemeClr val="lt1"/>
                  </a:solidFill>
                  <a:latin typeface="Arial"/>
                  <a:ea typeface="Arial"/>
                  <a:cs typeface="Arial"/>
                  <a:sym typeface="Arial"/>
                </a:rPr>
                <a:t>Efficiency</a:t>
              </a:r>
            </a:p>
            <a:p>
              <a:pPr marL="269412" lvl="1" indent="-269412">
                <a:lnSpc>
                  <a:spcPct val="90000"/>
                </a:lnSpc>
                <a:spcBef>
                  <a:spcPts val="1320"/>
                </a:spcBef>
                <a:buClr>
                  <a:schemeClr val="lt1"/>
                </a:buClr>
                <a:buSzPct val="100000"/>
                <a:buFont typeface="Arial"/>
                <a:buChar char="•"/>
              </a:pPr>
              <a:r>
                <a:rPr lang="en" sz="2344">
                  <a:solidFill>
                    <a:schemeClr val="lt1"/>
                  </a:solidFill>
                  <a:latin typeface="Arial"/>
                  <a:ea typeface="Arial"/>
                  <a:cs typeface="Arial"/>
                  <a:sym typeface="Arial"/>
                </a:rPr>
                <a:t>Less OS overhead</a:t>
              </a:r>
            </a:p>
            <a:p>
              <a:pPr marL="269412" lvl="1" indent="-269412">
                <a:lnSpc>
                  <a:spcPct val="90000"/>
                </a:lnSpc>
                <a:spcBef>
                  <a:spcPts val="353"/>
                </a:spcBef>
                <a:buClr>
                  <a:schemeClr val="lt1"/>
                </a:buClr>
                <a:buSzPct val="100000"/>
                <a:buFont typeface="Arial"/>
                <a:buChar char="•"/>
              </a:pPr>
              <a:r>
                <a:rPr lang="en" sz="2344">
                  <a:solidFill>
                    <a:schemeClr val="lt1"/>
                  </a:solidFill>
                  <a:latin typeface="Arial"/>
                  <a:ea typeface="Arial"/>
                  <a:cs typeface="Arial"/>
                  <a:sym typeface="Arial"/>
                </a:rPr>
                <a:t>Improved VM density</a:t>
              </a:r>
            </a:p>
          </p:txBody>
        </p:sp>
      </p:grpSp>
      <p:sp>
        <p:nvSpPr>
          <p:cNvPr id="3" name="Footer Placeholder 2"/>
          <p:cNvSpPr>
            <a:spLocks noGrp="1"/>
          </p:cNvSpPr>
          <p:nvPr>
            <p:ph type="ftr" sz="quarter" idx="11"/>
          </p:nvPr>
        </p:nvSpPr>
        <p:spPr/>
        <p:txBody>
          <a:bodyPr/>
          <a:lstStyle/>
          <a:p>
            <a:r>
              <a:rPr lang="en-US" dirty="0"/>
              <a:t>Copyright  © TechLanders Solutions</a:t>
            </a:r>
          </a:p>
        </p:txBody>
      </p:sp>
    </p:spTree>
    <p:extLst>
      <p:ext uri="{BB962C8B-B14F-4D97-AF65-F5344CB8AC3E}">
        <p14:creationId xmlns:p14="http://schemas.microsoft.com/office/powerpoint/2010/main" val="465666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8B49-4A7F-4101-BDC3-F40FFA7C0BB0}"/>
              </a:ext>
            </a:extLst>
          </p:cNvPr>
          <p:cNvSpPr>
            <a:spLocks noGrp="1"/>
          </p:cNvSpPr>
          <p:nvPr>
            <p:ph type="title"/>
          </p:nvPr>
        </p:nvSpPr>
        <p:spPr/>
        <p:txBody>
          <a:bodyPr/>
          <a:lstStyle/>
          <a:p>
            <a:r>
              <a:rPr lang="en-US" dirty="0"/>
              <a:t>HEALTH CHECKS</a:t>
            </a:r>
          </a:p>
        </p:txBody>
      </p:sp>
      <p:sp>
        <p:nvSpPr>
          <p:cNvPr id="6" name="TextBox 5">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
        <p:nvSpPr>
          <p:cNvPr id="8" name="TextBox 7"/>
          <p:cNvSpPr txBox="1"/>
          <p:nvPr/>
        </p:nvSpPr>
        <p:spPr>
          <a:xfrm>
            <a:off x="1182414" y="2173480"/>
            <a:ext cx="10279117"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If your application malfunctions, the pod and container can still be running, but the application might not work anymore.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detect and resolve problems with your application, you can run </a:t>
            </a:r>
            <a:r>
              <a:rPr lang="en-US" dirty="0" err="1"/>
              <a:t>healthchecks</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different types of HC: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Running a command in the container periodically</a:t>
            </a:r>
          </a:p>
          <a:p>
            <a:pPr marL="285750" indent="-285750">
              <a:buFont typeface="Arial" panose="020B0604020202020204" pitchFamily="34" charset="0"/>
              <a:buChar char="•"/>
            </a:pPr>
            <a:r>
              <a:rPr lang="en-US" dirty="0"/>
              <a:t>- Periodic checks on a URL (HTTP)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typical production application behind a load-balancer should always have </a:t>
            </a:r>
            <a:r>
              <a:rPr lang="en-US" dirty="0" err="1"/>
              <a:t>heathchecks</a:t>
            </a:r>
            <a:r>
              <a:rPr lang="en-US" dirty="0"/>
              <a:t> implemented in some way to ensure availability and resiliency of the app</a:t>
            </a:r>
          </a:p>
        </p:txBody>
      </p:sp>
    </p:spTree>
    <p:extLst>
      <p:ext uri="{BB962C8B-B14F-4D97-AF65-F5344CB8AC3E}">
        <p14:creationId xmlns:p14="http://schemas.microsoft.com/office/powerpoint/2010/main" val="324237192"/>
      </p:ext>
    </p:extLst>
  </p:cSld>
  <p:clrMapOvr>
    <a:masterClrMapping/>
  </p:clrMapOvr>
  <p:transition spd="slow">
    <p:push/>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8B49-4A7F-4101-BDC3-F40FFA7C0BB0}"/>
              </a:ext>
            </a:extLst>
          </p:cNvPr>
          <p:cNvSpPr>
            <a:spLocks noGrp="1"/>
          </p:cNvSpPr>
          <p:nvPr>
            <p:ph type="title"/>
          </p:nvPr>
        </p:nvSpPr>
        <p:spPr/>
        <p:txBody>
          <a:bodyPr/>
          <a:lstStyle/>
          <a:p>
            <a:r>
              <a:rPr lang="en-US" dirty="0"/>
              <a:t>HEALTH CHECKS</a:t>
            </a:r>
          </a:p>
        </p:txBody>
      </p:sp>
      <p:sp>
        <p:nvSpPr>
          <p:cNvPr id="6" name="Rectangle 1">
            <a:extLst>
              <a:ext uri="{FF2B5EF4-FFF2-40B4-BE49-F238E27FC236}">
                <a16:creationId xmlns:a16="http://schemas.microsoft.com/office/drawing/2014/main" id="{2D274408-2EA5-4603-A6AD-0E36DA90D512}"/>
              </a:ext>
            </a:extLst>
          </p:cNvPr>
          <p:cNvSpPr>
            <a:spLocks noChangeArrowheads="1"/>
          </p:cNvSpPr>
          <p:nvPr/>
        </p:nvSpPr>
        <p:spPr bwMode="auto">
          <a:xfrm>
            <a:off x="8339959" y="661559"/>
            <a:ext cx="3740796" cy="57554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1600" b="1" dirty="0" err="1">
                <a:solidFill>
                  <a:srgbClr val="CC7832"/>
                </a:solidFill>
                <a:latin typeface="Courier New" panose="02070309020205020404" pitchFamily="49" charset="0"/>
                <a:cs typeface="Courier New" panose="02070309020205020404" pitchFamily="49" charset="0"/>
              </a:rPr>
              <a:t>apiVersion</a:t>
            </a:r>
            <a:r>
              <a:rPr lang="en-US" altLang="en-US" sz="1600" b="1" dirty="0">
                <a:solidFill>
                  <a:srgbClr val="CC7832"/>
                </a:solidFill>
                <a:latin typeface="Courier New" panose="02070309020205020404" pitchFamily="49" charset="0"/>
                <a:cs typeface="Courier New" panose="02070309020205020404" pitchFamily="49" charset="0"/>
              </a:rPr>
              <a:t>: v1</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kind: Pod</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metadata:</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name: </a:t>
            </a:r>
            <a:r>
              <a:rPr lang="en-US" altLang="en-US" sz="1600" b="1" dirty="0" err="1">
                <a:solidFill>
                  <a:srgbClr val="CC7832"/>
                </a:solidFill>
                <a:latin typeface="Courier New" panose="02070309020205020404" pitchFamily="49" charset="0"/>
                <a:cs typeface="Courier New" panose="02070309020205020404" pitchFamily="49" charset="0"/>
              </a:rPr>
              <a:t>myapp-podmonitor</a:t>
            </a: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labels:</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app: </a:t>
            </a:r>
            <a:r>
              <a:rPr lang="en-US" altLang="en-US" sz="1600" b="1" dirty="0" err="1">
                <a:solidFill>
                  <a:srgbClr val="CC7832"/>
                </a:solidFill>
                <a:latin typeface="Courier New" panose="02070309020205020404" pitchFamily="49" charset="0"/>
                <a:cs typeface="Courier New" panose="02070309020205020404" pitchFamily="49" charset="0"/>
              </a:rPr>
              <a:t>myapp</a:t>
            </a: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type: front-end</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spec:</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containers:</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 name: </a:t>
            </a:r>
            <a:r>
              <a:rPr lang="en-US" altLang="en-US" sz="1600" b="1" dirty="0" err="1">
                <a:solidFill>
                  <a:srgbClr val="CC7832"/>
                </a:solidFill>
                <a:latin typeface="Courier New" panose="02070309020205020404" pitchFamily="49" charset="0"/>
                <a:cs typeface="Courier New" panose="02070309020205020404" pitchFamily="49" charset="0"/>
              </a:rPr>
              <a:t>httpd</a:t>
            </a:r>
            <a:r>
              <a:rPr lang="en-US" altLang="en-US" sz="1600" b="1" dirty="0">
                <a:solidFill>
                  <a:srgbClr val="CC7832"/>
                </a:solidFill>
                <a:latin typeface="Courier New" panose="02070309020205020404" pitchFamily="49" charset="0"/>
                <a:cs typeface="Courier New" panose="02070309020205020404" pitchFamily="49" charset="0"/>
              </a:rPr>
              <a:t>-container</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image: </a:t>
            </a:r>
            <a:r>
              <a:rPr lang="en-US" altLang="en-US" sz="1600" b="1" dirty="0" err="1">
                <a:solidFill>
                  <a:srgbClr val="CC7832"/>
                </a:solidFill>
                <a:latin typeface="Courier New" panose="02070309020205020404" pitchFamily="49" charset="0"/>
                <a:cs typeface="Courier New" panose="02070309020205020404" pitchFamily="49" charset="0"/>
              </a:rPr>
              <a:t>httpd</a:t>
            </a: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ports:</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 name: </a:t>
            </a:r>
            <a:r>
              <a:rPr lang="en-US" altLang="en-US" sz="1600" b="1" dirty="0" err="1">
                <a:solidFill>
                  <a:srgbClr val="CC7832"/>
                </a:solidFill>
                <a:latin typeface="Courier New" panose="02070309020205020404" pitchFamily="49" charset="0"/>
                <a:cs typeface="Courier New" panose="02070309020205020404" pitchFamily="49" charset="0"/>
              </a:rPr>
              <a:t>httpd</a:t>
            </a:r>
            <a:r>
              <a:rPr lang="en-US" altLang="en-US" sz="1600" b="1" dirty="0">
                <a:solidFill>
                  <a:srgbClr val="CC7832"/>
                </a:solidFill>
                <a:latin typeface="Courier New" panose="02070309020205020404" pitchFamily="49" charset="0"/>
                <a:cs typeface="Courier New" panose="02070309020205020404" pitchFamily="49" charset="0"/>
              </a:rPr>
              <a:t>-port</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b="1" dirty="0" err="1">
                <a:solidFill>
                  <a:srgbClr val="CC7832"/>
                </a:solidFill>
                <a:latin typeface="Courier New" panose="02070309020205020404" pitchFamily="49" charset="0"/>
                <a:cs typeface="Courier New" panose="02070309020205020404" pitchFamily="49" charset="0"/>
              </a:rPr>
              <a:t>containerPort</a:t>
            </a:r>
            <a:r>
              <a:rPr lang="en-US" altLang="en-US" sz="1600" b="1" dirty="0">
                <a:solidFill>
                  <a:srgbClr val="CC7832"/>
                </a:solidFill>
                <a:latin typeface="Courier New" panose="02070309020205020404" pitchFamily="49" charset="0"/>
                <a:cs typeface="Courier New" panose="02070309020205020404" pitchFamily="49" charset="0"/>
              </a:rPr>
              <a:t>: 8080</a:t>
            </a:r>
          </a:p>
          <a:p>
            <a:pPr lvl="0" defTabSz="914400" eaLnBrk="0" fontAlgn="base" hangingPunct="0">
              <a:spcBef>
                <a:spcPct val="0"/>
              </a:spcBef>
              <a:spcAft>
                <a:spcPct val="0"/>
              </a:spcAft>
            </a:pP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b="1" dirty="0" err="1">
                <a:solidFill>
                  <a:srgbClr val="CC7832"/>
                </a:solidFill>
                <a:latin typeface="Courier New" panose="02070309020205020404" pitchFamily="49" charset="0"/>
                <a:cs typeface="Courier New" panose="02070309020205020404" pitchFamily="49" charset="0"/>
              </a:rPr>
              <a:t>livenessProbe</a:t>
            </a:r>
            <a:r>
              <a:rPr lang="en-US" altLang="en-US" sz="1600" b="1" dirty="0">
                <a:solidFill>
                  <a:srgbClr val="CC7832"/>
                </a:solidFill>
                <a:latin typeface="Courier New" panose="02070309020205020404" pitchFamily="49" charset="0"/>
                <a:cs typeface="Courier New" panose="02070309020205020404" pitchFamily="49" charset="0"/>
              </a:rPr>
              <a:t>:</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b="1" dirty="0" err="1">
                <a:solidFill>
                  <a:srgbClr val="CC7832"/>
                </a:solidFill>
                <a:latin typeface="Courier New" panose="02070309020205020404" pitchFamily="49" charset="0"/>
                <a:cs typeface="Courier New" panose="02070309020205020404" pitchFamily="49" charset="0"/>
              </a:rPr>
              <a:t>httpGet</a:t>
            </a:r>
            <a:r>
              <a:rPr lang="en-US" altLang="en-US" sz="1600" b="1" dirty="0">
                <a:solidFill>
                  <a:srgbClr val="CC7832"/>
                </a:solidFill>
                <a:latin typeface="Courier New" panose="02070309020205020404" pitchFamily="49" charset="0"/>
                <a:cs typeface="Courier New" panose="02070309020205020404" pitchFamily="49" charset="0"/>
              </a:rPr>
              <a:t>:</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path: /</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port: 8080</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b="1" dirty="0" err="1">
                <a:solidFill>
                  <a:srgbClr val="CC7832"/>
                </a:solidFill>
                <a:latin typeface="Courier New" panose="02070309020205020404" pitchFamily="49" charset="0"/>
                <a:cs typeface="Courier New" panose="02070309020205020404" pitchFamily="49" charset="0"/>
              </a:rPr>
              <a:t>initialDelaySeconds</a:t>
            </a:r>
            <a:r>
              <a:rPr lang="en-US" altLang="en-US" sz="1600" b="1" dirty="0">
                <a:solidFill>
                  <a:srgbClr val="CC7832"/>
                </a:solidFill>
                <a:latin typeface="Courier New" panose="02070309020205020404" pitchFamily="49" charset="0"/>
                <a:cs typeface="Courier New" panose="02070309020205020404" pitchFamily="49" charset="0"/>
              </a:rPr>
              <a:t>: 15</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b="1" dirty="0" err="1">
                <a:solidFill>
                  <a:srgbClr val="CC7832"/>
                </a:solidFill>
                <a:latin typeface="Courier New" panose="02070309020205020404" pitchFamily="49" charset="0"/>
                <a:cs typeface="Courier New" panose="02070309020205020404" pitchFamily="49" charset="0"/>
              </a:rPr>
              <a:t>timeoutSeconds</a:t>
            </a:r>
            <a:r>
              <a:rPr lang="en-US" altLang="en-US" sz="1600" b="1" dirty="0">
                <a:solidFill>
                  <a:srgbClr val="CC7832"/>
                </a:solidFill>
                <a:latin typeface="Courier New" panose="02070309020205020404" pitchFamily="49" charset="0"/>
                <a:cs typeface="Courier New" panose="02070309020205020404" pitchFamily="49" charset="0"/>
              </a:rPr>
              <a:t>: 30</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b="1" dirty="0" err="1">
                <a:solidFill>
                  <a:srgbClr val="CC7832"/>
                </a:solidFill>
                <a:latin typeface="Courier New" panose="02070309020205020404" pitchFamily="49" charset="0"/>
                <a:cs typeface="Courier New" panose="02070309020205020404" pitchFamily="49" charset="0"/>
              </a:rPr>
              <a:t>nodeSelector</a:t>
            </a:r>
            <a:r>
              <a:rPr lang="en-US" altLang="en-US" sz="1600" b="1" dirty="0">
                <a:solidFill>
                  <a:srgbClr val="CC7832"/>
                </a:solidFill>
                <a:latin typeface="Courier New" panose="02070309020205020404" pitchFamily="49" charset="0"/>
                <a:cs typeface="Courier New" panose="02070309020205020404" pitchFamily="49" charset="0"/>
              </a:rPr>
              <a:t>:</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hardware: high-spec</a:t>
            </a:r>
            <a:endPar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endParaRPr>
          </a:p>
        </p:txBody>
      </p:sp>
      <p:sp>
        <p:nvSpPr>
          <p:cNvPr id="4" name="Rectangle 3"/>
          <p:cNvSpPr/>
          <p:nvPr/>
        </p:nvSpPr>
        <p:spPr>
          <a:xfrm>
            <a:off x="1135117" y="1800852"/>
            <a:ext cx="7204841" cy="2585323"/>
          </a:xfrm>
          <a:prstGeom prst="rect">
            <a:avLst/>
          </a:prstGeom>
        </p:spPr>
        <p:txBody>
          <a:bodyPr wrap="square">
            <a:spAutoFit/>
          </a:bodyPr>
          <a:lstStyle/>
          <a:p>
            <a:r>
              <a:rPr lang="en-US" dirty="0"/>
              <a:t>kubectl get nodes</a:t>
            </a:r>
          </a:p>
          <a:p>
            <a:endParaRPr lang="en-US" dirty="0"/>
          </a:p>
          <a:p>
            <a:r>
              <a:rPr lang="en-US" dirty="0"/>
              <a:t>kubectl get nodes --show-labels</a:t>
            </a:r>
          </a:p>
          <a:p>
            <a:endParaRPr lang="en-US" dirty="0"/>
          </a:p>
          <a:p>
            <a:r>
              <a:rPr lang="en-US" dirty="0"/>
              <a:t>kubectl create -f &lt;</a:t>
            </a:r>
            <a:r>
              <a:rPr lang="en-US" dirty="0" err="1"/>
              <a:t>yamlfile</a:t>
            </a:r>
            <a:r>
              <a:rPr lang="en-US" dirty="0"/>
              <a:t>&gt;</a:t>
            </a:r>
          </a:p>
          <a:p>
            <a:endParaRPr lang="en-US" dirty="0"/>
          </a:p>
          <a:p>
            <a:r>
              <a:rPr lang="en-US" dirty="0"/>
              <a:t>kubectl describe pod  (you can edit the values)</a:t>
            </a:r>
          </a:p>
          <a:p>
            <a:endParaRPr lang="en-US" dirty="0"/>
          </a:p>
          <a:p>
            <a:r>
              <a:rPr lang="en-US" dirty="0"/>
              <a:t> kubectl edit pod &lt;POD-NAME&gt;</a:t>
            </a:r>
          </a:p>
        </p:txBody>
      </p:sp>
    </p:spTree>
    <p:extLst>
      <p:ext uri="{BB962C8B-B14F-4D97-AF65-F5344CB8AC3E}">
        <p14:creationId xmlns:p14="http://schemas.microsoft.com/office/powerpoint/2010/main" val="5793901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986FD6-B7D3-43C4-89E2-0A9F3852A658}"/>
              </a:ext>
            </a:extLst>
          </p:cNvPr>
          <p:cNvSpPr>
            <a:spLocks noGrp="1"/>
          </p:cNvSpPr>
          <p:nvPr>
            <p:ph type="title"/>
          </p:nvPr>
        </p:nvSpPr>
        <p:spPr/>
        <p:txBody>
          <a:bodyPr/>
          <a:lstStyle/>
          <a:p>
            <a:r>
              <a:rPr lang="en-US" dirty="0"/>
              <a:t>Static Pod</a:t>
            </a:r>
          </a:p>
        </p:txBody>
      </p:sp>
      <p:sp>
        <p:nvSpPr>
          <p:cNvPr id="6" name="Text Placeholder 5">
            <a:extLst>
              <a:ext uri="{FF2B5EF4-FFF2-40B4-BE49-F238E27FC236}">
                <a16:creationId xmlns:a16="http://schemas.microsoft.com/office/drawing/2014/main" id="{9EC62F12-6A65-480C-A752-4C3F4C641736}"/>
              </a:ext>
            </a:extLst>
          </p:cNvPr>
          <p:cNvSpPr>
            <a:spLocks noGrp="1"/>
          </p:cNvSpPr>
          <p:nvPr>
            <p:ph type="body" sz="half" idx="2"/>
          </p:nvPr>
        </p:nvSpPr>
        <p:spPr/>
        <p:txBody>
          <a:bodyPr/>
          <a:lstStyle/>
          <a:p>
            <a:r>
              <a:rPr lang="en-US" dirty="0"/>
              <a:t>Individual pods on Workers</a:t>
            </a:r>
          </a:p>
        </p:txBody>
      </p:sp>
      <p:pic>
        <p:nvPicPr>
          <p:cNvPr id="3" name="Picture 2" descr="A close up of a logo&#10;&#10;Description generated with very high confidence">
            <a:extLst>
              <a:ext uri="{FF2B5EF4-FFF2-40B4-BE49-F238E27FC236}">
                <a16:creationId xmlns:a16="http://schemas.microsoft.com/office/drawing/2014/main" id="{18AF59DB-61B7-4803-9D3D-F052210DA9DB}"/>
              </a:ext>
            </a:extLst>
          </p:cNvPr>
          <p:cNvPicPr>
            <a:picLocks noChangeAspect="1"/>
          </p:cNvPicPr>
          <p:nvPr/>
        </p:nvPicPr>
        <p:blipFill>
          <a:blip r:embed="rId3"/>
          <a:stretch>
            <a:fillRect/>
          </a:stretch>
        </p:blipFill>
        <p:spPr>
          <a:xfrm>
            <a:off x="4800170" y="0"/>
            <a:ext cx="6858000" cy="6858000"/>
          </a:xfrm>
          <a:prstGeom prst="rect">
            <a:avLst/>
          </a:prstGeom>
        </p:spPr>
      </p:pic>
      <p:sp>
        <p:nvSpPr>
          <p:cNvPr id="10" name="Rectangle 9">
            <a:extLst>
              <a:ext uri="{FF2B5EF4-FFF2-40B4-BE49-F238E27FC236}">
                <a16:creationId xmlns:a16="http://schemas.microsoft.com/office/drawing/2014/main" id="{F8E62888-91D0-4C14-AA8F-4CE2EA60F874}"/>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758BFF3-D79C-4316-A8F9-F03C39113D4A}"/>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973BF8E-D2CD-4D32-82FE-74A2DB49E33B}"/>
              </a:ext>
            </a:extLst>
          </p:cNvPr>
          <p:cNvSpPr txBox="1"/>
          <p:nvPr/>
        </p:nvSpPr>
        <p:spPr>
          <a:xfrm>
            <a:off x="4448700" y="6334780"/>
            <a:ext cx="1838708" cy="523220"/>
          </a:xfrm>
          <a:prstGeom prst="rect">
            <a:avLst/>
          </a:prstGeom>
          <a:noFill/>
        </p:spPr>
        <p:txBody>
          <a:bodyPr wrap="none" rtlCol="0">
            <a:spAutoFit/>
          </a:bodyPr>
          <a:lstStyle/>
          <a:p>
            <a:r>
              <a:rPr lang="en-US" sz="2800" dirty="0">
                <a:solidFill>
                  <a:schemeClr val="accent1">
                    <a:lumMod val="20000"/>
                    <a:lumOff val="80000"/>
                  </a:schemeClr>
                </a:solidFill>
              </a:rPr>
              <a:t>Gagandeep</a:t>
            </a:r>
          </a:p>
        </p:txBody>
      </p:sp>
    </p:spTree>
    <p:extLst>
      <p:ext uri="{BB962C8B-B14F-4D97-AF65-F5344CB8AC3E}">
        <p14:creationId xmlns:p14="http://schemas.microsoft.com/office/powerpoint/2010/main" val="28268925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FB93-7C5D-4CCD-AD67-FD8E33F23229}"/>
              </a:ext>
            </a:extLst>
          </p:cNvPr>
          <p:cNvSpPr>
            <a:spLocks noGrp="1"/>
          </p:cNvSpPr>
          <p:nvPr>
            <p:ph type="title"/>
          </p:nvPr>
        </p:nvSpPr>
        <p:spPr/>
        <p:txBody>
          <a:bodyPr/>
          <a:lstStyle/>
          <a:p>
            <a:r>
              <a:rPr lang="en-US" dirty="0"/>
              <a:t>Static Pods</a:t>
            </a:r>
          </a:p>
        </p:txBody>
      </p:sp>
      <p:sp>
        <p:nvSpPr>
          <p:cNvPr id="86" name="TextBox 85">
            <a:extLst>
              <a:ext uri="{FF2B5EF4-FFF2-40B4-BE49-F238E27FC236}">
                <a16:creationId xmlns:a16="http://schemas.microsoft.com/office/drawing/2014/main" id="{7EA72DEA-D83C-4F1F-965D-64363701BD8F}"/>
              </a:ext>
            </a:extLst>
          </p:cNvPr>
          <p:cNvSpPr txBox="1"/>
          <p:nvPr/>
        </p:nvSpPr>
        <p:spPr>
          <a:xfrm>
            <a:off x="971271" y="2027730"/>
            <a:ext cx="10310418" cy="3416320"/>
          </a:xfrm>
          <a:prstGeom prst="rect">
            <a:avLst/>
          </a:prstGeom>
          <a:noFill/>
        </p:spPr>
        <p:txBody>
          <a:bodyPr wrap="square">
            <a:spAutoFit/>
          </a:bodyPr>
          <a:lstStyle/>
          <a:p>
            <a:r>
              <a:rPr lang="en-GB" dirty="0"/>
              <a:t>Static Pods are managed directly by the </a:t>
            </a:r>
            <a:r>
              <a:rPr lang="en-GB" dirty="0" err="1"/>
              <a:t>kubelet</a:t>
            </a:r>
            <a:r>
              <a:rPr lang="en-GB" dirty="0"/>
              <a:t> daemon on a specific node, without the API server observing them. </a:t>
            </a:r>
          </a:p>
          <a:p>
            <a:endParaRPr lang="en-GB" dirty="0"/>
          </a:p>
          <a:p>
            <a:r>
              <a:rPr lang="en-GB" dirty="0"/>
              <a:t>Unlike Pods that are managed by the control plane (for example, a Deployment); instead, the </a:t>
            </a:r>
            <a:r>
              <a:rPr lang="en-GB" dirty="0" err="1"/>
              <a:t>kubelet</a:t>
            </a:r>
            <a:r>
              <a:rPr lang="en-GB" dirty="0"/>
              <a:t> watches each static Pod (and restarts it if it fails).</a:t>
            </a:r>
          </a:p>
          <a:p>
            <a:endParaRPr lang="en-GB" dirty="0"/>
          </a:p>
          <a:p>
            <a:r>
              <a:rPr lang="en-GB" dirty="0"/>
              <a:t>Static Pods are always bound to one </a:t>
            </a:r>
            <a:r>
              <a:rPr lang="en-GB" dirty="0" err="1"/>
              <a:t>Kubelet</a:t>
            </a:r>
            <a:r>
              <a:rPr lang="en-GB" dirty="0"/>
              <a:t> on a specific node.</a:t>
            </a:r>
          </a:p>
          <a:p>
            <a:endParaRPr lang="en-GB" dirty="0"/>
          </a:p>
          <a:p>
            <a:r>
              <a:rPr lang="en-GB" dirty="0"/>
              <a:t>The </a:t>
            </a:r>
            <a:r>
              <a:rPr lang="en-GB" dirty="0" err="1"/>
              <a:t>kubelet</a:t>
            </a:r>
            <a:r>
              <a:rPr lang="en-GB" dirty="0"/>
              <a:t> automatically tries to create a mirror Pod on the Kubernetes API server for each static Pod. This means that the Pods running on a node are visible on the API server, but cannot be controlled from there. </a:t>
            </a:r>
          </a:p>
          <a:p>
            <a:endParaRPr lang="en-GB" dirty="0"/>
          </a:p>
          <a:p>
            <a:r>
              <a:rPr lang="en-GB" dirty="0"/>
              <a:t>The Pod names will be suffixed with the node hostname with a leading hyphen.</a:t>
            </a:r>
            <a:endParaRPr lang="en-IN" dirty="0"/>
          </a:p>
        </p:txBody>
      </p:sp>
    </p:spTree>
    <p:extLst>
      <p:ext uri="{BB962C8B-B14F-4D97-AF65-F5344CB8AC3E}">
        <p14:creationId xmlns:p14="http://schemas.microsoft.com/office/powerpoint/2010/main" val="3852587826"/>
      </p:ext>
    </p:extLst>
  </p:cSld>
  <p:clrMapOvr>
    <a:masterClrMapping/>
  </p:clrMapOvr>
  <p:transition spd="slow">
    <p:push/>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FB93-7C5D-4CCD-AD67-FD8E33F23229}"/>
              </a:ext>
            </a:extLst>
          </p:cNvPr>
          <p:cNvSpPr>
            <a:spLocks noGrp="1"/>
          </p:cNvSpPr>
          <p:nvPr>
            <p:ph type="title"/>
          </p:nvPr>
        </p:nvSpPr>
        <p:spPr/>
        <p:txBody>
          <a:bodyPr/>
          <a:lstStyle/>
          <a:p>
            <a:r>
              <a:rPr lang="en-US" dirty="0"/>
              <a:t>Static Pods</a:t>
            </a:r>
          </a:p>
        </p:txBody>
      </p:sp>
      <p:sp>
        <p:nvSpPr>
          <p:cNvPr id="86" name="TextBox 85">
            <a:extLst>
              <a:ext uri="{FF2B5EF4-FFF2-40B4-BE49-F238E27FC236}">
                <a16:creationId xmlns:a16="http://schemas.microsoft.com/office/drawing/2014/main" id="{7EA72DEA-D83C-4F1F-965D-64363701BD8F}"/>
              </a:ext>
            </a:extLst>
          </p:cNvPr>
          <p:cNvSpPr txBox="1"/>
          <p:nvPr/>
        </p:nvSpPr>
        <p:spPr>
          <a:xfrm>
            <a:off x="971271" y="2027730"/>
            <a:ext cx="10310418" cy="3693319"/>
          </a:xfrm>
          <a:prstGeom prst="rect">
            <a:avLst/>
          </a:prstGeom>
          <a:noFill/>
        </p:spPr>
        <p:txBody>
          <a:bodyPr wrap="square">
            <a:spAutoFit/>
          </a:bodyPr>
          <a:lstStyle/>
          <a:p>
            <a:r>
              <a:rPr lang="en-GB" dirty="0"/>
              <a:t>K8S version &gt;1.21.x:</a:t>
            </a:r>
          </a:p>
          <a:p>
            <a:endParaRPr lang="en-GB" dirty="0"/>
          </a:p>
          <a:p>
            <a:r>
              <a:rPr lang="en-GB" dirty="0"/>
              <a:t>Put </a:t>
            </a:r>
            <a:r>
              <a:rPr lang="en-GB" dirty="0" err="1"/>
              <a:t>pod.yaml</a:t>
            </a:r>
            <a:r>
              <a:rPr lang="en-GB" dirty="0"/>
              <a:t> file under below path on node to get it started automatically:</a:t>
            </a:r>
          </a:p>
          <a:p>
            <a:r>
              <a:rPr lang="en-GB" dirty="0"/>
              <a:t>/etc/</a:t>
            </a:r>
            <a:r>
              <a:rPr lang="en-GB" dirty="0" err="1"/>
              <a:t>kubernetes</a:t>
            </a:r>
            <a:r>
              <a:rPr lang="en-GB" dirty="0"/>
              <a:t>/manifests/</a:t>
            </a:r>
          </a:p>
          <a:p>
            <a:endParaRPr lang="en-GB" dirty="0"/>
          </a:p>
          <a:p>
            <a:r>
              <a:rPr lang="en-GB" dirty="0"/>
              <a:t>For previous versions:</a:t>
            </a:r>
          </a:p>
          <a:p>
            <a:r>
              <a:rPr lang="en-GB" dirty="0"/>
              <a:t>1) Create a directory i.e. /etc/</a:t>
            </a:r>
            <a:r>
              <a:rPr lang="en-GB" dirty="0" err="1"/>
              <a:t>kubelet.d</a:t>
            </a:r>
            <a:r>
              <a:rPr lang="en-GB" dirty="0"/>
              <a:t>/</a:t>
            </a:r>
          </a:p>
          <a:p>
            <a:r>
              <a:rPr lang="en-GB" dirty="0"/>
              <a:t>2) Put </a:t>
            </a:r>
            <a:r>
              <a:rPr lang="en-GB" dirty="0" err="1"/>
              <a:t>yaml</a:t>
            </a:r>
            <a:r>
              <a:rPr lang="en-GB" dirty="0"/>
              <a:t> files into it</a:t>
            </a:r>
          </a:p>
          <a:p>
            <a:r>
              <a:rPr lang="en-GB" dirty="0"/>
              <a:t>3) Run below command:</a:t>
            </a:r>
          </a:p>
          <a:p>
            <a:r>
              <a:rPr lang="en-GB" dirty="0"/>
              <a:t>	KUBELET_ARGS="--cluster-</a:t>
            </a:r>
            <a:r>
              <a:rPr lang="en-GB" dirty="0" err="1"/>
              <a:t>dns</a:t>
            </a:r>
            <a:r>
              <a:rPr lang="en-GB" dirty="0"/>
              <a:t>=10.254.0.10 --cluster-domain=</a:t>
            </a:r>
            <a:r>
              <a:rPr lang="en-GB" dirty="0" err="1"/>
              <a:t>kube.local</a:t>
            </a:r>
            <a:r>
              <a:rPr lang="en-GB" dirty="0"/>
              <a:t> --pod-manifest-path=/etc/</a:t>
            </a:r>
            <a:r>
              <a:rPr lang="en-GB" dirty="0" err="1"/>
              <a:t>kubelet.d</a:t>
            </a:r>
            <a:r>
              <a:rPr lang="en-GB" dirty="0"/>
              <a:t>/“</a:t>
            </a:r>
          </a:p>
          <a:p>
            <a:r>
              <a:rPr lang="en-GB" dirty="0"/>
              <a:t>4) Restart </a:t>
            </a:r>
            <a:r>
              <a:rPr lang="en-GB" dirty="0" err="1"/>
              <a:t>kubelet</a:t>
            </a:r>
            <a:r>
              <a:rPr lang="en-GB" dirty="0"/>
              <a:t> via</a:t>
            </a:r>
          </a:p>
          <a:p>
            <a:r>
              <a:rPr lang="en-GB" dirty="0"/>
              <a:t>	</a:t>
            </a:r>
            <a:r>
              <a:rPr lang="en-GB" dirty="0" err="1"/>
              <a:t>systemctl</a:t>
            </a:r>
            <a:r>
              <a:rPr lang="en-GB" dirty="0"/>
              <a:t> restart </a:t>
            </a:r>
            <a:r>
              <a:rPr lang="en-GB" dirty="0" err="1"/>
              <a:t>kubelet</a:t>
            </a:r>
            <a:endParaRPr lang="en-IN" dirty="0"/>
          </a:p>
        </p:txBody>
      </p:sp>
    </p:spTree>
    <p:extLst>
      <p:ext uri="{BB962C8B-B14F-4D97-AF65-F5344CB8AC3E}">
        <p14:creationId xmlns:p14="http://schemas.microsoft.com/office/powerpoint/2010/main" val="751161139"/>
      </p:ext>
    </p:extLst>
  </p:cSld>
  <p:clrMapOvr>
    <a:masterClrMapping/>
  </p:clrMapOvr>
  <p:transition spd="slow">
    <p:push/>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986FD6-B7D3-43C4-89E2-0A9F3852A658}"/>
              </a:ext>
            </a:extLst>
          </p:cNvPr>
          <p:cNvSpPr>
            <a:spLocks noGrp="1"/>
          </p:cNvSpPr>
          <p:nvPr>
            <p:ph type="title"/>
          </p:nvPr>
        </p:nvSpPr>
        <p:spPr/>
        <p:txBody>
          <a:bodyPr/>
          <a:lstStyle/>
          <a:p>
            <a:r>
              <a:rPr lang="en-US" dirty="0"/>
              <a:t>Init Container</a:t>
            </a:r>
          </a:p>
        </p:txBody>
      </p:sp>
      <p:sp>
        <p:nvSpPr>
          <p:cNvPr id="6" name="Text Placeholder 5">
            <a:extLst>
              <a:ext uri="{FF2B5EF4-FFF2-40B4-BE49-F238E27FC236}">
                <a16:creationId xmlns:a16="http://schemas.microsoft.com/office/drawing/2014/main" id="{9EC62F12-6A65-480C-A752-4C3F4C641736}"/>
              </a:ext>
            </a:extLst>
          </p:cNvPr>
          <p:cNvSpPr>
            <a:spLocks noGrp="1"/>
          </p:cNvSpPr>
          <p:nvPr>
            <p:ph type="body" sz="half" idx="2"/>
          </p:nvPr>
        </p:nvSpPr>
        <p:spPr/>
        <p:txBody>
          <a:bodyPr/>
          <a:lstStyle/>
          <a:p>
            <a:r>
              <a:rPr lang="en-US" dirty="0"/>
              <a:t>Start before others</a:t>
            </a:r>
          </a:p>
        </p:txBody>
      </p:sp>
      <p:pic>
        <p:nvPicPr>
          <p:cNvPr id="3" name="Picture 2" descr="A close up of a logo&#10;&#10;Description generated with very high confidence">
            <a:extLst>
              <a:ext uri="{FF2B5EF4-FFF2-40B4-BE49-F238E27FC236}">
                <a16:creationId xmlns:a16="http://schemas.microsoft.com/office/drawing/2014/main" id="{18AF59DB-61B7-4803-9D3D-F052210DA9DB}"/>
              </a:ext>
            </a:extLst>
          </p:cNvPr>
          <p:cNvPicPr>
            <a:picLocks noChangeAspect="1"/>
          </p:cNvPicPr>
          <p:nvPr/>
        </p:nvPicPr>
        <p:blipFill>
          <a:blip r:embed="rId3"/>
          <a:stretch>
            <a:fillRect/>
          </a:stretch>
        </p:blipFill>
        <p:spPr>
          <a:xfrm>
            <a:off x="4800170" y="0"/>
            <a:ext cx="6858000" cy="6858000"/>
          </a:xfrm>
          <a:prstGeom prst="rect">
            <a:avLst/>
          </a:prstGeom>
        </p:spPr>
      </p:pic>
      <p:sp>
        <p:nvSpPr>
          <p:cNvPr id="10" name="Rectangle 9">
            <a:extLst>
              <a:ext uri="{FF2B5EF4-FFF2-40B4-BE49-F238E27FC236}">
                <a16:creationId xmlns:a16="http://schemas.microsoft.com/office/drawing/2014/main" id="{F8E62888-91D0-4C14-AA8F-4CE2EA60F874}"/>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758BFF3-D79C-4316-A8F9-F03C39113D4A}"/>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973BF8E-D2CD-4D32-82FE-74A2DB49E33B}"/>
              </a:ext>
            </a:extLst>
          </p:cNvPr>
          <p:cNvSpPr txBox="1"/>
          <p:nvPr/>
        </p:nvSpPr>
        <p:spPr>
          <a:xfrm>
            <a:off x="4448700" y="6334780"/>
            <a:ext cx="1838708" cy="523220"/>
          </a:xfrm>
          <a:prstGeom prst="rect">
            <a:avLst/>
          </a:prstGeom>
          <a:noFill/>
        </p:spPr>
        <p:txBody>
          <a:bodyPr wrap="none" rtlCol="0">
            <a:spAutoFit/>
          </a:bodyPr>
          <a:lstStyle/>
          <a:p>
            <a:r>
              <a:rPr lang="en-US" sz="2800" dirty="0">
                <a:solidFill>
                  <a:schemeClr val="accent1">
                    <a:lumMod val="20000"/>
                    <a:lumOff val="80000"/>
                  </a:schemeClr>
                </a:solidFill>
              </a:rPr>
              <a:t>Gagandeep</a:t>
            </a:r>
          </a:p>
        </p:txBody>
      </p:sp>
    </p:spTree>
    <p:extLst>
      <p:ext uri="{BB962C8B-B14F-4D97-AF65-F5344CB8AC3E}">
        <p14:creationId xmlns:p14="http://schemas.microsoft.com/office/powerpoint/2010/main" val="12964076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FB93-7C5D-4CCD-AD67-FD8E33F23229}"/>
              </a:ext>
            </a:extLst>
          </p:cNvPr>
          <p:cNvSpPr>
            <a:spLocks noGrp="1"/>
          </p:cNvSpPr>
          <p:nvPr>
            <p:ph type="title"/>
          </p:nvPr>
        </p:nvSpPr>
        <p:spPr/>
        <p:txBody>
          <a:bodyPr/>
          <a:lstStyle/>
          <a:p>
            <a:r>
              <a:rPr lang="en-US" dirty="0"/>
              <a:t>Init Containers</a:t>
            </a:r>
          </a:p>
        </p:txBody>
      </p:sp>
      <p:sp>
        <p:nvSpPr>
          <p:cNvPr id="86" name="TextBox 85">
            <a:extLst>
              <a:ext uri="{FF2B5EF4-FFF2-40B4-BE49-F238E27FC236}">
                <a16:creationId xmlns:a16="http://schemas.microsoft.com/office/drawing/2014/main" id="{7EA72DEA-D83C-4F1F-965D-64363701BD8F}"/>
              </a:ext>
            </a:extLst>
          </p:cNvPr>
          <p:cNvSpPr txBox="1"/>
          <p:nvPr/>
        </p:nvSpPr>
        <p:spPr>
          <a:xfrm>
            <a:off x="971271" y="1935366"/>
            <a:ext cx="10310418" cy="4247317"/>
          </a:xfrm>
          <a:prstGeom prst="rect">
            <a:avLst/>
          </a:prstGeom>
          <a:noFill/>
        </p:spPr>
        <p:txBody>
          <a:bodyPr wrap="square">
            <a:spAutoFit/>
          </a:bodyPr>
          <a:lstStyle/>
          <a:p>
            <a:r>
              <a:rPr lang="en-GB" dirty="0"/>
              <a:t>What if you need one container in pod to run successfully, before other containers get started in it to setup the base (like Filesystem, Binaries availability/Dependency etc)?</a:t>
            </a:r>
          </a:p>
          <a:p>
            <a:endParaRPr lang="en-GB" dirty="0"/>
          </a:p>
          <a:p>
            <a:r>
              <a:rPr lang="en-GB" dirty="0"/>
              <a:t>A Pod can have multiple containers running apps within it, but it can also have one or more </a:t>
            </a:r>
            <a:r>
              <a:rPr lang="en-GB" dirty="0" err="1"/>
              <a:t>init</a:t>
            </a:r>
            <a:r>
              <a:rPr lang="en-GB" dirty="0"/>
              <a:t> containers, which are run before the app containers are started.</a:t>
            </a:r>
          </a:p>
          <a:p>
            <a:endParaRPr lang="en-GB" dirty="0"/>
          </a:p>
          <a:p>
            <a:r>
              <a:rPr lang="en-GB" dirty="0"/>
              <a:t>Init containers are exactly like regular containers, except:</a:t>
            </a:r>
          </a:p>
          <a:p>
            <a:endParaRPr lang="en-GB" dirty="0"/>
          </a:p>
          <a:p>
            <a:r>
              <a:rPr lang="en-GB" dirty="0"/>
              <a:t>Init containers always run to completion.</a:t>
            </a:r>
          </a:p>
          <a:p>
            <a:r>
              <a:rPr lang="en-GB" dirty="0"/>
              <a:t>Each </a:t>
            </a:r>
            <a:r>
              <a:rPr lang="en-GB" dirty="0" err="1"/>
              <a:t>init</a:t>
            </a:r>
            <a:r>
              <a:rPr lang="en-GB" dirty="0"/>
              <a:t> container must complete successfully before the next one starts.</a:t>
            </a:r>
          </a:p>
          <a:p>
            <a:endParaRPr lang="en-GB" dirty="0"/>
          </a:p>
          <a:p>
            <a:r>
              <a:rPr lang="en-GB" dirty="0"/>
              <a:t>If a Pod's </a:t>
            </a:r>
            <a:r>
              <a:rPr lang="en-GB" dirty="0" err="1"/>
              <a:t>init</a:t>
            </a:r>
            <a:r>
              <a:rPr lang="en-GB" dirty="0"/>
              <a:t> container fails, the </a:t>
            </a:r>
            <a:r>
              <a:rPr lang="en-GB" dirty="0" err="1"/>
              <a:t>kubelet</a:t>
            </a:r>
            <a:r>
              <a:rPr lang="en-GB" dirty="0"/>
              <a:t> repeatedly restarts that </a:t>
            </a:r>
            <a:r>
              <a:rPr lang="en-GB" dirty="0" err="1"/>
              <a:t>init</a:t>
            </a:r>
            <a:r>
              <a:rPr lang="en-GB" dirty="0"/>
              <a:t> container until it succeeds. </a:t>
            </a:r>
          </a:p>
          <a:p>
            <a:endParaRPr lang="en-GB" dirty="0"/>
          </a:p>
          <a:p>
            <a:r>
              <a:rPr lang="en-GB" dirty="0"/>
              <a:t>However, if the Pod has a </a:t>
            </a:r>
            <a:r>
              <a:rPr lang="en-GB" dirty="0" err="1"/>
              <a:t>restartPolicy</a:t>
            </a:r>
            <a:r>
              <a:rPr lang="en-GB" dirty="0"/>
              <a:t> of Never, and an </a:t>
            </a:r>
            <a:r>
              <a:rPr lang="en-GB" dirty="0" err="1"/>
              <a:t>init</a:t>
            </a:r>
            <a:r>
              <a:rPr lang="en-GB" dirty="0"/>
              <a:t> container fails during </a:t>
            </a:r>
            <a:r>
              <a:rPr lang="en-GB" dirty="0" err="1"/>
              <a:t>startup</a:t>
            </a:r>
            <a:r>
              <a:rPr lang="en-GB" dirty="0"/>
              <a:t> of that Pod, Kubernetes treats the overall Pod as failed.</a:t>
            </a:r>
            <a:endParaRPr lang="en-IN" dirty="0"/>
          </a:p>
        </p:txBody>
      </p:sp>
    </p:spTree>
    <p:extLst>
      <p:ext uri="{BB962C8B-B14F-4D97-AF65-F5344CB8AC3E}">
        <p14:creationId xmlns:p14="http://schemas.microsoft.com/office/powerpoint/2010/main" val="39759352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animEffect transition="in" filter="fade">
                                      <p:cBhvr>
                                        <p:cTn id="7" dur="1000"/>
                                        <p:tgtEl>
                                          <p:spTgt spid="86">
                                            <p:txEl>
                                              <p:pRg st="0" end="0"/>
                                            </p:txEl>
                                          </p:spTgt>
                                        </p:tgtEl>
                                      </p:cBhvr>
                                    </p:animEffect>
                                    <p:anim calcmode="lin" valueType="num">
                                      <p:cBhvr>
                                        <p:cTn id="8" dur="10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6">
                                            <p:txEl>
                                              <p:pRg st="2" end="2"/>
                                            </p:txEl>
                                          </p:spTgt>
                                        </p:tgtEl>
                                        <p:attrNameLst>
                                          <p:attrName>style.visibility</p:attrName>
                                        </p:attrNameLst>
                                      </p:cBhvr>
                                      <p:to>
                                        <p:strVal val="visible"/>
                                      </p:to>
                                    </p:set>
                                    <p:animEffect transition="in" filter="fade">
                                      <p:cBhvr>
                                        <p:cTn id="14" dur="1000"/>
                                        <p:tgtEl>
                                          <p:spTgt spid="86">
                                            <p:txEl>
                                              <p:pRg st="2" end="2"/>
                                            </p:txEl>
                                          </p:spTgt>
                                        </p:tgtEl>
                                      </p:cBhvr>
                                    </p:animEffect>
                                    <p:anim calcmode="lin" valueType="num">
                                      <p:cBhvr>
                                        <p:cTn id="15" dur="1000" fill="hold"/>
                                        <p:tgtEl>
                                          <p:spTgt spid="8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6">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6">
                                            <p:txEl>
                                              <p:pRg st="4" end="4"/>
                                            </p:txEl>
                                          </p:spTgt>
                                        </p:tgtEl>
                                        <p:attrNameLst>
                                          <p:attrName>style.visibility</p:attrName>
                                        </p:attrNameLst>
                                      </p:cBhvr>
                                      <p:to>
                                        <p:strVal val="visible"/>
                                      </p:to>
                                    </p:set>
                                    <p:animEffect transition="in" filter="fade">
                                      <p:cBhvr>
                                        <p:cTn id="19" dur="1000"/>
                                        <p:tgtEl>
                                          <p:spTgt spid="86">
                                            <p:txEl>
                                              <p:pRg st="4" end="4"/>
                                            </p:txEl>
                                          </p:spTgt>
                                        </p:tgtEl>
                                      </p:cBhvr>
                                    </p:animEffect>
                                    <p:anim calcmode="lin" valueType="num">
                                      <p:cBhvr>
                                        <p:cTn id="20" dur="1000" fill="hold"/>
                                        <p:tgtEl>
                                          <p:spTgt spid="86">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86">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6">
                                            <p:txEl>
                                              <p:pRg st="6" end="6"/>
                                            </p:txEl>
                                          </p:spTgt>
                                        </p:tgtEl>
                                        <p:attrNameLst>
                                          <p:attrName>style.visibility</p:attrName>
                                        </p:attrNameLst>
                                      </p:cBhvr>
                                      <p:to>
                                        <p:strVal val="visible"/>
                                      </p:to>
                                    </p:set>
                                    <p:animEffect transition="in" filter="fade">
                                      <p:cBhvr>
                                        <p:cTn id="24" dur="1000"/>
                                        <p:tgtEl>
                                          <p:spTgt spid="86">
                                            <p:txEl>
                                              <p:pRg st="6" end="6"/>
                                            </p:txEl>
                                          </p:spTgt>
                                        </p:tgtEl>
                                      </p:cBhvr>
                                    </p:animEffect>
                                    <p:anim calcmode="lin" valueType="num">
                                      <p:cBhvr>
                                        <p:cTn id="25" dur="1000" fill="hold"/>
                                        <p:tgtEl>
                                          <p:spTgt spid="86">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86">
                                            <p:txEl>
                                              <p:pRg st="6" end="6"/>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86">
                                            <p:txEl>
                                              <p:pRg st="7" end="7"/>
                                            </p:txEl>
                                          </p:spTgt>
                                        </p:tgtEl>
                                        <p:attrNameLst>
                                          <p:attrName>style.visibility</p:attrName>
                                        </p:attrNameLst>
                                      </p:cBhvr>
                                      <p:to>
                                        <p:strVal val="visible"/>
                                      </p:to>
                                    </p:set>
                                    <p:animEffect transition="in" filter="fade">
                                      <p:cBhvr>
                                        <p:cTn id="29" dur="1000"/>
                                        <p:tgtEl>
                                          <p:spTgt spid="86">
                                            <p:txEl>
                                              <p:pRg st="7" end="7"/>
                                            </p:txEl>
                                          </p:spTgt>
                                        </p:tgtEl>
                                      </p:cBhvr>
                                    </p:animEffect>
                                    <p:anim calcmode="lin" valueType="num">
                                      <p:cBhvr>
                                        <p:cTn id="30" dur="1000" fill="hold"/>
                                        <p:tgtEl>
                                          <p:spTgt spid="86">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86">
                                            <p:txEl>
                                              <p:pRg st="7" end="7"/>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86">
                                            <p:txEl>
                                              <p:pRg st="9" end="9"/>
                                            </p:txEl>
                                          </p:spTgt>
                                        </p:tgtEl>
                                        <p:attrNameLst>
                                          <p:attrName>style.visibility</p:attrName>
                                        </p:attrNameLst>
                                      </p:cBhvr>
                                      <p:to>
                                        <p:strVal val="visible"/>
                                      </p:to>
                                    </p:set>
                                    <p:animEffect transition="in" filter="fade">
                                      <p:cBhvr>
                                        <p:cTn id="34" dur="1000"/>
                                        <p:tgtEl>
                                          <p:spTgt spid="86">
                                            <p:txEl>
                                              <p:pRg st="9" end="9"/>
                                            </p:txEl>
                                          </p:spTgt>
                                        </p:tgtEl>
                                      </p:cBhvr>
                                    </p:animEffect>
                                    <p:anim calcmode="lin" valueType="num">
                                      <p:cBhvr>
                                        <p:cTn id="35" dur="1000" fill="hold"/>
                                        <p:tgtEl>
                                          <p:spTgt spid="86">
                                            <p:txEl>
                                              <p:pRg st="9" end="9"/>
                                            </p:txEl>
                                          </p:spTgt>
                                        </p:tgtEl>
                                        <p:attrNameLst>
                                          <p:attrName>ppt_x</p:attrName>
                                        </p:attrNameLst>
                                      </p:cBhvr>
                                      <p:tavLst>
                                        <p:tav tm="0">
                                          <p:val>
                                            <p:strVal val="#ppt_x"/>
                                          </p:val>
                                        </p:tav>
                                        <p:tav tm="100000">
                                          <p:val>
                                            <p:strVal val="#ppt_x"/>
                                          </p:val>
                                        </p:tav>
                                      </p:tavLst>
                                    </p:anim>
                                    <p:anim calcmode="lin" valueType="num">
                                      <p:cBhvr>
                                        <p:cTn id="36" dur="1000" fill="hold"/>
                                        <p:tgtEl>
                                          <p:spTgt spid="86">
                                            <p:txEl>
                                              <p:pRg st="9" end="9"/>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86">
                                            <p:txEl>
                                              <p:pRg st="11" end="11"/>
                                            </p:txEl>
                                          </p:spTgt>
                                        </p:tgtEl>
                                        <p:attrNameLst>
                                          <p:attrName>style.visibility</p:attrName>
                                        </p:attrNameLst>
                                      </p:cBhvr>
                                      <p:to>
                                        <p:strVal val="visible"/>
                                      </p:to>
                                    </p:set>
                                    <p:animEffect transition="in" filter="fade">
                                      <p:cBhvr>
                                        <p:cTn id="39" dur="1000"/>
                                        <p:tgtEl>
                                          <p:spTgt spid="86">
                                            <p:txEl>
                                              <p:pRg st="11" end="11"/>
                                            </p:txEl>
                                          </p:spTgt>
                                        </p:tgtEl>
                                      </p:cBhvr>
                                    </p:animEffect>
                                    <p:anim calcmode="lin" valueType="num">
                                      <p:cBhvr>
                                        <p:cTn id="40" dur="1000" fill="hold"/>
                                        <p:tgtEl>
                                          <p:spTgt spid="86">
                                            <p:txEl>
                                              <p:pRg st="11" end="11"/>
                                            </p:txEl>
                                          </p:spTgt>
                                        </p:tgtEl>
                                        <p:attrNameLst>
                                          <p:attrName>ppt_x</p:attrName>
                                        </p:attrNameLst>
                                      </p:cBhvr>
                                      <p:tavLst>
                                        <p:tav tm="0">
                                          <p:val>
                                            <p:strVal val="#ppt_x"/>
                                          </p:val>
                                        </p:tav>
                                        <p:tav tm="100000">
                                          <p:val>
                                            <p:strVal val="#ppt_x"/>
                                          </p:val>
                                        </p:tav>
                                      </p:tavLst>
                                    </p:anim>
                                    <p:anim calcmode="lin" valueType="num">
                                      <p:cBhvr>
                                        <p:cTn id="41" dur="1000" fill="hold"/>
                                        <p:tgtEl>
                                          <p:spTgt spid="86">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FB93-7C5D-4CCD-AD67-FD8E33F23229}"/>
              </a:ext>
            </a:extLst>
          </p:cNvPr>
          <p:cNvSpPr>
            <a:spLocks noGrp="1"/>
          </p:cNvSpPr>
          <p:nvPr>
            <p:ph type="title"/>
          </p:nvPr>
        </p:nvSpPr>
        <p:spPr/>
        <p:txBody>
          <a:bodyPr/>
          <a:lstStyle/>
          <a:p>
            <a:r>
              <a:rPr lang="en-US" dirty="0"/>
              <a:t>Init Containers</a:t>
            </a:r>
          </a:p>
        </p:txBody>
      </p:sp>
      <p:sp>
        <p:nvSpPr>
          <p:cNvPr id="86" name="TextBox 85">
            <a:extLst>
              <a:ext uri="{FF2B5EF4-FFF2-40B4-BE49-F238E27FC236}">
                <a16:creationId xmlns:a16="http://schemas.microsoft.com/office/drawing/2014/main" id="{7EA72DEA-D83C-4F1F-965D-64363701BD8F}"/>
              </a:ext>
            </a:extLst>
          </p:cNvPr>
          <p:cNvSpPr txBox="1"/>
          <p:nvPr/>
        </p:nvSpPr>
        <p:spPr>
          <a:xfrm>
            <a:off x="971271" y="2027730"/>
            <a:ext cx="10310418" cy="646331"/>
          </a:xfrm>
          <a:prstGeom prst="rect">
            <a:avLst/>
          </a:prstGeom>
          <a:noFill/>
        </p:spPr>
        <p:txBody>
          <a:bodyPr wrap="square">
            <a:spAutoFit/>
          </a:bodyPr>
          <a:lstStyle/>
          <a:p>
            <a:r>
              <a:rPr lang="en-GB" dirty="0">
                <a:hlinkClick r:id="rId3"/>
              </a:rPr>
              <a:t>https://kubernetes.io/docs/concepts/workloads/pods/init-containers/</a:t>
            </a:r>
            <a:endParaRPr lang="en-GB" dirty="0"/>
          </a:p>
          <a:p>
            <a:endParaRPr lang="en-IN" dirty="0"/>
          </a:p>
        </p:txBody>
      </p:sp>
    </p:spTree>
    <p:extLst>
      <p:ext uri="{BB962C8B-B14F-4D97-AF65-F5344CB8AC3E}">
        <p14:creationId xmlns:p14="http://schemas.microsoft.com/office/powerpoint/2010/main" val="3525269646"/>
      </p:ext>
    </p:extLst>
  </p:cSld>
  <p:clrMapOvr>
    <a:masterClrMapping/>
  </p:clrMapOvr>
  <p:transition spd="slow">
    <p:push/>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986FD6-B7D3-43C4-89E2-0A9F3852A658}"/>
              </a:ext>
            </a:extLst>
          </p:cNvPr>
          <p:cNvSpPr>
            <a:spLocks noGrp="1"/>
          </p:cNvSpPr>
          <p:nvPr>
            <p:ph type="title"/>
          </p:nvPr>
        </p:nvSpPr>
        <p:spPr/>
        <p:txBody>
          <a:bodyPr/>
          <a:lstStyle/>
          <a:p>
            <a:r>
              <a:rPr lang="en-US" dirty="0" err="1"/>
              <a:t>DaemonSet</a:t>
            </a:r>
            <a:endParaRPr lang="en-US" dirty="0"/>
          </a:p>
        </p:txBody>
      </p:sp>
      <p:sp>
        <p:nvSpPr>
          <p:cNvPr id="6" name="Text Placeholder 5">
            <a:extLst>
              <a:ext uri="{FF2B5EF4-FFF2-40B4-BE49-F238E27FC236}">
                <a16:creationId xmlns:a16="http://schemas.microsoft.com/office/drawing/2014/main" id="{9EC62F12-6A65-480C-A752-4C3F4C641736}"/>
              </a:ext>
            </a:extLst>
          </p:cNvPr>
          <p:cNvSpPr>
            <a:spLocks noGrp="1"/>
          </p:cNvSpPr>
          <p:nvPr>
            <p:ph type="body" sz="half" idx="2"/>
          </p:nvPr>
        </p:nvSpPr>
        <p:spPr/>
        <p:txBody>
          <a:bodyPr/>
          <a:lstStyle/>
          <a:p>
            <a:r>
              <a:rPr lang="en-US" dirty="0"/>
              <a:t>Run on all Machines</a:t>
            </a:r>
          </a:p>
        </p:txBody>
      </p:sp>
      <p:pic>
        <p:nvPicPr>
          <p:cNvPr id="3" name="Picture 2" descr="A close up of a logo&#10;&#10;Description generated with very high confidence">
            <a:extLst>
              <a:ext uri="{FF2B5EF4-FFF2-40B4-BE49-F238E27FC236}">
                <a16:creationId xmlns:a16="http://schemas.microsoft.com/office/drawing/2014/main" id="{18AF59DB-61B7-4803-9D3D-F052210DA9DB}"/>
              </a:ext>
            </a:extLst>
          </p:cNvPr>
          <p:cNvPicPr>
            <a:picLocks noChangeAspect="1"/>
          </p:cNvPicPr>
          <p:nvPr/>
        </p:nvPicPr>
        <p:blipFill>
          <a:blip r:embed="rId3"/>
          <a:stretch>
            <a:fillRect/>
          </a:stretch>
        </p:blipFill>
        <p:spPr>
          <a:xfrm>
            <a:off x="4800170" y="0"/>
            <a:ext cx="6858000" cy="6858000"/>
          </a:xfrm>
          <a:prstGeom prst="rect">
            <a:avLst/>
          </a:prstGeom>
        </p:spPr>
      </p:pic>
      <p:sp>
        <p:nvSpPr>
          <p:cNvPr id="10" name="Rectangle 9">
            <a:extLst>
              <a:ext uri="{FF2B5EF4-FFF2-40B4-BE49-F238E27FC236}">
                <a16:creationId xmlns:a16="http://schemas.microsoft.com/office/drawing/2014/main" id="{F8E62888-91D0-4C14-AA8F-4CE2EA60F874}"/>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758BFF3-D79C-4316-A8F9-F03C39113D4A}"/>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973BF8E-D2CD-4D32-82FE-74A2DB49E33B}"/>
              </a:ext>
            </a:extLst>
          </p:cNvPr>
          <p:cNvSpPr txBox="1"/>
          <p:nvPr/>
        </p:nvSpPr>
        <p:spPr>
          <a:xfrm>
            <a:off x="4448700" y="6334780"/>
            <a:ext cx="1838708" cy="523220"/>
          </a:xfrm>
          <a:prstGeom prst="rect">
            <a:avLst/>
          </a:prstGeom>
          <a:noFill/>
        </p:spPr>
        <p:txBody>
          <a:bodyPr wrap="none" rtlCol="0">
            <a:spAutoFit/>
          </a:bodyPr>
          <a:lstStyle/>
          <a:p>
            <a:r>
              <a:rPr lang="en-US" sz="2800" dirty="0">
                <a:solidFill>
                  <a:schemeClr val="accent1">
                    <a:lumMod val="20000"/>
                    <a:lumOff val="80000"/>
                  </a:schemeClr>
                </a:solidFill>
              </a:rPr>
              <a:t>Gagandeep</a:t>
            </a:r>
          </a:p>
        </p:txBody>
      </p:sp>
    </p:spTree>
    <p:extLst>
      <p:ext uri="{BB962C8B-B14F-4D97-AF65-F5344CB8AC3E}">
        <p14:creationId xmlns:p14="http://schemas.microsoft.com/office/powerpoint/2010/main" val="4482393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FB93-7C5D-4CCD-AD67-FD8E33F23229}"/>
              </a:ext>
            </a:extLst>
          </p:cNvPr>
          <p:cNvSpPr>
            <a:spLocks noGrp="1"/>
          </p:cNvSpPr>
          <p:nvPr>
            <p:ph type="title"/>
          </p:nvPr>
        </p:nvSpPr>
        <p:spPr/>
        <p:txBody>
          <a:bodyPr/>
          <a:lstStyle/>
          <a:p>
            <a:r>
              <a:rPr lang="en-US" dirty="0" err="1"/>
              <a:t>DaemonSets</a:t>
            </a:r>
            <a:endParaRPr lang="en-US" dirty="0"/>
          </a:p>
        </p:txBody>
      </p:sp>
      <p:sp>
        <p:nvSpPr>
          <p:cNvPr id="86" name="TextBox 85">
            <a:extLst>
              <a:ext uri="{FF2B5EF4-FFF2-40B4-BE49-F238E27FC236}">
                <a16:creationId xmlns:a16="http://schemas.microsoft.com/office/drawing/2014/main" id="{7EA72DEA-D83C-4F1F-965D-64363701BD8F}"/>
              </a:ext>
            </a:extLst>
          </p:cNvPr>
          <p:cNvSpPr txBox="1"/>
          <p:nvPr/>
        </p:nvSpPr>
        <p:spPr>
          <a:xfrm>
            <a:off x="971271" y="1935366"/>
            <a:ext cx="10310418" cy="4247317"/>
          </a:xfrm>
          <a:prstGeom prst="rect">
            <a:avLst/>
          </a:prstGeom>
          <a:noFill/>
        </p:spPr>
        <p:txBody>
          <a:bodyPr wrap="square">
            <a:spAutoFit/>
          </a:bodyPr>
          <a:lstStyle/>
          <a:p>
            <a:pPr>
              <a:lnSpc>
                <a:spcPct val="150000"/>
              </a:lnSpc>
            </a:pPr>
            <a:r>
              <a:rPr lang="en-GB" dirty="0"/>
              <a:t>A </a:t>
            </a:r>
            <a:r>
              <a:rPr lang="en-GB" dirty="0" err="1"/>
              <a:t>DaemonSet</a:t>
            </a:r>
            <a:r>
              <a:rPr lang="en-GB" dirty="0"/>
              <a:t> ensures that all (or some) Nodes run a copy of a Pod. As nodes are added to the cluster, Pods are added to them. As nodes are removed from the cluster, those Pods are garbage collected. Deleting a </a:t>
            </a:r>
            <a:r>
              <a:rPr lang="en-GB" dirty="0" err="1"/>
              <a:t>DaemonSet</a:t>
            </a:r>
            <a:r>
              <a:rPr lang="en-GB" dirty="0"/>
              <a:t> will clean up the Pods it created.</a:t>
            </a:r>
          </a:p>
          <a:p>
            <a:pPr>
              <a:lnSpc>
                <a:spcPct val="150000"/>
              </a:lnSpc>
            </a:pPr>
            <a:endParaRPr lang="en-GB" dirty="0"/>
          </a:p>
          <a:p>
            <a:pPr>
              <a:lnSpc>
                <a:spcPct val="150000"/>
              </a:lnSpc>
            </a:pPr>
            <a:r>
              <a:rPr lang="en-GB" dirty="0"/>
              <a:t>Some typical uses of a </a:t>
            </a:r>
            <a:r>
              <a:rPr lang="en-GB" dirty="0" err="1"/>
              <a:t>DaemonSet</a:t>
            </a:r>
            <a:r>
              <a:rPr lang="en-GB" dirty="0"/>
              <a:t> are:</a:t>
            </a:r>
          </a:p>
          <a:p>
            <a:pPr marL="285750" indent="-285750">
              <a:lnSpc>
                <a:spcPct val="150000"/>
              </a:lnSpc>
              <a:buFont typeface="Arial" panose="020B0604020202020204" pitchFamily="34" charset="0"/>
              <a:buChar char="•"/>
            </a:pPr>
            <a:r>
              <a:rPr lang="en-GB" dirty="0"/>
              <a:t>running a cluster storage daemon on every node</a:t>
            </a:r>
          </a:p>
          <a:p>
            <a:pPr marL="285750" indent="-285750">
              <a:lnSpc>
                <a:spcPct val="150000"/>
              </a:lnSpc>
              <a:buFont typeface="Arial" panose="020B0604020202020204" pitchFamily="34" charset="0"/>
              <a:buChar char="•"/>
            </a:pPr>
            <a:r>
              <a:rPr lang="en-GB" dirty="0"/>
              <a:t>running a logs collection daemon on every node</a:t>
            </a:r>
          </a:p>
          <a:p>
            <a:pPr marL="285750" indent="-285750">
              <a:lnSpc>
                <a:spcPct val="150000"/>
              </a:lnSpc>
              <a:buFont typeface="Arial" panose="020B0604020202020204" pitchFamily="34" charset="0"/>
              <a:buChar char="•"/>
            </a:pPr>
            <a:r>
              <a:rPr lang="en-GB" dirty="0"/>
              <a:t>running a node monitoring daemon on every node</a:t>
            </a:r>
          </a:p>
          <a:p>
            <a:endParaRPr lang="en-IN" dirty="0"/>
          </a:p>
          <a:p>
            <a:r>
              <a:rPr lang="en-IN" dirty="0">
                <a:hlinkClick r:id="rId3"/>
              </a:rPr>
              <a:t>https://kubernetes.io/docs/concepts/workloads/controllers/daemonset/</a:t>
            </a:r>
            <a:endParaRPr lang="en-IN" dirty="0"/>
          </a:p>
          <a:p>
            <a:endParaRPr lang="en-IN" dirty="0"/>
          </a:p>
        </p:txBody>
      </p:sp>
    </p:spTree>
    <p:extLst>
      <p:ext uri="{BB962C8B-B14F-4D97-AF65-F5344CB8AC3E}">
        <p14:creationId xmlns:p14="http://schemas.microsoft.com/office/powerpoint/2010/main" val="19858124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animEffect transition="in" filter="fade">
                                      <p:cBhvr>
                                        <p:cTn id="7" dur="1000"/>
                                        <p:tgtEl>
                                          <p:spTgt spid="86">
                                            <p:txEl>
                                              <p:pRg st="0" end="0"/>
                                            </p:txEl>
                                          </p:spTgt>
                                        </p:tgtEl>
                                      </p:cBhvr>
                                    </p:animEffect>
                                    <p:anim calcmode="lin" valueType="num">
                                      <p:cBhvr>
                                        <p:cTn id="8" dur="10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6">
                                            <p:txEl>
                                              <p:pRg st="2" end="2"/>
                                            </p:txEl>
                                          </p:spTgt>
                                        </p:tgtEl>
                                        <p:attrNameLst>
                                          <p:attrName>style.visibility</p:attrName>
                                        </p:attrNameLst>
                                      </p:cBhvr>
                                      <p:to>
                                        <p:strVal val="visible"/>
                                      </p:to>
                                    </p:set>
                                    <p:animEffect transition="in" filter="fade">
                                      <p:cBhvr>
                                        <p:cTn id="14" dur="1000"/>
                                        <p:tgtEl>
                                          <p:spTgt spid="86">
                                            <p:txEl>
                                              <p:pRg st="2" end="2"/>
                                            </p:txEl>
                                          </p:spTgt>
                                        </p:tgtEl>
                                      </p:cBhvr>
                                    </p:animEffect>
                                    <p:anim calcmode="lin" valueType="num">
                                      <p:cBhvr>
                                        <p:cTn id="15" dur="1000" fill="hold"/>
                                        <p:tgtEl>
                                          <p:spTgt spid="8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6">
                                            <p:txEl>
                                              <p:pRg st="3" end="3"/>
                                            </p:txEl>
                                          </p:spTgt>
                                        </p:tgtEl>
                                        <p:attrNameLst>
                                          <p:attrName>style.visibility</p:attrName>
                                        </p:attrNameLst>
                                      </p:cBhvr>
                                      <p:to>
                                        <p:strVal val="visible"/>
                                      </p:to>
                                    </p:set>
                                    <p:animEffect transition="in" filter="fade">
                                      <p:cBhvr>
                                        <p:cTn id="21" dur="1000"/>
                                        <p:tgtEl>
                                          <p:spTgt spid="86">
                                            <p:txEl>
                                              <p:pRg st="3" end="3"/>
                                            </p:txEl>
                                          </p:spTgt>
                                        </p:tgtEl>
                                      </p:cBhvr>
                                    </p:animEffect>
                                    <p:anim calcmode="lin" valueType="num">
                                      <p:cBhvr>
                                        <p:cTn id="22" dur="1000" fill="hold"/>
                                        <p:tgtEl>
                                          <p:spTgt spid="8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8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6">
                                            <p:txEl>
                                              <p:pRg st="4" end="4"/>
                                            </p:txEl>
                                          </p:spTgt>
                                        </p:tgtEl>
                                        <p:attrNameLst>
                                          <p:attrName>style.visibility</p:attrName>
                                        </p:attrNameLst>
                                      </p:cBhvr>
                                      <p:to>
                                        <p:strVal val="visible"/>
                                      </p:to>
                                    </p:set>
                                    <p:animEffect transition="in" filter="fade">
                                      <p:cBhvr>
                                        <p:cTn id="28" dur="1000"/>
                                        <p:tgtEl>
                                          <p:spTgt spid="86">
                                            <p:txEl>
                                              <p:pRg st="4" end="4"/>
                                            </p:txEl>
                                          </p:spTgt>
                                        </p:tgtEl>
                                      </p:cBhvr>
                                    </p:animEffect>
                                    <p:anim calcmode="lin" valueType="num">
                                      <p:cBhvr>
                                        <p:cTn id="29" dur="1000" fill="hold"/>
                                        <p:tgtEl>
                                          <p:spTgt spid="8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8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6">
                                            <p:txEl>
                                              <p:pRg st="5" end="5"/>
                                            </p:txEl>
                                          </p:spTgt>
                                        </p:tgtEl>
                                        <p:attrNameLst>
                                          <p:attrName>style.visibility</p:attrName>
                                        </p:attrNameLst>
                                      </p:cBhvr>
                                      <p:to>
                                        <p:strVal val="visible"/>
                                      </p:to>
                                    </p:set>
                                    <p:animEffect transition="in" filter="fade">
                                      <p:cBhvr>
                                        <p:cTn id="35" dur="1000"/>
                                        <p:tgtEl>
                                          <p:spTgt spid="86">
                                            <p:txEl>
                                              <p:pRg st="5" end="5"/>
                                            </p:txEl>
                                          </p:spTgt>
                                        </p:tgtEl>
                                      </p:cBhvr>
                                    </p:animEffect>
                                    <p:anim calcmode="lin" valueType="num">
                                      <p:cBhvr>
                                        <p:cTn id="36" dur="1000" fill="hold"/>
                                        <p:tgtEl>
                                          <p:spTgt spid="86">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8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6">
                                            <p:txEl>
                                              <p:pRg st="7" end="7"/>
                                            </p:txEl>
                                          </p:spTgt>
                                        </p:tgtEl>
                                        <p:attrNameLst>
                                          <p:attrName>style.visibility</p:attrName>
                                        </p:attrNameLst>
                                      </p:cBhvr>
                                      <p:to>
                                        <p:strVal val="visible"/>
                                      </p:to>
                                    </p:set>
                                    <p:animEffect transition="in" filter="fade">
                                      <p:cBhvr>
                                        <p:cTn id="42" dur="1000"/>
                                        <p:tgtEl>
                                          <p:spTgt spid="86">
                                            <p:txEl>
                                              <p:pRg st="7" end="7"/>
                                            </p:txEl>
                                          </p:spTgt>
                                        </p:tgtEl>
                                      </p:cBhvr>
                                    </p:animEffect>
                                    <p:anim calcmode="lin" valueType="num">
                                      <p:cBhvr>
                                        <p:cTn id="43" dur="1000" fill="hold"/>
                                        <p:tgtEl>
                                          <p:spTgt spid="86">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8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325" y="1295400"/>
            <a:ext cx="10801350" cy="4525963"/>
          </a:xfrm>
        </p:spPr>
        <p:txBody>
          <a:bodyPr/>
          <a:lstStyle/>
          <a:p>
            <a:pPr algn="ctr">
              <a:buNone/>
            </a:pPr>
            <a:endParaRPr lang="en-GB" dirty="0"/>
          </a:p>
          <a:p>
            <a:pPr algn="ctr">
              <a:buNone/>
            </a:pPr>
            <a:endParaRPr lang="en-GB" dirty="0"/>
          </a:p>
          <a:p>
            <a:pPr algn="ctr">
              <a:buNone/>
            </a:pPr>
            <a:endParaRPr lang="en-GB" dirty="0"/>
          </a:p>
          <a:p>
            <a:pPr algn="ctr">
              <a:buNone/>
            </a:pPr>
            <a:r>
              <a:rPr lang="en-GB" sz="4219" u="sng" dirty="0"/>
              <a:t>Docker Components</a:t>
            </a:r>
          </a:p>
          <a:p>
            <a:endParaRPr lang="en-GB" dirty="0"/>
          </a:p>
        </p:txBody>
      </p:sp>
      <p:sp>
        <p:nvSpPr>
          <p:cNvPr id="2" name="Title 1"/>
          <p:cNvSpPr>
            <a:spLocks noGrp="1"/>
          </p:cNvSpPr>
          <p:nvPr>
            <p:ph type="title"/>
          </p:nvPr>
        </p:nvSpPr>
        <p:spPr/>
        <p:txBody>
          <a:bodyPr>
            <a:normAutofit/>
          </a:bodyPr>
          <a:lstStyle/>
          <a:p>
            <a:r>
              <a:rPr lang="en-US" sz="4219" dirty="0"/>
              <a:t>Session: 2</a:t>
            </a:r>
            <a:endParaRPr lang="en-GB" sz="4219" dirty="0"/>
          </a:p>
        </p:txBody>
      </p:sp>
      <p:sp>
        <p:nvSpPr>
          <p:cNvPr id="5" name="Slide Number Placeholder 4"/>
          <p:cNvSpPr>
            <a:spLocks noGrp="1"/>
          </p:cNvSpPr>
          <p:nvPr>
            <p:ph type="sldNum" sz="quarter" idx="12"/>
          </p:nvPr>
        </p:nvSpPr>
        <p:spPr/>
        <p:txBody>
          <a:bodyPr/>
          <a:lstStyle/>
          <a:p>
            <a:fld id="{13F480B4-4699-41FE-89A7-96EFD1001786}" type="slidenum">
              <a:rPr lang="en-US" smtClean="0"/>
              <a:t>12</a:t>
            </a:fld>
            <a:endParaRPr lang="en-US"/>
          </a:p>
        </p:txBody>
      </p:sp>
      <p:sp>
        <p:nvSpPr>
          <p:cNvPr id="4" name="Footer Placeholder 3"/>
          <p:cNvSpPr>
            <a:spLocks noGrp="1"/>
          </p:cNvSpPr>
          <p:nvPr>
            <p:ph type="ftr" sz="quarter" idx="11"/>
          </p:nvPr>
        </p:nvSpPr>
        <p:spPr/>
        <p:txBody>
          <a:bodyPr/>
          <a:lstStyle/>
          <a:p>
            <a:r>
              <a:rPr lang="en-US" dirty="0"/>
              <a:t>Copyright  © TechLanders Solutions</a:t>
            </a:r>
          </a:p>
        </p:txBody>
      </p:sp>
    </p:spTree>
    <p:extLst>
      <p:ext uri="{BB962C8B-B14F-4D97-AF65-F5344CB8AC3E}">
        <p14:creationId xmlns:p14="http://schemas.microsoft.com/office/powerpoint/2010/main" val="2350933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E6AB-63AD-4DCE-876B-3D39DB88BCF5}"/>
              </a:ext>
            </a:extLst>
          </p:cNvPr>
          <p:cNvSpPr>
            <a:spLocks noGrp="1"/>
          </p:cNvSpPr>
          <p:nvPr>
            <p:ph type="title"/>
          </p:nvPr>
        </p:nvSpPr>
        <p:spPr/>
        <p:txBody>
          <a:bodyPr/>
          <a:lstStyle/>
          <a:p>
            <a:r>
              <a:rPr lang="en-US" dirty="0"/>
              <a:t>SECRETS</a:t>
            </a:r>
          </a:p>
        </p:txBody>
      </p:sp>
      <p:pic>
        <p:nvPicPr>
          <p:cNvPr id="8" name="Content Placeholder 4">
            <a:extLst>
              <a:ext uri="{FF2B5EF4-FFF2-40B4-BE49-F238E27FC236}">
                <a16:creationId xmlns:a16="http://schemas.microsoft.com/office/drawing/2014/main" id="{F9AE6199-1C70-4B5F-9356-B9CFF7095FBD}"/>
              </a:ext>
            </a:extLst>
          </p:cNvPr>
          <p:cNvPicPr>
            <a:picLocks noGrp="1" noChangeAspect="1"/>
          </p:cNvPicPr>
          <p:nvPr>
            <p:ph idx="1"/>
          </p:nvPr>
        </p:nvPicPr>
        <p:blipFill>
          <a:blip r:embed="rId3"/>
          <a:stretch>
            <a:fillRect/>
          </a:stretch>
        </p:blipFill>
        <p:spPr>
          <a:xfrm>
            <a:off x="6294439" y="868996"/>
            <a:ext cx="4022725" cy="4022725"/>
          </a:xfrm>
        </p:spPr>
      </p:pic>
      <p:sp>
        <p:nvSpPr>
          <p:cNvPr id="9" name="Rectangle 8">
            <a:extLst>
              <a:ext uri="{FF2B5EF4-FFF2-40B4-BE49-F238E27FC236}">
                <a16:creationId xmlns:a16="http://schemas.microsoft.com/office/drawing/2014/main" id="{52033784-6629-46DE-8FDA-DBC44A4907EC}"/>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42F9E9E-8425-45D8-93A1-760D820573D2}"/>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Tree>
    <p:extLst>
      <p:ext uri="{BB962C8B-B14F-4D97-AF65-F5344CB8AC3E}">
        <p14:creationId xmlns:p14="http://schemas.microsoft.com/office/powerpoint/2010/main" val="35446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8B49-4A7F-4101-BDC3-F40FFA7C0BB0}"/>
              </a:ext>
            </a:extLst>
          </p:cNvPr>
          <p:cNvSpPr>
            <a:spLocks noGrp="1"/>
          </p:cNvSpPr>
          <p:nvPr>
            <p:ph type="title"/>
          </p:nvPr>
        </p:nvSpPr>
        <p:spPr/>
        <p:txBody>
          <a:bodyPr/>
          <a:lstStyle/>
          <a:p>
            <a:r>
              <a:rPr lang="en-US" dirty="0"/>
              <a:t>SECRETS</a:t>
            </a:r>
          </a:p>
        </p:txBody>
      </p:sp>
      <p:sp>
        <p:nvSpPr>
          <p:cNvPr id="6" name="TextBox 5">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
        <p:nvSpPr>
          <p:cNvPr id="7" name="TextBox 6"/>
          <p:cNvSpPr txBox="1"/>
          <p:nvPr/>
        </p:nvSpPr>
        <p:spPr>
          <a:xfrm>
            <a:off x="1182414" y="1936990"/>
            <a:ext cx="10279117" cy="4524315"/>
          </a:xfrm>
          <a:prstGeom prst="rect">
            <a:avLst/>
          </a:prstGeom>
          <a:noFill/>
        </p:spPr>
        <p:txBody>
          <a:bodyPr wrap="square" rtlCol="0">
            <a:spAutoFit/>
          </a:bodyPr>
          <a:lstStyle/>
          <a:p>
            <a:pPr marL="285750" indent="-285750">
              <a:buFont typeface="Arial" panose="020B0604020202020204" pitchFamily="34" charset="0"/>
              <a:buChar char="•"/>
            </a:pPr>
            <a:r>
              <a:rPr lang="en-US" dirty="0"/>
              <a:t>Secrets provides a way in K8's to distribute credentials, keys, passwords or secret data to the pods.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K8 itself used this mechanism to provide the credentials to access the internal API's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Secrets is one way to provide secrets, native to K8, other way is by using external vault services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Secrets can be used as: </a:t>
            </a:r>
            <a:r>
              <a:rPr lang="en-US" b="1" dirty="0"/>
              <a:t>environment variables</a:t>
            </a:r>
          </a:p>
          <a:p>
            <a:pPr marL="285750" indent="-285750">
              <a:buFont typeface="Arial" panose="020B0604020202020204" pitchFamily="34" charset="0"/>
              <a:buChar char="•"/>
            </a:pPr>
            <a:r>
              <a:rPr lang="en-US" dirty="0"/>
              <a:t>or </a:t>
            </a:r>
            <a:r>
              <a:rPr lang="en-US" b="1" dirty="0"/>
              <a:t>as a file in a pod </a:t>
            </a:r>
            <a:r>
              <a:rPr lang="en-US" dirty="0"/>
              <a:t>( this need volume to be mounted and volumes have the files having secrets)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First generate a Secrets using files:</a:t>
            </a:r>
          </a:p>
          <a:p>
            <a:pPr marL="285750" indent="-285750">
              <a:buFont typeface="Arial" panose="020B0604020202020204" pitchFamily="34" charset="0"/>
              <a:buChar char="•"/>
            </a:pPr>
            <a:r>
              <a:rPr lang="en-US" dirty="0"/>
              <a:t>echo -n "root" &gt; ./username.txt</a:t>
            </a:r>
          </a:p>
          <a:p>
            <a:pPr marL="285750" indent="-285750">
              <a:buFont typeface="Arial" panose="020B0604020202020204" pitchFamily="34" charset="0"/>
              <a:buChar char="•"/>
            </a:pPr>
            <a:r>
              <a:rPr lang="en-US" dirty="0"/>
              <a:t>echo -n "password" &gt; ./password.txt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kubectl create secret generic </a:t>
            </a:r>
            <a:r>
              <a:rPr lang="en-US" dirty="0" err="1"/>
              <a:t>db</a:t>
            </a:r>
            <a:r>
              <a:rPr lang="en-US" dirty="0"/>
              <a:t>-user-pass --from-file=./username.txt --from-file=./password.txt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NOTE: You can also use SSH keys </a:t>
            </a:r>
          </a:p>
        </p:txBody>
      </p:sp>
    </p:spTree>
    <p:extLst>
      <p:ext uri="{BB962C8B-B14F-4D97-AF65-F5344CB8AC3E}">
        <p14:creationId xmlns:p14="http://schemas.microsoft.com/office/powerpoint/2010/main" val="1149816675"/>
      </p:ext>
    </p:extLst>
  </p:cSld>
  <p:clrMapOvr>
    <a:masterClrMapping/>
  </p:clrMapOvr>
  <p:transition spd="slow">
    <p:push/>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8B49-4A7F-4101-BDC3-F40FFA7C0BB0}"/>
              </a:ext>
            </a:extLst>
          </p:cNvPr>
          <p:cNvSpPr>
            <a:spLocks noGrp="1"/>
          </p:cNvSpPr>
          <p:nvPr>
            <p:ph type="title"/>
          </p:nvPr>
        </p:nvSpPr>
        <p:spPr/>
        <p:txBody>
          <a:bodyPr/>
          <a:lstStyle/>
          <a:p>
            <a:r>
              <a:rPr lang="en-US" dirty="0"/>
              <a:t>SECRETS</a:t>
            </a:r>
          </a:p>
        </p:txBody>
      </p:sp>
      <p:sp>
        <p:nvSpPr>
          <p:cNvPr id="6" name="Rectangle 1">
            <a:extLst>
              <a:ext uri="{FF2B5EF4-FFF2-40B4-BE49-F238E27FC236}">
                <a16:creationId xmlns:a16="http://schemas.microsoft.com/office/drawing/2014/main" id="{2D274408-2EA5-4603-A6AD-0E36DA90D512}"/>
              </a:ext>
            </a:extLst>
          </p:cNvPr>
          <p:cNvSpPr>
            <a:spLocks noChangeArrowheads="1"/>
          </p:cNvSpPr>
          <p:nvPr/>
        </p:nvSpPr>
        <p:spPr bwMode="auto">
          <a:xfrm>
            <a:off x="5060716" y="1393498"/>
            <a:ext cx="3610318" cy="501675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1600" b="1" dirty="0" err="1">
                <a:solidFill>
                  <a:srgbClr val="CC7832"/>
                </a:solidFill>
                <a:latin typeface="Courier New" panose="02070309020205020404" pitchFamily="49" charset="0"/>
                <a:cs typeface="Courier New" panose="02070309020205020404" pitchFamily="49" charset="0"/>
              </a:rPr>
              <a:t>apiVersion</a:t>
            </a:r>
            <a:r>
              <a:rPr lang="en-US" altLang="en-US" sz="1600" b="1" dirty="0">
                <a:solidFill>
                  <a:srgbClr val="CC7832"/>
                </a:solidFill>
                <a:latin typeface="Courier New" panose="02070309020205020404" pitchFamily="49" charset="0"/>
                <a:cs typeface="Courier New" panose="02070309020205020404" pitchFamily="49" charset="0"/>
              </a:rPr>
              <a:t>: v1</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kind: Pod</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metadata:</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name: </a:t>
            </a:r>
            <a:r>
              <a:rPr lang="en-US" altLang="en-US" sz="1600" b="1" dirty="0" err="1">
                <a:solidFill>
                  <a:srgbClr val="CC7832"/>
                </a:solidFill>
                <a:latin typeface="Courier New" panose="02070309020205020404" pitchFamily="49" charset="0"/>
                <a:cs typeface="Courier New" panose="02070309020205020404" pitchFamily="49" charset="0"/>
              </a:rPr>
              <a:t>myapp</a:t>
            </a:r>
            <a:r>
              <a:rPr lang="en-US" altLang="en-US" sz="1600" b="1" dirty="0">
                <a:solidFill>
                  <a:srgbClr val="CC7832"/>
                </a:solidFill>
                <a:latin typeface="Courier New" panose="02070309020205020404" pitchFamily="49" charset="0"/>
                <a:cs typeface="Courier New" panose="02070309020205020404" pitchFamily="49" charset="0"/>
              </a:rPr>
              <a:t>-pod</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labels:</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app: </a:t>
            </a:r>
            <a:r>
              <a:rPr lang="en-US" altLang="en-US" sz="1600" b="1" dirty="0" err="1">
                <a:solidFill>
                  <a:srgbClr val="CC7832"/>
                </a:solidFill>
                <a:latin typeface="Courier New" panose="02070309020205020404" pitchFamily="49" charset="0"/>
                <a:cs typeface="Courier New" panose="02070309020205020404" pitchFamily="49" charset="0"/>
              </a:rPr>
              <a:t>myapp</a:t>
            </a: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type: front-end</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spec:</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containers:</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 name: </a:t>
            </a:r>
            <a:r>
              <a:rPr lang="en-US" altLang="en-US" sz="1600" b="1" dirty="0" err="1">
                <a:solidFill>
                  <a:srgbClr val="CC7832"/>
                </a:solidFill>
                <a:latin typeface="Courier New" panose="02070309020205020404" pitchFamily="49" charset="0"/>
                <a:cs typeface="Courier New" panose="02070309020205020404" pitchFamily="49" charset="0"/>
              </a:rPr>
              <a:t>httpd</a:t>
            </a:r>
            <a:r>
              <a:rPr lang="en-US" altLang="en-US" sz="1600" b="1" dirty="0">
                <a:solidFill>
                  <a:srgbClr val="CC7832"/>
                </a:solidFill>
                <a:latin typeface="Courier New" panose="02070309020205020404" pitchFamily="49" charset="0"/>
                <a:cs typeface="Courier New" panose="02070309020205020404" pitchFamily="49" charset="0"/>
              </a:rPr>
              <a:t>-container</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image: </a:t>
            </a:r>
            <a:r>
              <a:rPr lang="en-US" altLang="en-US" sz="1600" b="1" dirty="0" err="1">
                <a:solidFill>
                  <a:srgbClr val="CC7832"/>
                </a:solidFill>
                <a:latin typeface="Courier New" panose="02070309020205020404" pitchFamily="49" charset="0"/>
                <a:cs typeface="Courier New" panose="02070309020205020404" pitchFamily="49" charset="0"/>
              </a:rPr>
              <a:t>httpd</a:t>
            </a: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b="1" dirty="0" err="1">
                <a:solidFill>
                  <a:srgbClr val="CC7832"/>
                </a:solidFill>
                <a:latin typeface="Courier New" panose="02070309020205020404" pitchFamily="49" charset="0"/>
                <a:cs typeface="Courier New" panose="02070309020205020404" pitchFamily="49" charset="0"/>
              </a:rPr>
              <a:t>volumeMounts</a:t>
            </a:r>
            <a:r>
              <a:rPr lang="en-US" altLang="en-US" sz="1600" b="1" dirty="0">
                <a:solidFill>
                  <a:srgbClr val="CC7832"/>
                </a:solidFill>
                <a:latin typeface="Courier New" panose="02070309020205020404" pitchFamily="49" charset="0"/>
                <a:cs typeface="Courier New" panose="02070309020205020404" pitchFamily="49" charset="0"/>
              </a:rPr>
              <a:t>:</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 name: cred-volume</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b="1" dirty="0" err="1">
                <a:solidFill>
                  <a:srgbClr val="CC7832"/>
                </a:solidFill>
                <a:latin typeface="Courier New" panose="02070309020205020404" pitchFamily="49" charset="0"/>
                <a:cs typeface="Courier New" panose="02070309020205020404" pitchFamily="49" charset="0"/>
              </a:rPr>
              <a:t>mountPath</a:t>
            </a: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b="1" dirty="0" err="1">
                <a:solidFill>
                  <a:srgbClr val="CC7832"/>
                </a:solidFill>
                <a:latin typeface="Courier New" panose="02070309020205020404" pitchFamily="49" charset="0"/>
                <a:cs typeface="Courier New" panose="02070309020205020404" pitchFamily="49" charset="0"/>
              </a:rPr>
              <a:t>etc</a:t>
            </a:r>
            <a:r>
              <a:rPr lang="en-US" altLang="en-US" sz="1600" b="1" dirty="0">
                <a:solidFill>
                  <a:srgbClr val="CC7832"/>
                </a:solidFill>
                <a:latin typeface="Courier New" panose="02070309020205020404" pitchFamily="49" charset="0"/>
                <a:cs typeface="Courier New" panose="02070309020205020404" pitchFamily="49" charset="0"/>
              </a:rPr>
              <a:t>/creds</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b="1" dirty="0" err="1">
                <a:solidFill>
                  <a:srgbClr val="CC7832"/>
                </a:solidFill>
                <a:latin typeface="Courier New" panose="02070309020205020404" pitchFamily="49" charset="0"/>
                <a:cs typeface="Courier New" panose="02070309020205020404" pitchFamily="49" charset="0"/>
              </a:rPr>
              <a:t>readOnly</a:t>
            </a:r>
            <a:r>
              <a:rPr lang="en-US" altLang="en-US" sz="1600" b="1" dirty="0">
                <a:solidFill>
                  <a:srgbClr val="CC7832"/>
                </a:solidFill>
                <a:latin typeface="Courier New" panose="02070309020205020404" pitchFamily="49" charset="0"/>
                <a:cs typeface="Courier New" panose="02070309020205020404" pitchFamily="49" charset="0"/>
              </a:rPr>
              <a:t>: true</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volumes:</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 name: cred-volume</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secret: </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b="1" dirty="0" err="1">
                <a:solidFill>
                  <a:srgbClr val="CC7832"/>
                </a:solidFill>
                <a:latin typeface="Courier New" panose="02070309020205020404" pitchFamily="49" charset="0"/>
                <a:cs typeface="Courier New" panose="02070309020205020404" pitchFamily="49" charset="0"/>
              </a:rPr>
              <a:t>secretName</a:t>
            </a:r>
            <a:r>
              <a:rPr lang="en-US" altLang="en-US" sz="1600" b="1" dirty="0">
                <a:solidFill>
                  <a:srgbClr val="CC7832"/>
                </a:solidFill>
                <a:latin typeface="Courier New" panose="02070309020205020404" pitchFamily="49" charset="0"/>
                <a:cs typeface="Courier New" panose="02070309020205020404" pitchFamily="49" charset="0"/>
              </a:rPr>
              <a:t>: &lt;Secret-Name&gt;</a:t>
            </a:r>
            <a:endPar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endParaRPr>
          </a:p>
        </p:txBody>
      </p:sp>
      <p:sp>
        <p:nvSpPr>
          <p:cNvPr id="7" name="Rectangle 1">
            <a:extLst>
              <a:ext uri="{FF2B5EF4-FFF2-40B4-BE49-F238E27FC236}">
                <a16:creationId xmlns:a16="http://schemas.microsoft.com/office/drawing/2014/main" id="{2D274408-2EA5-4603-A6AD-0E36DA90D512}"/>
              </a:ext>
            </a:extLst>
          </p:cNvPr>
          <p:cNvSpPr>
            <a:spLocks noChangeArrowheads="1"/>
          </p:cNvSpPr>
          <p:nvPr/>
        </p:nvSpPr>
        <p:spPr bwMode="auto">
          <a:xfrm>
            <a:off x="1135118" y="2027681"/>
            <a:ext cx="3740796" cy="58477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echo -n "root" | base64</a:t>
            </a:r>
          </a:p>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echo -n "password" | base64</a:t>
            </a:r>
            <a:endParaRPr lang="en-US" altLang="en-US" sz="1600" b="1" dirty="0">
              <a:solidFill>
                <a:srgbClr val="CC7832"/>
              </a:solidFill>
              <a:latin typeface="Courier New" panose="02070309020205020404" pitchFamily="49" charset="0"/>
              <a:cs typeface="Courier New" panose="02070309020205020404" pitchFamily="49" charset="0"/>
            </a:endParaRPr>
          </a:p>
        </p:txBody>
      </p:sp>
      <p:sp>
        <p:nvSpPr>
          <p:cNvPr id="9" name="Rectangle 1">
            <a:extLst>
              <a:ext uri="{FF2B5EF4-FFF2-40B4-BE49-F238E27FC236}">
                <a16:creationId xmlns:a16="http://schemas.microsoft.com/office/drawing/2014/main" id="{2D274408-2EA5-4603-A6AD-0E36DA90D512}"/>
              </a:ext>
            </a:extLst>
          </p:cNvPr>
          <p:cNvSpPr>
            <a:spLocks noChangeArrowheads="1"/>
          </p:cNvSpPr>
          <p:nvPr/>
        </p:nvSpPr>
        <p:spPr bwMode="auto">
          <a:xfrm>
            <a:off x="1135118" y="2751428"/>
            <a:ext cx="3740796" cy="206210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apiVersion: v1</a:t>
            </a:r>
          </a:p>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kind: Secret</a:t>
            </a:r>
          </a:p>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metadata:</a:t>
            </a:r>
          </a:p>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  name: db-secrets</a:t>
            </a:r>
          </a:p>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type: Opaque</a:t>
            </a:r>
          </a:p>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data:</a:t>
            </a:r>
          </a:p>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  username: cm9vdA==</a:t>
            </a:r>
          </a:p>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  password: cGFzc3dvcmQ=</a:t>
            </a:r>
            <a:endParaRPr lang="en-US" altLang="en-US" sz="1600" b="1" dirty="0">
              <a:solidFill>
                <a:srgbClr val="CC7832"/>
              </a:solidFill>
              <a:latin typeface="Courier New" panose="02070309020205020404" pitchFamily="49" charset="0"/>
              <a:cs typeface="Courier New" panose="02070309020205020404" pitchFamily="49" charset="0"/>
            </a:endParaRPr>
          </a:p>
        </p:txBody>
      </p:sp>
      <p:sp>
        <p:nvSpPr>
          <p:cNvPr id="10" name="Rectangle 1">
            <a:extLst>
              <a:ext uri="{FF2B5EF4-FFF2-40B4-BE49-F238E27FC236}">
                <a16:creationId xmlns:a16="http://schemas.microsoft.com/office/drawing/2014/main" id="{2D274408-2EA5-4603-A6AD-0E36DA90D512}"/>
              </a:ext>
            </a:extLst>
          </p:cNvPr>
          <p:cNvSpPr>
            <a:spLocks noChangeArrowheads="1"/>
          </p:cNvSpPr>
          <p:nvPr/>
        </p:nvSpPr>
        <p:spPr bwMode="auto">
          <a:xfrm>
            <a:off x="1135118" y="4897868"/>
            <a:ext cx="3782834" cy="10772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kubectl create -f &lt;yaml&gt;</a:t>
            </a:r>
          </a:p>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kubectl get secrets</a:t>
            </a:r>
          </a:p>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kubectl describe secrets &lt;Secret-Name&gt;</a:t>
            </a:r>
            <a:endParaRPr lang="en-US" altLang="en-US" sz="1600" b="1" dirty="0">
              <a:solidFill>
                <a:srgbClr val="CC7832"/>
              </a:solidFill>
              <a:latin typeface="Courier New" panose="02070309020205020404" pitchFamily="49" charset="0"/>
              <a:cs typeface="Courier New" panose="02070309020205020404" pitchFamily="49" charset="0"/>
            </a:endParaRPr>
          </a:p>
        </p:txBody>
      </p:sp>
      <p:sp>
        <p:nvSpPr>
          <p:cNvPr id="11" name="Rectangle 1">
            <a:extLst>
              <a:ext uri="{FF2B5EF4-FFF2-40B4-BE49-F238E27FC236}">
                <a16:creationId xmlns:a16="http://schemas.microsoft.com/office/drawing/2014/main" id="{2D274408-2EA5-4603-A6AD-0E36DA90D512}"/>
              </a:ext>
            </a:extLst>
          </p:cNvPr>
          <p:cNvSpPr>
            <a:spLocks noChangeArrowheads="1"/>
          </p:cNvSpPr>
          <p:nvPr/>
        </p:nvSpPr>
        <p:spPr bwMode="auto">
          <a:xfrm>
            <a:off x="8844454" y="1930842"/>
            <a:ext cx="3231261"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kubectl create -f &lt;YAML&gt;</a:t>
            </a:r>
          </a:p>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kubectl describe pod &lt;POD-Name&gt;</a:t>
            </a:r>
            <a:endParaRPr lang="en-US" altLang="en-US" sz="1600" b="1" dirty="0">
              <a:solidFill>
                <a:srgbClr val="CC7832"/>
              </a:solidFill>
              <a:latin typeface="Courier New" panose="02070309020205020404" pitchFamily="49" charset="0"/>
              <a:cs typeface="Courier New" panose="02070309020205020404" pitchFamily="49" charset="0"/>
            </a:endParaRPr>
          </a:p>
        </p:txBody>
      </p:sp>
      <p:sp>
        <p:nvSpPr>
          <p:cNvPr id="3" name="TextBox 2"/>
          <p:cNvSpPr txBox="1"/>
          <p:nvPr/>
        </p:nvSpPr>
        <p:spPr>
          <a:xfrm>
            <a:off x="8844454" y="2948144"/>
            <a:ext cx="3231261" cy="3416320"/>
          </a:xfrm>
          <a:prstGeom prst="rect">
            <a:avLst/>
          </a:prstGeom>
          <a:noFill/>
        </p:spPr>
        <p:txBody>
          <a:bodyPr wrap="square" rtlCol="0">
            <a:spAutoFit/>
          </a:bodyPr>
          <a:lstStyle/>
          <a:p>
            <a:r>
              <a:rPr lang="en-US" dirty="0"/>
              <a:t>Login into the container and see the secrets will be in:</a:t>
            </a:r>
          </a:p>
          <a:p>
            <a:endParaRPr lang="en-US" dirty="0"/>
          </a:p>
          <a:p>
            <a:r>
              <a:rPr lang="en-US" dirty="0"/>
              <a:t>/</a:t>
            </a:r>
            <a:r>
              <a:rPr lang="en-US" dirty="0" err="1"/>
              <a:t>etc</a:t>
            </a:r>
            <a:r>
              <a:rPr lang="en-US" dirty="0"/>
              <a:t>/creds/username</a:t>
            </a:r>
          </a:p>
          <a:p>
            <a:r>
              <a:rPr lang="en-US" dirty="0"/>
              <a:t>/</a:t>
            </a:r>
            <a:r>
              <a:rPr lang="en-US" dirty="0" err="1"/>
              <a:t>etc</a:t>
            </a:r>
            <a:r>
              <a:rPr lang="en-US" dirty="0"/>
              <a:t>/creds/password</a:t>
            </a:r>
          </a:p>
          <a:p>
            <a:endParaRPr lang="en-US" dirty="0"/>
          </a:p>
          <a:p>
            <a:r>
              <a:rPr lang="en-US" dirty="0"/>
              <a:t>Execute mount and you will see default secrets shared by Kubernetes: </a:t>
            </a:r>
            <a:r>
              <a:rPr lang="en-US" dirty="0" err="1"/>
              <a:t>tmpfs</a:t>
            </a:r>
            <a:r>
              <a:rPr lang="en-US" dirty="0"/>
              <a:t> on /run/secrets/kubernetes.io/</a:t>
            </a:r>
            <a:r>
              <a:rPr lang="en-US" dirty="0" err="1"/>
              <a:t>serviceaccount</a:t>
            </a:r>
            <a:r>
              <a:rPr lang="en-US" dirty="0"/>
              <a:t> type </a:t>
            </a:r>
            <a:r>
              <a:rPr lang="en-US" dirty="0" err="1"/>
              <a:t>tmpfs</a:t>
            </a:r>
            <a:r>
              <a:rPr lang="en-US" dirty="0"/>
              <a:t> (</a:t>
            </a:r>
            <a:r>
              <a:rPr lang="en-US" dirty="0" err="1"/>
              <a:t>ro,relatime,seclabel</a:t>
            </a:r>
            <a:r>
              <a:rPr lang="en-US" dirty="0"/>
              <a:t>)</a:t>
            </a:r>
          </a:p>
        </p:txBody>
      </p:sp>
    </p:spTree>
    <p:extLst>
      <p:ext uri="{BB962C8B-B14F-4D97-AF65-F5344CB8AC3E}">
        <p14:creationId xmlns:p14="http://schemas.microsoft.com/office/powerpoint/2010/main" val="34572652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8B49-4A7F-4101-BDC3-F40FFA7C0BB0}"/>
              </a:ext>
            </a:extLst>
          </p:cNvPr>
          <p:cNvSpPr>
            <a:spLocks noGrp="1"/>
          </p:cNvSpPr>
          <p:nvPr>
            <p:ph type="title"/>
          </p:nvPr>
        </p:nvSpPr>
        <p:spPr/>
        <p:txBody>
          <a:bodyPr/>
          <a:lstStyle/>
          <a:p>
            <a:r>
              <a:rPr lang="en-US" dirty="0"/>
              <a:t>SECRETS</a:t>
            </a:r>
          </a:p>
        </p:txBody>
      </p:sp>
      <p:sp>
        <p:nvSpPr>
          <p:cNvPr id="6" name="Rectangle 1">
            <a:extLst>
              <a:ext uri="{FF2B5EF4-FFF2-40B4-BE49-F238E27FC236}">
                <a16:creationId xmlns:a16="http://schemas.microsoft.com/office/drawing/2014/main" id="{2D274408-2EA5-4603-A6AD-0E36DA90D512}"/>
              </a:ext>
            </a:extLst>
          </p:cNvPr>
          <p:cNvSpPr>
            <a:spLocks noChangeArrowheads="1"/>
          </p:cNvSpPr>
          <p:nvPr/>
        </p:nvSpPr>
        <p:spPr bwMode="auto">
          <a:xfrm>
            <a:off x="8276882" y="1674263"/>
            <a:ext cx="3610318" cy="477053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1600" b="1" dirty="0" err="1">
                <a:solidFill>
                  <a:srgbClr val="CC7832"/>
                </a:solidFill>
                <a:latin typeface="Courier New" panose="02070309020205020404" pitchFamily="49" charset="0"/>
                <a:cs typeface="Courier New" panose="02070309020205020404" pitchFamily="49" charset="0"/>
              </a:rPr>
              <a:t>apiVersion</a:t>
            </a:r>
            <a:r>
              <a:rPr lang="en-US" altLang="en-US" sz="1600" b="1" dirty="0">
                <a:solidFill>
                  <a:srgbClr val="CC7832"/>
                </a:solidFill>
                <a:latin typeface="Courier New" panose="02070309020205020404" pitchFamily="49" charset="0"/>
                <a:cs typeface="Courier New" panose="02070309020205020404" pitchFamily="49" charset="0"/>
              </a:rPr>
              <a:t>: v1</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kind: Pod</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metadata:</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name: </a:t>
            </a:r>
            <a:r>
              <a:rPr lang="en-US" altLang="en-US" sz="1600" b="1" dirty="0" err="1">
                <a:solidFill>
                  <a:srgbClr val="CC7832"/>
                </a:solidFill>
                <a:latin typeface="Courier New" panose="02070309020205020404" pitchFamily="49" charset="0"/>
                <a:cs typeface="Courier New" panose="02070309020205020404" pitchFamily="49" charset="0"/>
              </a:rPr>
              <a:t>myapp</a:t>
            </a:r>
            <a:r>
              <a:rPr lang="en-US" altLang="en-US" sz="1600" b="1" dirty="0">
                <a:solidFill>
                  <a:srgbClr val="CC7832"/>
                </a:solidFill>
                <a:latin typeface="Courier New" panose="02070309020205020404" pitchFamily="49" charset="0"/>
                <a:cs typeface="Courier New" panose="02070309020205020404" pitchFamily="49" charset="0"/>
              </a:rPr>
              <a:t>-pod</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labels:</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app: </a:t>
            </a:r>
            <a:r>
              <a:rPr lang="en-US" altLang="en-US" sz="1600" b="1" dirty="0" err="1">
                <a:solidFill>
                  <a:srgbClr val="CC7832"/>
                </a:solidFill>
                <a:latin typeface="Courier New" panose="02070309020205020404" pitchFamily="49" charset="0"/>
                <a:cs typeface="Courier New" panose="02070309020205020404" pitchFamily="49" charset="0"/>
              </a:rPr>
              <a:t>myapp</a:t>
            </a: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type: front-end</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spec:</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containers:</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 name: </a:t>
            </a:r>
            <a:r>
              <a:rPr lang="en-US" altLang="en-US" sz="1600" b="1" dirty="0" err="1">
                <a:solidFill>
                  <a:srgbClr val="CC7832"/>
                </a:solidFill>
                <a:latin typeface="Courier New" panose="02070309020205020404" pitchFamily="49" charset="0"/>
                <a:cs typeface="Courier New" panose="02070309020205020404" pitchFamily="49" charset="0"/>
              </a:rPr>
              <a:t>httpd</a:t>
            </a:r>
            <a:r>
              <a:rPr lang="en-US" altLang="en-US" sz="1600" b="1" dirty="0">
                <a:solidFill>
                  <a:srgbClr val="CC7832"/>
                </a:solidFill>
                <a:latin typeface="Courier New" panose="02070309020205020404" pitchFamily="49" charset="0"/>
                <a:cs typeface="Courier New" panose="02070309020205020404" pitchFamily="49" charset="0"/>
              </a:rPr>
              <a:t>-container</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image: </a:t>
            </a:r>
            <a:r>
              <a:rPr lang="en-US" altLang="en-US" sz="1600" b="1" dirty="0" err="1">
                <a:solidFill>
                  <a:srgbClr val="CC7832"/>
                </a:solidFill>
                <a:latin typeface="Courier New" panose="02070309020205020404" pitchFamily="49" charset="0"/>
                <a:cs typeface="Courier New" panose="02070309020205020404" pitchFamily="49" charset="0"/>
              </a:rPr>
              <a:t>httpd</a:t>
            </a: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b="1" dirty="0" err="1">
                <a:solidFill>
                  <a:srgbClr val="CC7832"/>
                </a:solidFill>
                <a:latin typeface="Courier New" panose="02070309020205020404" pitchFamily="49" charset="0"/>
                <a:cs typeface="Courier New" panose="02070309020205020404" pitchFamily="49" charset="0"/>
              </a:rPr>
              <a:t>env</a:t>
            </a:r>
            <a:r>
              <a:rPr lang="en-US" altLang="en-US" sz="1600" b="1" dirty="0">
                <a:solidFill>
                  <a:srgbClr val="CC7832"/>
                </a:solidFill>
                <a:latin typeface="Courier New" panose="02070309020205020404" pitchFamily="49" charset="0"/>
                <a:cs typeface="Courier New" panose="02070309020205020404" pitchFamily="49" charset="0"/>
              </a:rPr>
              <a:t>:</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 name: SECRET_USERNAME</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b="1" dirty="0" err="1">
                <a:solidFill>
                  <a:srgbClr val="CC7832"/>
                </a:solidFill>
                <a:latin typeface="Courier New" panose="02070309020205020404" pitchFamily="49" charset="0"/>
                <a:cs typeface="Courier New" panose="02070309020205020404" pitchFamily="49" charset="0"/>
              </a:rPr>
              <a:t>valueFrom</a:t>
            </a:r>
            <a:r>
              <a:rPr lang="en-US" altLang="en-US" sz="1600" b="1" dirty="0">
                <a:solidFill>
                  <a:srgbClr val="CC7832"/>
                </a:solidFill>
                <a:latin typeface="Courier New" panose="02070309020205020404" pitchFamily="49" charset="0"/>
                <a:cs typeface="Courier New" panose="02070309020205020404" pitchFamily="49" charset="0"/>
              </a:rPr>
              <a:t>:</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b="1" dirty="0" err="1">
                <a:solidFill>
                  <a:srgbClr val="CC7832"/>
                </a:solidFill>
                <a:latin typeface="Courier New" panose="02070309020205020404" pitchFamily="49" charset="0"/>
                <a:cs typeface="Courier New" panose="02070309020205020404" pitchFamily="49" charset="0"/>
              </a:rPr>
              <a:t>secretKeyRef</a:t>
            </a:r>
            <a:r>
              <a:rPr lang="en-US" altLang="en-US" sz="1600" b="1" dirty="0">
                <a:solidFill>
                  <a:srgbClr val="CC7832"/>
                </a:solidFill>
                <a:latin typeface="Courier New" panose="02070309020205020404" pitchFamily="49" charset="0"/>
                <a:cs typeface="Courier New" panose="02070309020205020404" pitchFamily="49" charset="0"/>
              </a:rPr>
              <a:t>:</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name: </a:t>
            </a:r>
            <a:r>
              <a:rPr lang="en-US" altLang="en-US" sz="1600" b="1" dirty="0" err="1">
                <a:solidFill>
                  <a:srgbClr val="CC7832"/>
                </a:solidFill>
                <a:latin typeface="Courier New" panose="02070309020205020404" pitchFamily="49" charset="0"/>
                <a:cs typeface="Courier New" panose="02070309020205020404" pitchFamily="49" charset="0"/>
              </a:rPr>
              <a:t>db</a:t>
            </a:r>
            <a:r>
              <a:rPr lang="en-US" altLang="en-US" sz="1600" b="1" dirty="0">
                <a:solidFill>
                  <a:srgbClr val="CC7832"/>
                </a:solidFill>
                <a:latin typeface="Courier New" panose="02070309020205020404" pitchFamily="49" charset="0"/>
                <a:cs typeface="Courier New" panose="02070309020205020404" pitchFamily="49" charset="0"/>
              </a:rPr>
              <a:t>-secret</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key: username</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-name: SECRET_PASSWD</a:t>
            </a:r>
          </a:p>
          <a:p>
            <a:pPr lvl="0" defTabSz="914400" eaLnBrk="0" fontAlgn="base" hangingPunct="0">
              <a:spcBef>
                <a:spcPct val="0"/>
              </a:spcBef>
              <a:spcAft>
                <a:spcPct val="0"/>
              </a:spcAft>
            </a:pP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endParaRPr>
          </a:p>
        </p:txBody>
      </p:sp>
      <p:sp>
        <p:nvSpPr>
          <p:cNvPr id="4" name="TextBox 3"/>
          <p:cNvSpPr txBox="1"/>
          <p:nvPr/>
        </p:nvSpPr>
        <p:spPr>
          <a:xfrm>
            <a:off x="1229710" y="2159876"/>
            <a:ext cx="3767959" cy="369332"/>
          </a:xfrm>
          <a:prstGeom prst="rect">
            <a:avLst/>
          </a:prstGeom>
          <a:noFill/>
        </p:spPr>
        <p:txBody>
          <a:bodyPr wrap="square" rtlCol="0">
            <a:spAutoFit/>
          </a:bodyPr>
          <a:lstStyle/>
          <a:p>
            <a:r>
              <a:rPr lang="en-US" dirty="0"/>
              <a:t>Secrets with Environment Variables</a:t>
            </a:r>
          </a:p>
        </p:txBody>
      </p:sp>
    </p:spTree>
    <p:extLst>
      <p:ext uri="{BB962C8B-B14F-4D97-AF65-F5344CB8AC3E}">
        <p14:creationId xmlns:p14="http://schemas.microsoft.com/office/powerpoint/2010/main" val="22304855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E6AB-63AD-4DCE-876B-3D39DB88BCF5}"/>
              </a:ext>
            </a:extLst>
          </p:cNvPr>
          <p:cNvSpPr>
            <a:spLocks noGrp="1"/>
          </p:cNvSpPr>
          <p:nvPr>
            <p:ph type="title"/>
          </p:nvPr>
        </p:nvSpPr>
        <p:spPr/>
        <p:txBody>
          <a:bodyPr/>
          <a:lstStyle/>
          <a:p>
            <a:r>
              <a:rPr lang="en-US" dirty="0" err="1"/>
              <a:t>ConfigMaps</a:t>
            </a:r>
            <a:endParaRPr lang="en-US" dirty="0"/>
          </a:p>
        </p:txBody>
      </p:sp>
      <p:pic>
        <p:nvPicPr>
          <p:cNvPr id="8" name="Content Placeholder 4">
            <a:extLst>
              <a:ext uri="{FF2B5EF4-FFF2-40B4-BE49-F238E27FC236}">
                <a16:creationId xmlns:a16="http://schemas.microsoft.com/office/drawing/2014/main" id="{F9AE6199-1C70-4B5F-9356-B9CFF7095FBD}"/>
              </a:ext>
            </a:extLst>
          </p:cNvPr>
          <p:cNvPicPr>
            <a:picLocks noGrp="1" noChangeAspect="1"/>
          </p:cNvPicPr>
          <p:nvPr>
            <p:ph idx="1"/>
          </p:nvPr>
        </p:nvPicPr>
        <p:blipFill>
          <a:blip r:embed="rId3"/>
          <a:stretch>
            <a:fillRect/>
          </a:stretch>
        </p:blipFill>
        <p:spPr>
          <a:xfrm>
            <a:off x="6294439" y="868996"/>
            <a:ext cx="4022725" cy="4022725"/>
          </a:xfrm>
        </p:spPr>
      </p:pic>
      <p:sp>
        <p:nvSpPr>
          <p:cNvPr id="9" name="Rectangle 8">
            <a:extLst>
              <a:ext uri="{FF2B5EF4-FFF2-40B4-BE49-F238E27FC236}">
                <a16:creationId xmlns:a16="http://schemas.microsoft.com/office/drawing/2014/main" id="{52033784-6629-46DE-8FDA-DBC44A4907EC}"/>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42F9E9E-8425-45D8-93A1-760D820573D2}"/>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Tree>
    <p:extLst>
      <p:ext uri="{BB962C8B-B14F-4D97-AF65-F5344CB8AC3E}">
        <p14:creationId xmlns:p14="http://schemas.microsoft.com/office/powerpoint/2010/main" val="7573525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8B49-4A7F-4101-BDC3-F40FFA7C0BB0}"/>
              </a:ext>
            </a:extLst>
          </p:cNvPr>
          <p:cNvSpPr>
            <a:spLocks noGrp="1"/>
          </p:cNvSpPr>
          <p:nvPr>
            <p:ph type="title"/>
          </p:nvPr>
        </p:nvSpPr>
        <p:spPr/>
        <p:txBody>
          <a:bodyPr/>
          <a:lstStyle/>
          <a:p>
            <a:r>
              <a:rPr lang="en-US" dirty="0" err="1"/>
              <a:t>ConfigMaps</a:t>
            </a:r>
            <a:endParaRPr lang="en-US" dirty="0"/>
          </a:p>
        </p:txBody>
      </p:sp>
      <p:sp>
        <p:nvSpPr>
          <p:cNvPr id="6" name="TextBox 5">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
        <p:nvSpPr>
          <p:cNvPr id="7" name="TextBox 6"/>
          <p:cNvSpPr txBox="1"/>
          <p:nvPr/>
        </p:nvSpPr>
        <p:spPr>
          <a:xfrm>
            <a:off x="1182414" y="1684734"/>
            <a:ext cx="10279117" cy="4801314"/>
          </a:xfrm>
          <a:prstGeom prst="rect">
            <a:avLst/>
          </a:prstGeom>
          <a:noFill/>
        </p:spPr>
        <p:txBody>
          <a:bodyPr wrap="square" rtlCol="0">
            <a:spAutoFit/>
          </a:bodyPr>
          <a:lstStyle/>
          <a:p>
            <a:pPr marL="285750" indent="-285750">
              <a:buFont typeface="Arial" panose="020B0604020202020204" pitchFamily="34" charset="0"/>
              <a:buChar char="•"/>
            </a:pPr>
            <a:r>
              <a:rPr lang="en-US" dirty="0"/>
              <a:t>Configuration parameters that are not secret, can be put in a </a:t>
            </a:r>
            <a:r>
              <a:rPr lang="en-US" dirty="0" err="1"/>
              <a:t>configmap</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input is again key-value pair and can be read from any of the below methods:</a:t>
            </a:r>
          </a:p>
          <a:p>
            <a:endParaRPr lang="en-US" dirty="0"/>
          </a:p>
          <a:p>
            <a:pPr marL="285750" indent="-285750">
              <a:buFont typeface="Arial" panose="020B0604020202020204" pitchFamily="34" charset="0"/>
              <a:buChar char="•"/>
            </a:pPr>
            <a:r>
              <a:rPr lang="en-US" dirty="0"/>
              <a:t>- environments variables</a:t>
            </a:r>
          </a:p>
          <a:p>
            <a:pPr marL="285750" indent="-285750">
              <a:buFont typeface="Arial" panose="020B0604020202020204" pitchFamily="34" charset="0"/>
              <a:buChar char="•"/>
            </a:pPr>
            <a:r>
              <a:rPr lang="en-US" dirty="0"/>
              <a:t>- volumes</a:t>
            </a:r>
          </a:p>
          <a:p>
            <a:pPr marL="285750" indent="-285750">
              <a:buFont typeface="Arial" panose="020B0604020202020204" pitchFamily="34" charset="0"/>
              <a:buChar char="•"/>
            </a:pPr>
            <a:r>
              <a:rPr lang="en-US" dirty="0"/>
              <a:t>- Container command line parameters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a:t>
            </a:r>
            <a:r>
              <a:rPr lang="en-US" dirty="0" err="1"/>
              <a:t>configmap</a:t>
            </a:r>
            <a:r>
              <a:rPr lang="en-US" dirty="0"/>
              <a:t> can be a complete configuration file,  This file can be then mounted using volumes where applications are expecting the file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way we can change the container without changing the container directly (without changing the container image)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CREATE A CONFIG FILE</a:t>
            </a:r>
          </a:p>
          <a:p>
            <a:pPr marL="285750" indent="-285750">
              <a:buFont typeface="Arial" panose="020B0604020202020204" pitchFamily="34" charset="0"/>
              <a:buChar char="•"/>
            </a:pPr>
            <a:r>
              <a:rPr lang="en-US" b="1" dirty="0"/>
              <a:t>kubectl create </a:t>
            </a:r>
            <a:r>
              <a:rPr lang="en-US" b="1" dirty="0" err="1"/>
              <a:t>configmap</a:t>
            </a:r>
            <a:r>
              <a:rPr lang="en-US" b="1" dirty="0"/>
              <a:t> &lt;CONFIG_MAP_NAME&gt; --from-file=&lt;file-name&gt;</a:t>
            </a:r>
          </a:p>
          <a:p>
            <a:pPr marL="285750" indent="-285750">
              <a:buFont typeface="Arial" panose="020B0604020202020204" pitchFamily="34" charset="0"/>
              <a:buChar char="•"/>
            </a:pPr>
            <a:r>
              <a:rPr lang="en-US" b="1" dirty="0"/>
              <a:t>Then create a pod with volumes</a:t>
            </a:r>
          </a:p>
        </p:txBody>
      </p:sp>
    </p:spTree>
    <p:extLst>
      <p:ext uri="{BB962C8B-B14F-4D97-AF65-F5344CB8AC3E}">
        <p14:creationId xmlns:p14="http://schemas.microsoft.com/office/powerpoint/2010/main" val="3945705648"/>
      </p:ext>
    </p:extLst>
  </p:cSld>
  <p:clrMapOvr>
    <a:masterClrMapping/>
  </p:clrMapOvr>
  <p:transition spd="slow">
    <p:push/>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8B49-4A7F-4101-BDC3-F40FFA7C0BB0}"/>
              </a:ext>
            </a:extLst>
          </p:cNvPr>
          <p:cNvSpPr>
            <a:spLocks noGrp="1"/>
          </p:cNvSpPr>
          <p:nvPr>
            <p:ph type="title"/>
          </p:nvPr>
        </p:nvSpPr>
        <p:spPr/>
        <p:txBody>
          <a:bodyPr/>
          <a:lstStyle/>
          <a:p>
            <a:r>
              <a:rPr lang="en-US" dirty="0" err="1"/>
              <a:t>ConfigMaps</a:t>
            </a:r>
            <a:endParaRPr lang="en-US" dirty="0"/>
          </a:p>
        </p:txBody>
      </p:sp>
      <p:sp>
        <p:nvSpPr>
          <p:cNvPr id="6" name="Rectangle 1">
            <a:extLst>
              <a:ext uri="{FF2B5EF4-FFF2-40B4-BE49-F238E27FC236}">
                <a16:creationId xmlns:a16="http://schemas.microsoft.com/office/drawing/2014/main" id="{2D274408-2EA5-4603-A6AD-0E36DA90D512}"/>
              </a:ext>
            </a:extLst>
          </p:cNvPr>
          <p:cNvSpPr>
            <a:spLocks noChangeArrowheads="1"/>
          </p:cNvSpPr>
          <p:nvPr/>
        </p:nvSpPr>
        <p:spPr bwMode="auto">
          <a:xfrm>
            <a:off x="5060716" y="409311"/>
            <a:ext cx="3610318" cy="57554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1600" b="1" dirty="0" err="1">
                <a:solidFill>
                  <a:srgbClr val="CC7832"/>
                </a:solidFill>
                <a:latin typeface="Courier New" panose="02070309020205020404" pitchFamily="49" charset="0"/>
                <a:cs typeface="Courier New" panose="02070309020205020404" pitchFamily="49" charset="0"/>
              </a:rPr>
              <a:t>apiVersion</a:t>
            </a:r>
            <a:r>
              <a:rPr lang="en-US" altLang="en-US" sz="1600" b="1" dirty="0">
                <a:solidFill>
                  <a:srgbClr val="CC7832"/>
                </a:solidFill>
                <a:latin typeface="Courier New" panose="02070309020205020404" pitchFamily="49" charset="0"/>
                <a:cs typeface="Courier New" panose="02070309020205020404" pitchFamily="49" charset="0"/>
              </a:rPr>
              <a:t>: v1</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kind: Pod</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metadata:</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name: </a:t>
            </a:r>
            <a:r>
              <a:rPr lang="en-US" altLang="en-US" sz="1600" b="1" dirty="0" err="1">
                <a:solidFill>
                  <a:srgbClr val="CC7832"/>
                </a:solidFill>
                <a:latin typeface="Courier New" panose="02070309020205020404" pitchFamily="49" charset="0"/>
                <a:cs typeface="Courier New" panose="02070309020205020404" pitchFamily="49" charset="0"/>
              </a:rPr>
              <a:t>helloworld-nginx</a:t>
            </a: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labels:</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app: </a:t>
            </a:r>
            <a:r>
              <a:rPr lang="en-US" altLang="en-US" sz="1600" b="1" dirty="0" err="1">
                <a:solidFill>
                  <a:srgbClr val="CC7832"/>
                </a:solidFill>
                <a:latin typeface="Courier New" panose="02070309020205020404" pitchFamily="49" charset="0"/>
                <a:cs typeface="Courier New" panose="02070309020205020404" pitchFamily="49" charset="0"/>
              </a:rPr>
              <a:t>helloworld-nginx</a:t>
            </a: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spec:</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containers:</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 name: </a:t>
            </a:r>
            <a:r>
              <a:rPr lang="en-US" altLang="en-US" sz="1600" b="1" dirty="0" err="1">
                <a:solidFill>
                  <a:srgbClr val="CC7832"/>
                </a:solidFill>
                <a:latin typeface="Courier New" panose="02070309020205020404" pitchFamily="49" charset="0"/>
                <a:cs typeface="Courier New" panose="02070309020205020404" pitchFamily="49" charset="0"/>
              </a:rPr>
              <a:t>nginx</a:t>
            </a: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image: </a:t>
            </a:r>
            <a:r>
              <a:rPr lang="en-US" altLang="en-US" sz="1600" b="1" dirty="0" err="1">
                <a:solidFill>
                  <a:srgbClr val="CC7832"/>
                </a:solidFill>
                <a:latin typeface="Courier New" panose="02070309020205020404" pitchFamily="49" charset="0"/>
                <a:cs typeface="Courier New" panose="02070309020205020404" pitchFamily="49" charset="0"/>
              </a:rPr>
              <a:t>nginx</a:t>
            </a: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ports:</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 </a:t>
            </a:r>
            <a:r>
              <a:rPr lang="en-US" altLang="en-US" sz="1600" b="1" dirty="0" err="1">
                <a:solidFill>
                  <a:srgbClr val="CC7832"/>
                </a:solidFill>
                <a:latin typeface="Courier New" panose="02070309020205020404" pitchFamily="49" charset="0"/>
                <a:cs typeface="Courier New" panose="02070309020205020404" pitchFamily="49" charset="0"/>
              </a:rPr>
              <a:t>containerPort</a:t>
            </a:r>
            <a:r>
              <a:rPr lang="en-US" altLang="en-US" sz="1600" b="1" dirty="0">
                <a:solidFill>
                  <a:srgbClr val="CC7832"/>
                </a:solidFill>
                <a:latin typeface="Courier New" panose="02070309020205020404" pitchFamily="49" charset="0"/>
                <a:cs typeface="Courier New" panose="02070309020205020404" pitchFamily="49" charset="0"/>
              </a:rPr>
              <a:t>: 80</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b="1" dirty="0" err="1">
                <a:solidFill>
                  <a:srgbClr val="CC7832"/>
                </a:solidFill>
                <a:latin typeface="Courier New" panose="02070309020205020404" pitchFamily="49" charset="0"/>
                <a:cs typeface="Courier New" panose="02070309020205020404" pitchFamily="49" charset="0"/>
              </a:rPr>
              <a:t>volumeMounts</a:t>
            </a:r>
            <a:r>
              <a:rPr lang="en-US" altLang="en-US" sz="1600" b="1" dirty="0">
                <a:solidFill>
                  <a:srgbClr val="CC7832"/>
                </a:solidFill>
                <a:latin typeface="Courier New" panose="02070309020205020404" pitchFamily="49" charset="0"/>
                <a:cs typeface="Courier New" panose="02070309020205020404" pitchFamily="49" charset="0"/>
              </a:rPr>
              <a:t>:</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 name: </a:t>
            </a:r>
            <a:r>
              <a:rPr lang="en-US" altLang="en-US" sz="1600" b="1" dirty="0" err="1">
                <a:solidFill>
                  <a:srgbClr val="CC7832"/>
                </a:solidFill>
                <a:latin typeface="Courier New" panose="02070309020205020404" pitchFamily="49" charset="0"/>
                <a:cs typeface="Courier New" panose="02070309020205020404" pitchFamily="49" charset="0"/>
              </a:rPr>
              <a:t>config</a:t>
            </a:r>
            <a:r>
              <a:rPr lang="en-US" altLang="en-US" sz="1600" b="1" dirty="0">
                <a:solidFill>
                  <a:srgbClr val="CC7832"/>
                </a:solidFill>
                <a:latin typeface="Courier New" panose="02070309020205020404" pitchFamily="49" charset="0"/>
                <a:cs typeface="Courier New" panose="02070309020205020404" pitchFamily="49" charset="0"/>
              </a:rPr>
              <a:t>-volume</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b="1" dirty="0" err="1">
                <a:solidFill>
                  <a:srgbClr val="CC7832"/>
                </a:solidFill>
                <a:latin typeface="Courier New" panose="02070309020205020404" pitchFamily="49" charset="0"/>
                <a:cs typeface="Courier New" panose="02070309020205020404" pitchFamily="49" charset="0"/>
              </a:rPr>
              <a:t>mountPath</a:t>
            </a: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b="1" dirty="0" err="1">
                <a:solidFill>
                  <a:srgbClr val="CC7832"/>
                </a:solidFill>
                <a:latin typeface="Courier New" panose="02070309020205020404" pitchFamily="49" charset="0"/>
                <a:cs typeface="Courier New" panose="02070309020205020404" pitchFamily="49" charset="0"/>
              </a:rPr>
              <a:t>usr</a:t>
            </a:r>
            <a:r>
              <a:rPr lang="en-US" altLang="en-US" sz="1600" b="1" dirty="0">
                <a:solidFill>
                  <a:srgbClr val="CC7832"/>
                </a:solidFill>
                <a:latin typeface="Courier New" panose="02070309020205020404" pitchFamily="49" charset="0"/>
                <a:cs typeface="Courier New" panose="02070309020205020404" pitchFamily="49" charset="0"/>
              </a:rPr>
              <a:t>/share/</a:t>
            </a:r>
            <a:r>
              <a:rPr lang="en-US" altLang="en-US" sz="1600" b="1" dirty="0" err="1">
                <a:solidFill>
                  <a:srgbClr val="CC7832"/>
                </a:solidFill>
                <a:latin typeface="Courier New" panose="02070309020205020404" pitchFamily="49" charset="0"/>
                <a:cs typeface="Courier New" panose="02070309020205020404" pitchFamily="49" charset="0"/>
              </a:rPr>
              <a:t>nginx</a:t>
            </a:r>
            <a:r>
              <a:rPr lang="en-US" altLang="en-US" sz="1600" b="1" dirty="0">
                <a:solidFill>
                  <a:srgbClr val="CC7832"/>
                </a:solidFill>
                <a:latin typeface="Courier New" panose="02070309020205020404" pitchFamily="49" charset="0"/>
                <a:cs typeface="Courier New" panose="02070309020205020404" pitchFamily="49" charset="0"/>
              </a:rPr>
              <a:t>/html</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volumes:</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 name: </a:t>
            </a:r>
            <a:r>
              <a:rPr lang="en-US" altLang="en-US" sz="1600" b="1" dirty="0" err="1">
                <a:solidFill>
                  <a:srgbClr val="CC7832"/>
                </a:solidFill>
                <a:latin typeface="Courier New" panose="02070309020205020404" pitchFamily="49" charset="0"/>
                <a:cs typeface="Courier New" panose="02070309020205020404" pitchFamily="49" charset="0"/>
              </a:rPr>
              <a:t>config</a:t>
            </a:r>
            <a:r>
              <a:rPr lang="en-US" altLang="en-US" sz="1600" b="1" dirty="0">
                <a:solidFill>
                  <a:srgbClr val="CC7832"/>
                </a:solidFill>
                <a:latin typeface="Courier New" panose="02070309020205020404" pitchFamily="49" charset="0"/>
                <a:cs typeface="Courier New" panose="02070309020205020404" pitchFamily="49" charset="0"/>
              </a:rPr>
              <a:t>-volume</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b="1" dirty="0" err="1">
                <a:solidFill>
                  <a:srgbClr val="CC7832"/>
                </a:solidFill>
                <a:latin typeface="Courier New" panose="02070309020205020404" pitchFamily="49" charset="0"/>
                <a:cs typeface="Courier New" panose="02070309020205020404" pitchFamily="49" charset="0"/>
              </a:rPr>
              <a:t>configMap</a:t>
            </a:r>
            <a:r>
              <a:rPr lang="en-US" altLang="en-US" sz="1600" b="1" dirty="0">
                <a:solidFill>
                  <a:srgbClr val="CC7832"/>
                </a:solidFill>
                <a:latin typeface="Courier New" panose="02070309020205020404" pitchFamily="49" charset="0"/>
                <a:cs typeface="Courier New" panose="02070309020205020404" pitchFamily="49" charset="0"/>
              </a:rPr>
              <a:t>:</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name: </a:t>
            </a:r>
            <a:r>
              <a:rPr lang="en-US" altLang="en-US" sz="1600" b="1" dirty="0" err="1">
                <a:solidFill>
                  <a:srgbClr val="CC7832"/>
                </a:solidFill>
                <a:latin typeface="Courier New" panose="02070309020205020404" pitchFamily="49" charset="0"/>
                <a:cs typeface="Courier New" panose="02070309020205020404" pitchFamily="49" charset="0"/>
              </a:rPr>
              <a:t>nginx-config</a:t>
            </a: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items:</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 key: index.html</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path: index.html</a:t>
            </a:r>
            <a:endPar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endParaRPr>
          </a:p>
        </p:txBody>
      </p:sp>
      <p:sp>
        <p:nvSpPr>
          <p:cNvPr id="9" name="Rectangle 1">
            <a:extLst>
              <a:ext uri="{FF2B5EF4-FFF2-40B4-BE49-F238E27FC236}">
                <a16:creationId xmlns:a16="http://schemas.microsoft.com/office/drawing/2014/main" id="{2D274408-2EA5-4603-A6AD-0E36DA90D512}"/>
              </a:ext>
            </a:extLst>
          </p:cNvPr>
          <p:cNvSpPr>
            <a:spLocks noChangeArrowheads="1"/>
          </p:cNvSpPr>
          <p:nvPr/>
        </p:nvSpPr>
        <p:spPr bwMode="auto">
          <a:xfrm>
            <a:off x="157655" y="2012764"/>
            <a:ext cx="4718259" cy="353943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/usr/local/apache2/htdocs/index.html</a:t>
            </a:r>
          </a:p>
          <a:p>
            <a:pPr lvl="0" defTabSz="914400" eaLnBrk="0" fontAlgn="base" hangingPunct="0">
              <a:spcBef>
                <a:spcPct val="0"/>
              </a:spcBef>
              <a:spcAft>
                <a:spcPct val="0"/>
              </a:spcAft>
            </a:pPr>
            <a:endParaRPr lang="pt-BR"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&lt;html&gt;&lt;body&gt;&lt;h1&gt;It works again with Configmaps!&lt;/h1&gt;&lt;/body&gt;&lt;/html&gt;</a:t>
            </a:r>
          </a:p>
          <a:p>
            <a:pPr lvl="0" defTabSz="914400" eaLnBrk="0" fontAlgn="base" hangingPunct="0">
              <a:spcBef>
                <a:spcPct val="0"/>
              </a:spcBef>
              <a:spcAft>
                <a:spcPct val="0"/>
              </a:spcAft>
            </a:pPr>
            <a:endParaRPr lang="pt-BR"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kubectl create configmap nginx-config --from-file=index.html</a:t>
            </a:r>
          </a:p>
          <a:p>
            <a:pPr lvl="0" defTabSz="914400" eaLnBrk="0" fontAlgn="base" hangingPunct="0">
              <a:spcBef>
                <a:spcPct val="0"/>
              </a:spcBef>
              <a:spcAft>
                <a:spcPct val="0"/>
              </a:spcAft>
            </a:pPr>
            <a:endParaRPr lang="pt-BR"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kubectl get configmap</a:t>
            </a:r>
          </a:p>
          <a:p>
            <a:pPr lvl="0" defTabSz="914400" eaLnBrk="0" fontAlgn="base" hangingPunct="0">
              <a:spcBef>
                <a:spcPct val="0"/>
              </a:spcBef>
              <a:spcAft>
                <a:spcPct val="0"/>
              </a:spcAft>
            </a:pPr>
            <a:endParaRPr lang="pt-BR"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kubectl get configmap -o yaml</a:t>
            </a:r>
          </a:p>
          <a:p>
            <a:pPr lvl="0" defTabSz="914400" eaLnBrk="0" fontAlgn="base" hangingPunct="0">
              <a:spcBef>
                <a:spcPct val="0"/>
              </a:spcBef>
              <a:spcAft>
                <a:spcPct val="0"/>
              </a:spcAft>
            </a:pPr>
            <a:endParaRPr lang="pt-BR"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(here you will see a key (in our case index.html) and values)</a:t>
            </a:r>
            <a:endParaRPr lang="en-US" altLang="en-US" sz="1600" b="1" dirty="0">
              <a:solidFill>
                <a:srgbClr val="CC7832"/>
              </a:solidFill>
              <a:latin typeface="Courier New" panose="02070309020205020404" pitchFamily="49" charset="0"/>
              <a:cs typeface="Courier New" panose="02070309020205020404" pitchFamily="49" charset="0"/>
            </a:endParaRPr>
          </a:p>
        </p:txBody>
      </p:sp>
      <p:sp>
        <p:nvSpPr>
          <p:cNvPr id="11" name="Rectangle 1">
            <a:extLst>
              <a:ext uri="{FF2B5EF4-FFF2-40B4-BE49-F238E27FC236}">
                <a16:creationId xmlns:a16="http://schemas.microsoft.com/office/drawing/2014/main" id="{2D274408-2EA5-4603-A6AD-0E36DA90D512}"/>
              </a:ext>
            </a:extLst>
          </p:cNvPr>
          <p:cNvSpPr>
            <a:spLocks noChangeArrowheads="1"/>
          </p:cNvSpPr>
          <p:nvPr/>
        </p:nvSpPr>
        <p:spPr bwMode="auto">
          <a:xfrm>
            <a:off x="8844453" y="2012764"/>
            <a:ext cx="3231261" cy="329320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apiVersion: v1</a:t>
            </a:r>
          </a:p>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kind: Service</a:t>
            </a:r>
          </a:p>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metadata:</a:t>
            </a:r>
          </a:p>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  name: helloworld-nginx-service</a:t>
            </a:r>
          </a:p>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spec:</a:t>
            </a:r>
          </a:p>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  ports:</a:t>
            </a:r>
          </a:p>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  - port: 80</a:t>
            </a:r>
          </a:p>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    protocol: TCP</a:t>
            </a:r>
          </a:p>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  selector:</a:t>
            </a:r>
          </a:p>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    app: helloworld-nginx</a:t>
            </a:r>
          </a:p>
          <a:p>
            <a:pPr lvl="0" defTabSz="914400" eaLnBrk="0" fontAlgn="base" hangingPunct="0">
              <a:spcBef>
                <a:spcPct val="0"/>
              </a:spcBef>
              <a:spcAft>
                <a:spcPct val="0"/>
              </a:spcAft>
            </a:pPr>
            <a:r>
              <a:rPr lang="pt-BR" altLang="en-US" sz="1600" b="1" dirty="0">
                <a:solidFill>
                  <a:srgbClr val="CC7832"/>
                </a:solidFill>
                <a:latin typeface="Courier New" panose="02070309020205020404" pitchFamily="49" charset="0"/>
                <a:cs typeface="Courier New" panose="02070309020205020404" pitchFamily="49" charset="0"/>
              </a:rPr>
              <a:t>  type: NodePort</a:t>
            </a:r>
            <a:endParaRPr lang="en-US" altLang="en-US" sz="1600" b="1" dirty="0">
              <a:solidFill>
                <a:srgbClr val="CC783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383824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986FD6-B7D3-43C4-89E2-0A9F3852A658}"/>
              </a:ext>
            </a:extLst>
          </p:cNvPr>
          <p:cNvSpPr>
            <a:spLocks noGrp="1"/>
          </p:cNvSpPr>
          <p:nvPr>
            <p:ph type="title"/>
          </p:nvPr>
        </p:nvSpPr>
        <p:spPr/>
        <p:txBody>
          <a:bodyPr/>
          <a:lstStyle/>
          <a:p>
            <a:r>
              <a:rPr lang="en-US" dirty="0"/>
              <a:t>PV and PVC</a:t>
            </a:r>
          </a:p>
        </p:txBody>
      </p:sp>
      <p:sp>
        <p:nvSpPr>
          <p:cNvPr id="6" name="Text Placeholder 5">
            <a:extLst>
              <a:ext uri="{FF2B5EF4-FFF2-40B4-BE49-F238E27FC236}">
                <a16:creationId xmlns:a16="http://schemas.microsoft.com/office/drawing/2014/main" id="{9EC62F12-6A65-480C-A752-4C3F4C641736}"/>
              </a:ext>
            </a:extLst>
          </p:cNvPr>
          <p:cNvSpPr>
            <a:spLocks noGrp="1"/>
          </p:cNvSpPr>
          <p:nvPr>
            <p:ph type="body" sz="half" idx="2"/>
          </p:nvPr>
        </p:nvSpPr>
        <p:spPr/>
        <p:txBody>
          <a:bodyPr/>
          <a:lstStyle/>
          <a:p>
            <a:r>
              <a:rPr lang="en-US" dirty="0"/>
              <a:t>Persistent Storage in Kubernetes</a:t>
            </a:r>
          </a:p>
        </p:txBody>
      </p:sp>
      <p:pic>
        <p:nvPicPr>
          <p:cNvPr id="3" name="Picture 2" descr="A close up of a logo&#10;&#10;Description generated with very high confidence">
            <a:extLst>
              <a:ext uri="{FF2B5EF4-FFF2-40B4-BE49-F238E27FC236}">
                <a16:creationId xmlns:a16="http://schemas.microsoft.com/office/drawing/2014/main" id="{18AF59DB-61B7-4803-9D3D-F052210DA9DB}"/>
              </a:ext>
            </a:extLst>
          </p:cNvPr>
          <p:cNvPicPr>
            <a:picLocks noChangeAspect="1"/>
          </p:cNvPicPr>
          <p:nvPr/>
        </p:nvPicPr>
        <p:blipFill>
          <a:blip r:embed="rId3"/>
          <a:stretch>
            <a:fillRect/>
          </a:stretch>
        </p:blipFill>
        <p:spPr>
          <a:xfrm>
            <a:off x="4800170" y="0"/>
            <a:ext cx="6858000" cy="6858000"/>
          </a:xfrm>
          <a:prstGeom prst="rect">
            <a:avLst/>
          </a:prstGeom>
        </p:spPr>
      </p:pic>
      <p:sp>
        <p:nvSpPr>
          <p:cNvPr id="10" name="Rectangle 9">
            <a:extLst>
              <a:ext uri="{FF2B5EF4-FFF2-40B4-BE49-F238E27FC236}">
                <a16:creationId xmlns:a16="http://schemas.microsoft.com/office/drawing/2014/main" id="{F8E62888-91D0-4C14-AA8F-4CE2EA60F874}"/>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758BFF3-D79C-4316-A8F9-F03C39113D4A}"/>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973BF8E-D2CD-4D32-82FE-74A2DB49E33B}"/>
              </a:ext>
            </a:extLst>
          </p:cNvPr>
          <p:cNvSpPr txBox="1"/>
          <p:nvPr/>
        </p:nvSpPr>
        <p:spPr>
          <a:xfrm>
            <a:off x="4448700" y="6334780"/>
            <a:ext cx="1838708" cy="523220"/>
          </a:xfrm>
          <a:prstGeom prst="rect">
            <a:avLst/>
          </a:prstGeom>
          <a:noFill/>
        </p:spPr>
        <p:txBody>
          <a:bodyPr wrap="none" rtlCol="0">
            <a:spAutoFit/>
          </a:bodyPr>
          <a:lstStyle/>
          <a:p>
            <a:r>
              <a:rPr lang="en-US" sz="2800" dirty="0">
                <a:solidFill>
                  <a:schemeClr val="accent1">
                    <a:lumMod val="20000"/>
                    <a:lumOff val="80000"/>
                  </a:schemeClr>
                </a:solidFill>
              </a:rPr>
              <a:t>Gagandeep</a:t>
            </a:r>
          </a:p>
        </p:txBody>
      </p:sp>
    </p:spTree>
    <p:extLst>
      <p:ext uri="{BB962C8B-B14F-4D97-AF65-F5344CB8AC3E}">
        <p14:creationId xmlns:p14="http://schemas.microsoft.com/office/powerpoint/2010/main" val="5441472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FB93-7C5D-4CCD-AD67-FD8E33F23229}"/>
              </a:ext>
            </a:extLst>
          </p:cNvPr>
          <p:cNvSpPr>
            <a:spLocks noGrp="1"/>
          </p:cNvSpPr>
          <p:nvPr>
            <p:ph type="title"/>
          </p:nvPr>
        </p:nvSpPr>
        <p:spPr/>
        <p:txBody>
          <a:bodyPr/>
          <a:lstStyle/>
          <a:p>
            <a:r>
              <a:rPr lang="en-US" dirty="0"/>
              <a:t>Persistent Storage</a:t>
            </a:r>
          </a:p>
        </p:txBody>
      </p:sp>
      <p:sp>
        <p:nvSpPr>
          <p:cNvPr id="86" name="TextBox 85">
            <a:extLst>
              <a:ext uri="{FF2B5EF4-FFF2-40B4-BE49-F238E27FC236}">
                <a16:creationId xmlns:a16="http://schemas.microsoft.com/office/drawing/2014/main" id="{7EA72DEA-D83C-4F1F-965D-64363701BD8F}"/>
              </a:ext>
            </a:extLst>
          </p:cNvPr>
          <p:cNvSpPr txBox="1"/>
          <p:nvPr/>
        </p:nvSpPr>
        <p:spPr>
          <a:xfrm>
            <a:off x="971271" y="2027730"/>
            <a:ext cx="10310418" cy="1200329"/>
          </a:xfrm>
          <a:prstGeom prst="rect">
            <a:avLst/>
          </a:prstGeom>
          <a:noFill/>
        </p:spPr>
        <p:txBody>
          <a:bodyPr wrap="square">
            <a:spAutoFit/>
          </a:bodyPr>
          <a:lstStyle/>
          <a:p>
            <a:r>
              <a:rPr lang="en-US" dirty="0"/>
              <a:t>A Persistent Volume (PV) is a piece of storage in the cluster that has been provisioned by an administrator or dynamically provisioned using Storage Classes. It is a resource in the cluster just like a node is a cluster resource. PVs are volume plugins like Volumes but have a lifecycle independent of any individual Pod that uses the PV.</a:t>
            </a:r>
            <a:endParaRPr lang="en-IN" dirty="0"/>
          </a:p>
        </p:txBody>
      </p:sp>
      <p:sp>
        <p:nvSpPr>
          <p:cNvPr id="87" name="TextBox 86">
            <a:extLst>
              <a:ext uri="{FF2B5EF4-FFF2-40B4-BE49-F238E27FC236}">
                <a16:creationId xmlns:a16="http://schemas.microsoft.com/office/drawing/2014/main" id="{46F5DA56-7AD2-45D8-8465-505CE4AAB735}"/>
              </a:ext>
            </a:extLst>
          </p:cNvPr>
          <p:cNvSpPr txBox="1"/>
          <p:nvPr/>
        </p:nvSpPr>
        <p:spPr>
          <a:xfrm>
            <a:off x="971271" y="3858322"/>
            <a:ext cx="10458729" cy="1200329"/>
          </a:xfrm>
          <a:prstGeom prst="rect">
            <a:avLst/>
          </a:prstGeom>
          <a:noFill/>
        </p:spPr>
        <p:txBody>
          <a:bodyPr wrap="square">
            <a:spAutoFit/>
          </a:bodyPr>
          <a:lstStyle/>
          <a:p>
            <a:r>
              <a:rPr lang="en-US" dirty="0"/>
              <a:t>A </a:t>
            </a:r>
            <a:r>
              <a:rPr lang="en-US" dirty="0" err="1"/>
              <a:t>PersistentVolumeClaim</a:t>
            </a:r>
            <a:r>
              <a:rPr lang="en-US" dirty="0"/>
              <a:t> (PVC) is a request for storage by a user. It is similar to a Pod. Pods consume node resources and PVCs consume PV resources. Pods can request specific levels of resources (CPU and Memory). Claims can request specific size and access modes (e.g., they can be mounted </a:t>
            </a:r>
            <a:r>
              <a:rPr lang="en-US" dirty="0" err="1"/>
              <a:t>ReadWriteOnce</a:t>
            </a:r>
            <a:r>
              <a:rPr lang="en-US" dirty="0"/>
              <a:t>, </a:t>
            </a:r>
            <a:r>
              <a:rPr lang="en-US" dirty="0" err="1"/>
              <a:t>ReadOnlyMany</a:t>
            </a:r>
            <a:r>
              <a:rPr lang="en-US" dirty="0"/>
              <a:t> or </a:t>
            </a:r>
            <a:r>
              <a:rPr lang="en-US" dirty="0" err="1"/>
              <a:t>ReadWriteMany</a:t>
            </a:r>
            <a:endParaRPr lang="en-IN" dirty="0"/>
          </a:p>
        </p:txBody>
      </p:sp>
    </p:spTree>
    <p:extLst>
      <p:ext uri="{BB962C8B-B14F-4D97-AF65-F5344CB8AC3E}">
        <p14:creationId xmlns:p14="http://schemas.microsoft.com/office/powerpoint/2010/main" val="666724281"/>
      </p:ext>
    </p:extLst>
  </p:cSld>
  <p:clrMapOvr>
    <a:masterClrMapping/>
  </p:clrMapOvr>
  <p:transition spd="slow">
    <p:push/>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E2CE19-900A-4CB6-9FB4-0A9BCC235178}"/>
              </a:ext>
            </a:extLst>
          </p:cNvPr>
          <p:cNvSpPr>
            <a:spLocks noGrp="1"/>
          </p:cNvSpPr>
          <p:nvPr>
            <p:ph type="title"/>
          </p:nvPr>
        </p:nvSpPr>
        <p:spPr>
          <a:xfrm>
            <a:off x="1097280" y="286603"/>
            <a:ext cx="10058400" cy="806217"/>
          </a:xfrm>
        </p:spPr>
        <p:txBody>
          <a:bodyPr/>
          <a:lstStyle/>
          <a:p>
            <a:r>
              <a:rPr lang="en-IN" dirty="0"/>
              <a:t>Access Types and Methods</a:t>
            </a:r>
          </a:p>
        </p:txBody>
      </p:sp>
      <p:pic>
        <p:nvPicPr>
          <p:cNvPr id="5" name="Picture 4">
            <a:extLst>
              <a:ext uri="{FF2B5EF4-FFF2-40B4-BE49-F238E27FC236}">
                <a16:creationId xmlns:a16="http://schemas.microsoft.com/office/drawing/2014/main" id="{9AADBFC8-AF2F-4EA5-9C81-54A58DBC7D6C}"/>
              </a:ext>
            </a:extLst>
          </p:cNvPr>
          <p:cNvPicPr>
            <a:picLocks noChangeAspect="1"/>
          </p:cNvPicPr>
          <p:nvPr/>
        </p:nvPicPr>
        <p:blipFill>
          <a:blip r:embed="rId3"/>
          <a:stretch>
            <a:fillRect/>
          </a:stretch>
        </p:blipFill>
        <p:spPr>
          <a:xfrm>
            <a:off x="412187" y="1248937"/>
            <a:ext cx="11367626" cy="4661210"/>
          </a:xfrm>
          <a:prstGeom prst="rect">
            <a:avLst/>
          </a:prstGeom>
        </p:spPr>
      </p:pic>
    </p:spTree>
    <p:extLst>
      <p:ext uri="{BB962C8B-B14F-4D97-AF65-F5344CB8AC3E}">
        <p14:creationId xmlns:p14="http://schemas.microsoft.com/office/powerpoint/2010/main" val="1942246224"/>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Copyright  © TechLanders Solutions</a:t>
            </a:r>
          </a:p>
        </p:txBody>
      </p:sp>
      <p:sp>
        <p:nvSpPr>
          <p:cNvPr id="4" name="Slide Number Placeholder 3"/>
          <p:cNvSpPr>
            <a:spLocks noGrp="1"/>
          </p:cNvSpPr>
          <p:nvPr>
            <p:ph type="sldNum" sz="quarter" idx="12"/>
          </p:nvPr>
        </p:nvSpPr>
        <p:spPr/>
        <p:txBody>
          <a:bodyPr/>
          <a:lstStyle/>
          <a:p>
            <a:fld id="{13F480B4-4699-41FE-89A7-96EFD1001786}" type="slidenum">
              <a:rPr lang="en-US" smtClean="0"/>
              <a:t>13</a:t>
            </a:fld>
            <a:endParaRPr lang="en-US"/>
          </a:p>
        </p:txBody>
      </p:sp>
      <p:sp>
        <p:nvSpPr>
          <p:cNvPr id="5" name="Title 4"/>
          <p:cNvSpPr>
            <a:spLocks noGrp="1"/>
          </p:cNvSpPr>
          <p:nvPr>
            <p:ph type="title"/>
          </p:nvPr>
        </p:nvSpPr>
        <p:spPr/>
        <p:txBody>
          <a:bodyPr>
            <a:noAutofit/>
          </a:bodyPr>
          <a:lstStyle/>
          <a:p>
            <a:r>
              <a:rPr lang="en-US" sz="4219" dirty="0">
                <a:effectLst>
                  <a:outerShdw blurRad="38100" dist="38100" dir="2700000" algn="tl">
                    <a:srgbClr val="000000">
                      <a:alpha val="43137"/>
                    </a:srgbClr>
                  </a:outerShdw>
                </a:effectLst>
              </a:rPr>
              <a:t>Docker Engine</a:t>
            </a:r>
            <a:br>
              <a:rPr lang="en-US" sz="4219" dirty="0">
                <a:effectLst>
                  <a:outerShdw blurRad="38100" dist="38100" dir="2700000" algn="tl">
                    <a:srgbClr val="000000">
                      <a:alpha val="43137"/>
                    </a:srgbClr>
                  </a:outerShdw>
                </a:effectLst>
              </a:rPr>
            </a:br>
            <a:endParaRPr lang="en-US" sz="4219" dirty="0">
              <a:effectLst>
                <a:outerShdw blurRad="38100" dist="38100" dir="2700000" algn="tl">
                  <a:srgbClr val="000000">
                    <a:alpha val="43137"/>
                  </a:srgbClr>
                </a:outerShdw>
              </a:effectLst>
            </a:endParaRPr>
          </a:p>
        </p:txBody>
      </p:sp>
      <p:pic>
        <p:nvPicPr>
          <p:cNvPr id="9" name="Picture 2" descr="Docker Engine Components Flow"/>
          <p:cNvPicPr>
            <a:picLocks noChangeAspect="1" noChangeArrowheads="1"/>
          </p:cNvPicPr>
          <p:nvPr/>
        </p:nvPicPr>
        <p:blipFill>
          <a:blip r:embed="rId2"/>
          <a:srcRect/>
          <a:stretch>
            <a:fillRect/>
          </a:stretch>
        </p:blipFill>
        <p:spPr bwMode="auto">
          <a:xfrm>
            <a:off x="708023" y="1066800"/>
            <a:ext cx="10901363" cy="4953000"/>
          </a:xfrm>
          <a:prstGeom prst="rect">
            <a:avLst/>
          </a:prstGeom>
          <a:noFill/>
        </p:spPr>
      </p:pic>
      <p:sp>
        <p:nvSpPr>
          <p:cNvPr id="11" name="Rectangle 10"/>
          <p:cNvSpPr/>
          <p:nvPr/>
        </p:nvSpPr>
        <p:spPr>
          <a:xfrm rot="19423632">
            <a:off x="432680" y="2519140"/>
            <a:ext cx="11132033" cy="1566012"/>
          </a:xfrm>
          <a:prstGeom prst="rect">
            <a:avLst/>
          </a:prstGeom>
          <a:noFill/>
        </p:spPr>
        <p:txBody>
          <a:bodyPr wrap="none" lIns="107765" tIns="53883" rIns="107765" bIns="53883">
            <a:spAutoFit/>
          </a:bodyPr>
          <a:lstStyle/>
          <a:p>
            <a:pPr algn="ctr"/>
            <a:r>
              <a:rPr lang="en-US" sz="9469" dirty="0">
                <a:ln w="0"/>
                <a:solidFill>
                  <a:schemeClr val="accent1">
                    <a:alpha val="8000"/>
                  </a:schemeClr>
                </a:solidFill>
              </a:rPr>
              <a:t>TechLanders Solutions</a:t>
            </a:r>
          </a:p>
        </p:txBody>
      </p:sp>
    </p:spTree>
    <p:extLst>
      <p:ext uri="{BB962C8B-B14F-4D97-AF65-F5344CB8AC3E}">
        <p14:creationId xmlns:p14="http://schemas.microsoft.com/office/powerpoint/2010/main" val="29828373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FB93-7C5D-4CCD-AD67-FD8E33F23229}"/>
              </a:ext>
            </a:extLst>
          </p:cNvPr>
          <p:cNvSpPr>
            <a:spLocks noGrp="1"/>
          </p:cNvSpPr>
          <p:nvPr>
            <p:ph type="title"/>
          </p:nvPr>
        </p:nvSpPr>
        <p:spPr/>
        <p:txBody>
          <a:bodyPr/>
          <a:lstStyle/>
          <a:p>
            <a:r>
              <a:rPr lang="en-US" dirty="0"/>
              <a:t>Persistent Volume</a:t>
            </a:r>
          </a:p>
        </p:txBody>
      </p:sp>
      <p:sp>
        <p:nvSpPr>
          <p:cNvPr id="6" name="TextBox 5">
            <a:extLst>
              <a:ext uri="{FF2B5EF4-FFF2-40B4-BE49-F238E27FC236}">
                <a16:creationId xmlns:a16="http://schemas.microsoft.com/office/drawing/2014/main" id="{C8A5D80B-B965-4526-A5DA-849F66AA822A}"/>
              </a:ext>
            </a:extLst>
          </p:cNvPr>
          <p:cNvSpPr txBox="1"/>
          <p:nvPr/>
        </p:nvSpPr>
        <p:spPr>
          <a:xfrm>
            <a:off x="1097280" y="1956797"/>
            <a:ext cx="6094140" cy="3970318"/>
          </a:xfrm>
          <a:prstGeom prst="rect">
            <a:avLst/>
          </a:prstGeom>
          <a:noFill/>
        </p:spPr>
        <p:txBody>
          <a:bodyPr wrap="square">
            <a:spAutoFit/>
          </a:bodyPr>
          <a:lstStyle/>
          <a:p>
            <a:r>
              <a:rPr lang="en-IN" dirty="0" err="1"/>
              <a:t>apiVersion</a:t>
            </a:r>
            <a:r>
              <a:rPr lang="en-IN" dirty="0"/>
              <a:t>: v1</a:t>
            </a:r>
          </a:p>
          <a:p>
            <a:r>
              <a:rPr lang="en-IN" dirty="0"/>
              <a:t>kind: </a:t>
            </a:r>
            <a:r>
              <a:rPr lang="en-IN" dirty="0" err="1"/>
              <a:t>PersistentVolume</a:t>
            </a:r>
            <a:endParaRPr lang="en-IN" dirty="0"/>
          </a:p>
          <a:p>
            <a:r>
              <a:rPr lang="en-IN" dirty="0"/>
              <a:t>metadata:</a:t>
            </a:r>
          </a:p>
          <a:p>
            <a:r>
              <a:rPr lang="en-IN" dirty="0"/>
              <a:t>  name: task-</a:t>
            </a:r>
            <a:r>
              <a:rPr lang="en-IN" dirty="0" err="1"/>
              <a:t>pv</a:t>
            </a:r>
            <a:r>
              <a:rPr lang="en-IN" dirty="0"/>
              <a:t>-volume</a:t>
            </a:r>
          </a:p>
          <a:p>
            <a:r>
              <a:rPr lang="en-IN" dirty="0"/>
              <a:t>  labels:</a:t>
            </a:r>
          </a:p>
          <a:p>
            <a:r>
              <a:rPr lang="en-IN" dirty="0"/>
              <a:t>    type: local</a:t>
            </a:r>
          </a:p>
          <a:p>
            <a:r>
              <a:rPr lang="en-IN" dirty="0"/>
              <a:t>spec:</a:t>
            </a:r>
          </a:p>
          <a:p>
            <a:r>
              <a:rPr lang="en-IN" dirty="0"/>
              <a:t>  </a:t>
            </a:r>
            <a:r>
              <a:rPr lang="en-IN" dirty="0" err="1"/>
              <a:t>storageClassName</a:t>
            </a:r>
            <a:r>
              <a:rPr lang="en-IN" dirty="0"/>
              <a:t>: manual</a:t>
            </a:r>
          </a:p>
          <a:p>
            <a:r>
              <a:rPr lang="en-IN" dirty="0"/>
              <a:t>  capacity:</a:t>
            </a:r>
          </a:p>
          <a:p>
            <a:r>
              <a:rPr lang="en-IN" dirty="0"/>
              <a:t>    storage: 10Gi</a:t>
            </a:r>
          </a:p>
          <a:p>
            <a:r>
              <a:rPr lang="en-IN" dirty="0"/>
              <a:t>  </a:t>
            </a:r>
            <a:r>
              <a:rPr lang="en-IN" dirty="0" err="1"/>
              <a:t>accessModes</a:t>
            </a:r>
            <a:r>
              <a:rPr lang="en-IN" dirty="0"/>
              <a:t>:</a:t>
            </a:r>
          </a:p>
          <a:p>
            <a:r>
              <a:rPr lang="en-IN" dirty="0"/>
              <a:t>    - </a:t>
            </a:r>
            <a:r>
              <a:rPr lang="en-IN" dirty="0" err="1"/>
              <a:t>ReadWriteOnce</a:t>
            </a:r>
            <a:endParaRPr lang="en-IN" dirty="0"/>
          </a:p>
          <a:p>
            <a:r>
              <a:rPr lang="en-IN" dirty="0"/>
              <a:t>  </a:t>
            </a:r>
            <a:r>
              <a:rPr lang="en-IN" dirty="0" err="1"/>
              <a:t>hostPath</a:t>
            </a:r>
            <a:r>
              <a:rPr lang="en-IN" dirty="0"/>
              <a:t>:</a:t>
            </a:r>
          </a:p>
          <a:p>
            <a:r>
              <a:rPr lang="en-IN" dirty="0"/>
              <a:t>    path: "/</a:t>
            </a:r>
            <a:r>
              <a:rPr lang="en-IN" dirty="0" err="1"/>
              <a:t>mnt</a:t>
            </a:r>
            <a:r>
              <a:rPr lang="en-IN" dirty="0"/>
              <a:t>/data"</a:t>
            </a:r>
          </a:p>
        </p:txBody>
      </p:sp>
    </p:spTree>
    <p:extLst>
      <p:ext uri="{BB962C8B-B14F-4D97-AF65-F5344CB8AC3E}">
        <p14:creationId xmlns:p14="http://schemas.microsoft.com/office/powerpoint/2010/main" val="3759721892"/>
      </p:ext>
    </p:extLst>
  </p:cSld>
  <p:clrMapOvr>
    <a:masterClrMapping/>
  </p:clrMapOvr>
  <p:transition spd="slow">
    <p:push/>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FB93-7C5D-4CCD-AD67-FD8E33F23229}"/>
              </a:ext>
            </a:extLst>
          </p:cNvPr>
          <p:cNvSpPr>
            <a:spLocks noGrp="1"/>
          </p:cNvSpPr>
          <p:nvPr>
            <p:ph type="title"/>
          </p:nvPr>
        </p:nvSpPr>
        <p:spPr/>
        <p:txBody>
          <a:bodyPr/>
          <a:lstStyle/>
          <a:p>
            <a:r>
              <a:rPr lang="en-US" dirty="0"/>
              <a:t>Persistent Volume Claim</a:t>
            </a:r>
          </a:p>
        </p:txBody>
      </p:sp>
      <p:sp>
        <p:nvSpPr>
          <p:cNvPr id="6" name="TextBox 5">
            <a:extLst>
              <a:ext uri="{FF2B5EF4-FFF2-40B4-BE49-F238E27FC236}">
                <a16:creationId xmlns:a16="http://schemas.microsoft.com/office/drawing/2014/main" id="{C8A5D80B-B965-4526-A5DA-849F66AA822A}"/>
              </a:ext>
            </a:extLst>
          </p:cNvPr>
          <p:cNvSpPr txBox="1"/>
          <p:nvPr/>
        </p:nvSpPr>
        <p:spPr>
          <a:xfrm>
            <a:off x="1097280" y="1956797"/>
            <a:ext cx="6094140" cy="3139321"/>
          </a:xfrm>
          <a:prstGeom prst="rect">
            <a:avLst/>
          </a:prstGeom>
          <a:noFill/>
        </p:spPr>
        <p:txBody>
          <a:bodyPr wrap="square">
            <a:spAutoFit/>
          </a:bodyPr>
          <a:lstStyle/>
          <a:p>
            <a:r>
              <a:rPr lang="en-IN" dirty="0" err="1"/>
              <a:t>apiVersion</a:t>
            </a:r>
            <a:r>
              <a:rPr lang="en-IN" dirty="0"/>
              <a:t>: v1</a:t>
            </a:r>
          </a:p>
          <a:p>
            <a:r>
              <a:rPr lang="en-IN" dirty="0"/>
              <a:t>kind: </a:t>
            </a:r>
            <a:r>
              <a:rPr lang="en-IN" dirty="0" err="1"/>
              <a:t>PersistentVolumeClaim</a:t>
            </a:r>
            <a:endParaRPr lang="en-IN" dirty="0"/>
          </a:p>
          <a:p>
            <a:r>
              <a:rPr lang="en-IN" dirty="0"/>
              <a:t>metadata:</a:t>
            </a:r>
          </a:p>
          <a:p>
            <a:r>
              <a:rPr lang="en-IN" dirty="0"/>
              <a:t>  name: task-</a:t>
            </a:r>
            <a:r>
              <a:rPr lang="en-IN" dirty="0" err="1"/>
              <a:t>pv</a:t>
            </a:r>
            <a:r>
              <a:rPr lang="en-IN" dirty="0"/>
              <a:t>-claim</a:t>
            </a:r>
          </a:p>
          <a:p>
            <a:r>
              <a:rPr lang="en-IN" dirty="0"/>
              <a:t>spec:</a:t>
            </a:r>
          </a:p>
          <a:p>
            <a:r>
              <a:rPr lang="en-IN" dirty="0"/>
              <a:t>  </a:t>
            </a:r>
            <a:r>
              <a:rPr lang="en-IN" dirty="0" err="1"/>
              <a:t>storageClassName</a:t>
            </a:r>
            <a:r>
              <a:rPr lang="en-IN" dirty="0"/>
              <a:t>: manual</a:t>
            </a:r>
          </a:p>
          <a:p>
            <a:r>
              <a:rPr lang="en-IN" dirty="0"/>
              <a:t>  </a:t>
            </a:r>
            <a:r>
              <a:rPr lang="en-IN" dirty="0" err="1"/>
              <a:t>accessModes</a:t>
            </a:r>
            <a:r>
              <a:rPr lang="en-IN" dirty="0"/>
              <a:t>:</a:t>
            </a:r>
          </a:p>
          <a:p>
            <a:r>
              <a:rPr lang="en-IN" dirty="0"/>
              <a:t>    - </a:t>
            </a:r>
            <a:r>
              <a:rPr lang="en-IN" dirty="0" err="1"/>
              <a:t>ReadWriteOnce</a:t>
            </a:r>
            <a:endParaRPr lang="en-IN" dirty="0"/>
          </a:p>
          <a:p>
            <a:r>
              <a:rPr lang="en-IN" dirty="0"/>
              <a:t>  resources:</a:t>
            </a:r>
          </a:p>
          <a:p>
            <a:r>
              <a:rPr lang="en-IN" dirty="0"/>
              <a:t>    requests:</a:t>
            </a:r>
          </a:p>
          <a:p>
            <a:r>
              <a:rPr lang="en-IN" dirty="0"/>
              <a:t>      storage: 3Gi</a:t>
            </a:r>
          </a:p>
        </p:txBody>
      </p:sp>
    </p:spTree>
    <p:extLst>
      <p:ext uri="{BB962C8B-B14F-4D97-AF65-F5344CB8AC3E}">
        <p14:creationId xmlns:p14="http://schemas.microsoft.com/office/powerpoint/2010/main" val="1568977703"/>
      </p:ext>
    </p:extLst>
  </p:cSld>
  <p:clrMapOvr>
    <a:masterClrMapping/>
  </p:clrMapOvr>
  <p:transition spd="slow">
    <p:push/>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E6AB-63AD-4DCE-876B-3D39DB88BCF5}"/>
              </a:ext>
            </a:extLst>
          </p:cNvPr>
          <p:cNvSpPr>
            <a:spLocks noGrp="1"/>
          </p:cNvSpPr>
          <p:nvPr>
            <p:ph type="title"/>
          </p:nvPr>
        </p:nvSpPr>
        <p:spPr/>
        <p:txBody>
          <a:bodyPr/>
          <a:lstStyle/>
          <a:p>
            <a:r>
              <a:rPr lang="en-US" dirty="0" err="1"/>
              <a:t>DashBoards</a:t>
            </a:r>
            <a:endParaRPr lang="en-US" dirty="0"/>
          </a:p>
        </p:txBody>
      </p:sp>
      <p:pic>
        <p:nvPicPr>
          <p:cNvPr id="8" name="Content Placeholder 4">
            <a:extLst>
              <a:ext uri="{FF2B5EF4-FFF2-40B4-BE49-F238E27FC236}">
                <a16:creationId xmlns:a16="http://schemas.microsoft.com/office/drawing/2014/main" id="{F9AE6199-1C70-4B5F-9356-B9CFF7095FBD}"/>
              </a:ext>
            </a:extLst>
          </p:cNvPr>
          <p:cNvPicPr>
            <a:picLocks noGrp="1" noChangeAspect="1"/>
          </p:cNvPicPr>
          <p:nvPr>
            <p:ph idx="1"/>
          </p:nvPr>
        </p:nvPicPr>
        <p:blipFill>
          <a:blip r:embed="rId3"/>
          <a:stretch>
            <a:fillRect/>
          </a:stretch>
        </p:blipFill>
        <p:spPr>
          <a:xfrm>
            <a:off x="6294439" y="868996"/>
            <a:ext cx="4022725" cy="4022725"/>
          </a:xfrm>
        </p:spPr>
      </p:pic>
      <p:sp>
        <p:nvSpPr>
          <p:cNvPr id="9" name="Rectangle 8">
            <a:extLst>
              <a:ext uri="{FF2B5EF4-FFF2-40B4-BE49-F238E27FC236}">
                <a16:creationId xmlns:a16="http://schemas.microsoft.com/office/drawing/2014/main" id="{52033784-6629-46DE-8FDA-DBC44A4907EC}"/>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42F9E9E-8425-45D8-93A1-760D820573D2}"/>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Tree>
    <p:extLst>
      <p:ext uri="{BB962C8B-B14F-4D97-AF65-F5344CB8AC3E}">
        <p14:creationId xmlns:p14="http://schemas.microsoft.com/office/powerpoint/2010/main" val="39249717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8B49-4A7F-4101-BDC3-F40FFA7C0BB0}"/>
              </a:ext>
            </a:extLst>
          </p:cNvPr>
          <p:cNvSpPr>
            <a:spLocks noGrp="1"/>
          </p:cNvSpPr>
          <p:nvPr>
            <p:ph type="title"/>
          </p:nvPr>
        </p:nvSpPr>
        <p:spPr/>
        <p:txBody>
          <a:bodyPr/>
          <a:lstStyle/>
          <a:p>
            <a:r>
              <a:rPr lang="en-US" dirty="0" err="1"/>
              <a:t>DashBoards</a:t>
            </a:r>
            <a:endParaRPr lang="en-US" dirty="0"/>
          </a:p>
        </p:txBody>
      </p:sp>
      <p:sp>
        <p:nvSpPr>
          <p:cNvPr id="6" name="TextBox 5">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
        <p:nvSpPr>
          <p:cNvPr id="7" name="TextBox 6"/>
          <p:cNvSpPr txBox="1"/>
          <p:nvPr/>
        </p:nvSpPr>
        <p:spPr>
          <a:xfrm>
            <a:off x="1182414" y="1684734"/>
            <a:ext cx="10279117" cy="3139321"/>
          </a:xfrm>
          <a:prstGeom prst="rect">
            <a:avLst/>
          </a:prstGeom>
          <a:noFill/>
        </p:spPr>
        <p:txBody>
          <a:bodyPr wrap="square" rtlCol="0">
            <a:spAutoFit/>
          </a:bodyPr>
          <a:lstStyle/>
          <a:p>
            <a:pPr marL="285750" indent="-285750">
              <a:buFont typeface="Arial" panose="020B0604020202020204" pitchFamily="34" charset="0"/>
              <a:buChar char="•"/>
            </a:pPr>
            <a:r>
              <a:rPr lang="en-US" dirty="0"/>
              <a:t>K8’s comes with a </a:t>
            </a:r>
            <a:r>
              <a:rPr lang="en-US" dirty="0" err="1"/>
              <a:t>WebUI</a:t>
            </a:r>
            <a:r>
              <a:rPr lang="en-US" dirty="0"/>
              <a:t> you can use instead of the kubectl commands.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will get an overview of running applications on your cluster.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Creating and Modifying individual </a:t>
            </a:r>
            <a:r>
              <a:rPr lang="en-US" dirty="0" err="1"/>
              <a:t>kubernetes</a:t>
            </a:r>
            <a:r>
              <a:rPr lang="en-US" dirty="0"/>
              <a:t> resources and workloads can also be done like KUBECTL create and delete command.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general you can access the </a:t>
            </a:r>
            <a:r>
              <a:rPr lang="en-US" dirty="0" err="1"/>
              <a:t>kubernetes</a:t>
            </a:r>
            <a:r>
              <a:rPr lang="en-US" dirty="0"/>
              <a:t> </a:t>
            </a:r>
            <a:r>
              <a:rPr lang="en-US" dirty="0" err="1"/>
              <a:t>webUI</a:t>
            </a:r>
            <a:r>
              <a:rPr lang="en-US" dirty="0"/>
              <a:t> at https://&lt;MASTER&gt;/ui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Now the process has been secured and changed since 1.8+ version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66904492"/>
      </p:ext>
    </p:extLst>
  </p:cSld>
  <p:clrMapOvr>
    <a:masterClrMapping/>
  </p:clrMapOvr>
  <p:transition spd="slow">
    <p:push/>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8B49-4A7F-4101-BDC3-F40FFA7C0BB0}"/>
              </a:ext>
            </a:extLst>
          </p:cNvPr>
          <p:cNvSpPr>
            <a:spLocks noGrp="1"/>
          </p:cNvSpPr>
          <p:nvPr>
            <p:ph type="title"/>
          </p:nvPr>
        </p:nvSpPr>
        <p:spPr/>
        <p:txBody>
          <a:bodyPr/>
          <a:lstStyle/>
          <a:p>
            <a:r>
              <a:rPr lang="en-US" dirty="0" err="1"/>
              <a:t>DashBoards</a:t>
            </a:r>
            <a:endParaRPr lang="en-US" dirty="0"/>
          </a:p>
        </p:txBody>
      </p:sp>
      <p:sp>
        <p:nvSpPr>
          <p:cNvPr id="6" name="TextBox 5">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
        <p:nvSpPr>
          <p:cNvPr id="7" name="TextBox 6"/>
          <p:cNvSpPr txBox="1"/>
          <p:nvPr/>
        </p:nvSpPr>
        <p:spPr>
          <a:xfrm>
            <a:off x="1182414" y="1684734"/>
            <a:ext cx="10279117" cy="3970318"/>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3"/>
              </a:rPr>
              <a:t>https://github.com/kubernetes/dashboard</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cd dashboard-master/ </a:t>
            </a:r>
            <a:r>
              <a:rPr lang="en-US" dirty="0" err="1"/>
              <a:t>src</a:t>
            </a:r>
            <a:r>
              <a:rPr lang="en-US" dirty="0"/>
              <a:t>/deploy/recommended/ </a:t>
            </a:r>
            <a:r>
              <a:rPr lang="en-US" dirty="0" err="1"/>
              <a:t>kubernetes-dashboard.yaml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Expose the </a:t>
            </a:r>
            <a:r>
              <a:rPr lang="en-US" dirty="0" err="1"/>
              <a:t>NodePort</a:t>
            </a:r>
            <a:r>
              <a:rPr lang="en-US" dirty="0"/>
              <a:t> for AWS/Public IP’s, and your service should look like: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spec:</a:t>
            </a:r>
          </a:p>
          <a:p>
            <a:pPr marL="285750" indent="-285750">
              <a:buFont typeface="Arial" panose="020B0604020202020204" pitchFamily="34" charset="0"/>
              <a:buChar char="•"/>
            </a:pPr>
            <a:r>
              <a:rPr lang="en-US" dirty="0"/>
              <a:t>  </a:t>
            </a:r>
            <a:r>
              <a:rPr lang="en-US" b="1" dirty="0"/>
              <a:t>type: </a:t>
            </a:r>
            <a:r>
              <a:rPr lang="en-US" b="1" dirty="0" err="1"/>
              <a:t>NodePort</a:t>
            </a:r>
            <a:endParaRPr lang="en-US" b="1" dirty="0"/>
          </a:p>
          <a:p>
            <a:pPr marL="285750" indent="-285750">
              <a:buFont typeface="Arial" panose="020B0604020202020204" pitchFamily="34" charset="0"/>
              <a:buChar char="•"/>
            </a:pPr>
            <a:r>
              <a:rPr lang="en-US" dirty="0"/>
              <a:t>  ports:</a:t>
            </a:r>
          </a:p>
          <a:p>
            <a:pPr marL="285750" indent="-285750">
              <a:buFont typeface="Arial" panose="020B0604020202020204" pitchFamily="34" charset="0"/>
              <a:buChar char="•"/>
            </a:pPr>
            <a:r>
              <a:rPr lang="en-US" dirty="0"/>
              <a:t>    - port: 443</a:t>
            </a:r>
          </a:p>
          <a:p>
            <a:pPr marL="285750" indent="-285750">
              <a:buFont typeface="Arial" panose="020B0604020202020204" pitchFamily="34" charset="0"/>
              <a:buChar char="•"/>
            </a:pPr>
            <a:r>
              <a:rPr lang="en-US" dirty="0"/>
              <a:t>      </a:t>
            </a:r>
            <a:r>
              <a:rPr lang="en-US" dirty="0" err="1"/>
              <a:t>targetPort</a:t>
            </a:r>
            <a:r>
              <a:rPr lang="en-US" dirty="0"/>
              <a:t>: 8443</a:t>
            </a:r>
          </a:p>
          <a:p>
            <a:pPr marL="285750" indent="-285750">
              <a:buFont typeface="Arial" panose="020B0604020202020204" pitchFamily="34" charset="0"/>
              <a:buChar char="•"/>
            </a:pPr>
            <a:r>
              <a:rPr lang="en-US" dirty="0"/>
              <a:t>  selector:</a:t>
            </a:r>
          </a:p>
          <a:p>
            <a:pPr marL="285750" indent="-285750">
              <a:buFont typeface="Arial" panose="020B0604020202020204" pitchFamily="34" charset="0"/>
              <a:buChar char="•"/>
            </a:pPr>
            <a:r>
              <a:rPr lang="en-US" dirty="0"/>
              <a:t>    k8s-app: </a:t>
            </a:r>
            <a:r>
              <a:rPr lang="en-US" dirty="0" err="1"/>
              <a:t>kubernetes</a:t>
            </a:r>
            <a:r>
              <a:rPr lang="en-US" dirty="0"/>
              <a:t>-dashboard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590437487"/>
      </p:ext>
    </p:extLst>
  </p:cSld>
  <p:clrMapOvr>
    <a:masterClrMapping/>
  </p:clrMapOvr>
  <p:transition spd="slow">
    <p:push/>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8B49-4A7F-4101-BDC3-F40FFA7C0BB0}"/>
              </a:ext>
            </a:extLst>
          </p:cNvPr>
          <p:cNvSpPr>
            <a:spLocks noGrp="1"/>
          </p:cNvSpPr>
          <p:nvPr>
            <p:ph type="title"/>
          </p:nvPr>
        </p:nvSpPr>
        <p:spPr/>
        <p:txBody>
          <a:bodyPr/>
          <a:lstStyle/>
          <a:p>
            <a:r>
              <a:rPr lang="en-US" dirty="0" err="1"/>
              <a:t>DashBoards</a:t>
            </a:r>
            <a:endParaRPr lang="en-US" dirty="0"/>
          </a:p>
        </p:txBody>
      </p:sp>
      <p:sp>
        <p:nvSpPr>
          <p:cNvPr id="6" name="TextBox 5">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
        <p:nvSpPr>
          <p:cNvPr id="7" name="TextBox 6"/>
          <p:cNvSpPr txBox="1"/>
          <p:nvPr/>
        </p:nvSpPr>
        <p:spPr>
          <a:xfrm>
            <a:off x="1182414" y="1684734"/>
            <a:ext cx="10279117" cy="3416320"/>
          </a:xfrm>
          <a:prstGeom prst="rect">
            <a:avLst/>
          </a:prstGeom>
          <a:noFill/>
        </p:spPr>
        <p:txBody>
          <a:bodyPr wrap="square" rtlCol="0">
            <a:spAutoFit/>
          </a:bodyPr>
          <a:lstStyle/>
          <a:p>
            <a:pPr marL="285750" indent="-285750">
              <a:buFont typeface="Arial" panose="020B0604020202020204" pitchFamily="34" charset="0"/>
              <a:buChar char="•"/>
            </a:pPr>
            <a:r>
              <a:rPr lang="en-US" dirty="0"/>
              <a:t>kubectl create -f </a:t>
            </a:r>
            <a:r>
              <a:rPr lang="en-US" dirty="0" err="1"/>
              <a:t>kubernetes-dashboard.yaml</a:t>
            </a:r>
            <a:endParaRPr lang="en-US" dirty="0"/>
          </a:p>
          <a:p>
            <a:pPr marL="285750" indent="-285750">
              <a:buFont typeface="Arial" panose="020B0604020202020204" pitchFamily="34" charset="0"/>
              <a:buChar char="•"/>
            </a:pPr>
            <a:r>
              <a:rPr lang="en-US" dirty="0"/>
              <a:t>kubectl get pods -n namespace</a:t>
            </a:r>
          </a:p>
          <a:p>
            <a:pPr marL="285750" indent="-285750">
              <a:buFont typeface="Arial" panose="020B0604020202020204" pitchFamily="34" charset="0"/>
              <a:buChar char="•"/>
            </a:pPr>
            <a:r>
              <a:rPr lang="en-US" dirty="0"/>
              <a:t>kubectl get pods -n </a:t>
            </a:r>
            <a:r>
              <a:rPr lang="en-US" dirty="0" err="1"/>
              <a:t>kube</a:t>
            </a:r>
            <a:r>
              <a:rPr lang="en-US" dirty="0"/>
              <a:t>-system</a:t>
            </a:r>
          </a:p>
          <a:p>
            <a:pPr marL="285750" indent="-285750">
              <a:buFont typeface="Arial" panose="020B0604020202020204" pitchFamily="34" charset="0"/>
              <a:buChar char="•"/>
            </a:pPr>
            <a:r>
              <a:rPr lang="en-US" dirty="0"/>
              <a:t>kubectl get service -n </a:t>
            </a:r>
            <a:r>
              <a:rPr lang="en-US" dirty="0" err="1"/>
              <a:t>kube</a:t>
            </a:r>
            <a:r>
              <a:rPr lang="en-US" dirty="0"/>
              <a:t>-system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Excess the dashboard using WEB with mentioned port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Now use the below link to create a user and view the dashboard: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https://github.com/kubernetes/dashboard/wiki/Creating-sample-user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54059962"/>
      </p:ext>
    </p:extLst>
  </p:cSld>
  <p:clrMapOvr>
    <a:masterClrMapping/>
  </p:clrMapOvr>
  <p:transition spd="slow">
    <p:push/>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8B49-4A7F-4101-BDC3-F40FFA7C0BB0}"/>
              </a:ext>
            </a:extLst>
          </p:cNvPr>
          <p:cNvSpPr>
            <a:spLocks noGrp="1"/>
          </p:cNvSpPr>
          <p:nvPr>
            <p:ph type="title"/>
          </p:nvPr>
        </p:nvSpPr>
        <p:spPr/>
        <p:txBody>
          <a:bodyPr/>
          <a:lstStyle/>
          <a:p>
            <a:r>
              <a:rPr lang="en-US" dirty="0" err="1"/>
              <a:t>DashBoards</a:t>
            </a:r>
            <a:endParaRPr lang="en-US" dirty="0"/>
          </a:p>
        </p:txBody>
      </p:sp>
      <p:sp>
        <p:nvSpPr>
          <p:cNvPr id="6" name="TextBox 5">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
        <p:nvSpPr>
          <p:cNvPr id="7" name="TextBox 6"/>
          <p:cNvSpPr txBox="1"/>
          <p:nvPr/>
        </p:nvSpPr>
        <p:spPr>
          <a:xfrm>
            <a:off x="1182414" y="1684734"/>
            <a:ext cx="10279117" cy="923330"/>
          </a:xfrm>
          <a:prstGeom prst="rect">
            <a:avLst/>
          </a:prstGeom>
          <a:noFill/>
        </p:spPr>
        <p:txBody>
          <a:bodyPr wrap="square" rtlCol="0">
            <a:spAutoFit/>
          </a:bodyPr>
          <a:lstStyle/>
          <a:p>
            <a:pPr marL="285750" indent="-285750">
              <a:buFont typeface="Arial" panose="020B0604020202020204" pitchFamily="34" charset="0"/>
              <a:buChar char="•"/>
            </a:pPr>
            <a:r>
              <a:rPr lang="en-US" dirty="0"/>
              <a:t>https://github.com/kubernetes/dashboard/wiki/Creating-sample-user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Rectangle 1">
            <a:extLst>
              <a:ext uri="{FF2B5EF4-FFF2-40B4-BE49-F238E27FC236}">
                <a16:creationId xmlns:a16="http://schemas.microsoft.com/office/drawing/2014/main" id="{2D274408-2EA5-4603-A6AD-0E36DA90D512}"/>
              </a:ext>
            </a:extLst>
          </p:cNvPr>
          <p:cNvSpPr>
            <a:spLocks noChangeArrowheads="1"/>
          </p:cNvSpPr>
          <p:nvPr/>
        </p:nvSpPr>
        <p:spPr bwMode="auto">
          <a:xfrm>
            <a:off x="378373" y="2266174"/>
            <a:ext cx="3740796" cy="156966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1600" b="1" dirty="0" err="1">
                <a:solidFill>
                  <a:srgbClr val="CC7832"/>
                </a:solidFill>
                <a:latin typeface="Courier New" panose="02070309020205020404" pitchFamily="49" charset="0"/>
                <a:cs typeface="Courier New" panose="02070309020205020404" pitchFamily="49" charset="0"/>
              </a:rPr>
              <a:t>apiVersion</a:t>
            </a:r>
            <a:r>
              <a:rPr lang="en-US" altLang="en-US" sz="1600" b="1" dirty="0">
                <a:solidFill>
                  <a:srgbClr val="CC7832"/>
                </a:solidFill>
                <a:latin typeface="Courier New" panose="02070309020205020404" pitchFamily="49" charset="0"/>
                <a:cs typeface="Courier New" panose="02070309020205020404" pitchFamily="49" charset="0"/>
              </a:rPr>
              <a:t>: v1</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kind: </a:t>
            </a:r>
            <a:r>
              <a:rPr lang="en-US" altLang="en-US" sz="1600" b="1" dirty="0" err="1">
                <a:solidFill>
                  <a:srgbClr val="CC7832"/>
                </a:solidFill>
                <a:latin typeface="Courier New" panose="02070309020205020404" pitchFamily="49" charset="0"/>
                <a:cs typeface="Courier New" panose="02070309020205020404" pitchFamily="49" charset="0"/>
              </a:rPr>
              <a:t>ServiceAccount</a:t>
            </a: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metadata:</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name: admin-user</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namespace: </a:t>
            </a:r>
            <a:r>
              <a:rPr lang="en-US" altLang="en-US" sz="1600" b="1" dirty="0" err="1">
                <a:solidFill>
                  <a:srgbClr val="CC7832"/>
                </a:solidFill>
                <a:latin typeface="Courier New" panose="02070309020205020404" pitchFamily="49" charset="0"/>
                <a:cs typeface="Courier New" panose="02070309020205020404" pitchFamily="49" charset="0"/>
              </a:rPr>
              <a:t>kube</a:t>
            </a:r>
            <a:r>
              <a:rPr lang="en-US" altLang="en-US" sz="1600" b="1" dirty="0">
                <a:solidFill>
                  <a:srgbClr val="CC7832"/>
                </a:solidFill>
                <a:latin typeface="Courier New" panose="02070309020205020404" pitchFamily="49" charset="0"/>
                <a:cs typeface="Courier New" panose="02070309020205020404" pitchFamily="49" charset="0"/>
              </a:rPr>
              <a:t>-system</a:t>
            </a: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endParaRPr>
          </a:p>
        </p:txBody>
      </p:sp>
      <p:sp>
        <p:nvSpPr>
          <p:cNvPr id="8" name="Rectangle 1">
            <a:extLst>
              <a:ext uri="{FF2B5EF4-FFF2-40B4-BE49-F238E27FC236}">
                <a16:creationId xmlns:a16="http://schemas.microsoft.com/office/drawing/2014/main" id="{2D274408-2EA5-4603-A6AD-0E36DA90D512}"/>
              </a:ext>
            </a:extLst>
          </p:cNvPr>
          <p:cNvSpPr>
            <a:spLocks noChangeArrowheads="1"/>
          </p:cNvSpPr>
          <p:nvPr/>
        </p:nvSpPr>
        <p:spPr bwMode="auto">
          <a:xfrm>
            <a:off x="4259514" y="2236932"/>
            <a:ext cx="3740796"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1600" b="1" dirty="0" err="1">
                <a:solidFill>
                  <a:srgbClr val="CC7832"/>
                </a:solidFill>
                <a:latin typeface="Courier New" panose="02070309020205020404" pitchFamily="49" charset="0"/>
                <a:cs typeface="Courier New" panose="02070309020205020404" pitchFamily="49" charset="0"/>
              </a:rPr>
              <a:t>apiVersion</a:t>
            </a:r>
            <a:r>
              <a:rPr lang="en-US" altLang="en-US" sz="1600" b="1" dirty="0">
                <a:solidFill>
                  <a:srgbClr val="CC7832"/>
                </a:solidFill>
                <a:latin typeface="Courier New" panose="02070309020205020404" pitchFamily="49" charset="0"/>
                <a:cs typeface="Courier New" panose="02070309020205020404" pitchFamily="49" charset="0"/>
              </a:rPr>
              <a:t>: rbac.authorization.k8s.io/v1beta1</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kind: </a:t>
            </a:r>
            <a:r>
              <a:rPr lang="en-US" altLang="en-US" sz="1600" b="1" dirty="0" err="1">
                <a:solidFill>
                  <a:srgbClr val="CC7832"/>
                </a:solidFill>
                <a:latin typeface="Courier New" panose="02070309020205020404" pitchFamily="49" charset="0"/>
                <a:cs typeface="Courier New" panose="02070309020205020404" pitchFamily="49" charset="0"/>
              </a:rPr>
              <a:t>ClusterRoleBinding</a:t>
            </a: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metadata:</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name: admin-user</a:t>
            </a:r>
          </a:p>
          <a:p>
            <a:pPr lvl="0" defTabSz="914400" eaLnBrk="0" fontAlgn="base" hangingPunct="0">
              <a:spcBef>
                <a:spcPct val="0"/>
              </a:spcBef>
              <a:spcAft>
                <a:spcPct val="0"/>
              </a:spcAft>
            </a:pPr>
            <a:r>
              <a:rPr lang="en-US" altLang="en-US" sz="1600" b="1" dirty="0" err="1">
                <a:solidFill>
                  <a:srgbClr val="CC7832"/>
                </a:solidFill>
                <a:latin typeface="Courier New" panose="02070309020205020404" pitchFamily="49" charset="0"/>
                <a:cs typeface="Courier New" panose="02070309020205020404" pitchFamily="49" charset="0"/>
              </a:rPr>
              <a:t>roleRef</a:t>
            </a:r>
            <a:r>
              <a:rPr lang="en-US" altLang="en-US" sz="1600" b="1" dirty="0">
                <a:solidFill>
                  <a:srgbClr val="CC7832"/>
                </a:solidFill>
                <a:latin typeface="Courier New" panose="02070309020205020404" pitchFamily="49" charset="0"/>
                <a:cs typeface="Courier New" panose="02070309020205020404" pitchFamily="49" charset="0"/>
              </a:rPr>
              <a:t>:</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b="1" dirty="0" err="1">
                <a:solidFill>
                  <a:srgbClr val="CC7832"/>
                </a:solidFill>
                <a:latin typeface="Courier New" panose="02070309020205020404" pitchFamily="49" charset="0"/>
                <a:cs typeface="Courier New" panose="02070309020205020404" pitchFamily="49" charset="0"/>
              </a:rPr>
              <a:t>apiGroup</a:t>
            </a:r>
            <a:r>
              <a:rPr lang="en-US" altLang="en-US" sz="1600" b="1" dirty="0">
                <a:solidFill>
                  <a:srgbClr val="CC7832"/>
                </a:solidFill>
                <a:latin typeface="Courier New" panose="02070309020205020404" pitchFamily="49" charset="0"/>
                <a:cs typeface="Courier New" panose="02070309020205020404" pitchFamily="49" charset="0"/>
              </a:rPr>
              <a:t>: rbac.authorization.k8s.io</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kind: </a:t>
            </a:r>
            <a:r>
              <a:rPr lang="en-US" altLang="en-US" sz="1600" b="1" dirty="0" err="1">
                <a:solidFill>
                  <a:srgbClr val="CC7832"/>
                </a:solidFill>
                <a:latin typeface="Courier New" panose="02070309020205020404" pitchFamily="49" charset="0"/>
                <a:cs typeface="Courier New" panose="02070309020205020404" pitchFamily="49" charset="0"/>
              </a:rPr>
              <a:t>ClusterRole</a:t>
            </a: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name: cluster-admin</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subjects:</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kind: </a:t>
            </a:r>
            <a:r>
              <a:rPr lang="en-US" altLang="en-US" sz="1600" b="1" dirty="0" err="1">
                <a:solidFill>
                  <a:srgbClr val="CC7832"/>
                </a:solidFill>
                <a:latin typeface="Courier New" panose="02070309020205020404" pitchFamily="49" charset="0"/>
                <a:cs typeface="Courier New" panose="02070309020205020404" pitchFamily="49" charset="0"/>
              </a:rPr>
              <a:t>ServiceAccount</a:t>
            </a: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name: admin-user</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namespace: </a:t>
            </a:r>
            <a:r>
              <a:rPr lang="en-US" altLang="en-US" sz="1600" b="1" dirty="0" err="1">
                <a:solidFill>
                  <a:srgbClr val="CC7832"/>
                </a:solidFill>
                <a:latin typeface="Courier New" panose="02070309020205020404" pitchFamily="49" charset="0"/>
                <a:cs typeface="Courier New" panose="02070309020205020404" pitchFamily="49" charset="0"/>
              </a:rPr>
              <a:t>kube</a:t>
            </a:r>
            <a:r>
              <a:rPr lang="en-US" altLang="en-US" sz="1600" b="1" dirty="0">
                <a:solidFill>
                  <a:srgbClr val="CC7832"/>
                </a:solidFill>
                <a:latin typeface="Courier New" panose="02070309020205020404" pitchFamily="49" charset="0"/>
                <a:cs typeface="Courier New" panose="02070309020205020404" pitchFamily="49" charset="0"/>
              </a:rPr>
              <a:t>-system</a:t>
            </a:r>
          </a:p>
        </p:txBody>
      </p:sp>
      <p:sp>
        <p:nvSpPr>
          <p:cNvPr id="9" name="Rectangle 1">
            <a:extLst>
              <a:ext uri="{FF2B5EF4-FFF2-40B4-BE49-F238E27FC236}">
                <a16:creationId xmlns:a16="http://schemas.microsoft.com/office/drawing/2014/main" id="{2D274408-2EA5-4603-A6AD-0E36DA90D512}"/>
              </a:ext>
            </a:extLst>
          </p:cNvPr>
          <p:cNvSpPr>
            <a:spLocks noChangeArrowheads="1"/>
          </p:cNvSpPr>
          <p:nvPr/>
        </p:nvSpPr>
        <p:spPr bwMode="auto">
          <a:xfrm>
            <a:off x="8200006" y="2241913"/>
            <a:ext cx="3740796" cy="280076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kubectl create –f &lt;</a:t>
            </a:r>
            <a:r>
              <a:rPr lang="en-US" altLang="en-US" sz="1600" b="1" dirty="0" err="1">
                <a:solidFill>
                  <a:srgbClr val="CC7832"/>
                </a:solidFill>
                <a:latin typeface="Courier New" panose="02070309020205020404" pitchFamily="49" charset="0"/>
                <a:cs typeface="Courier New" panose="02070309020205020404" pitchFamily="49" charset="0"/>
              </a:rPr>
              <a:t>yaml.file</a:t>
            </a:r>
            <a:r>
              <a:rPr lang="en-US" altLang="en-US" sz="1600" b="1" dirty="0">
                <a:solidFill>
                  <a:srgbClr val="CC7832"/>
                </a:solidFill>
                <a:latin typeface="Courier New" panose="02070309020205020404" pitchFamily="49" charset="0"/>
                <a:cs typeface="Courier New" panose="02070309020205020404" pitchFamily="49" charset="0"/>
              </a:rPr>
              <a:t>&gt;</a:t>
            </a:r>
          </a:p>
          <a:p>
            <a:pPr lvl="0" defTabSz="914400" eaLnBrk="0" fontAlgn="base" hangingPunct="0">
              <a:spcBef>
                <a:spcPct val="0"/>
              </a:spcBef>
              <a:spcAft>
                <a:spcPct val="0"/>
              </a:spcAft>
            </a:pP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a:t>
            </a:r>
            <a:r>
              <a:rPr lang="en-US" sz="1600" b="1" dirty="0">
                <a:solidFill>
                  <a:srgbClr val="CC7832"/>
                </a:solidFill>
                <a:latin typeface="Courier New" panose="02070309020205020404" pitchFamily="49" charset="0"/>
                <a:cs typeface="Courier New" panose="02070309020205020404" pitchFamily="49" charset="0"/>
              </a:rPr>
              <a:t>kubectl -n </a:t>
            </a:r>
            <a:r>
              <a:rPr lang="en-US" sz="1600" b="1" dirty="0" err="1">
                <a:solidFill>
                  <a:srgbClr val="CC7832"/>
                </a:solidFill>
                <a:latin typeface="Courier New" panose="02070309020205020404" pitchFamily="49" charset="0"/>
                <a:cs typeface="Courier New" panose="02070309020205020404" pitchFamily="49" charset="0"/>
              </a:rPr>
              <a:t>kube</a:t>
            </a:r>
            <a:r>
              <a:rPr lang="en-US" sz="1600" b="1" dirty="0">
                <a:solidFill>
                  <a:srgbClr val="CC7832"/>
                </a:solidFill>
                <a:latin typeface="Courier New" panose="02070309020205020404" pitchFamily="49" charset="0"/>
                <a:cs typeface="Courier New" panose="02070309020205020404" pitchFamily="49" charset="0"/>
              </a:rPr>
              <a:t>-system describe secret $(kubectl -n </a:t>
            </a:r>
            <a:r>
              <a:rPr lang="en-US" sz="1600" b="1" dirty="0" err="1">
                <a:solidFill>
                  <a:srgbClr val="CC7832"/>
                </a:solidFill>
                <a:latin typeface="Courier New" panose="02070309020205020404" pitchFamily="49" charset="0"/>
                <a:cs typeface="Courier New" panose="02070309020205020404" pitchFamily="49" charset="0"/>
              </a:rPr>
              <a:t>kube</a:t>
            </a:r>
            <a:r>
              <a:rPr lang="en-US" sz="1600" b="1" dirty="0">
                <a:solidFill>
                  <a:srgbClr val="CC7832"/>
                </a:solidFill>
                <a:latin typeface="Courier New" panose="02070309020205020404" pitchFamily="49" charset="0"/>
                <a:cs typeface="Courier New" panose="02070309020205020404" pitchFamily="49" charset="0"/>
              </a:rPr>
              <a:t>-system get secret | grep admin-user | awk '{print $1}')</a:t>
            </a:r>
          </a:p>
          <a:p>
            <a:pPr lvl="0" defTabSz="914400" eaLnBrk="0" fontAlgn="base" hangingPunct="0">
              <a:spcBef>
                <a:spcPct val="0"/>
              </a:spcBef>
              <a:spcAft>
                <a:spcPct val="0"/>
              </a:spcAft>
            </a:pP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kubectl get services –n </a:t>
            </a:r>
            <a:r>
              <a:rPr lang="en-US" altLang="en-US" sz="1600" b="1" dirty="0" err="1">
                <a:solidFill>
                  <a:srgbClr val="CC7832"/>
                </a:solidFill>
                <a:latin typeface="Courier New" panose="02070309020205020404" pitchFamily="49" charset="0"/>
                <a:cs typeface="Courier New" panose="02070309020205020404" pitchFamily="49" charset="0"/>
              </a:rPr>
              <a:t>kube</a:t>
            </a:r>
            <a:r>
              <a:rPr lang="en-US" altLang="en-US" sz="1600" b="1" dirty="0">
                <a:solidFill>
                  <a:srgbClr val="CC7832"/>
                </a:solidFill>
                <a:latin typeface="Courier New" panose="02070309020205020404" pitchFamily="49" charset="0"/>
                <a:cs typeface="Courier New" panose="02070309020205020404" pitchFamily="49" charset="0"/>
              </a:rPr>
              <a:t>-system</a:t>
            </a:r>
          </a:p>
        </p:txBody>
      </p:sp>
    </p:spTree>
    <p:extLst>
      <p:ext uri="{BB962C8B-B14F-4D97-AF65-F5344CB8AC3E}">
        <p14:creationId xmlns:p14="http://schemas.microsoft.com/office/powerpoint/2010/main" val="20678746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8B49-4A7F-4101-BDC3-F40FFA7C0BB0}"/>
              </a:ext>
            </a:extLst>
          </p:cNvPr>
          <p:cNvSpPr>
            <a:spLocks noGrp="1"/>
          </p:cNvSpPr>
          <p:nvPr>
            <p:ph type="title"/>
          </p:nvPr>
        </p:nvSpPr>
        <p:spPr/>
        <p:txBody>
          <a:bodyPr>
            <a:normAutofit/>
          </a:bodyPr>
          <a:lstStyle/>
          <a:p>
            <a:r>
              <a:rPr lang="en-US" sz="4400" dirty="0"/>
              <a:t>Service Accounts can be managed with CLI</a:t>
            </a:r>
          </a:p>
        </p:txBody>
      </p:sp>
      <p:sp>
        <p:nvSpPr>
          <p:cNvPr id="6" name="TextBox 5">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
        <p:nvSpPr>
          <p:cNvPr id="5" name="Rectangle 1">
            <a:extLst>
              <a:ext uri="{FF2B5EF4-FFF2-40B4-BE49-F238E27FC236}">
                <a16:creationId xmlns:a16="http://schemas.microsoft.com/office/drawing/2014/main" id="{2D274408-2EA5-4603-A6AD-0E36DA90D512}"/>
              </a:ext>
            </a:extLst>
          </p:cNvPr>
          <p:cNvSpPr>
            <a:spLocks noChangeArrowheads="1"/>
          </p:cNvSpPr>
          <p:nvPr/>
        </p:nvSpPr>
        <p:spPr bwMode="auto">
          <a:xfrm>
            <a:off x="335343" y="2073653"/>
            <a:ext cx="11347462"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kubectl get </a:t>
            </a:r>
            <a:r>
              <a:rPr lang="en-US" altLang="en-US" sz="1600" b="1" dirty="0" err="1">
                <a:solidFill>
                  <a:srgbClr val="CC7832"/>
                </a:solidFill>
                <a:latin typeface="Courier New" panose="02070309020205020404" pitchFamily="49" charset="0"/>
                <a:cs typeface="Courier New" panose="02070309020205020404" pitchFamily="49" charset="0"/>
              </a:rPr>
              <a:t>serviceaccounts</a:t>
            </a:r>
            <a:r>
              <a:rPr lang="en-US" altLang="en-US" sz="1600" b="1" dirty="0">
                <a:solidFill>
                  <a:srgbClr val="CC7832"/>
                </a:solidFill>
                <a:latin typeface="Courier New" panose="02070309020205020404" pitchFamily="49" charset="0"/>
                <a:cs typeface="Courier New" panose="02070309020205020404" pitchFamily="49" charset="0"/>
              </a:rPr>
              <a:t> --all-namespaces</a:t>
            </a:r>
          </a:p>
          <a:p>
            <a:pPr lvl="0" defTabSz="914400" eaLnBrk="0" fontAlgn="base" hangingPunct="0">
              <a:spcBef>
                <a:spcPct val="0"/>
              </a:spcBef>
              <a:spcAft>
                <a:spcPct val="0"/>
              </a:spcAft>
            </a:pP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kubectl get roles --all-namespaces</a:t>
            </a:r>
          </a:p>
          <a:p>
            <a:pPr lvl="0" defTabSz="914400" eaLnBrk="0" fontAlgn="base" hangingPunct="0">
              <a:spcBef>
                <a:spcPct val="0"/>
              </a:spcBef>
              <a:spcAft>
                <a:spcPct val="0"/>
              </a:spcAft>
            </a:pP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kubectl get </a:t>
            </a:r>
            <a:r>
              <a:rPr lang="en-US" altLang="en-US" sz="1600" b="1" dirty="0" err="1">
                <a:solidFill>
                  <a:srgbClr val="CC7832"/>
                </a:solidFill>
                <a:latin typeface="Courier New" panose="02070309020205020404" pitchFamily="49" charset="0"/>
                <a:cs typeface="Courier New" panose="02070309020205020404" pitchFamily="49" charset="0"/>
              </a:rPr>
              <a:t>rolebinding</a:t>
            </a: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kubectl create </a:t>
            </a:r>
            <a:r>
              <a:rPr lang="en-US" altLang="en-US" sz="1600" b="1" dirty="0" err="1">
                <a:solidFill>
                  <a:srgbClr val="CC7832"/>
                </a:solidFill>
                <a:latin typeface="Courier New" panose="02070309020205020404" pitchFamily="49" charset="0"/>
                <a:cs typeface="Courier New" panose="02070309020205020404" pitchFamily="49" charset="0"/>
              </a:rPr>
              <a:t>serviceaccount</a:t>
            </a: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b="1" dirty="0" err="1">
                <a:solidFill>
                  <a:srgbClr val="CC7832"/>
                </a:solidFill>
                <a:latin typeface="Courier New" panose="02070309020205020404" pitchFamily="49" charset="0"/>
                <a:cs typeface="Courier New" panose="02070309020205020404" pitchFamily="49" charset="0"/>
              </a:rPr>
              <a:t>gagan</a:t>
            </a: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kubectl create role pod-reader --verb=get --verb=list --verb=watch --resource=pods</a:t>
            </a:r>
          </a:p>
          <a:p>
            <a:pPr lvl="0" defTabSz="914400" eaLnBrk="0" fontAlgn="base" hangingPunct="0">
              <a:spcBef>
                <a:spcPct val="0"/>
              </a:spcBef>
              <a:spcAft>
                <a:spcPct val="0"/>
              </a:spcAft>
            </a:pP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kubectl create </a:t>
            </a:r>
            <a:r>
              <a:rPr lang="en-US" altLang="en-US" sz="1600" b="1" dirty="0" err="1">
                <a:solidFill>
                  <a:srgbClr val="CC7832"/>
                </a:solidFill>
                <a:latin typeface="Courier New" panose="02070309020205020404" pitchFamily="49" charset="0"/>
                <a:cs typeface="Courier New" panose="02070309020205020404" pitchFamily="49" charset="0"/>
              </a:rPr>
              <a:t>rolebinding</a:t>
            </a: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b="1" dirty="0" err="1">
                <a:solidFill>
                  <a:srgbClr val="CC7832"/>
                </a:solidFill>
                <a:latin typeface="Courier New" panose="02070309020205020404" pitchFamily="49" charset="0"/>
                <a:cs typeface="Courier New" panose="02070309020205020404" pitchFamily="49" charset="0"/>
              </a:rPr>
              <a:t>gagan</a:t>
            </a: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b="1" dirty="0" err="1">
                <a:solidFill>
                  <a:srgbClr val="CC7832"/>
                </a:solidFill>
                <a:latin typeface="Courier New" panose="02070309020205020404" pitchFamily="49" charset="0"/>
                <a:cs typeface="Courier New" panose="02070309020205020404" pitchFamily="49" charset="0"/>
              </a:rPr>
              <a:t>clusterrole</a:t>
            </a:r>
            <a:r>
              <a:rPr lang="en-US" altLang="en-US" sz="1600" b="1" dirty="0">
                <a:solidFill>
                  <a:srgbClr val="CC7832"/>
                </a:solidFill>
                <a:latin typeface="Courier New" panose="02070309020205020404" pitchFamily="49" charset="0"/>
                <a:cs typeface="Courier New" panose="02070309020205020404" pitchFamily="49" charset="0"/>
              </a:rPr>
              <a:t>=pod-reader --user=</a:t>
            </a:r>
            <a:r>
              <a:rPr lang="en-US" altLang="en-US" sz="1600" b="1" dirty="0" err="1">
                <a:solidFill>
                  <a:srgbClr val="CC7832"/>
                </a:solidFill>
                <a:latin typeface="Courier New" panose="02070309020205020404" pitchFamily="49" charset="0"/>
                <a:cs typeface="Courier New" panose="02070309020205020404" pitchFamily="49" charset="0"/>
              </a:rPr>
              <a:t>gagan</a:t>
            </a: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endPar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792409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8B49-4A7F-4101-BDC3-F40FFA7C0BB0}"/>
              </a:ext>
            </a:extLst>
          </p:cNvPr>
          <p:cNvSpPr>
            <a:spLocks noGrp="1"/>
          </p:cNvSpPr>
          <p:nvPr>
            <p:ph type="title"/>
          </p:nvPr>
        </p:nvSpPr>
        <p:spPr/>
        <p:txBody>
          <a:bodyPr/>
          <a:lstStyle/>
          <a:p>
            <a:r>
              <a:rPr lang="en-US" dirty="0" err="1"/>
              <a:t>DashBoards</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179" y="1872237"/>
            <a:ext cx="9995338" cy="4292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6625685"/>
      </p:ext>
    </p:extLst>
  </p:cSld>
  <p:clrMapOvr>
    <a:masterClrMapping/>
  </p:clrMapOvr>
  <p:transition spd="slow">
    <p:push/>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E6AB-63AD-4DCE-876B-3D39DB88BCF5}"/>
              </a:ext>
            </a:extLst>
          </p:cNvPr>
          <p:cNvSpPr>
            <a:spLocks noGrp="1"/>
          </p:cNvSpPr>
          <p:nvPr>
            <p:ph type="title"/>
          </p:nvPr>
        </p:nvSpPr>
        <p:spPr>
          <a:xfrm>
            <a:off x="457200" y="594359"/>
            <a:ext cx="3495964" cy="2286000"/>
          </a:xfrm>
        </p:spPr>
        <p:txBody>
          <a:bodyPr/>
          <a:lstStyle/>
          <a:p>
            <a:r>
              <a:rPr lang="en-US" dirty="0"/>
              <a:t>Addition/Deletion of a node to the Cluster</a:t>
            </a:r>
          </a:p>
        </p:txBody>
      </p:sp>
      <p:pic>
        <p:nvPicPr>
          <p:cNvPr id="8" name="Content Placeholder 4">
            <a:extLst>
              <a:ext uri="{FF2B5EF4-FFF2-40B4-BE49-F238E27FC236}">
                <a16:creationId xmlns:a16="http://schemas.microsoft.com/office/drawing/2014/main" id="{F9AE6199-1C70-4B5F-9356-B9CFF7095FBD}"/>
              </a:ext>
            </a:extLst>
          </p:cNvPr>
          <p:cNvPicPr>
            <a:picLocks noGrp="1" noChangeAspect="1"/>
          </p:cNvPicPr>
          <p:nvPr>
            <p:ph idx="1"/>
          </p:nvPr>
        </p:nvPicPr>
        <p:blipFill>
          <a:blip r:embed="rId3"/>
          <a:stretch>
            <a:fillRect/>
          </a:stretch>
        </p:blipFill>
        <p:spPr>
          <a:xfrm>
            <a:off x="6294439" y="868996"/>
            <a:ext cx="4022725" cy="4022725"/>
          </a:xfrm>
        </p:spPr>
      </p:pic>
      <p:sp>
        <p:nvSpPr>
          <p:cNvPr id="9" name="Rectangle 8">
            <a:extLst>
              <a:ext uri="{FF2B5EF4-FFF2-40B4-BE49-F238E27FC236}">
                <a16:creationId xmlns:a16="http://schemas.microsoft.com/office/drawing/2014/main" id="{52033784-6629-46DE-8FDA-DBC44A4907EC}"/>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42F9E9E-8425-45D8-93A1-760D820573D2}"/>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Tree>
    <p:extLst>
      <p:ext uri="{BB962C8B-B14F-4D97-AF65-F5344CB8AC3E}">
        <p14:creationId xmlns:p14="http://schemas.microsoft.com/office/powerpoint/2010/main" val="1686468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Copyright  © TechLanders Solutions</a:t>
            </a:r>
          </a:p>
        </p:txBody>
      </p:sp>
      <p:sp>
        <p:nvSpPr>
          <p:cNvPr id="4" name="Slide Number Placeholder 3"/>
          <p:cNvSpPr>
            <a:spLocks noGrp="1"/>
          </p:cNvSpPr>
          <p:nvPr>
            <p:ph type="sldNum" sz="quarter" idx="12"/>
          </p:nvPr>
        </p:nvSpPr>
        <p:spPr/>
        <p:txBody>
          <a:bodyPr/>
          <a:lstStyle/>
          <a:p>
            <a:fld id="{13F480B4-4699-41FE-89A7-96EFD1001786}" type="slidenum">
              <a:rPr lang="en-US" smtClean="0"/>
              <a:t>14</a:t>
            </a:fld>
            <a:endParaRPr lang="en-US"/>
          </a:p>
        </p:txBody>
      </p:sp>
      <p:sp>
        <p:nvSpPr>
          <p:cNvPr id="5" name="Title 4"/>
          <p:cNvSpPr>
            <a:spLocks noGrp="1"/>
          </p:cNvSpPr>
          <p:nvPr>
            <p:ph type="title"/>
          </p:nvPr>
        </p:nvSpPr>
        <p:spPr/>
        <p:txBody>
          <a:bodyPr>
            <a:noAutofit/>
          </a:bodyPr>
          <a:lstStyle/>
          <a:p>
            <a:r>
              <a:rPr lang="en-US" sz="4219" dirty="0">
                <a:effectLst>
                  <a:outerShdw blurRad="38100" dist="38100" dir="2700000" algn="tl">
                    <a:srgbClr val="000000">
                      <a:alpha val="43137"/>
                    </a:srgbClr>
                  </a:outerShdw>
                </a:effectLst>
              </a:rPr>
              <a:t>Docker Architecture</a:t>
            </a:r>
            <a:br>
              <a:rPr lang="en-US" sz="4219" dirty="0">
                <a:effectLst>
                  <a:outerShdw blurRad="38100" dist="38100" dir="2700000" algn="tl">
                    <a:srgbClr val="000000">
                      <a:alpha val="43137"/>
                    </a:srgbClr>
                  </a:outerShdw>
                </a:effectLst>
              </a:rPr>
            </a:br>
            <a:endParaRPr lang="en-US" sz="4219" dirty="0">
              <a:effectLst>
                <a:outerShdw blurRad="38100" dist="38100" dir="2700000" algn="tl">
                  <a:srgbClr val="000000">
                    <a:alpha val="43137"/>
                  </a:srgbClr>
                </a:outerShdw>
              </a:effectLst>
            </a:endParaRPr>
          </a:p>
        </p:txBody>
      </p:sp>
      <p:pic>
        <p:nvPicPr>
          <p:cNvPr id="9" name="Picture 9"/>
          <p:cNvPicPr>
            <a:picLocks noChangeAspect="1" noChangeArrowheads="1"/>
          </p:cNvPicPr>
          <p:nvPr/>
        </p:nvPicPr>
        <p:blipFill>
          <a:blip r:embed="rId2"/>
          <a:srcRect/>
          <a:stretch>
            <a:fillRect/>
          </a:stretch>
        </p:blipFill>
        <p:spPr bwMode="auto">
          <a:xfrm>
            <a:off x="595314" y="1143002"/>
            <a:ext cx="11201401" cy="4872037"/>
          </a:xfrm>
          <a:prstGeom prst="rect">
            <a:avLst/>
          </a:prstGeom>
          <a:noFill/>
          <a:ln w="9525">
            <a:noFill/>
            <a:miter lim="800000"/>
            <a:headEnd/>
            <a:tailEnd/>
          </a:ln>
          <a:effectLst/>
        </p:spPr>
      </p:pic>
      <p:sp>
        <p:nvSpPr>
          <p:cNvPr id="11" name="Rectangle 10"/>
          <p:cNvSpPr/>
          <p:nvPr/>
        </p:nvSpPr>
        <p:spPr>
          <a:xfrm rot="19423632">
            <a:off x="432680" y="2519140"/>
            <a:ext cx="11132033" cy="1566012"/>
          </a:xfrm>
          <a:prstGeom prst="rect">
            <a:avLst/>
          </a:prstGeom>
          <a:noFill/>
        </p:spPr>
        <p:txBody>
          <a:bodyPr wrap="none" lIns="107765" tIns="53883" rIns="107765" bIns="53883">
            <a:spAutoFit/>
          </a:bodyPr>
          <a:lstStyle/>
          <a:p>
            <a:pPr algn="ctr"/>
            <a:r>
              <a:rPr lang="en-US" sz="9469" dirty="0">
                <a:ln w="0"/>
                <a:solidFill>
                  <a:schemeClr val="accent1">
                    <a:alpha val="8000"/>
                  </a:schemeClr>
                </a:solidFill>
              </a:rPr>
              <a:t>TechLanders Solutions</a:t>
            </a:r>
          </a:p>
        </p:txBody>
      </p:sp>
    </p:spTree>
    <p:extLst>
      <p:ext uri="{BB962C8B-B14F-4D97-AF65-F5344CB8AC3E}">
        <p14:creationId xmlns:p14="http://schemas.microsoft.com/office/powerpoint/2010/main" val="26089923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8B49-4A7F-4101-BDC3-F40FFA7C0BB0}"/>
              </a:ext>
            </a:extLst>
          </p:cNvPr>
          <p:cNvSpPr>
            <a:spLocks noGrp="1"/>
          </p:cNvSpPr>
          <p:nvPr>
            <p:ph type="title"/>
          </p:nvPr>
        </p:nvSpPr>
        <p:spPr/>
        <p:txBody>
          <a:bodyPr/>
          <a:lstStyle/>
          <a:p>
            <a:r>
              <a:rPr lang="en-US" dirty="0"/>
              <a:t>Node Taint &amp; Toleration</a:t>
            </a:r>
          </a:p>
        </p:txBody>
      </p:sp>
      <p:sp>
        <p:nvSpPr>
          <p:cNvPr id="3" name="TextBox 2"/>
          <p:cNvSpPr txBox="1"/>
          <p:nvPr/>
        </p:nvSpPr>
        <p:spPr>
          <a:xfrm>
            <a:off x="1182414" y="2173480"/>
            <a:ext cx="10279117" cy="3139321"/>
          </a:xfrm>
          <a:prstGeom prst="rect">
            <a:avLst/>
          </a:prstGeom>
          <a:noFill/>
        </p:spPr>
        <p:txBody>
          <a:bodyPr wrap="square" rtlCol="0">
            <a:spAutoFit/>
          </a:bodyPr>
          <a:lstStyle/>
          <a:p>
            <a:pPr algn="l"/>
            <a:r>
              <a:rPr lang="en-GB" b="0" i="1" u="none" strike="noStrike" dirty="0">
                <a:solidFill>
                  <a:srgbClr val="3371E3"/>
                </a:solidFill>
                <a:effectLst/>
                <a:latin typeface="open sans" panose="020B0606030504020204" pitchFamily="34" charset="0"/>
                <a:hlinkClick r:id="rId3"/>
              </a:rPr>
              <a:t>Node affinity</a:t>
            </a:r>
            <a:r>
              <a:rPr lang="en-GB" b="0" i="0" dirty="0">
                <a:solidFill>
                  <a:srgbClr val="222222"/>
                </a:solidFill>
                <a:effectLst/>
                <a:latin typeface="open sans" panose="020B0606030504020204" pitchFamily="34" charset="0"/>
              </a:rPr>
              <a:t> is a property of </a:t>
            </a:r>
            <a:r>
              <a:rPr lang="en-GB" b="0" i="0" u="none" strike="noStrike" dirty="0">
                <a:solidFill>
                  <a:srgbClr val="000000"/>
                </a:solidFill>
                <a:effectLst/>
                <a:latin typeface="open sans" panose="020B0606030504020204" pitchFamily="34" charset="0"/>
                <a:hlinkClick r:id="rId4"/>
              </a:rPr>
              <a:t>Pods</a:t>
            </a:r>
            <a:r>
              <a:rPr lang="en-GB" b="0" i="0" dirty="0">
                <a:solidFill>
                  <a:srgbClr val="222222"/>
                </a:solidFill>
                <a:effectLst/>
                <a:latin typeface="open sans" panose="020B0606030504020204" pitchFamily="34" charset="0"/>
              </a:rPr>
              <a:t> that </a:t>
            </a:r>
            <a:r>
              <a:rPr lang="en-GB" b="0" i="1" dirty="0">
                <a:solidFill>
                  <a:srgbClr val="222222"/>
                </a:solidFill>
                <a:effectLst/>
                <a:latin typeface="open sans" panose="020B0606030504020204" pitchFamily="34" charset="0"/>
              </a:rPr>
              <a:t>attracts</a:t>
            </a:r>
            <a:r>
              <a:rPr lang="en-GB" b="0" i="0" dirty="0">
                <a:solidFill>
                  <a:srgbClr val="222222"/>
                </a:solidFill>
                <a:effectLst/>
                <a:latin typeface="open sans" panose="020B0606030504020204" pitchFamily="34" charset="0"/>
              </a:rPr>
              <a:t> them to a set of </a:t>
            </a:r>
            <a:r>
              <a:rPr lang="en-GB" b="0" i="0" u="none" strike="noStrike" dirty="0">
                <a:solidFill>
                  <a:srgbClr val="000000"/>
                </a:solidFill>
                <a:effectLst/>
                <a:latin typeface="open sans" panose="020B0606030504020204" pitchFamily="34" charset="0"/>
                <a:hlinkClick r:id="rId5"/>
              </a:rPr>
              <a:t>nodes</a:t>
            </a:r>
            <a:r>
              <a:rPr lang="en-GB" b="0" i="0" dirty="0">
                <a:solidFill>
                  <a:srgbClr val="222222"/>
                </a:solidFill>
                <a:effectLst/>
                <a:latin typeface="open sans" panose="020B0606030504020204" pitchFamily="34" charset="0"/>
              </a:rPr>
              <a:t> (either as a preference or a hard requirement). </a:t>
            </a:r>
          </a:p>
          <a:p>
            <a:pPr algn="l"/>
            <a:endParaRPr lang="en-GB" dirty="0">
              <a:solidFill>
                <a:srgbClr val="222222"/>
              </a:solidFill>
              <a:latin typeface="open sans" panose="020B0606030504020204" pitchFamily="34" charset="0"/>
            </a:endParaRPr>
          </a:p>
          <a:p>
            <a:pPr algn="l"/>
            <a:r>
              <a:rPr lang="en-GB" b="0" i="1" dirty="0">
                <a:solidFill>
                  <a:srgbClr val="222222"/>
                </a:solidFill>
                <a:effectLst/>
                <a:latin typeface="open sans" panose="020B0606030504020204" pitchFamily="34" charset="0"/>
              </a:rPr>
              <a:t>Taints</a:t>
            </a:r>
            <a:r>
              <a:rPr lang="en-GB" b="0" i="0" dirty="0">
                <a:solidFill>
                  <a:srgbClr val="222222"/>
                </a:solidFill>
                <a:effectLst/>
                <a:latin typeface="open sans" panose="020B0606030504020204" pitchFamily="34" charset="0"/>
              </a:rPr>
              <a:t> are the opposite -- they allow a node to repel a set of pods.</a:t>
            </a:r>
          </a:p>
          <a:p>
            <a:pPr algn="l"/>
            <a:endParaRPr lang="en-GB" b="0" i="0" dirty="0">
              <a:solidFill>
                <a:srgbClr val="222222"/>
              </a:solidFill>
              <a:effectLst/>
              <a:latin typeface="open sans" panose="020B0606030504020204" pitchFamily="34" charset="0"/>
            </a:endParaRPr>
          </a:p>
          <a:p>
            <a:pPr algn="l"/>
            <a:r>
              <a:rPr lang="en-GB" b="0" i="1" dirty="0">
                <a:solidFill>
                  <a:srgbClr val="222222"/>
                </a:solidFill>
                <a:effectLst/>
                <a:latin typeface="open sans" panose="020B0606030504020204" pitchFamily="34" charset="0"/>
              </a:rPr>
              <a:t>Tolerations</a:t>
            </a:r>
            <a:r>
              <a:rPr lang="en-GB" b="0" i="0" dirty="0">
                <a:solidFill>
                  <a:srgbClr val="222222"/>
                </a:solidFill>
                <a:effectLst/>
                <a:latin typeface="open sans" panose="020B0606030504020204" pitchFamily="34" charset="0"/>
              </a:rPr>
              <a:t> are applied to pods, and allow (but do not require) the pods to schedule onto nodes with matching taints.</a:t>
            </a:r>
          </a:p>
          <a:p>
            <a:pPr algn="l"/>
            <a:endParaRPr lang="en-GB" dirty="0">
              <a:solidFill>
                <a:srgbClr val="222222"/>
              </a:solidFill>
              <a:latin typeface="open sans" panose="020B0606030504020204" pitchFamily="34" charset="0"/>
            </a:endParaRPr>
          </a:p>
          <a:p>
            <a:pPr algn="l"/>
            <a:endParaRPr lang="en-GB" b="0" i="0" dirty="0">
              <a:solidFill>
                <a:srgbClr val="222222"/>
              </a:solidFill>
              <a:effectLst/>
              <a:latin typeface="open sans" panose="020B0606030504020204" pitchFamily="34" charset="0"/>
            </a:endParaRPr>
          </a:p>
          <a:p>
            <a:pPr algn="l"/>
            <a:r>
              <a:rPr lang="en-GB" b="0" i="0" dirty="0">
                <a:solidFill>
                  <a:srgbClr val="222222"/>
                </a:solidFill>
                <a:effectLst/>
                <a:latin typeface="open sans" panose="020B0606030504020204" pitchFamily="34" charset="0"/>
                <a:hlinkClick r:id="rId6"/>
              </a:rPr>
              <a:t>https://kubernetes.io/docs/concepts/scheduling-eviction/taint-and-toleration/</a:t>
            </a:r>
            <a:endParaRPr lang="en-GB" dirty="0">
              <a:solidFill>
                <a:srgbClr val="222222"/>
              </a:solidFill>
              <a:latin typeface="open sans" panose="020B0606030504020204" pitchFamily="34" charset="0"/>
            </a:endParaRPr>
          </a:p>
          <a:p>
            <a:pPr algn="l"/>
            <a:endParaRPr lang="en-GB" b="0" i="0" dirty="0">
              <a:solidFill>
                <a:srgbClr val="222222"/>
              </a:solidFill>
              <a:effectLst/>
              <a:latin typeface="open sans" panose="020B0606030504020204" pitchFamily="34" charset="0"/>
            </a:endParaRPr>
          </a:p>
        </p:txBody>
      </p:sp>
    </p:spTree>
    <p:extLst>
      <p:ext uri="{BB962C8B-B14F-4D97-AF65-F5344CB8AC3E}">
        <p14:creationId xmlns:p14="http://schemas.microsoft.com/office/powerpoint/2010/main" val="1776940553"/>
      </p:ext>
    </p:extLst>
  </p:cSld>
  <p:clrMapOvr>
    <a:masterClrMapping/>
  </p:clrMapOvr>
  <p:transition spd="slow">
    <p:push/>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8B49-4A7F-4101-BDC3-F40FFA7C0BB0}"/>
              </a:ext>
            </a:extLst>
          </p:cNvPr>
          <p:cNvSpPr>
            <a:spLocks noGrp="1"/>
          </p:cNvSpPr>
          <p:nvPr>
            <p:ph type="title"/>
          </p:nvPr>
        </p:nvSpPr>
        <p:spPr/>
        <p:txBody>
          <a:bodyPr/>
          <a:lstStyle/>
          <a:p>
            <a:r>
              <a:rPr lang="en-US" dirty="0"/>
              <a:t>Node cordon and draining</a:t>
            </a:r>
          </a:p>
        </p:txBody>
      </p:sp>
      <p:sp>
        <p:nvSpPr>
          <p:cNvPr id="3" name="TextBox 2"/>
          <p:cNvSpPr txBox="1"/>
          <p:nvPr/>
        </p:nvSpPr>
        <p:spPr>
          <a:xfrm>
            <a:off x="1182414" y="2173480"/>
            <a:ext cx="10279117" cy="1675459"/>
          </a:xfrm>
          <a:prstGeom prst="rect">
            <a:avLst/>
          </a:prstGeom>
          <a:noFill/>
        </p:spPr>
        <p:txBody>
          <a:bodyPr wrap="square" rtlCol="0">
            <a:spAutoFit/>
          </a:bodyPr>
          <a:lstStyle/>
          <a:p>
            <a:pPr algn="l">
              <a:lnSpc>
                <a:spcPct val="200000"/>
              </a:lnSpc>
            </a:pPr>
            <a:r>
              <a:rPr lang="en-GB" b="0" i="1" u="none" strike="noStrike" dirty="0" err="1">
                <a:effectLst/>
                <a:latin typeface="open sans" panose="020B0606030504020204" pitchFamily="34" charset="0"/>
              </a:rPr>
              <a:t>kubectl</a:t>
            </a:r>
            <a:r>
              <a:rPr lang="en-GB" b="0" i="1" u="none" strike="noStrike" dirty="0">
                <a:effectLst/>
                <a:latin typeface="open sans" panose="020B0606030504020204" pitchFamily="34" charset="0"/>
              </a:rPr>
              <a:t> cordon my-node                                                # Mark my-node as </a:t>
            </a:r>
            <a:r>
              <a:rPr lang="en-GB" b="0" i="1" u="none" strike="noStrike" dirty="0" err="1">
                <a:effectLst/>
                <a:latin typeface="open sans" panose="020B0606030504020204" pitchFamily="34" charset="0"/>
              </a:rPr>
              <a:t>unschedulable</a:t>
            </a:r>
            <a:endParaRPr lang="en-GB" b="0" i="1" u="none" strike="noStrike" dirty="0">
              <a:effectLst/>
              <a:latin typeface="open sans" panose="020B0606030504020204" pitchFamily="34" charset="0"/>
            </a:endParaRPr>
          </a:p>
          <a:p>
            <a:pPr algn="l">
              <a:lnSpc>
                <a:spcPct val="200000"/>
              </a:lnSpc>
            </a:pPr>
            <a:r>
              <a:rPr lang="en-GB" b="0" i="1" u="none" strike="noStrike" dirty="0" err="1">
                <a:effectLst/>
                <a:latin typeface="open sans" panose="020B0606030504020204" pitchFamily="34" charset="0"/>
              </a:rPr>
              <a:t>kubectl</a:t>
            </a:r>
            <a:r>
              <a:rPr lang="en-GB" b="0" i="1" u="none" strike="noStrike" dirty="0">
                <a:effectLst/>
                <a:latin typeface="open sans" panose="020B0606030504020204" pitchFamily="34" charset="0"/>
              </a:rPr>
              <a:t> drain my-node                                                 # Drain my-node in preparation for maintenance</a:t>
            </a:r>
          </a:p>
          <a:p>
            <a:pPr algn="l">
              <a:lnSpc>
                <a:spcPct val="200000"/>
              </a:lnSpc>
            </a:pPr>
            <a:r>
              <a:rPr lang="en-GB" b="0" i="1" u="none" strike="noStrike" dirty="0" err="1">
                <a:effectLst/>
                <a:latin typeface="open sans" panose="020B0606030504020204" pitchFamily="34" charset="0"/>
              </a:rPr>
              <a:t>kubectl</a:t>
            </a:r>
            <a:r>
              <a:rPr lang="en-GB" b="0" i="1" u="none" strike="noStrike" dirty="0">
                <a:effectLst/>
                <a:latin typeface="open sans" panose="020B0606030504020204" pitchFamily="34" charset="0"/>
              </a:rPr>
              <a:t> </a:t>
            </a:r>
            <a:r>
              <a:rPr lang="en-GB" b="0" i="1" u="none" strike="noStrike" dirty="0" err="1">
                <a:effectLst/>
                <a:latin typeface="open sans" panose="020B0606030504020204" pitchFamily="34" charset="0"/>
              </a:rPr>
              <a:t>uncordon</a:t>
            </a:r>
            <a:r>
              <a:rPr lang="en-GB" b="0" i="1" u="none" strike="noStrike" dirty="0">
                <a:effectLst/>
                <a:latin typeface="open sans" panose="020B0606030504020204" pitchFamily="34" charset="0"/>
              </a:rPr>
              <a:t> my-node                                              # Mark my-node as schedulable</a:t>
            </a:r>
            <a:endParaRPr lang="en-GB" b="0" i="0" dirty="0">
              <a:effectLst/>
              <a:latin typeface="open sans" panose="020B0606030504020204" pitchFamily="34" charset="0"/>
            </a:endParaRPr>
          </a:p>
        </p:txBody>
      </p:sp>
    </p:spTree>
    <p:extLst>
      <p:ext uri="{BB962C8B-B14F-4D97-AF65-F5344CB8AC3E}">
        <p14:creationId xmlns:p14="http://schemas.microsoft.com/office/powerpoint/2010/main" val="3820703465"/>
      </p:ext>
    </p:extLst>
  </p:cSld>
  <p:clrMapOvr>
    <a:masterClrMapping/>
  </p:clrMapOvr>
  <p:transition spd="slow">
    <p:push/>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8B49-4A7F-4101-BDC3-F40FFA7C0BB0}"/>
              </a:ext>
            </a:extLst>
          </p:cNvPr>
          <p:cNvSpPr>
            <a:spLocks noGrp="1"/>
          </p:cNvSpPr>
          <p:nvPr>
            <p:ph type="title"/>
          </p:nvPr>
        </p:nvSpPr>
        <p:spPr/>
        <p:txBody>
          <a:bodyPr/>
          <a:lstStyle/>
          <a:p>
            <a:r>
              <a:rPr lang="en-US" dirty="0"/>
              <a:t>Remove node</a:t>
            </a:r>
          </a:p>
        </p:txBody>
      </p:sp>
      <p:sp>
        <p:nvSpPr>
          <p:cNvPr id="3" name="TextBox 2"/>
          <p:cNvSpPr txBox="1"/>
          <p:nvPr/>
        </p:nvSpPr>
        <p:spPr>
          <a:xfrm>
            <a:off x="1182414" y="2173480"/>
            <a:ext cx="10279117" cy="2585323"/>
          </a:xfrm>
          <a:prstGeom prst="rect">
            <a:avLst/>
          </a:prstGeom>
          <a:noFill/>
        </p:spPr>
        <p:txBody>
          <a:bodyPr wrap="square" rtlCol="0">
            <a:spAutoFit/>
          </a:bodyPr>
          <a:lstStyle/>
          <a:p>
            <a:r>
              <a:rPr lang="en-US" dirty="0"/>
              <a:t>To remove a Kubernetes worker node from the cluster, perform the following operations.</a:t>
            </a:r>
          </a:p>
          <a:p>
            <a:r>
              <a:rPr lang="en-US" dirty="0"/>
              <a:t>Migrate pods from the node</a:t>
            </a:r>
          </a:p>
          <a:p>
            <a:pPr marL="274320" lvl="1" indent="0">
              <a:buNone/>
            </a:pPr>
            <a:r>
              <a:rPr lang="en-US" dirty="0"/>
              <a:t>$ </a:t>
            </a:r>
            <a:r>
              <a:rPr lang="en-US" dirty="0" err="1"/>
              <a:t>kubectl</a:t>
            </a:r>
            <a:r>
              <a:rPr lang="en-US" dirty="0"/>
              <a:t> drain  &lt;node-name&gt; --delete-local-data --ignore-</a:t>
            </a:r>
            <a:r>
              <a:rPr lang="en-US" dirty="0" err="1"/>
              <a:t>daemonsets</a:t>
            </a:r>
            <a:endParaRPr lang="en-US" dirty="0"/>
          </a:p>
          <a:p>
            <a:r>
              <a:rPr lang="en-US" dirty="0"/>
              <a:t>Prevent a node from scheduling new pods use – Mark node as </a:t>
            </a:r>
            <a:r>
              <a:rPr lang="en-US" dirty="0" err="1"/>
              <a:t>unschedulable</a:t>
            </a:r>
            <a:endParaRPr lang="en-US" dirty="0"/>
          </a:p>
          <a:p>
            <a:pPr marL="274320" lvl="1" indent="0">
              <a:buNone/>
            </a:pPr>
            <a:r>
              <a:rPr lang="en-US" dirty="0"/>
              <a:t>$ </a:t>
            </a:r>
            <a:r>
              <a:rPr lang="en-US" dirty="0" err="1"/>
              <a:t>kubectl</a:t>
            </a:r>
            <a:r>
              <a:rPr lang="en-US" dirty="0"/>
              <a:t> cordon &lt;node-name&gt;</a:t>
            </a:r>
          </a:p>
          <a:p>
            <a:r>
              <a:rPr lang="en-US" dirty="0"/>
              <a:t>Revert changes made to the node by ‘</a:t>
            </a:r>
            <a:r>
              <a:rPr lang="en-US" dirty="0" err="1"/>
              <a:t>kubeadm</a:t>
            </a:r>
            <a:r>
              <a:rPr lang="en-US" dirty="0"/>
              <a:t> join‘ – Run on worker node to be removed</a:t>
            </a:r>
          </a:p>
          <a:p>
            <a:pPr marL="274320" lvl="1" indent="0">
              <a:buNone/>
            </a:pPr>
            <a:r>
              <a:rPr lang="en-US" dirty="0"/>
              <a:t>$ </a:t>
            </a:r>
            <a:r>
              <a:rPr lang="en-US" dirty="0" err="1"/>
              <a:t>sudo</a:t>
            </a:r>
            <a:r>
              <a:rPr lang="en-US" dirty="0"/>
              <a:t> </a:t>
            </a:r>
            <a:r>
              <a:rPr lang="en-US" dirty="0" err="1"/>
              <a:t>kubeadm</a:t>
            </a:r>
            <a:r>
              <a:rPr lang="en-US" dirty="0"/>
              <a:t> reset # run it from worker node </a:t>
            </a:r>
          </a:p>
          <a:p>
            <a:r>
              <a:rPr lang="en-US" dirty="0"/>
              <a:t>Remove the node from cluster </a:t>
            </a:r>
          </a:p>
          <a:p>
            <a:pPr marL="274320" lvl="1" indent="0">
              <a:buNone/>
            </a:pPr>
            <a:r>
              <a:rPr lang="en-US" dirty="0"/>
              <a:t>$ </a:t>
            </a:r>
            <a:r>
              <a:rPr lang="en-US" dirty="0" err="1"/>
              <a:t>kubectl</a:t>
            </a:r>
            <a:r>
              <a:rPr lang="en-US" dirty="0"/>
              <a:t> delete node &lt;node-name&gt;</a:t>
            </a:r>
          </a:p>
        </p:txBody>
      </p:sp>
    </p:spTree>
    <p:extLst>
      <p:ext uri="{BB962C8B-B14F-4D97-AF65-F5344CB8AC3E}">
        <p14:creationId xmlns:p14="http://schemas.microsoft.com/office/powerpoint/2010/main" val="3840165548"/>
      </p:ext>
    </p:extLst>
  </p:cSld>
  <p:clrMapOvr>
    <a:masterClrMapping/>
  </p:clrMapOvr>
  <p:transition spd="slow">
    <p:push/>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8B49-4A7F-4101-BDC3-F40FFA7C0BB0}"/>
              </a:ext>
            </a:extLst>
          </p:cNvPr>
          <p:cNvSpPr>
            <a:spLocks noGrp="1"/>
          </p:cNvSpPr>
          <p:nvPr>
            <p:ph type="title"/>
          </p:nvPr>
        </p:nvSpPr>
        <p:spPr/>
        <p:txBody>
          <a:bodyPr/>
          <a:lstStyle/>
          <a:p>
            <a:r>
              <a:rPr lang="en-US" dirty="0"/>
              <a:t>Node Addition</a:t>
            </a:r>
          </a:p>
        </p:txBody>
      </p:sp>
      <p:sp>
        <p:nvSpPr>
          <p:cNvPr id="3" name="TextBox 2"/>
          <p:cNvSpPr txBox="1"/>
          <p:nvPr/>
        </p:nvSpPr>
        <p:spPr>
          <a:xfrm>
            <a:off x="1182414" y="2173480"/>
            <a:ext cx="10279117" cy="3139321"/>
          </a:xfrm>
          <a:prstGeom prst="rect">
            <a:avLst/>
          </a:prstGeom>
          <a:noFill/>
        </p:spPr>
        <p:txBody>
          <a:bodyPr wrap="square" rtlCol="0">
            <a:spAutoFit/>
          </a:bodyPr>
          <a:lstStyle/>
          <a:p>
            <a:pPr marL="285750" indent="-285750">
              <a:buFont typeface="Arial" panose="020B0604020202020204" pitchFamily="34" charset="0"/>
              <a:buChar char="•"/>
            </a:pPr>
            <a:r>
              <a:rPr lang="en-US" dirty="0"/>
              <a:t>Create a New instance and perform all of the pre-</a:t>
            </a:r>
            <a:r>
              <a:rPr lang="en-US" dirty="0" err="1"/>
              <a:t>requisties</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Check the token is valid or not by running "</a:t>
            </a:r>
            <a:r>
              <a:rPr lang="en-US" dirty="0" err="1"/>
              <a:t>kubeadm</a:t>
            </a:r>
            <a:r>
              <a:rPr lang="en-US" dirty="0"/>
              <a:t> token list"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Now generate the token using "</a:t>
            </a:r>
            <a:r>
              <a:rPr lang="en-US" dirty="0" err="1"/>
              <a:t>kubeadm</a:t>
            </a:r>
            <a:r>
              <a:rPr lang="en-US" dirty="0"/>
              <a:t> token create --print-join-command"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Run "</a:t>
            </a:r>
            <a:r>
              <a:rPr lang="en-US" dirty="0" err="1"/>
              <a:t>kubeadm</a:t>
            </a:r>
            <a:r>
              <a:rPr lang="en-US" dirty="0"/>
              <a:t> reset" on node if you ran the old join command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Finally run the newly generated token command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Go to master and run "kubectl get nodes"</a:t>
            </a:r>
          </a:p>
        </p:txBody>
      </p:sp>
    </p:spTree>
    <p:extLst>
      <p:ext uri="{BB962C8B-B14F-4D97-AF65-F5344CB8AC3E}">
        <p14:creationId xmlns:p14="http://schemas.microsoft.com/office/powerpoint/2010/main" val="239059058"/>
      </p:ext>
    </p:extLst>
  </p:cSld>
  <p:clrMapOvr>
    <a:masterClrMapping/>
  </p:clrMapOvr>
  <p:transition spd="slow">
    <p:push/>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E6AB-63AD-4DCE-876B-3D39DB88BCF5}"/>
              </a:ext>
            </a:extLst>
          </p:cNvPr>
          <p:cNvSpPr>
            <a:spLocks noGrp="1"/>
          </p:cNvSpPr>
          <p:nvPr>
            <p:ph type="title"/>
          </p:nvPr>
        </p:nvSpPr>
        <p:spPr/>
        <p:txBody>
          <a:bodyPr/>
          <a:lstStyle/>
          <a:p>
            <a:r>
              <a:rPr lang="en-US" dirty="0" err="1"/>
              <a:t>NodeSelectors</a:t>
            </a:r>
            <a:endParaRPr lang="en-US" dirty="0"/>
          </a:p>
        </p:txBody>
      </p:sp>
      <p:pic>
        <p:nvPicPr>
          <p:cNvPr id="8" name="Content Placeholder 4">
            <a:extLst>
              <a:ext uri="{FF2B5EF4-FFF2-40B4-BE49-F238E27FC236}">
                <a16:creationId xmlns:a16="http://schemas.microsoft.com/office/drawing/2014/main" id="{F9AE6199-1C70-4B5F-9356-B9CFF7095FBD}"/>
              </a:ext>
            </a:extLst>
          </p:cNvPr>
          <p:cNvPicPr>
            <a:picLocks noGrp="1" noChangeAspect="1"/>
          </p:cNvPicPr>
          <p:nvPr>
            <p:ph idx="1"/>
          </p:nvPr>
        </p:nvPicPr>
        <p:blipFill>
          <a:blip r:embed="rId3"/>
          <a:stretch>
            <a:fillRect/>
          </a:stretch>
        </p:blipFill>
        <p:spPr>
          <a:xfrm>
            <a:off x="6294439" y="868996"/>
            <a:ext cx="4022725" cy="4022725"/>
          </a:xfrm>
        </p:spPr>
      </p:pic>
      <p:sp>
        <p:nvSpPr>
          <p:cNvPr id="9" name="Rectangle 8">
            <a:extLst>
              <a:ext uri="{FF2B5EF4-FFF2-40B4-BE49-F238E27FC236}">
                <a16:creationId xmlns:a16="http://schemas.microsoft.com/office/drawing/2014/main" id="{52033784-6629-46DE-8FDA-DBC44A4907EC}"/>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42F9E9E-8425-45D8-93A1-760D820573D2}"/>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Tree>
    <p:extLst>
      <p:ext uri="{BB962C8B-B14F-4D97-AF65-F5344CB8AC3E}">
        <p14:creationId xmlns:p14="http://schemas.microsoft.com/office/powerpoint/2010/main" val="29414033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8B49-4A7F-4101-BDC3-F40FFA7C0BB0}"/>
              </a:ext>
            </a:extLst>
          </p:cNvPr>
          <p:cNvSpPr>
            <a:spLocks noGrp="1"/>
          </p:cNvSpPr>
          <p:nvPr>
            <p:ph type="title"/>
          </p:nvPr>
        </p:nvSpPr>
        <p:spPr/>
        <p:txBody>
          <a:bodyPr/>
          <a:lstStyle/>
          <a:p>
            <a:r>
              <a:rPr lang="en-US" dirty="0"/>
              <a:t>Node Selector</a:t>
            </a:r>
          </a:p>
        </p:txBody>
      </p:sp>
      <p:sp>
        <p:nvSpPr>
          <p:cNvPr id="3" name="TextBox 2"/>
          <p:cNvSpPr txBox="1"/>
          <p:nvPr/>
        </p:nvSpPr>
        <p:spPr>
          <a:xfrm>
            <a:off x="1182414" y="2173480"/>
            <a:ext cx="1027911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You can also use labels to tag your nodes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Once nodes are tagged, you can use label selectors to let pods only run specific nodes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are two steps required to run a pod on a specific set of nodes</a:t>
            </a:r>
          </a:p>
          <a:p>
            <a:pPr marL="285750" indent="-285750">
              <a:buFont typeface="Arial" panose="020B0604020202020204" pitchFamily="34" charset="0"/>
              <a:buChar char="•"/>
            </a:pPr>
            <a:endParaRPr lang="en-US" dirty="0"/>
          </a:p>
          <a:p>
            <a:r>
              <a:rPr lang="en-US" dirty="0"/>
              <a:t>- first you tag the node</a:t>
            </a:r>
          </a:p>
          <a:p>
            <a:pPr marL="285750" indent="-285750">
              <a:buFont typeface="Arial" panose="020B0604020202020204" pitchFamily="34" charset="0"/>
              <a:buChar char="•"/>
            </a:pPr>
            <a:endParaRPr lang="en-US" dirty="0"/>
          </a:p>
          <a:p>
            <a:r>
              <a:rPr lang="en-US" dirty="0"/>
              <a:t>- then you add a </a:t>
            </a:r>
            <a:r>
              <a:rPr lang="en-US" dirty="0" err="1"/>
              <a:t>nodeSelector</a:t>
            </a:r>
            <a:r>
              <a:rPr lang="en-US" dirty="0"/>
              <a:t> to your pod configuration</a:t>
            </a:r>
          </a:p>
        </p:txBody>
      </p:sp>
    </p:spTree>
    <p:extLst>
      <p:ext uri="{BB962C8B-B14F-4D97-AF65-F5344CB8AC3E}">
        <p14:creationId xmlns:p14="http://schemas.microsoft.com/office/powerpoint/2010/main" val="3448385110"/>
      </p:ext>
    </p:extLst>
  </p:cSld>
  <p:clrMapOvr>
    <a:masterClrMapping/>
  </p:clrMapOvr>
  <p:transition spd="slow">
    <p:push/>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8B49-4A7F-4101-BDC3-F40FFA7C0BB0}"/>
              </a:ext>
            </a:extLst>
          </p:cNvPr>
          <p:cNvSpPr>
            <a:spLocks noGrp="1"/>
          </p:cNvSpPr>
          <p:nvPr>
            <p:ph type="title"/>
          </p:nvPr>
        </p:nvSpPr>
        <p:spPr/>
        <p:txBody>
          <a:bodyPr/>
          <a:lstStyle/>
          <a:p>
            <a:r>
              <a:rPr lang="en-US" dirty="0"/>
              <a:t>Node Selector</a:t>
            </a:r>
          </a:p>
        </p:txBody>
      </p:sp>
      <p:sp>
        <p:nvSpPr>
          <p:cNvPr id="6" name="Rectangle 1">
            <a:extLst>
              <a:ext uri="{FF2B5EF4-FFF2-40B4-BE49-F238E27FC236}">
                <a16:creationId xmlns:a16="http://schemas.microsoft.com/office/drawing/2014/main" id="{2D274408-2EA5-4603-A6AD-0E36DA90D512}"/>
              </a:ext>
            </a:extLst>
          </p:cNvPr>
          <p:cNvSpPr>
            <a:spLocks noChangeArrowheads="1"/>
          </p:cNvSpPr>
          <p:nvPr/>
        </p:nvSpPr>
        <p:spPr bwMode="auto">
          <a:xfrm>
            <a:off x="8339959" y="1944165"/>
            <a:ext cx="3740796"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1600" b="1" dirty="0" err="1">
                <a:solidFill>
                  <a:srgbClr val="CC7832"/>
                </a:solidFill>
                <a:latin typeface="Courier New" panose="02070309020205020404" pitchFamily="49" charset="0"/>
                <a:cs typeface="Courier New" panose="02070309020205020404" pitchFamily="49" charset="0"/>
              </a:rPr>
              <a:t>apiVersion</a:t>
            </a:r>
            <a:r>
              <a:rPr lang="en-US" altLang="en-US" sz="1600" b="1" dirty="0">
                <a:solidFill>
                  <a:srgbClr val="CC7832"/>
                </a:solidFill>
                <a:latin typeface="Courier New" panose="02070309020205020404" pitchFamily="49" charset="0"/>
                <a:cs typeface="Courier New" panose="02070309020205020404" pitchFamily="49" charset="0"/>
              </a:rPr>
              <a:t>: v1</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kind: Pod</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metadata:</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name: </a:t>
            </a:r>
            <a:r>
              <a:rPr lang="en-US" altLang="en-US" sz="1600" b="1" dirty="0" err="1">
                <a:solidFill>
                  <a:srgbClr val="CC7832"/>
                </a:solidFill>
                <a:latin typeface="Courier New" panose="02070309020205020404" pitchFamily="49" charset="0"/>
                <a:cs typeface="Courier New" panose="02070309020205020404" pitchFamily="49" charset="0"/>
              </a:rPr>
              <a:t>myapp</a:t>
            </a:r>
            <a:r>
              <a:rPr lang="en-US" altLang="en-US" sz="1600" b="1" dirty="0">
                <a:solidFill>
                  <a:srgbClr val="CC7832"/>
                </a:solidFill>
                <a:latin typeface="Courier New" panose="02070309020205020404" pitchFamily="49" charset="0"/>
                <a:cs typeface="Courier New" panose="02070309020205020404" pitchFamily="49" charset="0"/>
              </a:rPr>
              <a:t>-pod</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labels:</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app: </a:t>
            </a:r>
            <a:r>
              <a:rPr lang="en-US" altLang="en-US" sz="1600" b="1" dirty="0" err="1">
                <a:solidFill>
                  <a:srgbClr val="CC7832"/>
                </a:solidFill>
                <a:latin typeface="Courier New" panose="02070309020205020404" pitchFamily="49" charset="0"/>
                <a:cs typeface="Courier New" panose="02070309020205020404" pitchFamily="49" charset="0"/>
              </a:rPr>
              <a:t>myapp</a:t>
            </a: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type: front-end</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spec:</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containers:</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 name: </a:t>
            </a:r>
            <a:r>
              <a:rPr lang="en-US" altLang="en-US" sz="1600" b="1" dirty="0" err="1">
                <a:solidFill>
                  <a:srgbClr val="CC7832"/>
                </a:solidFill>
                <a:latin typeface="Courier New" panose="02070309020205020404" pitchFamily="49" charset="0"/>
                <a:cs typeface="Courier New" panose="02070309020205020404" pitchFamily="49" charset="0"/>
              </a:rPr>
              <a:t>httpd</a:t>
            </a:r>
            <a:r>
              <a:rPr lang="en-US" altLang="en-US" sz="1600" b="1" dirty="0">
                <a:solidFill>
                  <a:srgbClr val="CC7832"/>
                </a:solidFill>
                <a:latin typeface="Courier New" panose="02070309020205020404" pitchFamily="49" charset="0"/>
                <a:cs typeface="Courier New" panose="02070309020205020404" pitchFamily="49" charset="0"/>
              </a:rPr>
              <a:t>-container</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image: </a:t>
            </a:r>
            <a:r>
              <a:rPr lang="en-US" altLang="en-US" sz="1600" b="1" dirty="0" err="1">
                <a:solidFill>
                  <a:srgbClr val="CC7832"/>
                </a:solidFill>
                <a:latin typeface="Courier New" panose="02070309020205020404" pitchFamily="49" charset="0"/>
                <a:cs typeface="Courier New" panose="02070309020205020404" pitchFamily="49" charset="0"/>
              </a:rPr>
              <a:t>httpd</a:t>
            </a: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b="1" dirty="0" err="1">
                <a:solidFill>
                  <a:srgbClr val="CC7832"/>
                </a:solidFill>
                <a:latin typeface="Courier New" panose="02070309020205020404" pitchFamily="49" charset="0"/>
                <a:cs typeface="Courier New" panose="02070309020205020404" pitchFamily="49" charset="0"/>
              </a:rPr>
              <a:t>nodeSelector</a:t>
            </a:r>
            <a:r>
              <a:rPr lang="en-US" altLang="en-US" sz="1600" b="1" dirty="0">
                <a:solidFill>
                  <a:srgbClr val="CC7832"/>
                </a:solidFill>
                <a:latin typeface="Courier New" panose="02070309020205020404" pitchFamily="49" charset="0"/>
                <a:cs typeface="Courier New" panose="02070309020205020404" pitchFamily="49" charset="0"/>
              </a:rPr>
              <a:t>:</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hardware: high-spec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endParaRPr>
          </a:p>
        </p:txBody>
      </p:sp>
      <p:sp>
        <p:nvSpPr>
          <p:cNvPr id="7" name="Rectangle 6"/>
          <p:cNvSpPr/>
          <p:nvPr/>
        </p:nvSpPr>
        <p:spPr>
          <a:xfrm>
            <a:off x="1135117" y="1800852"/>
            <a:ext cx="7204841" cy="4524315"/>
          </a:xfrm>
          <a:prstGeom prst="rect">
            <a:avLst/>
          </a:prstGeom>
        </p:spPr>
        <p:txBody>
          <a:bodyPr wrap="square">
            <a:spAutoFit/>
          </a:bodyPr>
          <a:lstStyle/>
          <a:p>
            <a:r>
              <a:rPr lang="en-US" dirty="0"/>
              <a:t>kubectl get nodes</a:t>
            </a:r>
          </a:p>
          <a:p>
            <a:r>
              <a:rPr lang="en-US" dirty="0"/>
              <a:t>kubectl get nodes --show-labels</a:t>
            </a:r>
          </a:p>
          <a:p>
            <a:r>
              <a:rPr lang="en-US" dirty="0"/>
              <a:t>kubectl create -f &lt;</a:t>
            </a:r>
            <a:r>
              <a:rPr lang="en-US" dirty="0" err="1"/>
              <a:t>yamlfile</a:t>
            </a:r>
            <a:r>
              <a:rPr lang="en-US" dirty="0"/>
              <a:t>&gt;</a:t>
            </a:r>
          </a:p>
          <a:p>
            <a:endParaRPr lang="en-US" dirty="0"/>
          </a:p>
          <a:p>
            <a:r>
              <a:rPr lang="en-US" dirty="0"/>
              <a:t>Run the shown </a:t>
            </a:r>
            <a:r>
              <a:rPr lang="en-US" dirty="0" err="1"/>
              <a:t>yaml</a:t>
            </a:r>
            <a:r>
              <a:rPr lang="en-US" dirty="0"/>
              <a:t> file and check the pod status you will find the error stating "node(s) didn't match node selector."</a:t>
            </a:r>
          </a:p>
          <a:p>
            <a:endParaRPr lang="en-US" dirty="0"/>
          </a:p>
          <a:p>
            <a:r>
              <a:rPr lang="en-US" dirty="0"/>
              <a:t>kubectl get pods</a:t>
            </a:r>
          </a:p>
          <a:p>
            <a:r>
              <a:rPr lang="en-US" dirty="0"/>
              <a:t>kubectl describe pod &lt;pod-name&gt;</a:t>
            </a:r>
          </a:p>
          <a:p>
            <a:r>
              <a:rPr lang="en-US" dirty="0"/>
              <a:t>kubectl label nodes &lt;</a:t>
            </a:r>
            <a:r>
              <a:rPr lang="en-US" dirty="0" err="1"/>
              <a:t>nodename</a:t>
            </a:r>
            <a:r>
              <a:rPr lang="en-US" dirty="0"/>
              <a:t>&gt; hardware=high-spec</a:t>
            </a:r>
          </a:p>
          <a:p>
            <a:r>
              <a:rPr lang="en-US" dirty="0"/>
              <a:t>kubectl label nodes &lt;</a:t>
            </a:r>
            <a:r>
              <a:rPr lang="en-US" dirty="0" err="1"/>
              <a:t>nodename</a:t>
            </a:r>
            <a:r>
              <a:rPr lang="en-US" dirty="0"/>
              <a:t>&gt; hardware=low-spec</a:t>
            </a:r>
          </a:p>
          <a:p>
            <a:endParaRPr lang="en-US" dirty="0"/>
          </a:p>
          <a:p>
            <a:r>
              <a:rPr lang="en-US" dirty="0"/>
              <a:t>As soon as you label the node you will get the POD in running condition (auto-healing)</a:t>
            </a:r>
          </a:p>
          <a:p>
            <a:endParaRPr lang="en-US" dirty="0"/>
          </a:p>
          <a:p>
            <a:r>
              <a:rPr lang="en-US" b="1" dirty="0"/>
              <a:t>CASE2: Change the </a:t>
            </a:r>
            <a:r>
              <a:rPr lang="en-US" b="1" dirty="0" err="1"/>
              <a:t>nodeSelector</a:t>
            </a:r>
            <a:r>
              <a:rPr lang="en-US" b="1" dirty="0"/>
              <a:t> to other node and re-run</a:t>
            </a:r>
          </a:p>
        </p:txBody>
      </p:sp>
    </p:spTree>
    <p:extLst>
      <p:ext uri="{BB962C8B-B14F-4D97-AF65-F5344CB8AC3E}">
        <p14:creationId xmlns:p14="http://schemas.microsoft.com/office/powerpoint/2010/main" val="6758269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8B49-4A7F-4101-BDC3-F40FFA7C0BB0}"/>
              </a:ext>
            </a:extLst>
          </p:cNvPr>
          <p:cNvSpPr>
            <a:spLocks noGrp="1"/>
          </p:cNvSpPr>
          <p:nvPr>
            <p:ph type="title"/>
          </p:nvPr>
        </p:nvSpPr>
        <p:spPr/>
        <p:txBody>
          <a:bodyPr/>
          <a:lstStyle/>
          <a:p>
            <a:r>
              <a:rPr lang="en-US" dirty="0"/>
              <a:t>Setting Role Labels</a:t>
            </a:r>
          </a:p>
        </p:txBody>
      </p:sp>
      <p:sp>
        <p:nvSpPr>
          <p:cNvPr id="7" name="Rectangle 6"/>
          <p:cNvSpPr/>
          <p:nvPr/>
        </p:nvSpPr>
        <p:spPr>
          <a:xfrm>
            <a:off x="1135117" y="1800852"/>
            <a:ext cx="10547688" cy="4524315"/>
          </a:xfrm>
          <a:prstGeom prst="rect">
            <a:avLst/>
          </a:prstGeom>
        </p:spPr>
        <p:txBody>
          <a:bodyPr wrap="square">
            <a:spAutoFit/>
          </a:bodyPr>
          <a:lstStyle/>
          <a:p>
            <a:r>
              <a:rPr lang="en-US" dirty="0">
                <a:solidFill>
                  <a:schemeClr val="accent2">
                    <a:lumMod val="75000"/>
                  </a:schemeClr>
                </a:solidFill>
              </a:rPr>
              <a:t>Adding a Role to a Worker Node:</a:t>
            </a:r>
          </a:p>
          <a:p>
            <a:r>
              <a:rPr lang="en-US" dirty="0"/>
              <a:t>[</a:t>
            </a:r>
            <a:r>
              <a:rPr lang="en-US" dirty="0" err="1"/>
              <a:t>root@master</a:t>
            </a:r>
            <a:r>
              <a:rPr lang="en-US" dirty="0"/>
              <a:t> ~]# kubectl label node worker1 node-role.kubernetes.io/</a:t>
            </a:r>
            <a:r>
              <a:rPr lang="en-US" dirty="0" err="1"/>
              <a:t>linux</a:t>
            </a:r>
            <a:r>
              <a:rPr lang="en-US" dirty="0"/>
              <a:t>-worker=worker1</a:t>
            </a:r>
          </a:p>
          <a:p>
            <a:r>
              <a:rPr lang="en-US" dirty="0"/>
              <a:t>node/worker1 labeled</a:t>
            </a:r>
          </a:p>
          <a:p>
            <a:r>
              <a:rPr lang="en-US" dirty="0"/>
              <a:t>[</a:t>
            </a:r>
            <a:r>
              <a:rPr lang="en-US" dirty="0" err="1"/>
              <a:t>root@master</a:t>
            </a:r>
            <a:r>
              <a:rPr lang="en-US" dirty="0"/>
              <a:t> ~]# kubectl get nodes</a:t>
            </a:r>
          </a:p>
          <a:p>
            <a:r>
              <a:rPr lang="en-US" dirty="0"/>
              <a:t>NAME      STATUS   ROLES          AGE   VERSION</a:t>
            </a:r>
          </a:p>
          <a:p>
            <a:r>
              <a:rPr lang="en-US" dirty="0"/>
              <a:t>master    Ready    master         12d   v1.19.2</a:t>
            </a:r>
          </a:p>
          <a:p>
            <a:r>
              <a:rPr lang="en-US" dirty="0"/>
              <a:t>worker1   Ready    </a:t>
            </a:r>
            <a:r>
              <a:rPr lang="en-US" dirty="0" err="1"/>
              <a:t>linux</a:t>
            </a:r>
            <a:r>
              <a:rPr lang="en-US" dirty="0"/>
              <a:t>-worker   12d   v1.19.2</a:t>
            </a:r>
          </a:p>
          <a:p>
            <a:r>
              <a:rPr lang="en-US" dirty="0">
                <a:solidFill>
                  <a:schemeClr val="accent2">
                    <a:lumMod val="75000"/>
                  </a:schemeClr>
                </a:solidFill>
              </a:rPr>
              <a:t>Removing a Role Label</a:t>
            </a:r>
          </a:p>
          <a:p>
            <a:r>
              <a:rPr lang="en-US" dirty="0"/>
              <a:t>[</a:t>
            </a:r>
            <a:r>
              <a:rPr lang="en-US" dirty="0" err="1"/>
              <a:t>root@master</a:t>
            </a:r>
            <a:r>
              <a:rPr lang="en-US" dirty="0"/>
              <a:t> ~]# kubectl label node worker1 node-role.kubernetes.io/</a:t>
            </a:r>
            <a:r>
              <a:rPr lang="en-US" dirty="0" err="1"/>
              <a:t>linux</a:t>
            </a:r>
            <a:r>
              <a:rPr lang="en-US" dirty="0"/>
              <a:t>-worker-</a:t>
            </a:r>
          </a:p>
          <a:p>
            <a:r>
              <a:rPr lang="en-US" dirty="0"/>
              <a:t>node/worker1 labeled</a:t>
            </a:r>
          </a:p>
          <a:p>
            <a:r>
              <a:rPr lang="en-US" dirty="0"/>
              <a:t>[</a:t>
            </a:r>
            <a:r>
              <a:rPr lang="en-US" dirty="0" err="1"/>
              <a:t>root@master</a:t>
            </a:r>
            <a:r>
              <a:rPr lang="en-US" dirty="0"/>
              <a:t> ~]# kubectl get nodes</a:t>
            </a:r>
          </a:p>
          <a:p>
            <a:r>
              <a:rPr lang="en-US" dirty="0"/>
              <a:t>NAME      STATUS   ROLES    AGE   VERSION</a:t>
            </a:r>
          </a:p>
          <a:p>
            <a:r>
              <a:rPr lang="en-US" dirty="0"/>
              <a:t>master    Ready    master   12d   v1.19.2</a:t>
            </a:r>
          </a:p>
          <a:p>
            <a:r>
              <a:rPr lang="en-US" dirty="0"/>
              <a:t>worker1   Ready    &lt;none&gt;   12d   v1.19.2</a:t>
            </a:r>
          </a:p>
          <a:p>
            <a:r>
              <a:rPr lang="en-US" dirty="0"/>
              <a:t>[</a:t>
            </a:r>
            <a:r>
              <a:rPr lang="en-US" dirty="0" err="1"/>
              <a:t>root@master</a:t>
            </a:r>
            <a:r>
              <a:rPr lang="en-US" dirty="0"/>
              <a:t> ~]#</a:t>
            </a:r>
          </a:p>
          <a:p>
            <a:endParaRPr lang="en-US" dirty="0"/>
          </a:p>
        </p:txBody>
      </p:sp>
    </p:spTree>
    <p:extLst>
      <p:ext uri="{BB962C8B-B14F-4D97-AF65-F5344CB8AC3E}">
        <p14:creationId xmlns:p14="http://schemas.microsoft.com/office/powerpoint/2010/main" val="1644693003"/>
      </p:ext>
    </p:extLst>
  </p:cSld>
  <p:clrMapOvr>
    <a:masterClrMapping/>
  </p:clrMapOvr>
  <p:transition spd="slow">
    <p:push/>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E6AB-63AD-4DCE-876B-3D39DB88BCF5}"/>
              </a:ext>
            </a:extLst>
          </p:cNvPr>
          <p:cNvSpPr>
            <a:spLocks noGrp="1"/>
          </p:cNvSpPr>
          <p:nvPr>
            <p:ph type="title"/>
          </p:nvPr>
        </p:nvSpPr>
        <p:spPr>
          <a:xfrm>
            <a:off x="457200" y="594359"/>
            <a:ext cx="3200400" cy="3608186"/>
          </a:xfrm>
        </p:spPr>
        <p:txBody>
          <a:bodyPr/>
          <a:lstStyle/>
          <a:p>
            <a:r>
              <a:rPr lang="en-US" dirty="0"/>
              <a:t>Kubernetes as a Service </a:t>
            </a:r>
            <a:br>
              <a:rPr lang="en-US" dirty="0"/>
            </a:br>
            <a:r>
              <a:rPr lang="en-US" dirty="0"/>
              <a:t>(PaaS Platform)</a:t>
            </a:r>
          </a:p>
        </p:txBody>
      </p:sp>
      <p:pic>
        <p:nvPicPr>
          <p:cNvPr id="8" name="Content Placeholder 4">
            <a:extLst>
              <a:ext uri="{FF2B5EF4-FFF2-40B4-BE49-F238E27FC236}">
                <a16:creationId xmlns:a16="http://schemas.microsoft.com/office/drawing/2014/main" id="{F9AE6199-1C70-4B5F-9356-B9CFF7095FBD}"/>
              </a:ext>
            </a:extLst>
          </p:cNvPr>
          <p:cNvPicPr>
            <a:picLocks noGrp="1" noChangeAspect="1"/>
          </p:cNvPicPr>
          <p:nvPr>
            <p:ph idx="1"/>
          </p:nvPr>
        </p:nvPicPr>
        <p:blipFill>
          <a:blip r:embed="rId3"/>
          <a:stretch>
            <a:fillRect/>
          </a:stretch>
        </p:blipFill>
        <p:spPr>
          <a:xfrm>
            <a:off x="6294439" y="868996"/>
            <a:ext cx="4022725" cy="4022725"/>
          </a:xfrm>
        </p:spPr>
      </p:pic>
      <p:sp>
        <p:nvSpPr>
          <p:cNvPr id="9" name="Rectangle 8">
            <a:extLst>
              <a:ext uri="{FF2B5EF4-FFF2-40B4-BE49-F238E27FC236}">
                <a16:creationId xmlns:a16="http://schemas.microsoft.com/office/drawing/2014/main" id="{52033784-6629-46DE-8FDA-DBC44A4907EC}"/>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42F9E9E-8425-45D8-93A1-760D820573D2}"/>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Tree>
    <p:extLst>
      <p:ext uri="{BB962C8B-B14F-4D97-AF65-F5344CB8AC3E}">
        <p14:creationId xmlns:p14="http://schemas.microsoft.com/office/powerpoint/2010/main" val="26518820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8B49-4A7F-4101-BDC3-F40FFA7C0BB0}"/>
              </a:ext>
            </a:extLst>
          </p:cNvPr>
          <p:cNvSpPr>
            <a:spLocks noGrp="1"/>
          </p:cNvSpPr>
          <p:nvPr>
            <p:ph type="title"/>
          </p:nvPr>
        </p:nvSpPr>
        <p:spPr/>
        <p:txBody>
          <a:bodyPr/>
          <a:lstStyle/>
          <a:p>
            <a:r>
              <a:rPr lang="en-US" dirty="0"/>
              <a:t>Kubernetes as a Service</a:t>
            </a:r>
          </a:p>
        </p:txBody>
      </p:sp>
      <p:sp>
        <p:nvSpPr>
          <p:cNvPr id="6" name="TextBox 5">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
        <p:nvSpPr>
          <p:cNvPr id="7" name="TextBox 6"/>
          <p:cNvSpPr txBox="1"/>
          <p:nvPr/>
        </p:nvSpPr>
        <p:spPr>
          <a:xfrm>
            <a:off x="1043869" y="2017241"/>
            <a:ext cx="1027911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Many Cloud Service providers provides Kubernetes as a Service.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They manages Kubernetes master service (Somewhere charged, somewhere no charges)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Worker nodes are charged and assigned to 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can deploy pods via GUI as well as command line.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Examples – EKS, GKE, AKS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86556484"/>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Copyright  © TechLanders Solutions</a:t>
            </a:r>
          </a:p>
        </p:txBody>
      </p:sp>
      <p:sp>
        <p:nvSpPr>
          <p:cNvPr id="4" name="Slide Number Placeholder 3"/>
          <p:cNvSpPr>
            <a:spLocks noGrp="1"/>
          </p:cNvSpPr>
          <p:nvPr>
            <p:ph type="sldNum" sz="quarter" idx="12"/>
          </p:nvPr>
        </p:nvSpPr>
        <p:spPr/>
        <p:txBody>
          <a:bodyPr/>
          <a:lstStyle/>
          <a:p>
            <a:fld id="{13F480B4-4699-41FE-89A7-96EFD1001786}" type="slidenum">
              <a:rPr lang="en-US" smtClean="0"/>
              <a:t>15</a:t>
            </a:fld>
            <a:endParaRPr lang="en-US"/>
          </a:p>
        </p:txBody>
      </p:sp>
      <p:sp>
        <p:nvSpPr>
          <p:cNvPr id="5" name="Title 4"/>
          <p:cNvSpPr>
            <a:spLocks noGrp="1"/>
          </p:cNvSpPr>
          <p:nvPr>
            <p:ph type="title"/>
          </p:nvPr>
        </p:nvSpPr>
        <p:spPr/>
        <p:txBody>
          <a:bodyPr>
            <a:normAutofit/>
          </a:bodyPr>
          <a:lstStyle/>
          <a:p>
            <a:r>
              <a:rPr lang="en-US" sz="4688" dirty="0">
                <a:effectLst>
                  <a:outerShdw blurRad="38100" dist="38100" dir="2700000" algn="tl">
                    <a:srgbClr val="000000">
                      <a:alpha val="43137"/>
                    </a:srgbClr>
                  </a:outerShdw>
                </a:effectLst>
              </a:rPr>
              <a:t>Docker Images</a:t>
            </a:r>
            <a:br>
              <a:rPr lang="en-US" dirty="0">
                <a:effectLst/>
              </a:rPr>
            </a:br>
            <a:endParaRPr lang="en-US" dirty="0"/>
          </a:p>
        </p:txBody>
      </p:sp>
      <p:sp>
        <p:nvSpPr>
          <p:cNvPr id="2" name="Content Placeholder 1"/>
          <p:cNvSpPr>
            <a:spLocks noGrp="1"/>
          </p:cNvSpPr>
          <p:nvPr>
            <p:ph idx="1"/>
          </p:nvPr>
        </p:nvSpPr>
        <p:spPr>
          <a:xfrm>
            <a:off x="695325" y="1219200"/>
            <a:ext cx="10801350" cy="4906963"/>
          </a:xfrm>
        </p:spPr>
        <p:txBody>
          <a:bodyPr>
            <a:normAutofit/>
          </a:bodyPr>
          <a:lstStyle/>
          <a:p>
            <a:pPr marL="431060" indent="-301742">
              <a:lnSpc>
                <a:spcPct val="120000"/>
              </a:lnSpc>
              <a:spcBef>
                <a:spcPts val="472"/>
              </a:spcBef>
              <a:buSzPct val="68000"/>
              <a:buFont typeface="Wingdings 3"/>
              <a:buChar char=""/>
            </a:pPr>
            <a:endParaRPr lang="en-US" sz="1688" dirty="0"/>
          </a:p>
          <a:p>
            <a:pPr marL="431060" indent="-301742">
              <a:lnSpc>
                <a:spcPct val="120000"/>
              </a:lnSpc>
              <a:spcBef>
                <a:spcPts val="472"/>
              </a:spcBef>
              <a:buSzPct val="68000"/>
              <a:buFont typeface="Wingdings 3"/>
              <a:buChar char=""/>
            </a:pPr>
            <a:r>
              <a:rPr lang="en-US" sz="1688" dirty="0"/>
              <a:t>A Docker image is a read-only template with instructions for creating a Docker container. </a:t>
            </a:r>
          </a:p>
          <a:p>
            <a:pPr marL="431060" indent="-301742">
              <a:lnSpc>
                <a:spcPct val="120000"/>
              </a:lnSpc>
              <a:spcBef>
                <a:spcPts val="472"/>
              </a:spcBef>
              <a:buSzPct val="68000"/>
              <a:buFont typeface="Wingdings 3"/>
              <a:buChar char=""/>
            </a:pPr>
            <a:endParaRPr lang="en-US" sz="1688" dirty="0"/>
          </a:p>
          <a:p>
            <a:pPr marL="431060" indent="-301742">
              <a:lnSpc>
                <a:spcPct val="120000"/>
              </a:lnSpc>
              <a:spcBef>
                <a:spcPts val="472"/>
              </a:spcBef>
              <a:buSzPct val="68000"/>
              <a:buFont typeface="Wingdings 3"/>
              <a:buChar char=""/>
            </a:pPr>
            <a:r>
              <a:rPr lang="en-US" sz="1688" dirty="0"/>
              <a:t>For example, an image might contain an Ubuntu operating system with Apache web server and your web application installed. You can build or update images from scratch or download and use images created by others. </a:t>
            </a:r>
          </a:p>
          <a:p>
            <a:pPr marL="431060" indent="-301742">
              <a:lnSpc>
                <a:spcPct val="120000"/>
              </a:lnSpc>
              <a:spcBef>
                <a:spcPts val="472"/>
              </a:spcBef>
              <a:buSzPct val="68000"/>
              <a:buFont typeface="Wingdings 3"/>
              <a:buChar char=""/>
            </a:pPr>
            <a:endParaRPr lang="en-US" sz="1688" dirty="0"/>
          </a:p>
          <a:p>
            <a:pPr marL="431060" indent="-301742">
              <a:lnSpc>
                <a:spcPct val="120000"/>
              </a:lnSpc>
              <a:spcBef>
                <a:spcPts val="472"/>
              </a:spcBef>
              <a:buSzPct val="68000"/>
              <a:buFont typeface="Wingdings 3"/>
              <a:buChar char=""/>
            </a:pPr>
            <a:r>
              <a:rPr lang="en-US" sz="1688" dirty="0"/>
              <a:t>A </a:t>
            </a:r>
            <a:r>
              <a:rPr lang="en-US" sz="1688" dirty="0" err="1"/>
              <a:t>docker</a:t>
            </a:r>
            <a:r>
              <a:rPr lang="en-US" sz="1688" dirty="0"/>
              <a:t> image is described in text file called a </a:t>
            </a:r>
            <a:r>
              <a:rPr lang="en-US" sz="1688" dirty="0" err="1"/>
              <a:t>Dockerfile</a:t>
            </a:r>
            <a:r>
              <a:rPr lang="en-US" sz="1688" dirty="0"/>
              <a:t>, which has a simple, well-defined syntax.</a:t>
            </a:r>
          </a:p>
          <a:p>
            <a:pPr marL="431060" indent="-301742">
              <a:lnSpc>
                <a:spcPct val="120000"/>
              </a:lnSpc>
              <a:spcBef>
                <a:spcPts val="472"/>
              </a:spcBef>
              <a:buSzPct val="68000"/>
              <a:buFont typeface="Wingdings 3"/>
              <a:buChar char=""/>
            </a:pPr>
            <a:endParaRPr lang="en-US" sz="1688" dirty="0"/>
          </a:p>
          <a:p>
            <a:pPr marL="431060" indent="-301742">
              <a:lnSpc>
                <a:spcPct val="120000"/>
              </a:lnSpc>
              <a:spcBef>
                <a:spcPts val="472"/>
              </a:spcBef>
              <a:buSzPct val="68000"/>
              <a:buFont typeface="Wingdings 3"/>
              <a:buChar char=""/>
            </a:pPr>
            <a:r>
              <a:rPr lang="en-US" sz="1688" dirty="0"/>
              <a:t>Docker images are the build component of Docker.</a:t>
            </a:r>
          </a:p>
          <a:p>
            <a:pPr marL="129318" indent="0">
              <a:buNone/>
            </a:pPr>
            <a:endParaRPr lang="en-US" sz="2156" dirty="0"/>
          </a:p>
          <a:p>
            <a:pPr marL="129318" indent="0">
              <a:buNone/>
            </a:pPr>
            <a:endParaRPr lang="en-US" dirty="0"/>
          </a:p>
        </p:txBody>
      </p:sp>
    </p:spTree>
    <p:extLst>
      <p:ext uri="{BB962C8B-B14F-4D97-AF65-F5344CB8AC3E}">
        <p14:creationId xmlns:p14="http://schemas.microsoft.com/office/powerpoint/2010/main" val="18443022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E6AB-63AD-4DCE-876B-3D39DB88BCF5}"/>
              </a:ext>
            </a:extLst>
          </p:cNvPr>
          <p:cNvSpPr>
            <a:spLocks noGrp="1"/>
          </p:cNvSpPr>
          <p:nvPr>
            <p:ph type="title"/>
          </p:nvPr>
        </p:nvSpPr>
        <p:spPr/>
        <p:txBody>
          <a:bodyPr/>
          <a:lstStyle/>
          <a:p>
            <a:r>
              <a:rPr lang="en-US" dirty="0"/>
              <a:t>Autoscaling</a:t>
            </a:r>
          </a:p>
        </p:txBody>
      </p:sp>
      <p:sp>
        <p:nvSpPr>
          <p:cNvPr id="18" name="Oval 17">
            <a:extLst>
              <a:ext uri="{FF2B5EF4-FFF2-40B4-BE49-F238E27FC236}">
                <a16:creationId xmlns:a16="http://schemas.microsoft.com/office/drawing/2014/main" id="{FFB667CB-9529-4879-B8F8-0C74D46E2E0F}"/>
              </a:ext>
            </a:extLst>
          </p:cNvPr>
          <p:cNvSpPr/>
          <p:nvPr/>
        </p:nvSpPr>
        <p:spPr>
          <a:xfrm>
            <a:off x="7838338" y="2558407"/>
            <a:ext cx="591995" cy="591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44E9FAA-FEB6-420C-A073-C512779FE074}"/>
              </a:ext>
            </a:extLst>
          </p:cNvPr>
          <p:cNvSpPr/>
          <p:nvPr/>
        </p:nvSpPr>
        <p:spPr>
          <a:xfrm>
            <a:off x="7787353" y="2507422"/>
            <a:ext cx="693964" cy="693964"/>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DC3B01-E009-43C4-875C-25541F17ABDB}"/>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15F44F6-90EB-4257-8053-C8F58170C677}"/>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DE36966-60BF-47AE-AD36-2EFFFDC9EF8F}"/>
              </a:ext>
            </a:extLst>
          </p:cNvPr>
          <p:cNvSpPr txBox="1"/>
          <p:nvPr/>
        </p:nvSpPr>
        <p:spPr>
          <a:xfrm>
            <a:off x="4448700" y="6334780"/>
            <a:ext cx="1838708" cy="523220"/>
          </a:xfrm>
          <a:prstGeom prst="rect">
            <a:avLst/>
          </a:prstGeom>
          <a:noFill/>
        </p:spPr>
        <p:txBody>
          <a:bodyPr wrap="none" rtlCol="0">
            <a:spAutoFit/>
          </a:bodyPr>
          <a:lstStyle/>
          <a:p>
            <a:r>
              <a:rPr lang="en-US" sz="2800" dirty="0">
                <a:solidFill>
                  <a:schemeClr val="accent1">
                    <a:lumMod val="20000"/>
                    <a:lumOff val="80000"/>
                  </a:schemeClr>
                </a:solidFill>
              </a:rPr>
              <a:t>Gagandeep</a:t>
            </a:r>
          </a:p>
        </p:txBody>
      </p:sp>
      <p:sp>
        <p:nvSpPr>
          <p:cNvPr id="10" name="Oval 9">
            <a:extLst>
              <a:ext uri="{FF2B5EF4-FFF2-40B4-BE49-F238E27FC236}">
                <a16:creationId xmlns:a16="http://schemas.microsoft.com/office/drawing/2014/main" id="{CA2FD360-2550-44AD-BB31-98E2BCE59946}"/>
              </a:ext>
            </a:extLst>
          </p:cNvPr>
          <p:cNvSpPr/>
          <p:nvPr/>
        </p:nvSpPr>
        <p:spPr>
          <a:xfrm>
            <a:off x="8077392" y="2792989"/>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6D83147-B4B7-4C34-BE72-B8CCD27B9F40}"/>
              </a:ext>
            </a:extLst>
          </p:cNvPr>
          <p:cNvSpPr/>
          <p:nvPr/>
        </p:nvSpPr>
        <p:spPr>
          <a:xfrm>
            <a:off x="8077392" y="2792988"/>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B0E6CDB-9172-4D84-8C79-F2106F23817E}"/>
              </a:ext>
            </a:extLst>
          </p:cNvPr>
          <p:cNvSpPr/>
          <p:nvPr/>
        </p:nvSpPr>
        <p:spPr>
          <a:xfrm>
            <a:off x="8077392" y="2792988"/>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E6C2B8E-EFC3-46C8-811E-D38AE8E819B8}"/>
              </a:ext>
            </a:extLst>
          </p:cNvPr>
          <p:cNvSpPr/>
          <p:nvPr/>
        </p:nvSpPr>
        <p:spPr>
          <a:xfrm>
            <a:off x="8075154" y="2792988"/>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22BD453-E502-4285-A75E-9E5F5C47ED62}"/>
              </a:ext>
            </a:extLst>
          </p:cNvPr>
          <p:cNvSpPr/>
          <p:nvPr/>
        </p:nvSpPr>
        <p:spPr>
          <a:xfrm>
            <a:off x="8072916" y="2792988"/>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2FF2BF4-6A6E-4DE6-BAB6-6037C849B3D4}"/>
              </a:ext>
            </a:extLst>
          </p:cNvPr>
          <p:cNvSpPr/>
          <p:nvPr/>
        </p:nvSpPr>
        <p:spPr>
          <a:xfrm>
            <a:off x="8079630" y="2792988"/>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C7C1A0E-B334-4893-8F39-C53593481806}"/>
              </a:ext>
            </a:extLst>
          </p:cNvPr>
          <p:cNvSpPr/>
          <p:nvPr/>
        </p:nvSpPr>
        <p:spPr>
          <a:xfrm>
            <a:off x="8079630" y="2792988"/>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426A287-A126-4470-AAFC-5A1CE89883FF}"/>
              </a:ext>
            </a:extLst>
          </p:cNvPr>
          <p:cNvSpPr/>
          <p:nvPr/>
        </p:nvSpPr>
        <p:spPr>
          <a:xfrm>
            <a:off x="8072916" y="2792987"/>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2153A4F-B2F4-4770-BE06-6C2C1D5500C7}"/>
              </a:ext>
            </a:extLst>
          </p:cNvPr>
          <p:cNvSpPr/>
          <p:nvPr/>
        </p:nvSpPr>
        <p:spPr>
          <a:xfrm>
            <a:off x="8072916" y="2792987"/>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A01F1CC-62CC-43BC-83FA-BAF119692599}"/>
              </a:ext>
            </a:extLst>
          </p:cNvPr>
          <p:cNvSpPr/>
          <p:nvPr/>
        </p:nvSpPr>
        <p:spPr>
          <a:xfrm>
            <a:off x="8079630" y="2792987"/>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DEEB9EB-1DA2-4429-B563-9A5979376EE9}"/>
              </a:ext>
            </a:extLst>
          </p:cNvPr>
          <p:cNvSpPr/>
          <p:nvPr/>
        </p:nvSpPr>
        <p:spPr>
          <a:xfrm>
            <a:off x="8079630" y="2792987"/>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95761D-45E7-465A-8C64-AD6C2FF287BC}"/>
              </a:ext>
            </a:extLst>
          </p:cNvPr>
          <p:cNvSpPr/>
          <p:nvPr/>
        </p:nvSpPr>
        <p:spPr>
          <a:xfrm>
            <a:off x="8072916" y="2792986"/>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86A6F3F-BEBF-4C2A-82D6-0D89881589F8}"/>
              </a:ext>
            </a:extLst>
          </p:cNvPr>
          <p:cNvSpPr/>
          <p:nvPr/>
        </p:nvSpPr>
        <p:spPr>
          <a:xfrm>
            <a:off x="8079630" y="2792986"/>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08E0526-8855-4B9F-B9B1-30E680C3CBDE}"/>
              </a:ext>
            </a:extLst>
          </p:cNvPr>
          <p:cNvSpPr/>
          <p:nvPr/>
        </p:nvSpPr>
        <p:spPr>
          <a:xfrm>
            <a:off x="8079630" y="2792986"/>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E2596D9-8A13-4D8B-A5C9-408231BE8A2E}"/>
              </a:ext>
            </a:extLst>
          </p:cNvPr>
          <p:cNvSpPr/>
          <p:nvPr/>
        </p:nvSpPr>
        <p:spPr>
          <a:xfrm>
            <a:off x="8072916" y="2792985"/>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709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6" presetClass="emph" presetSubtype="0" fill="hold" grpId="1" nodeType="afterEffect">
                                  <p:stCondLst>
                                    <p:cond delay="0"/>
                                  </p:stCondLst>
                                  <p:childTnLst>
                                    <p:animScale>
                                      <p:cBhvr>
                                        <p:cTn id="12" dur="500" fill="hold"/>
                                        <p:tgtEl>
                                          <p:spTgt spid="22"/>
                                        </p:tgtEl>
                                      </p:cBhvr>
                                      <p:by x="150000" y="150000"/>
                                    </p:animScale>
                                  </p:childTnLst>
                                </p:cTn>
                              </p:par>
                              <p:par>
                                <p:cTn id="13" presetID="10" presetClass="exit" presetSubtype="0" fill="hold" grpId="2" nodeType="withEffect">
                                  <p:stCondLst>
                                    <p:cond delay="0"/>
                                  </p:stCondLst>
                                  <p:childTnLst>
                                    <p:animEffect transition="out" filter="fad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par>
                                <p:cTn id="16" presetID="42" presetClass="path" presetSubtype="0" accel="50000" decel="50000" fill="hold" grpId="0" nodeType="withEffect">
                                  <p:stCondLst>
                                    <p:cond delay="0"/>
                                  </p:stCondLst>
                                  <p:childTnLst>
                                    <p:animMotion origin="layout" path="M 1.875E-6 -3.7037E-6 L -0.03216 -0.06944 " pathEditMode="relative" rAng="0" ptsTypes="AA">
                                      <p:cBhvr>
                                        <p:cTn id="17" dur="600" fill="hold"/>
                                        <p:tgtEl>
                                          <p:spTgt spid="10"/>
                                        </p:tgtEl>
                                        <p:attrNameLst>
                                          <p:attrName>ppt_x</p:attrName>
                                          <p:attrName>ppt_y</p:attrName>
                                        </p:attrNameLst>
                                      </p:cBhvr>
                                      <p:rCtr x="-1615" y="-3472"/>
                                    </p:animMotion>
                                  </p:childTnLst>
                                </p:cTn>
                              </p:par>
                              <p:par>
                                <p:cTn id="18" presetID="10" presetClass="entr" presetSubtype="0" fill="hold" grpId="1"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accel="50000" decel="50000" fill="hold" grpId="0" nodeType="withEffect">
                                  <p:stCondLst>
                                    <p:cond delay="0"/>
                                  </p:stCondLst>
                                  <p:childTnLst>
                                    <p:animMotion origin="layout" path="M 1.875E-6 -3.7037E-6 L -0.02591 0.0757 " pathEditMode="relative" rAng="0" ptsTypes="AA">
                                      <p:cBhvr>
                                        <p:cTn id="22" dur="600" fill="hold"/>
                                        <p:tgtEl>
                                          <p:spTgt spid="14"/>
                                        </p:tgtEl>
                                        <p:attrNameLst>
                                          <p:attrName>ppt_x</p:attrName>
                                          <p:attrName>ppt_y</p:attrName>
                                        </p:attrNameLst>
                                      </p:cBhvr>
                                      <p:rCtr x="-1302" y="3773"/>
                                    </p:animMotion>
                                  </p:childTnLst>
                                </p:cTn>
                              </p:par>
                              <p:par>
                                <p:cTn id="23" presetID="10" presetClass="entr" presetSubtype="0" fill="hold" grpId="1"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42" presetClass="path" presetSubtype="0" accel="50000" decel="50000" fill="hold" grpId="0" nodeType="withEffect">
                                  <p:stCondLst>
                                    <p:cond delay="0"/>
                                  </p:stCondLst>
                                  <p:childTnLst>
                                    <p:animMotion origin="layout" path="M 1.875E-6 -3.7037E-6 L 1.875E-6 0.09074 " pathEditMode="relative" rAng="0" ptsTypes="AA">
                                      <p:cBhvr>
                                        <p:cTn id="27" dur="600" fill="hold"/>
                                        <p:tgtEl>
                                          <p:spTgt spid="15"/>
                                        </p:tgtEl>
                                        <p:attrNameLst>
                                          <p:attrName>ppt_x</p:attrName>
                                          <p:attrName>ppt_y</p:attrName>
                                        </p:attrNameLst>
                                      </p:cBhvr>
                                      <p:rCtr x="0" y="4537"/>
                                    </p:animMotion>
                                  </p:childTnLst>
                                </p:cTn>
                              </p:par>
                              <p:par>
                                <p:cTn id="28" presetID="10" presetClass="entr" presetSubtype="0" fill="hold" grpId="1"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42" presetClass="path" presetSubtype="0" accel="50000" decel="50000" fill="hold" grpId="0" nodeType="withEffect">
                                  <p:stCondLst>
                                    <p:cond delay="0"/>
                                  </p:stCondLst>
                                  <p:childTnLst>
                                    <p:animMotion origin="layout" path="M 2.29167E-6 -3.7037E-6 L -0.04727 -0.03333 " pathEditMode="relative" rAng="0" ptsTypes="AA">
                                      <p:cBhvr>
                                        <p:cTn id="32" dur="600" fill="hold"/>
                                        <p:tgtEl>
                                          <p:spTgt spid="16"/>
                                        </p:tgtEl>
                                        <p:attrNameLst>
                                          <p:attrName>ppt_x</p:attrName>
                                          <p:attrName>ppt_y</p:attrName>
                                        </p:attrNameLst>
                                      </p:cBhvr>
                                      <p:rCtr x="-2370" y="-1667"/>
                                    </p:animMotion>
                                  </p:childTnLst>
                                </p:cTn>
                              </p:par>
                              <p:par>
                                <p:cTn id="33" presetID="10" presetClass="entr"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42" presetClass="path" presetSubtype="0" accel="50000" decel="50000" fill="hold" grpId="0" nodeType="withEffect">
                                  <p:stCondLst>
                                    <p:cond delay="0"/>
                                  </p:stCondLst>
                                  <p:childTnLst>
                                    <p:animMotion origin="layout" path="M 2.5E-6 -3.7037E-6 L -1.04167E-6 -4.44444E-6 " pathEditMode="relative" rAng="0" ptsTypes="AA">
                                      <p:cBhvr>
                                        <p:cTn id="37" dur="600" fill="hold"/>
                                        <p:tgtEl>
                                          <p:spTgt spid="19"/>
                                        </p:tgtEl>
                                        <p:attrNameLst>
                                          <p:attrName>ppt_x</p:attrName>
                                          <p:attrName>ppt_y</p:attrName>
                                        </p:attrNameLst>
                                      </p:cBhvr>
                                      <p:rCtr x="-1771" y="2338"/>
                                    </p:animMotion>
                                  </p:childTnLst>
                                </p:cTn>
                              </p:par>
                              <p:par>
                                <p:cTn id="38" presetID="10" presetClass="entr" presetSubtype="0" fill="hold" grpId="1"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42" presetClass="path" presetSubtype="0" accel="50000" decel="50000" fill="hold" grpId="0" nodeType="withEffect">
                                  <p:stCondLst>
                                    <p:cond delay="0"/>
                                  </p:stCondLst>
                                  <p:childTnLst>
                                    <p:animMotion origin="layout" path="M 1.66667E-6 -3.7037E-6 L -0.05078 0.00371 " pathEditMode="relative" rAng="0" ptsTypes="AA">
                                      <p:cBhvr>
                                        <p:cTn id="42" dur="600" fill="hold"/>
                                        <p:tgtEl>
                                          <p:spTgt spid="20"/>
                                        </p:tgtEl>
                                        <p:attrNameLst>
                                          <p:attrName>ppt_x</p:attrName>
                                          <p:attrName>ppt_y</p:attrName>
                                        </p:attrNameLst>
                                      </p:cBhvr>
                                      <p:rCtr x="-2539" y="185"/>
                                    </p:animMotion>
                                  </p:childTnLst>
                                </p:cTn>
                              </p:par>
                              <p:par>
                                <p:cTn id="43" presetID="10" presetClass="entr" presetSubtype="0" fill="hold" grpId="1"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42" presetClass="path" presetSubtype="0" accel="50000" decel="50000" fill="hold" grpId="0" nodeType="withEffect">
                                  <p:stCondLst>
                                    <p:cond delay="0"/>
                                  </p:stCondLst>
                                  <p:childTnLst>
                                    <p:animMotion origin="layout" path="M 1.66667E-6 -3.7037E-6 L -0.01003 -0.08634 " pathEditMode="relative" rAng="0" ptsTypes="AA">
                                      <p:cBhvr>
                                        <p:cTn id="47" dur="600" fill="hold"/>
                                        <p:tgtEl>
                                          <p:spTgt spid="21"/>
                                        </p:tgtEl>
                                        <p:attrNameLst>
                                          <p:attrName>ppt_x</p:attrName>
                                          <p:attrName>ppt_y</p:attrName>
                                        </p:attrNameLst>
                                      </p:cBhvr>
                                      <p:rCtr x="-508" y="-4329"/>
                                    </p:animMotion>
                                  </p:childTnLst>
                                </p:cTn>
                              </p:par>
                              <p:par>
                                <p:cTn id="48" presetID="10" presetClass="entr" presetSubtype="0" fill="hold" grpId="1"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42" presetClass="path" presetSubtype="0" accel="50000" decel="50000" fill="hold" grpId="0" nodeType="withEffect">
                                  <p:stCondLst>
                                    <p:cond delay="0"/>
                                  </p:stCondLst>
                                  <p:childTnLst>
                                    <p:animMotion origin="layout" path="M 2.5E-6 -3.7037E-6 L 0.01002 -0.09074 " pathEditMode="relative" rAng="0" ptsTypes="AA">
                                      <p:cBhvr>
                                        <p:cTn id="52" dur="600" fill="hold"/>
                                        <p:tgtEl>
                                          <p:spTgt spid="23"/>
                                        </p:tgtEl>
                                        <p:attrNameLst>
                                          <p:attrName>ppt_x</p:attrName>
                                          <p:attrName>ppt_y</p:attrName>
                                        </p:attrNameLst>
                                      </p:cBhvr>
                                      <p:rCtr x="495" y="-4537"/>
                                    </p:animMotion>
                                  </p:childTnLst>
                                </p:cTn>
                              </p:par>
                              <p:par>
                                <p:cTn id="53" presetID="10" presetClass="entr" presetSubtype="0" fill="hold" grpId="1"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42" presetClass="path" presetSubtype="0" accel="50000" decel="50000" fill="hold" grpId="0" nodeType="withEffect">
                                  <p:stCondLst>
                                    <p:cond delay="0"/>
                                  </p:stCondLst>
                                  <p:childTnLst>
                                    <p:animMotion origin="layout" path="M 2.5E-6 -3.7037E-6 L 0.02734 -0.07523 " pathEditMode="relative" rAng="0" ptsTypes="AA">
                                      <p:cBhvr>
                                        <p:cTn id="57" dur="600" fill="hold"/>
                                        <p:tgtEl>
                                          <p:spTgt spid="24"/>
                                        </p:tgtEl>
                                        <p:attrNameLst>
                                          <p:attrName>ppt_x</p:attrName>
                                          <p:attrName>ppt_y</p:attrName>
                                        </p:attrNameLst>
                                      </p:cBhvr>
                                      <p:rCtr x="1367" y="-3773"/>
                                    </p:animMotion>
                                  </p:childTnLst>
                                </p:cTn>
                              </p:par>
                              <p:par>
                                <p:cTn id="58" presetID="10" presetClass="entr" presetSubtype="0" fill="hold" grpId="1"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42" presetClass="path" presetSubtype="0" accel="50000" decel="50000" fill="hold" grpId="0" nodeType="withEffect">
                                  <p:stCondLst>
                                    <p:cond delay="0"/>
                                  </p:stCondLst>
                                  <p:childTnLst>
                                    <p:animMotion origin="layout" path="M 1.66667E-6 -3.7037E-6 L 0.04023 -0.05393 " pathEditMode="relative" rAng="0" ptsTypes="AA">
                                      <p:cBhvr>
                                        <p:cTn id="62" dur="600" fill="hold"/>
                                        <p:tgtEl>
                                          <p:spTgt spid="25"/>
                                        </p:tgtEl>
                                        <p:attrNameLst>
                                          <p:attrName>ppt_x</p:attrName>
                                          <p:attrName>ppt_y</p:attrName>
                                        </p:attrNameLst>
                                      </p:cBhvr>
                                      <p:rCtr x="2005" y="-2708"/>
                                    </p:animMotion>
                                  </p:childTnLst>
                                </p:cTn>
                              </p:par>
                              <p:par>
                                <p:cTn id="63" presetID="10" presetClass="entr" presetSubtype="0" fill="hold" grpId="1"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42" presetClass="path" presetSubtype="0" accel="50000" decel="50000" fill="hold" grpId="0" nodeType="withEffect">
                                  <p:stCondLst>
                                    <p:cond delay="0"/>
                                  </p:stCondLst>
                                  <p:childTnLst>
                                    <p:animMotion origin="layout" path="M 1.66667E-6 -3.7037E-6 L 0.04857 -0.01782 " pathEditMode="relative" rAng="0" ptsTypes="AA">
                                      <p:cBhvr>
                                        <p:cTn id="67" dur="600" fill="hold"/>
                                        <p:tgtEl>
                                          <p:spTgt spid="26"/>
                                        </p:tgtEl>
                                        <p:attrNameLst>
                                          <p:attrName>ppt_x</p:attrName>
                                          <p:attrName>ppt_y</p:attrName>
                                        </p:attrNameLst>
                                      </p:cBhvr>
                                      <p:rCtr x="2422" y="-903"/>
                                    </p:animMotion>
                                  </p:childTnLst>
                                </p:cTn>
                              </p:par>
                              <p:par>
                                <p:cTn id="68" presetID="10" presetClass="entr" presetSubtype="0" fill="hold" grpId="1"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42" presetClass="path" presetSubtype="0" accel="50000" decel="50000" fill="hold" grpId="0" nodeType="withEffect">
                                  <p:stCondLst>
                                    <p:cond delay="0"/>
                                  </p:stCondLst>
                                  <p:childTnLst>
                                    <p:animMotion origin="layout" path="M 2.5E-6 -3.7037E-6 L -0.04388 0.04699 " pathEditMode="relative" rAng="0" ptsTypes="AA">
                                      <p:cBhvr>
                                        <p:cTn id="72" dur="600" fill="hold"/>
                                        <p:tgtEl>
                                          <p:spTgt spid="27"/>
                                        </p:tgtEl>
                                        <p:attrNameLst>
                                          <p:attrName>ppt_x</p:attrName>
                                          <p:attrName>ppt_y</p:attrName>
                                        </p:attrNameLst>
                                      </p:cBhvr>
                                      <p:rCtr x="-2201" y="2338"/>
                                    </p:animMotion>
                                  </p:childTnLst>
                                </p:cTn>
                              </p:par>
                              <p:par>
                                <p:cTn id="73" presetID="10" presetClass="entr" presetSubtype="0" fill="hold" grpId="1"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42" presetClass="path" presetSubtype="0" accel="50000" decel="50000" fill="hold" grpId="0" nodeType="withEffect">
                                  <p:stCondLst>
                                    <p:cond delay="0"/>
                                  </p:stCondLst>
                                  <p:childTnLst>
                                    <p:animMotion origin="layout" path="M 1.66667E-6 -3.7037E-6 L 0.04857 0.01783 " pathEditMode="relative" rAng="0" ptsTypes="AA">
                                      <p:cBhvr>
                                        <p:cTn id="77" dur="600" fill="hold"/>
                                        <p:tgtEl>
                                          <p:spTgt spid="28"/>
                                        </p:tgtEl>
                                        <p:attrNameLst>
                                          <p:attrName>ppt_x</p:attrName>
                                          <p:attrName>ppt_y</p:attrName>
                                        </p:attrNameLst>
                                      </p:cBhvr>
                                      <p:rCtr x="2422" y="880"/>
                                    </p:animMotion>
                                  </p:childTnLst>
                                </p:cTn>
                              </p:par>
                              <p:par>
                                <p:cTn id="78" presetID="10" presetClass="entr" presetSubtype="0" fill="hold" grpId="1"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par>
                                <p:cTn id="81" presetID="42" presetClass="path" presetSubtype="0" accel="50000" decel="50000" fill="hold" grpId="0" nodeType="withEffect">
                                  <p:stCondLst>
                                    <p:cond delay="0"/>
                                  </p:stCondLst>
                                  <p:childTnLst>
                                    <p:animMotion origin="layout" path="M 1.66667E-6 -3.7037E-6 L 0.03815 0.05857 " pathEditMode="relative" rAng="0" ptsTypes="AA">
                                      <p:cBhvr>
                                        <p:cTn id="82" dur="600" fill="hold"/>
                                        <p:tgtEl>
                                          <p:spTgt spid="29"/>
                                        </p:tgtEl>
                                        <p:attrNameLst>
                                          <p:attrName>ppt_x</p:attrName>
                                          <p:attrName>ppt_y</p:attrName>
                                        </p:attrNameLst>
                                      </p:cBhvr>
                                      <p:rCtr x="1901" y="2917"/>
                                    </p:animMotion>
                                  </p:childTnLst>
                                </p:cTn>
                              </p:par>
                              <p:par>
                                <p:cTn id="83" presetID="10" presetClass="entr" presetSubtype="0" fill="hold" grpId="1"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par>
                                <p:cTn id="86" presetID="42" presetClass="path" presetSubtype="0" accel="50000" decel="50000" fill="hold" grpId="0" nodeType="withEffect">
                                  <p:stCondLst>
                                    <p:cond delay="0"/>
                                  </p:stCondLst>
                                  <p:childTnLst>
                                    <p:animMotion origin="layout" path="M 2.5E-6 -3.7037E-6 L 0.02109 0.0838 " pathEditMode="relative" rAng="0" ptsTypes="AA">
                                      <p:cBhvr>
                                        <p:cTn id="87" dur="600" fill="hold"/>
                                        <p:tgtEl>
                                          <p:spTgt spid="30"/>
                                        </p:tgtEl>
                                        <p:attrNameLst>
                                          <p:attrName>ppt_x</p:attrName>
                                          <p:attrName>ppt_y</p:attrName>
                                        </p:attrNameLst>
                                      </p:cBhvr>
                                      <p:rCtr x="1055" y="4190"/>
                                    </p:animMotion>
                                  </p:childTnLst>
                                </p:cTn>
                              </p:par>
                              <p:par>
                                <p:cTn id="88" presetID="10" presetClass="entr" presetSubtype="0" fill="hold" grpId="1" nodeType="with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500"/>
                                        <p:tgtEl>
                                          <p:spTgt spid="30"/>
                                        </p:tgtEl>
                                      </p:cBhvr>
                                    </p:animEffect>
                                  </p:childTnLst>
                                </p:cTn>
                              </p:par>
                              <p:par>
                                <p:cTn id="91" presetID="53" presetClass="exit" presetSubtype="32" fill="hold" grpId="0" nodeType="withEffect">
                                  <p:stCondLst>
                                    <p:cond delay="0"/>
                                  </p:stCondLst>
                                  <p:childTnLst>
                                    <p:anim calcmode="lin" valueType="num">
                                      <p:cBhvr>
                                        <p:cTn id="92" dur="500"/>
                                        <p:tgtEl>
                                          <p:spTgt spid="18"/>
                                        </p:tgtEl>
                                        <p:attrNameLst>
                                          <p:attrName>ppt_w</p:attrName>
                                        </p:attrNameLst>
                                      </p:cBhvr>
                                      <p:tavLst>
                                        <p:tav tm="0">
                                          <p:val>
                                            <p:strVal val="ppt_w"/>
                                          </p:val>
                                        </p:tav>
                                        <p:tav tm="100000">
                                          <p:val>
                                            <p:fltVal val="0"/>
                                          </p:val>
                                        </p:tav>
                                      </p:tavLst>
                                    </p:anim>
                                    <p:anim calcmode="lin" valueType="num">
                                      <p:cBhvr>
                                        <p:cTn id="93" dur="500"/>
                                        <p:tgtEl>
                                          <p:spTgt spid="18"/>
                                        </p:tgtEl>
                                        <p:attrNameLst>
                                          <p:attrName>ppt_h</p:attrName>
                                        </p:attrNameLst>
                                      </p:cBhvr>
                                      <p:tavLst>
                                        <p:tav tm="0">
                                          <p:val>
                                            <p:strVal val="ppt_h"/>
                                          </p:val>
                                        </p:tav>
                                        <p:tav tm="100000">
                                          <p:val>
                                            <p:fltVal val="0"/>
                                          </p:val>
                                        </p:tav>
                                      </p:tavLst>
                                    </p:anim>
                                    <p:animEffect transition="out" filter="fade">
                                      <p:cBhvr>
                                        <p:cTn id="94" dur="500"/>
                                        <p:tgtEl>
                                          <p:spTgt spid="18"/>
                                        </p:tgtEl>
                                      </p:cBhvr>
                                    </p:animEffect>
                                    <p:set>
                                      <p:cBhvr>
                                        <p:cTn id="95"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2" grpId="1" animBg="1"/>
      <p:bldP spid="22" grpId="2" animBg="1"/>
      <p:bldP spid="10" grpId="0" animBg="1"/>
      <p:bldP spid="10" grpId="1" animBg="1"/>
      <p:bldP spid="14" grpId="0" animBg="1"/>
      <p:bldP spid="14" grpId="1" animBg="1"/>
      <p:bldP spid="15" grpId="0" animBg="1"/>
      <p:bldP spid="15" grpId="1" animBg="1"/>
      <p:bldP spid="16" grpId="0" animBg="1"/>
      <p:bldP spid="16" grpId="1" animBg="1"/>
      <p:bldP spid="19" grpId="0" animBg="1"/>
      <p:bldP spid="19" grpId="1" animBg="1"/>
      <p:bldP spid="20" grpId="0" animBg="1"/>
      <p:bldP spid="20" grpId="1" animBg="1"/>
      <p:bldP spid="21" grpId="0" animBg="1"/>
      <p:bldP spid="21"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5C08C-DC06-468C-99DE-770A774B4001}"/>
              </a:ext>
            </a:extLst>
          </p:cNvPr>
          <p:cNvSpPr>
            <a:spLocks noGrp="1"/>
          </p:cNvSpPr>
          <p:nvPr>
            <p:ph type="title"/>
          </p:nvPr>
        </p:nvSpPr>
        <p:spPr/>
        <p:txBody>
          <a:bodyPr/>
          <a:lstStyle/>
          <a:p>
            <a:r>
              <a:rPr lang="en-US" dirty="0"/>
              <a:t>Autoscaling</a:t>
            </a:r>
          </a:p>
        </p:txBody>
      </p:sp>
      <p:pic>
        <p:nvPicPr>
          <p:cNvPr id="5" name="Picture 4">
            <a:extLst>
              <a:ext uri="{FF2B5EF4-FFF2-40B4-BE49-F238E27FC236}">
                <a16:creationId xmlns:a16="http://schemas.microsoft.com/office/drawing/2014/main" id="{02641B33-9DB0-4EF8-81D9-F9F15611BB5E}"/>
              </a:ext>
            </a:extLst>
          </p:cNvPr>
          <p:cNvPicPr>
            <a:picLocks noChangeAspect="1"/>
          </p:cNvPicPr>
          <p:nvPr/>
        </p:nvPicPr>
        <p:blipFill>
          <a:blip r:embed="rId3"/>
          <a:stretch>
            <a:fillRect/>
          </a:stretch>
        </p:blipFill>
        <p:spPr>
          <a:xfrm>
            <a:off x="3009900" y="2105024"/>
            <a:ext cx="6172200" cy="3952876"/>
          </a:xfrm>
          <a:prstGeom prst="rect">
            <a:avLst/>
          </a:prstGeom>
        </p:spPr>
      </p:pic>
    </p:spTree>
    <p:extLst>
      <p:ext uri="{BB962C8B-B14F-4D97-AF65-F5344CB8AC3E}">
        <p14:creationId xmlns:p14="http://schemas.microsoft.com/office/powerpoint/2010/main" val="137927983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5C08C-DC06-468C-99DE-770A774B4001}"/>
              </a:ext>
            </a:extLst>
          </p:cNvPr>
          <p:cNvSpPr>
            <a:spLocks noGrp="1"/>
          </p:cNvSpPr>
          <p:nvPr>
            <p:ph type="title"/>
          </p:nvPr>
        </p:nvSpPr>
        <p:spPr/>
        <p:txBody>
          <a:bodyPr/>
          <a:lstStyle/>
          <a:p>
            <a:r>
              <a:rPr lang="en-US" dirty="0"/>
              <a:t>Autoscaling</a:t>
            </a:r>
          </a:p>
        </p:txBody>
      </p:sp>
      <p:sp>
        <p:nvSpPr>
          <p:cNvPr id="6" name="TextBox 5">
            <a:extLst>
              <a:ext uri="{FF2B5EF4-FFF2-40B4-BE49-F238E27FC236}">
                <a16:creationId xmlns:a16="http://schemas.microsoft.com/office/drawing/2014/main" id="{3F2A448D-CE12-4702-A546-5688C13F39FB}"/>
              </a:ext>
            </a:extLst>
          </p:cNvPr>
          <p:cNvSpPr txBox="1"/>
          <p:nvPr/>
        </p:nvSpPr>
        <p:spPr>
          <a:xfrm>
            <a:off x="1017380" y="2019177"/>
            <a:ext cx="9094285" cy="4135106"/>
          </a:xfrm>
          <a:prstGeom prst="rect">
            <a:avLst/>
          </a:prstGeom>
          <a:noFill/>
        </p:spPr>
        <p:txBody>
          <a:bodyPr wrap="square">
            <a:spAutoFit/>
          </a:bodyPr>
          <a:lstStyle/>
          <a:p>
            <a:pPr>
              <a:lnSpc>
                <a:spcPct val="250000"/>
              </a:lnSpc>
            </a:pPr>
            <a:r>
              <a:rPr lang="en-IN" dirty="0" err="1"/>
              <a:t>kubectl</a:t>
            </a:r>
            <a:r>
              <a:rPr lang="en-IN" dirty="0"/>
              <a:t> </a:t>
            </a:r>
            <a:r>
              <a:rPr lang="en-IN" dirty="0" err="1"/>
              <a:t>autoscale</a:t>
            </a:r>
            <a:r>
              <a:rPr lang="en-IN" dirty="0"/>
              <a:t> deployment  </a:t>
            </a:r>
            <a:r>
              <a:rPr lang="en-IN" dirty="0" err="1"/>
              <a:t>myapp</a:t>
            </a:r>
            <a:r>
              <a:rPr lang="en-IN" dirty="0"/>
              <a:t>-deployment --</a:t>
            </a:r>
            <a:r>
              <a:rPr lang="en-IN" dirty="0" err="1"/>
              <a:t>cpu</a:t>
            </a:r>
            <a:r>
              <a:rPr lang="en-IN" dirty="0"/>
              <a:t>-percent=50 --min=1 --max=10</a:t>
            </a:r>
          </a:p>
          <a:p>
            <a:pPr>
              <a:lnSpc>
                <a:spcPct val="250000"/>
              </a:lnSpc>
            </a:pPr>
            <a:r>
              <a:rPr lang="en-IN" dirty="0" err="1"/>
              <a:t>kubectl</a:t>
            </a:r>
            <a:r>
              <a:rPr lang="en-IN" dirty="0"/>
              <a:t> get </a:t>
            </a:r>
            <a:r>
              <a:rPr lang="en-IN" dirty="0" err="1"/>
              <a:t>hpa</a:t>
            </a:r>
            <a:endParaRPr lang="en-IN" dirty="0"/>
          </a:p>
          <a:p>
            <a:pPr>
              <a:lnSpc>
                <a:spcPct val="250000"/>
              </a:lnSpc>
            </a:pPr>
            <a:r>
              <a:rPr lang="en-IN" dirty="0"/>
              <a:t>#but you need to set a metric deployment first otherwise </a:t>
            </a:r>
            <a:r>
              <a:rPr lang="en-IN" dirty="0" err="1"/>
              <a:t>it'wont</a:t>
            </a:r>
            <a:r>
              <a:rPr lang="en-IN" dirty="0"/>
              <a:t> be able to collect the metric</a:t>
            </a:r>
          </a:p>
          <a:p>
            <a:pPr>
              <a:lnSpc>
                <a:spcPct val="250000"/>
              </a:lnSpc>
            </a:pPr>
            <a:r>
              <a:rPr lang="en-IN" dirty="0" err="1"/>
              <a:t>kubectl</a:t>
            </a:r>
            <a:r>
              <a:rPr lang="en-IN" dirty="0"/>
              <a:t> delete </a:t>
            </a:r>
            <a:r>
              <a:rPr lang="en-IN" dirty="0" err="1"/>
              <a:t>hpa</a:t>
            </a:r>
            <a:r>
              <a:rPr lang="en-IN" dirty="0"/>
              <a:t> </a:t>
            </a:r>
            <a:r>
              <a:rPr lang="en-IN" dirty="0" err="1"/>
              <a:t>myapp</a:t>
            </a:r>
            <a:r>
              <a:rPr lang="en-IN" dirty="0"/>
              <a:t>-deployment</a:t>
            </a:r>
          </a:p>
          <a:p>
            <a:pPr>
              <a:lnSpc>
                <a:spcPct val="250000"/>
              </a:lnSpc>
            </a:pPr>
            <a:r>
              <a:rPr lang="en-IN" dirty="0">
                <a:hlinkClick r:id="rId3"/>
              </a:rPr>
              <a:t>https://kubernetes.io/docs/tasks/run-application/horizontal-pod-autoscale-walkthrough/</a:t>
            </a:r>
            <a:endParaRPr lang="en-IN" dirty="0"/>
          </a:p>
          <a:p>
            <a:pPr>
              <a:lnSpc>
                <a:spcPct val="250000"/>
              </a:lnSpc>
            </a:pPr>
            <a:endParaRPr lang="en-IN" dirty="0"/>
          </a:p>
        </p:txBody>
      </p:sp>
    </p:spTree>
    <p:extLst>
      <p:ext uri="{BB962C8B-B14F-4D97-AF65-F5344CB8AC3E}">
        <p14:creationId xmlns:p14="http://schemas.microsoft.com/office/powerpoint/2010/main" val="97721398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E6AB-63AD-4DCE-876B-3D39DB88BCF5}"/>
              </a:ext>
            </a:extLst>
          </p:cNvPr>
          <p:cNvSpPr>
            <a:spLocks noGrp="1"/>
          </p:cNvSpPr>
          <p:nvPr>
            <p:ph type="title"/>
          </p:nvPr>
        </p:nvSpPr>
        <p:spPr/>
        <p:txBody>
          <a:bodyPr/>
          <a:lstStyle/>
          <a:p>
            <a:r>
              <a:rPr lang="en-US" dirty="0"/>
              <a:t>Helm Charts</a:t>
            </a:r>
          </a:p>
        </p:txBody>
      </p:sp>
      <p:sp>
        <p:nvSpPr>
          <p:cNvPr id="18" name="Oval 17">
            <a:extLst>
              <a:ext uri="{FF2B5EF4-FFF2-40B4-BE49-F238E27FC236}">
                <a16:creationId xmlns:a16="http://schemas.microsoft.com/office/drawing/2014/main" id="{FFB667CB-9529-4879-B8F8-0C74D46E2E0F}"/>
              </a:ext>
            </a:extLst>
          </p:cNvPr>
          <p:cNvSpPr/>
          <p:nvPr/>
        </p:nvSpPr>
        <p:spPr>
          <a:xfrm>
            <a:off x="7838338" y="2558407"/>
            <a:ext cx="591995" cy="591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44E9FAA-FEB6-420C-A073-C512779FE074}"/>
              </a:ext>
            </a:extLst>
          </p:cNvPr>
          <p:cNvSpPr/>
          <p:nvPr/>
        </p:nvSpPr>
        <p:spPr>
          <a:xfrm>
            <a:off x="7787353" y="2507422"/>
            <a:ext cx="693964" cy="693964"/>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DC3B01-E009-43C4-875C-25541F17ABDB}"/>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15F44F6-90EB-4257-8053-C8F58170C677}"/>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DE36966-60BF-47AE-AD36-2EFFFDC9EF8F}"/>
              </a:ext>
            </a:extLst>
          </p:cNvPr>
          <p:cNvSpPr txBox="1"/>
          <p:nvPr/>
        </p:nvSpPr>
        <p:spPr>
          <a:xfrm>
            <a:off x="4448700" y="6334780"/>
            <a:ext cx="1838708" cy="523220"/>
          </a:xfrm>
          <a:prstGeom prst="rect">
            <a:avLst/>
          </a:prstGeom>
          <a:noFill/>
        </p:spPr>
        <p:txBody>
          <a:bodyPr wrap="none" rtlCol="0">
            <a:spAutoFit/>
          </a:bodyPr>
          <a:lstStyle/>
          <a:p>
            <a:r>
              <a:rPr lang="en-US" sz="2800" dirty="0">
                <a:solidFill>
                  <a:schemeClr val="accent1">
                    <a:lumMod val="20000"/>
                    <a:lumOff val="80000"/>
                  </a:schemeClr>
                </a:solidFill>
              </a:rPr>
              <a:t>Gagandeep</a:t>
            </a:r>
          </a:p>
        </p:txBody>
      </p:sp>
      <p:sp>
        <p:nvSpPr>
          <p:cNvPr id="10" name="Oval 9">
            <a:extLst>
              <a:ext uri="{FF2B5EF4-FFF2-40B4-BE49-F238E27FC236}">
                <a16:creationId xmlns:a16="http://schemas.microsoft.com/office/drawing/2014/main" id="{CA2FD360-2550-44AD-BB31-98E2BCE59946}"/>
              </a:ext>
            </a:extLst>
          </p:cNvPr>
          <p:cNvSpPr/>
          <p:nvPr/>
        </p:nvSpPr>
        <p:spPr>
          <a:xfrm>
            <a:off x="8077392" y="2792989"/>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6D83147-B4B7-4C34-BE72-B8CCD27B9F40}"/>
              </a:ext>
            </a:extLst>
          </p:cNvPr>
          <p:cNvSpPr/>
          <p:nvPr/>
        </p:nvSpPr>
        <p:spPr>
          <a:xfrm>
            <a:off x="8077392" y="2792988"/>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B0E6CDB-9172-4D84-8C79-F2106F23817E}"/>
              </a:ext>
            </a:extLst>
          </p:cNvPr>
          <p:cNvSpPr/>
          <p:nvPr/>
        </p:nvSpPr>
        <p:spPr>
          <a:xfrm>
            <a:off x="8077392" y="2792988"/>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E6C2B8E-EFC3-46C8-811E-D38AE8E819B8}"/>
              </a:ext>
            </a:extLst>
          </p:cNvPr>
          <p:cNvSpPr/>
          <p:nvPr/>
        </p:nvSpPr>
        <p:spPr>
          <a:xfrm>
            <a:off x="8075154" y="2792988"/>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22BD453-E502-4285-A75E-9E5F5C47ED62}"/>
              </a:ext>
            </a:extLst>
          </p:cNvPr>
          <p:cNvSpPr/>
          <p:nvPr/>
        </p:nvSpPr>
        <p:spPr>
          <a:xfrm>
            <a:off x="8072916" y="2792988"/>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2FF2BF4-6A6E-4DE6-BAB6-6037C849B3D4}"/>
              </a:ext>
            </a:extLst>
          </p:cNvPr>
          <p:cNvSpPr/>
          <p:nvPr/>
        </p:nvSpPr>
        <p:spPr>
          <a:xfrm>
            <a:off x="8079630" y="2792988"/>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C7C1A0E-B334-4893-8F39-C53593481806}"/>
              </a:ext>
            </a:extLst>
          </p:cNvPr>
          <p:cNvSpPr/>
          <p:nvPr/>
        </p:nvSpPr>
        <p:spPr>
          <a:xfrm>
            <a:off x="8079630" y="2792988"/>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426A287-A126-4470-AAFC-5A1CE89883FF}"/>
              </a:ext>
            </a:extLst>
          </p:cNvPr>
          <p:cNvSpPr/>
          <p:nvPr/>
        </p:nvSpPr>
        <p:spPr>
          <a:xfrm>
            <a:off x="8072916" y="2792987"/>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2153A4F-B2F4-4770-BE06-6C2C1D5500C7}"/>
              </a:ext>
            </a:extLst>
          </p:cNvPr>
          <p:cNvSpPr/>
          <p:nvPr/>
        </p:nvSpPr>
        <p:spPr>
          <a:xfrm>
            <a:off x="8072916" y="2792987"/>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A01F1CC-62CC-43BC-83FA-BAF119692599}"/>
              </a:ext>
            </a:extLst>
          </p:cNvPr>
          <p:cNvSpPr/>
          <p:nvPr/>
        </p:nvSpPr>
        <p:spPr>
          <a:xfrm>
            <a:off x="8079630" y="2792987"/>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DEEB9EB-1DA2-4429-B563-9A5979376EE9}"/>
              </a:ext>
            </a:extLst>
          </p:cNvPr>
          <p:cNvSpPr/>
          <p:nvPr/>
        </p:nvSpPr>
        <p:spPr>
          <a:xfrm>
            <a:off x="8079630" y="2792987"/>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95761D-45E7-465A-8C64-AD6C2FF287BC}"/>
              </a:ext>
            </a:extLst>
          </p:cNvPr>
          <p:cNvSpPr/>
          <p:nvPr/>
        </p:nvSpPr>
        <p:spPr>
          <a:xfrm>
            <a:off x="8072916" y="2792986"/>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86A6F3F-BEBF-4C2A-82D6-0D89881589F8}"/>
              </a:ext>
            </a:extLst>
          </p:cNvPr>
          <p:cNvSpPr/>
          <p:nvPr/>
        </p:nvSpPr>
        <p:spPr>
          <a:xfrm>
            <a:off x="8079630" y="2792986"/>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08E0526-8855-4B9F-B9B1-30E680C3CBDE}"/>
              </a:ext>
            </a:extLst>
          </p:cNvPr>
          <p:cNvSpPr/>
          <p:nvPr/>
        </p:nvSpPr>
        <p:spPr>
          <a:xfrm>
            <a:off x="8079630" y="2792986"/>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E2596D9-8A13-4D8B-A5C9-408231BE8A2E}"/>
              </a:ext>
            </a:extLst>
          </p:cNvPr>
          <p:cNvSpPr/>
          <p:nvPr/>
        </p:nvSpPr>
        <p:spPr>
          <a:xfrm>
            <a:off x="8072916" y="2792985"/>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982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6" presetClass="emph" presetSubtype="0" fill="hold" grpId="1" nodeType="afterEffect">
                                  <p:stCondLst>
                                    <p:cond delay="0"/>
                                  </p:stCondLst>
                                  <p:childTnLst>
                                    <p:animScale>
                                      <p:cBhvr>
                                        <p:cTn id="12" dur="500" fill="hold"/>
                                        <p:tgtEl>
                                          <p:spTgt spid="22"/>
                                        </p:tgtEl>
                                      </p:cBhvr>
                                      <p:by x="150000" y="150000"/>
                                    </p:animScale>
                                  </p:childTnLst>
                                </p:cTn>
                              </p:par>
                              <p:par>
                                <p:cTn id="13" presetID="10" presetClass="exit" presetSubtype="0" fill="hold" grpId="2" nodeType="withEffect">
                                  <p:stCondLst>
                                    <p:cond delay="0"/>
                                  </p:stCondLst>
                                  <p:childTnLst>
                                    <p:animEffect transition="out" filter="fad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par>
                                <p:cTn id="16" presetID="42" presetClass="path" presetSubtype="0" accel="50000" decel="50000" fill="hold" grpId="0" nodeType="withEffect">
                                  <p:stCondLst>
                                    <p:cond delay="0"/>
                                  </p:stCondLst>
                                  <p:childTnLst>
                                    <p:animMotion origin="layout" path="M 1.875E-6 -3.7037E-6 L -0.03216 -0.06944 " pathEditMode="relative" rAng="0" ptsTypes="AA">
                                      <p:cBhvr>
                                        <p:cTn id="17" dur="600" fill="hold"/>
                                        <p:tgtEl>
                                          <p:spTgt spid="10"/>
                                        </p:tgtEl>
                                        <p:attrNameLst>
                                          <p:attrName>ppt_x</p:attrName>
                                          <p:attrName>ppt_y</p:attrName>
                                        </p:attrNameLst>
                                      </p:cBhvr>
                                      <p:rCtr x="-1615" y="-3472"/>
                                    </p:animMotion>
                                  </p:childTnLst>
                                </p:cTn>
                              </p:par>
                              <p:par>
                                <p:cTn id="18" presetID="10" presetClass="entr" presetSubtype="0" fill="hold" grpId="1"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accel="50000" decel="50000" fill="hold" grpId="0" nodeType="withEffect">
                                  <p:stCondLst>
                                    <p:cond delay="0"/>
                                  </p:stCondLst>
                                  <p:childTnLst>
                                    <p:animMotion origin="layout" path="M 1.875E-6 -3.7037E-6 L -0.02591 0.0757 " pathEditMode="relative" rAng="0" ptsTypes="AA">
                                      <p:cBhvr>
                                        <p:cTn id="22" dur="600" fill="hold"/>
                                        <p:tgtEl>
                                          <p:spTgt spid="14"/>
                                        </p:tgtEl>
                                        <p:attrNameLst>
                                          <p:attrName>ppt_x</p:attrName>
                                          <p:attrName>ppt_y</p:attrName>
                                        </p:attrNameLst>
                                      </p:cBhvr>
                                      <p:rCtr x="-1302" y="3773"/>
                                    </p:animMotion>
                                  </p:childTnLst>
                                </p:cTn>
                              </p:par>
                              <p:par>
                                <p:cTn id="23" presetID="10" presetClass="entr" presetSubtype="0" fill="hold" grpId="1"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42" presetClass="path" presetSubtype="0" accel="50000" decel="50000" fill="hold" grpId="0" nodeType="withEffect">
                                  <p:stCondLst>
                                    <p:cond delay="0"/>
                                  </p:stCondLst>
                                  <p:childTnLst>
                                    <p:animMotion origin="layout" path="M 1.875E-6 -3.7037E-6 L 1.875E-6 0.09074 " pathEditMode="relative" rAng="0" ptsTypes="AA">
                                      <p:cBhvr>
                                        <p:cTn id="27" dur="600" fill="hold"/>
                                        <p:tgtEl>
                                          <p:spTgt spid="15"/>
                                        </p:tgtEl>
                                        <p:attrNameLst>
                                          <p:attrName>ppt_x</p:attrName>
                                          <p:attrName>ppt_y</p:attrName>
                                        </p:attrNameLst>
                                      </p:cBhvr>
                                      <p:rCtr x="0" y="4537"/>
                                    </p:animMotion>
                                  </p:childTnLst>
                                </p:cTn>
                              </p:par>
                              <p:par>
                                <p:cTn id="28" presetID="10" presetClass="entr" presetSubtype="0" fill="hold" grpId="1"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42" presetClass="path" presetSubtype="0" accel="50000" decel="50000" fill="hold" grpId="0" nodeType="withEffect">
                                  <p:stCondLst>
                                    <p:cond delay="0"/>
                                  </p:stCondLst>
                                  <p:childTnLst>
                                    <p:animMotion origin="layout" path="M 2.29167E-6 -3.7037E-6 L -0.04727 -0.03333 " pathEditMode="relative" rAng="0" ptsTypes="AA">
                                      <p:cBhvr>
                                        <p:cTn id="32" dur="600" fill="hold"/>
                                        <p:tgtEl>
                                          <p:spTgt spid="16"/>
                                        </p:tgtEl>
                                        <p:attrNameLst>
                                          <p:attrName>ppt_x</p:attrName>
                                          <p:attrName>ppt_y</p:attrName>
                                        </p:attrNameLst>
                                      </p:cBhvr>
                                      <p:rCtr x="-2370" y="-1667"/>
                                    </p:animMotion>
                                  </p:childTnLst>
                                </p:cTn>
                              </p:par>
                              <p:par>
                                <p:cTn id="33" presetID="10" presetClass="entr"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42" presetClass="path" presetSubtype="0" accel="50000" decel="50000" fill="hold" grpId="0" nodeType="withEffect">
                                  <p:stCondLst>
                                    <p:cond delay="0"/>
                                  </p:stCondLst>
                                  <p:childTnLst>
                                    <p:animMotion origin="layout" path="M 2.5E-6 -3.7037E-6 L -1.04167E-6 -4.44444E-6 " pathEditMode="relative" rAng="0" ptsTypes="AA">
                                      <p:cBhvr>
                                        <p:cTn id="37" dur="600" fill="hold"/>
                                        <p:tgtEl>
                                          <p:spTgt spid="19"/>
                                        </p:tgtEl>
                                        <p:attrNameLst>
                                          <p:attrName>ppt_x</p:attrName>
                                          <p:attrName>ppt_y</p:attrName>
                                        </p:attrNameLst>
                                      </p:cBhvr>
                                      <p:rCtr x="-1771" y="2338"/>
                                    </p:animMotion>
                                  </p:childTnLst>
                                </p:cTn>
                              </p:par>
                              <p:par>
                                <p:cTn id="38" presetID="10" presetClass="entr" presetSubtype="0" fill="hold" grpId="1"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42" presetClass="path" presetSubtype="0" accel="50000" decel="50000" fill="hold" grpId="0" nodeType="withEffect">
                                  <p:stCondLst>
                                    <p:cond delay="0"/>
                                  </p:stCondLst>
                                  <p:childTnLst>
                                    <p:animMotion origin="layout" path="M 1.66667E-6 -3.7037E-6 L -0.05078 0.00371 " pathEditMode="relative" rAng="0" ptsTypes="AA">
                                      <p:cBhvr>
                                        <p:cTn id="42" dur="600" fill="hold"/>
                                        <p:tgtEl>
                                          <p:spTgt spid="20"/>
                                        </p:tgtEl>
                                        <p:attrNameLst>
                                          <p:attrName>ppt_x</p:attrName>
                                          <p:attrName>ppt_y</p:attrName>
                                        </p:attrNameLst>
                                      </p:cBhvr>
                                      <p:rCtr x="-2539" y="185"/>
                                    </p:animMotion>
                                  </p:childTnLst>
                                </p:cTn>
                              </p:par>
                              <p:par>
                                <p:cTn id="43" presetID="10" presetClass="entr" presetSubtype="0" fill="hold" grpId="1"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42" presetClass="path" presetSubtype="0" accel="50000" decel="50000" fill="hold" grpId="0" nodeType="withEffect">
                                  <p:stCondLst>
                                    <p:cond delay="0"/>
                                  </p:stCondLst>
                                  <p:childTnLst>
                                    <p:animMotion origin="layout" path="M 1.66667E-6 -3.7037E-6 L -0.01003 -0.08634 " pathEditMode="relative" rAng="0" ptsTypes="AA">
                                      <p:cBhvr>
                                        <p:cTn id="47" dur="600" fill="hold"/>
                                        <p:tgtEl>
                                          <p:spTgt spid="21"/>
                                        </p:tgtEl>
                                        <p:attrNameLst>
                                          <p:attrName>ppt_x</p:attrName>
                                          <p:attrName>ppt_y</p:attrName>
                                        </p:attrNameLst>
                                      </p:cBhvr>
                                      <p:rCtr x="-508" y="-4329"/>
                                    </p:animMotion>
                                  </p:childTnLst>
                                </p:cTn>
                              </p:par>
                              <p:par>
                                <p:cTn id="48" presetID="10" presetClass="entr" presetSubtype="0" fill="hold" grpId="1"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42" presetClass="path" presetSubtype="0" accel="50000" decel="50000" fill="hold" grpId="0" nodeType="withEffect">
                                  <p:stCondLst>
                                    <p:cond delay="0"/>
                                  </p:stCondLst>
                                  <p:childTnLst>
                                    <p:animMotion origin="layout" path="M 2.5E-6 -3.7037E-6 L 0.01002 -0.09074 " pathEditMode="relative" rAng="0" ptsTypes="AA">
                                      <p:cBhvr>
                                        <p:cTn id="52" dur="600" fill="hold"/>
                                        <p:tgtEl>
                                          <p:spTgt spid="23"/>
                                        </p:tgtEl>
                                        <p:attrNameLst>
                                          <p:attrName>ppt_x</p:attrName>
                                          <p:attrName>ppt_y</p:attrName>
                                        </p:attrNameLst>
                                      </p:cBhvr>
                                      <p:rCtr x="495" y="-4537"/>
                                    </p:animMotion>
                                  </p:childTnLst>
                                </p:cTn>
                              </p:par>
                              <p:par>
                                <p:cTn id="53" presetID="10" presetClass="entr" presetSubtype="0" fill="hold" grpId="1"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42" presetClass="path" presetSubtype="0" accel="50000" decel="50000" fill="hold" grpId="0" nodeType="withEffect">
                                  <p:stCondLst>
                                    <p:cond delay="0"/>
                                  </p:stCondLst>
                                  <p:childTnLst>
                                    <p:animMotion origin="layout" path="M 2.5E-6 -3.7037E-6 L 0.02734 -0.07523 " pathEditMode="relative" rAng="0" ptsTypes="AA">
                                      <p:cBhvr>
                                        <p:cTn id="57" dur="600" fill="hold"/>
                                        <p:tgtEl>
                                          <p:spTgt spid="24"/>
                                        </p:tgtEl>
                                        <p:attrNameLst>
                                          <p:attrName>ppt_x</p:attrName>
                                          <p:attrName>ppt_y</p:attrName>
                                        </p:attrNameLst>
                                      </p:cBhvr>
                                      <p:rCtr x="1367" y="-3773"/>
                                    </p:animMotion>
                                  </p:childTnLst>
                                </p:cTn>
                              </p:par>
                              <p:par>
                                <p:cTn id="58" presetID="10" presetClass="entr" presetSubtype="0" fill="hold" grpId="1"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42" presetClass="path" presetSubtype="0" accel="50000" decel="50000" fill="hold" grpId="0" nodeType="withEffect">
                                  <p:stCondLst>
                                    <p:cond delay="0"/>
                                  </p:stCondLst>
                                  <p:childTnLst>
                                    <p:animMotion origin="layout" path="M 1.66667E-6 -3.7037E-6 L 0.04023 -0.05393 " pathEditMode="relative" rAng="0" ptsTypes="AA">
                                      <p:cBhvr>
                                        <p:cTn id="62" dur="600" fill="hold"/>
                                        <p:tgtEl>
                                          <p:spTgt spid="25"/>
                                        </p:tgtEl>
                                        <p:attrNameLst>
                                          <p:attrName>ppt_x</p:attrName>
                                          <p:attrName>ppt_y</p:attrName>
                                        </p:attrNameLst>
                                      </p:cBhvr>
                                      <p:rCtr x="2005" y="-2708"/>
                                    </p:animMotion>
                                  </p:childTnLst>
                                </p:cTn>
                              </p:par>
                              <p:par>
                                <p:cTn id="63" presetID="10" presetClass="entr" presetSubtype="0" fill="hold" grpId="1"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42" presetClass="path" presetSubtype="0" accel="50000" decel="50000" fill="hold" grpId="0" nodeType="withEffect">
                                  <p:stCondLst>
                                    <p:cond delay="0"/>
                                  </p:stCondLst>
                                  <p:childTnLst>
                                    <p:animMotion origin="layout" path="M 1.66667E-6 -3.7037E-6 L 0.04857 -0.01782 " pathEditMode="relative" rAng="0" ptsTypes="AA">
                                      <p:cBhvr>
                                        <p:cTn id="67" dur="600" fill="hold"/>
                                        <p:tgtEl>
                                          <p:spTgt spid="26"/>
                                        </p:tgtEl>
                                        <p:attrNameLst>
                                          <p:attrName>ppt_x</p:attrName>
                                          <p:attrName>ppt_y</p:attrName>
                                        </p:attrNameLst>
                                      </p:cBhvr>
                                      <p:rCtr x="2422" y="-903"/>
                                    </p:animMotion>
                                  </p:childTnLst>
                                </p:cTn>
                              </p:par>
                              <p:par>
                                <p:cTn id="68" presetID="10" presetClass="entr" presetSubtype="0" fill="hold" grpId="1"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42" presetClass="path" presetSubtype="0" accel="50000" decel="50000" fill="hold" grpId="0" nodeType="withEffect">
                                  <p:stCondLst>
                                    <p:cond delay="0"/>
                                  </p:stCondLst>
                                  <p:childTnLst>
                                    <p:animMotion origin="layout" path="M 2.5E-6 -3.7037E-6 L -0.04388 0.04699 " pathEditMode="relative" rAng="0" ptsTypes="AA">
                                      <p:cBhvr>
                                        <p:cTn id="72" dur="600" fill="hold"/>
                                        <p:tgtEl>
                                          <p:spTgt spid="27"/>
                                        </p:tgtEl>
                                        <p:attrNameLst>
                                          <p:attrName>ppt_x</p:attrName>
                                          <p:attrName>ppt_y</p:attrName>
                                        </p:attrNameLst>
                                      </p:cBhvr>
                                      <p:rCtr x="-2201" y="2338"/>
                                    </p:animMotion>
                                  </p:childTnLst>
                                </p:cTn>
                              </p:par>
                              <p:par>
                                <p:cTn id="73" presetID="10" presetClass="entr" presetSubtype="0" fill="hold" grpId="1"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42" presetClass="path" presetSubtype="0" accel="50000" decel="50000" fill="hold" grpId="0" nodeType="withEffect">
                                  <p:stCondLst>
                                    <p:cond delay="0"/>
                                  </p:stCondLst>
                                  <p:childTnLst>
                                    <p:animMotion origin="layout" path="M 1.66667E-6 -3.7037E-6 L 0.04857 0.01783 " pathEditMode="relative" rAng="0" ptsTypes="AA">
                                      <p:cBhvr>
                                        <p:cTn id="77" dur="600" fill="hold"/>
                                        <p:tgtEl>
                                          <p:spTgt spid="28"/>
                                        </p:tgtEl>
                                        <p:attrNameLst>
                                          <p:attrName>ppt_x</p:attrName>
                                          <p:attrName>ppt_y</p:attrName>
                                        </p:attrNameLst>
                                      </p:cBhvr>
                                      <p:rCtr x="2422" y="880"/>
                                    </p:animMotion>
                                  </p:childTnLst>
                                </p:cTn>
                              </p:par>
                              <p:par>
                                <p:cTn id="78" presetID="10" presetClass="entr" presetSubtype="0" fill="hold" grpId="1"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par>
                                <p:cTn id="81" presetID="42" presetClass="path" presetSubtype="0" accel="50000" decel="50000" fill="hold" grpId="0" nodeType="withEffect">
                                  <p:stCondLst>
                                    <p:cond delay="0"/>
                                  </p:stCondLst>
                                  <p:childTnLst>
                                    <p:animMotion origin="layout" path="M 1.66667E-6 -3.7037E-6 L 0.03815 0.05857 " pathEditMode="relative" rAng="0" ptsTypes="AA">
                                      <p:cBhvr>
                                        <p:cTn id="82" dur="600" fill="hold"/>
                                        <p:tgtEl>
                                          <p:spTgt spid="29"/>
                                        </p:tgtEl>
                                        <p:attrNameLst>
                                          <p:attrName>ppt_x</p:attrName>
                                          <p:attrName>ppt_y</p:attrName>
                                        </p:attrNameLst>
                                      </p:cBhvr>
                                      <p:rCtr x="1901" y="2917"/>
                                    </p:animMotion>
                                  </p:childTnLst>
                                </p:cTn>
                              </p:par>
                              <p:par>
                                <p:cTn id="83" presetID="10" presetClass="entr" presetSubtype="0" fill="hold" grpId="1"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par>
                                <p:cTn id="86" presetID="42" presetClass="path" presetSubtype="0" accel="50000" decel="50000" fill="hold" grpId="0" nodeType="withEffect">
                                  <p:stCondLst>
                                    <p:cond delay="0"/>
                                  </p:stCondLst>
                                  <p:childTnLst>
                                    <p:animMotion origin="layout" path="M 2.5E-6 -3.7037E-6 L 0.02109 0.0838 " pathEditMode="relative" rAng="0" ptsTypes="AA">
                                      <p:cBhvr>
                                        <p:cTn id="87" dur="600" fill="hold"/>
                                        <p:tgtEl>
                                          <p:spTgt spid="30"/>
                                        </p:tgtEl>
                                        <p:attrNameLst>
                                          <p:attrName>ppt_x</p:attrName>
                                          <p:attrName>ppt_y</p:attrName>
                                        </p:attrNameLst>
                                      </p:cBhvr>
                                      <p:rCtr x="1055" y="4190"/>
                                    </p:animMotion>
                                  </p:childTnLst>
                                </p:cTn>
                              </p:par>
                              <p:par>
                                <p:cTn id="88" presetID="10" presetClass="entr" presetSubtype="0" fill="hold" grpId="1" nodeType="with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500"/>
                                        <p:tgtEl>
                                          <p:spTgt spid="30"/>
                                        </p:tgtEl>
                                      </p:cBhvr>
                                    </p:animEffect>
                                  </p:childTnLst>
                                </p:cTn>
                              </p:par>
                              <p:par>
                                <p:cTn id="91" presetID="53" presetClass="exit" presetSubtype="32" fill="hold" grpId="0" nodeType="withEffect">
                                  <p:stCondLst>
                                    <p:cond delay="0"/>
                                  </p:stCondLst>
                                  <p:childTnLst>
                                    <p:anim calcmode="lin" valueType="num">
                                      <p:cBhvr>
                                        <p:cTn id="92" dur="500"/>
                                        <p:tgtEl>
                                          <p:spTgt spid="18"/>
                                        </p:tgtEl>
                                        <p:attrNameLst>
                                          <p:attrName>ppt_w</p:attrName>
                                        </p:attrNameLst>
                                      </p:cBhvr>
                                      <p:tavLst>
                                        <p:tav tm="0">
                                          <p:val>
                                            <p:strVal val="ppt_w"/>
                                          </p:val>
                                        </p:tav>
                                        <p:tav tm="100000">
                                          <p:val>
                                            <p:fltVal val="0"/>
                                          </p:val>
                                        </p:tav>
                                      </p:tavLst>
                                    </p:anim>
                                    <p:anim calcmode="lin" valueType="num">
                                      <p:cBhvr>
                                        <p:cTn id="93" dur="500"/>
                                        <p:tgtEl>
                                          <p:spTgt spid="18"/>
                                        </p:tgtEl>
                                        <p:attrNameLst>
                                          <p:attrName>ppt_h</p:attrName>
                                        </p:attrNameLst>
                                      </p:cBhvr>
                                      <p:tavLst>
                                        <p:tav tm="0">
                                          <p:val>
                                            <p:strVal val="ppt_h"/>
                                          </p:val>
                                        </p:tav>
                                        <p:tav tm="100000">
                                          <p:val>
                                            <p:fltVal val="0"/>
                                          </p:val>
                                        </p:tav>
                                      </p:tavLst>
                                    </p:anim>
                                    <p:animEffect transition="out" filter="fade">
                                      <p:cBhvr>
                                        <p:cTn id="94" dur="500"/>
                                        <p:tgtEl>
                                          <p:spTgt spid="18"/>
                                        </p:tgtEl>
                                      </p:cBhvr>
                                    </p:animEffect>
                                    <p:set>
                                      <p:cBhvr>
                                        <p:cTn id="95"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2" grpId="1" animBg="1"/>
      <p:bldP spid="22" grpId="2" animBg="1"/>
      <p:bldP spid="10" grpId="0" animBg="1"/>
      <p:bldP spid="10" grpId="1" animBg="1"/>
      <p:bldP spid="14" grpId="0" animBg="1"/>
      <p:bldP spid="14" grpId="1" animBg="1"/>
      <p:bldP spid="15" grpId="0" animBg="1"/>
      <p:bldP spid="15" grpId="1" animBg="1"/>
      <p:bldP spid="16" grpId="0" animBg="1"/>
      <p:bldP spid="16" grpId="1" animBg="1"/>
      <p:bldP spid="19" grpId="0" animBg="1"/>
      <p:bldP spid="19" grpId="1" animBg="1"/>
      <p:bldP spid="20" grpId="0" animBg="1"/>
      <p:bldP spid="20" grpId="1" animBg="1"/>
      <p:bldP spid="21" grpId="0" animBg="1"/>
      <p:bldP spid="21"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5C08C-DC06-468C-99DE-770A774B4001}"/>
              </a:ext>
            </a:extLst>
          </p:cNvPr>
          <p:cNvSpPr>
            <a:spLocks noGrp="1"/>
          </p:cNvSpPr>
          <p:nvPr>
            <p:ph type="title"/>
          </p:nvPr>
        </p:nvSpPr>
        <p:spPr/>
        <p:txBody>
          <a:bodyPr/>
          <a:lstStyle/>
          <a:p>
            <a:r>
              <a:rPr lang="en-US" dirty="0"/>
              <a:t>Helm</a:t>
            </a:r>
          </a:p>
        </p:txBody>
      </p:sp>
      <p:sp>
        <p:nvSpPr>
          <p:cNvPr id="34" name="TextBox 33">
            <a:extLst>
              <a:ext uri="{FF2B5EF4-FFF2-40B4-BE49-F238E27FC236}">
                <a16:creationId xmlns:a16="http://schemas.microsoft.com/office/drawing/2014/main" id="{5F4C0E7E-AEF3-47D3-82F9-F14E46924904}"/>
              </a:ext>
            </a:extLst>
          </p:cNvPr>
          <p:cNvSpPr txBox="1"/>
          <p:nvPr/>
        </p:nvSpPr>
        <p:spPr>
          <a:xfrm>
            <a:off x="1245618" y="2001182"/>
            <a:ext cx="9974612" cy="3970318"/>
          </a:xfrm>
          <a:prstGeom prst="rect">
            <a:avLst/>
          </a:prstGeom>
          <a:noFill/>
        </p:spPr>
        <p:txBody>
          <a:bodyPr wrap="square" rtlCol="0">
            <a:spAutoFit/>
          </a:bodyPr>
          <a:lstStyle/>
          <a:p>
            <a:r>
              <a:rPr lang="en-IN" dirty="0"/>
              <a:t>Kubernetes Package Manager</a:t>
            </a:r>
          </a:p>
          <a:p>
            <a:endParaRPr lang="en-IN" dirty="0"/>
          </a:p>
          <a:p>
            <a:r>
              <a:rPr lang="en-US" dirty="0"/>
              <a:t>In June 2018, Helm was adopted as an official CNCF project.</a:t>
            </a:r>
          </a:p>
          <a:p>
            <a:endParaRPr lang="en-US" dirty="0"/>
          </a:p>
          <a:p>
            <a:r>
              <a:rPr lang="en-US" dirty="0"/>
              <a:t>A Helm chart is simply a collection of YAML template files organized into a specific directory structure.</a:t>
            </a:r>
          </a:p>
          <a:p>
            <a:endParaRPr lang="en-US" dirty="0"/>
          </a:p>
          <a:p>
            <a:r>
              <a:rPr lang="en-US" dirty="0"/>
              <a:t>It play a large role in optimizing an organization’s CI/CD integration with Kubernetes.</a:t>
            </a:r>
          </a:p>
          <a:p>
            <a:endParaRPr lang="en-US" dirty="0"/>
          </a:p>
          <a:p>
            <a:r>
              <a:rPr lang="en-US" dirty="0"/>
              <a:t>Manage multiple environments together</a:t>
            </a:r>
          </a:p>
          <a:p>
            <a:endParaRPr lang="en-US" dirty="0"/>
          </a:p>
          <a:p>
            <a:r>
              <a:rPr lang="en-US" dirty="0"/>
              <a:t>With you you’ll have ability to provide application configuration during deployment. Not only you can  specify the Kubernetes resources (deployments, services, etc.) that make up your application, but also environment-specific configuration for those resources.</a:t>
            </a:r>
          </a:p>
          <a:p>
            <a:endParaRPr lang="en-US" dirty="0"/>
          </a:p>
        </p:txBody>
      </p:sp>
    </p:spTree>
    <p:extLst>
      <p:ext uri="{BB962C8B-B14F-4D97-AF65-F5344CB8AC3E}">
        <p14:creationId xmlns:p14="http://schemas.microsoft.com/office/powerpoint/2010/main" val="25573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xEl>
                                              <p:pRg st="2" end="2"/>
                                            </p:txEl>
                                          </p:spTgt>
                                        </p:tgtEl>
                                        <p:attrNameLst>
                                          <p:attrName>style.visibility</p:attrName>
                                        </p:attrNameLst>
                                      </p:cBhvr>
                                      <p:to>
                                        <p:strVal val="visible"/>
                                      </p:to>
                                    </p:set>
                                    <p:animEffect transition="in" filter="fade">
                                      <p:cBhvr>
                                        <p:cTn id="12" dur="500"/>
                                        <p:tgtEl>
                                          <p:spTgt spid="3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xEl>
                                              <p:pRg st="4" end="4"/>
                                            </p:txEl>
                                          </p:spTgt>
                                        </p:tgtEl>
                                        <p:attrNameLst>
                                          <p:attrName>style.visibility</p:attrName>
                                        </p:attrNameLst>
                                      </p:cBhvr>
                                      <p:to>
                                        <p:strVal val="visible"/>
                                      </p:to>
                                    </p:set>
                                    <p:animEffect transition="in" filter="fade">
                                      <p:cBhvr>
                                        <p:cTn id="17" dur="500"/>
                                        <p:tgtEl>
                                          <p:spTgt spid="3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xEl>
                                              <p:pRg st="6" end="6"/>
                                            </p:txEl>
                                          </p:spTgt>
                                        </p:tgtEl>
                                        <p:attrNameLst>
                                          <p:attrName>style.visibility</p:attrName>
                                        </p:attrNameLst>
                                      </p:cBhvr>
                                      <p:to>
                                        <p:strVal val="visible"/>
                                      </p:to>
                                    </p:set>
                                    <p:animEffect transition="in" filter="fade">
                                      <p:cBhvr>
                                        <p:cTn id="22" dur="500"/>
                                        <p:tgtEl>
                                          <p:spTgt spid="3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xEl>
                                              <p:pRg st="8" end="8"/>
                                            </p:txEl>
                                          </p:spTgt>
                                        </p:tgtEl>
                                        <p:attrNameLst>
                                          <p:attrName>style.visibility</p:attrName>
                                        </p:attrNameLst>
                                      </p:cBhvr>
                                      <p:to>
                                        <p:strVal val="visible"/>
                                      </p:to>
                                    </p:set>
                                    <p:animEffect transition="in" filter="fade">
                                      <p:cBhvr>
                                        <p:cTn id="27" dur="500"/>
                                        <p:tgtEl>
                                          <p:spTgt spid="3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
                                            <p:txEl>
                                              <p:pRg st="10" end="10"/>
                                            </p:txEl>
                                          </p:spTgt>
                                        </p:tgtEl>
                                        <p:attrNameLst>
                                          <p:attrName>style.visibility</p:attrName>
                                        </p:attrNameLst>
                                      </p:cBhvr>
                                      <p:to>
                                        <p:strVal val="visible"/>
                                      </p:to>
                                    </p:set>
                                    <p:animEffect transition="in" filter="fade">
                                      <p:cBhvr>
                                        <p:cTn id="32" dur="500"/>
                                        <p:tgtEl>
                                          <p:spTgt spid="3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5C08C-DC06-468C-99DE-770A774B4001}"/>
              </a:ext>
            </a:extLst>
          </p:cNvPr>
          <p:cNvSpPr>
            <a:spLocks noGrp="1"/>
          </p:cNvSpPr>
          <p:nvPr>
            <p:ph type="title"/>
          </p:nvPr>
        </p:nvSpPr>
        <p:spPr/>
        <p:txBody>
          <a:bodyPr/>
          <a:lstStyle/>
          <a:p>
            <a:r>
              <a:rPr lang="en-US" dirty="0"/>
              <a:t>Helm Charts</a:t>
            </a:r>
          </a:p>
        </p:txBody>
      </p:sp>
      <p:pic>
        <p:nvPicPr>
          <p:cNvPr id="2052" name="Picture 4" descr="What is Helm and why is it important for Kubernetes deployments?">
            <a:extLst>
              <a:ext uri="{FF2B5EF4-FFF2-40B4-BE49-F238E27FC236}">
                <a16:creationId xmlns:a16="http://schemas.microsoft.com/office/drawing/2014/main" id="{C7FEAC3C-F396-45CE-A4D7-624DB3F04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185988"/>
            <a:ext cx="9860280" cy="3542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1503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5C08C-DC06-468C-99DE-770A774B4001}"/>
              </a:ext>
            </a:extLst>
          </p:cNvPr>
          <p:cNvSpPr>
            <a:spLocks noGrp="1"/>
          </p:cNvSpPr>
          <p:nvPr>
            <p:ph type="title"/>
          </p:nvPr>
        </p:nvSpPr>
        <p:spPr/>
        <p:txBody>
          <a:bodyPr/>
          <a:lstStyle/>
          <a:p>
            <a:r>
              <a:rPr lang="en-US" dirty="0"/>
              <a:t>Working with Helm</a:t>
            </a:r>
          </a:p>
        </p:txBody>
      </p:sp>
      <p:sp>
        <p:nvSpPr>
          <p:cNvPr id="34" name="TextBox 33">
            <a:extLst>
              <a:ext uri="{FF2B5EF4-FFF2-40B4-BE49-F238E27FC236}">
                <a16:creationId xmlns:a16="http://schemas.microsoft.com/office/drawing/2014/main" id="{5F4C0E7E-AEF3-47D3-82F9-F14E46924904}"/>
              </a:ext>
            </a:extLst>
          </p:cNvPr>
          <p:cNvSpPr txBox="1"/>
          <p:nvPr/>
        </p:nvSpPr>
        <p:spPr>
          <a:xfrm>
            <a:off x="1245618" y="2001182"/>
            <a:ext cx="9974612" cy="4247317"/>
          </a:xfrm>
          <a:prstGeom prst="rect">
            <a:avLst/>
          </a:prstGeom>
          <a:noFill/>
        </p:spPr>
        <p:txBody>
          <a:bodyPr wrap="square" rtlCol="0">
            <a:spAutoFit/>
          </a:bodyPr>
          <a:lstStyle/>
          <a:p>
            <a:r>
              <a:rPr lang="en-US" dirty="0"/>
              <a:t>Do the Installation by running below or reach out to </a:t>
            </a:r>
            <a:r>
              <a:rPr lang="en-US" dirty="0">
                <a:hlinkClick r:id="rId3"/>
              </a:rPr>
              <a:t>https://helm.sh/docs/intro/install</a:t>
            </a:r>
            <a:r>
              <a:rPr lang="en-US" dirty="0"/>
              <a:t>:</a:t>
            </a:r>
          </a:p>
          <a:p>
            <a:endParaRPr lang="en-US" dirty="0"/>
          </a:p>
          <a:p>
            <a:r>
              <a:rPr lang="en-US" dirty="0"/>
              <a:t>https://raw.githubusercontent.com/helm/helm/master/scripts/get-helm-3 | bash</a:t>
            </a:r>
          </a:p>
          <a:p>
            <a:endParaRPr lang="en-US" dirty="0"/>
          </a:p>
          <a:p>
            <a:r>
              <a:rPr lang="en-US" dirty="0"/>
              <a:t>Create chart with:</a:t>
            </a:r>
          </a:p>
          <a:p>
            <a:r>
              <a:rPr lang="en-US" dirty="0"/>
              <a:t>helm create [</a:t>
            </a:r>
            <a:r>
              <a:rPr lang="en-US" dirty="0" err="1"/>
              <a:t>chartname</a:t>
            </a:r>
            <a:r>
              <a:rPr lang="en-US" dirty="0"/>
              <a:t>]</a:t>
            </a:r>
          </a:p>
          <a:p>
            <a:endParaRPr lang="en-US" dirty="0"/>
          </a:p>
          <a:p>
            <a:r>
              <a:rPr lang="en-US" dirty="0"/>
              <a:t>Modify the </a:t>
            </a:r>
            <a:r>
              <a:rPr lang="en-US" dirty="0" err="1"/>
              <a:t>values.yaml</a:t>
            </a:r>
            <a:r>
              <a:rPr lang="en-US" dirty="0"/>
              <a:t> and put entries as per your requirement</a:t>
            </a:r>
          </a:p>
          <a:p>
            <a:r>
              <a:rPr lang="en-US" dirty="0"/>
              <a:t>helm package [</a:t>
            </a:r>
            <a:r>
              <a:rPr lang="en-US" dirty="0" err="1"/>
              <a:t>chartname</a:t>
            </a:r>
            <a:r>
              <a:rPr lang="en-US" dirty="0"/>
              <a:t>]   // to create package</a:t>
            </a:r>
          </a:p>
          <a:p>
            <a:r>
              <a:rPr lang="en-US" dirty="0"/>
              <a:t>helm install [</a:t>
            </a:r>
            <a:r>
              <a:rPr lang="en-US" dirty="0" err="1"/>
              <a:t>chartname</a:t>
            </a:r>
            <a:r>
              <a:rPr lang="en-US" dirty="0"/>
              <a:t>]  // to Install a chart</a:t>
            </a:r>
          </a:p>
          <a:p>
            <a:r>
              <a:rPr lang="en-US" dirty="0"/>
              <a:t>Helm ls   	// to list charts</a:t>
            </a:r>
          </a:p>
          <a:p>
            <a:r>
              <a:rPr lang="en-US" dirty="0"/>
              <a:t>Helm upgrade [generated-dep-name] chart-name   // to upgrade</a:t>
            </a:r>
          </a:p>
          <a:p>
            <a:r>
              <a:rPr lang="en-US" dirty="0"/>
              <a:t>Helm rollback [generated-dep-name] version          // to rollback</a:t>
            </a:r>
          </a:p>
          <a:p>
            <a:r>
              <a:rPr lang="en-US" dirty="0"/>
              <a:t>Helm delete [generated-dep-name] 			// to delete the deployed packages</a:t>
            </a:r>
          </a:p>
          <a:p>
            <a:r>
              <a:rPr lang="en-US" dirty="0"/>
              <a:t> </a:t>
            </a:r>
          </a:p>
        </p:txBody>
      </p:sp>
    </p:spTree>
    <p:extLst>
      <p:ext uri="{BB962C8B-B14F-4D97-AF65-F5344CB8AC3E}">
        <p14:creationId xmlns:p14="http://schemas.microsoft.com/office/powerpoint/2010/main" val="266350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xEl>
                                              <p:pRg st="2" end="2"/>
                                            </p:txEl>
                                          </p:spTgt>
                                        </p:tgtEl>
                                        <p:attrNameLst>
                                          <p:attrName>style.visibility</p:attrName>
                                        </p:attrNameLst>
                                      </p:cBhvr>
                                      <p:to>
                                        <p:strVal val="visible"/>
                                      </p:to>
                                    </p:set>
                                    <p:animEffect transition="in" filter="fade">
                                      <p:cBhvr>
                                        <p:cTn id="11" dur="500"/>
                                        <p:tgtEl>
                                          <p:spTgt spid="34">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4">
                                            <p:txEl>
                                              <p:pRg st="4" end="4"/>
                                            </p:txEl>
                                          </p:spTgt>
                                        </p:tgtEl>
                                        <p:attrNameLst>
                                          <p:attrName>style.visibility</p:attrName>
                                        </p:attrNameLst>
                                      </p:cBhvr>
                                      <p:to>
                                        <p:strVal val="visible"/>
                                      </p:to>
                                    </p:set>
                                    <p:animEffect transition="in" filter="fade">
                                      <p:cBhvr>
                                        <p:cTn id="16" dur="500"/>
                                        <p:tgtEl>
                                          <p:spTgt spid="34">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4">
                                            <p:txEl>
                                              <p:pRg st="5" end="5"/>
                                            </p:txEl>
                                          </p:spTgt>
                                        </p:tgtEl>
                                        <p:attrNameLst>
                                          <p:attrName>style.visibility</p:attrName>
                                        </p:attrNameLst>
                                      </p:cBhvr>
                                      <p:to>
                                        <p:strVal val="visible"/>
                                      </p:to>
                                    </p:set>
                                    <p:animEffect transition="in" filter="fade">
                                      <p:cBhvr>
                                        <p:cTn id="21" dur="500"/>
                                        <p:tgtEl>
                                          <p:spTgt spid="3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4">
                                            <p:txEl>
                                              <p:pRg st="7" end="7"/>
                                            </p:txEl>
                                          </p:spTgt>
                                        </p:tgtEl>
                                        <p:attrNameLst>
                                          <p:attrName>style.visibility</p:attrName>
                                        </p:attrNameLst>
                                      </p:cBhvr>
                                      <p:to>
                                        <p:strVal val="visible"/>
                                      </p:to>
                                    </p:set>
                                    <p:animEffect transition="in" filter="fade">
                                      <p:cBhvr>
                                        <p:cTn id="26" dur="500"/>
                                        <p:tgtEl>
                                          <p:spTgt spid="3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4">
                                            <p:txEl>
                                              <p:pRg st="8" end="8"/>
                                            </p:txEl>
                                          </p:spTgt>
                                        </p:tgtEl>
                                        <p:attrNameLst>
                                          <p:attrName>style.visibility</p:attrName>
                                        </p:attrNameLst>
                                      </p:cBhvr>
                                      <p:to>
                                        <p:strVal val="visible"/>
                                      </p:to>
                                    </p:set>
                                    <p:animEffect transition="in" filter="fade">
                                      <p:cBhvr>
                                        <p:cTn id="31" dur="500"/>
                                        <p:tgtEl>
                                          <p:spTgt spid="34">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xEl>
                                              <p:pRg st="9" end="9"/>
                                            </p:txEl>
                                          </p:spTgt>
                                        </p:tgtEl>
                                        <p:attrNameLst>
                                          <p:attrName>style.visibility</p:attrName>
                                        </p:attrNameLst>
                                      </p:cBhvr>
                                      <p:to>
                                        <p:strVal val="visible"/>
                                      </p:to>
                                    </p:set>
                                    <p:animEffect transition="in" filter="fade">
                                      <p:cBhvr>
                                        <p:cTn id="36" dur="500"/>
                                        <p:tgtEl>
                                          <p:spTgt spid="34">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4">
                                            <p:txEl>
                                              <p:pRg st="10" end="10"/>
                                            </p:txEl>
                                          </p:spTgt>
                                        </p:tgtEl>
                                        <p:attrNameLst>
                                          <p:attrName>style.visibility</p:attrName>
                                        </p:attrNameLst>
                                      </p:cBhvr>
                                      <p:to>
                                        <p:strVal val="visible"/>
                                      </p:to>
                                    </p:set>
                                    <p:animEffect transition="in" filter="fade">
                                      <p:cBhvr>
                                        <p:cTn id="41" dur="500"/>
                                        <p:tgtEl>
                                          <p:spTgt spid="34">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4">
                                            <p:txEl>
                                              <p:pRg st="11" end="11"/>
                                            </p:txEl>
                                          </p:spTgt>
                                        </p:tgtEl>
                                        <p:attrNameLst>
                                          <p:attrName>style.visibility</p:attrName>
                                        </p:attrNameLst>
                                      </p:cBhvr>
                                      <p:to>
                                        <p:strVal val="visible"/>
                                      </p:to>
                                    </p:set>
                                    <p:animEffect transition="in" filter="fade">
                                      <p:cBhvr>
                                        <p:cTn id="46" dur="500"/>
                                        <p:tgtEl>
                                          <p:spTgt spid="34">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4">
                                            <p:txEl>
                                              <p:pRg st="12" end="12"/>
                                            </p:txEl>
                                          </p:spTgt>
                                        </p:tgtEl>
                                        <p:attrNameLst>
                                          <p:attrName>style.visibility</p:attrName>
                                        </p:attrNameLst>
                                      </p:cBhvr>
                                      <p:to>
                                        <p:strVal val="visible"/>
                                      </p:to>
                                    </p:set>
                                    <p:animEffect transition="in" filter="fade">
                                      <p:cBhvr>
                                        <p:cTn id="51" dur="500"/>
                                        <p:tgtEl>
                                          <p:spTgt spid="34">
                                            <p:txEl>
                                              <p:pRg st="12" end="1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4">
                                            <p:txEl>
                                              <p:pRg st="13" end="13"/>
                                            </p:txEl>
                                          </p:spTgt>
                                        </p:tgtEl>
                                        <p:attrNameLst>
                                          <p:attrName>style.visibility</p:attrName>
                                        </p:attrNameLst>
                                      </p:cBhvr>
                                      <p:to>
                                        <p:strVal val="visible"/>
                                      </p:to>
                                    </p:set>
                                    <p:animEffect transition="in" filter="fade">
                                      <p:cBhvr>
                                        <p:cTn id="56" dur="500"/>
                                        <p:tgtEl>
                                          <p:spTgt spid="34">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4">
                                            <p:txEl>
                                              <p:pRg st="14" end="14"/>
                                            </p:txEl>
                                          </p:spTgt>
                                        </p:tgtEl>
                                        <p:attrNameLst>
                                          <p:attrName>style.visibility</p:attrName>
                                        </p:attrNameLst>
                                      </p:cBhvr>
                                      <p:to>
                                        <p:strVal val="visible"/>
                                      </p:to>
                                    </p:set>
                                    <p:animEffect transition="in" filter="fade">
                                      <p:cBhvr>
                                        <p:cTn id="61" dur="500"/>
                                        <p:tgtEl>
                                          <p:spTgt spid="3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E6AB-63AD-4DCE-876B-3D39DB88BCF5}"/>
              </a:ext>
            </a:extLst>
          </p:cNvPr>
          <p:cNvSpPr>
            <a:spLocks noGrp="1"/>
          </p:cNvSpPr>
          <p:nvPr>
            <p:ph type="title"/>
          </p:nvPr>
        </p:nvSpPr>
        <p:spPr/>
        <p:txBody>
          <a:bodyPr/>
          <a:lstStyle/>
          <a:p>
            <a:r>
              <a:rPr lang="en-US" dirty="0"/>
              <a:t>Service Mesh</a:t>
            </a:r>
          </a:p>
        </p:txBody>
      </p:sp>
      <p:sp>
        <p:nvSpPr>
          <p:cNvPr id="18" name="Oval 17">
            <a:extLst>
              <a:ext uri="{FF2B5EF4-FFF2-40B4-BE49-F238E27FC236}">
                <a16:creationId xmlns:a16="http://schemas.microsoft.com/office/drawing/2014/main" id="{FFB667CB-9529-4879-B8F8-0C74D46E2E0F}"/>
              </a:ext>
            </a:extLst>
          </p:cNvPr>
          <p:cNvSpPr/>
          <p:nvPr/>
        </p:nvSpPr>
        <p:spPr>
          <a:xfrm>
            <a:off x="7838338" y="2558407"/>
            <a:ext cx="591995" cy="591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44E9FAA-FEB6-420C-A073-C512779FE074}"/>
              </a:ext>
            </a:extLst>
          </p:cNvPr>
          <p:cNvSpPr/>
          <p:nvPr/>
        </p:nvSpPr>
        <p:spPr>
          <a:xfrm>
            <a:off x="7787353" y="2507422"/>
            <a:ext cx="693964" cy="693964"/>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DC3B01-E009-43C4-875C-25541F17ABDB}"/>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15F44F6-90EB-4257-8053-C8F58170C677}"/>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DE36966-60BF-47AE-AD36-2EFFFDC9EF8F}"/>
              </a:ext>
            </a:extLst>
          </p:cNvPr>
          <p:cNvSpPr txBox="1"/>
          <p:nvPr/>
        </p:nvSpPr>
        <p:spPr>
          <a:xfrm>
            <a:off x="4448700" y="6334780"/>
            <a:ext cx="1838708" cy="523220"/>
          </a:xfrm>
          <a:prstGeom prst="rect">
            <a:avLst/>
          </a:prstGeom>
          <a:noFill/>
        </p:spPr>
        <p:txBody>
          <a:bodyPr wrap="none" rtlCol="0">
            <a:spAutoFit/>
          </a:bodyPr>
          <a:lstStyle/>
          <a:p>
            <a:r>
              <a:rPr lang="en-US" sz="2800" dirty="0">
                <a:solidFill>
                  <a:schemeClr val="accent1">
                    <a:lumMod val="20000"/>
                    <a:lumOff val="80000"/>
                  </a:schemeClr>
                </a:solidFill>
              </a:rPr>
              <a:t>Gagandeep</a:t>
            </a:r>
          </a:p>
        </p:txBody>
      </p:sp>
      <p:sp>
        <p:nvSpPr>
          <p:cNvPr id="10" name="Oval 9">
            <a:extLst>
              <a:ext uri="{FF2B5EF4-FFF2-40B4-BE49-F238E27FC236}">
                <a16:creationId xmlns:a16="http://schemas.microsoft.com/office/drawing/2014/main" id="{CA2FD360-2550-44AD-BB31-98E2BCE59946}"/>
              </a:ext>
            </a:extLst>
          </p:cNvPr>
          <p:cNvSpPr/>
          <p:nvPr/>
        </p:nvSpPr>
        <p:spPr>
          <a:xfrm>
            <a:off x="8077392" y="2792989"/>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6D83147-B4B7-4C34-BE72-B8CCD27B9F40}"/>
              </a:ext>
            </a:extLst>
          </p:cNvPr>
          <p:cNvSpPr/>
          <p:nvPr/>
        </p:nvSpPr>
        <p:spPr>
          <a:xfrm>
            <a:off x="8077392" y="2792988"/>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B0E6CDB-9172-4D84-8C79-F2106F23817E}"/>
              </a:ext>
            </a:extLst>
          </p:cNvPr>
          <p:cNvSpPr/>
          <p:nvPr/>
        </p:nvSpPr>
        <p:spPr>
          <a:xfrm>
            <a:off x="8077392" y="2792988"/>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E6C2B8E-EFC3-46C8-811E-D38AE8E819B8}"/>
              </a:ext>
            </a:extLst>
          </p:cNvPr>
          <p:cNvSpPr/>
          <p:nvPr/>
        </p:nvSpPr>
        <p:spPr>
          <a:xfrm>
            <a:off x="8075154" y="2792988"/>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22BD453-E502-4285-A75E-9E5F5C47ED62}"/>
              </a:ext>
            </a:extLst>
          </p:cNvPr>
          <p:cNvSpPr/>
          <p:nvPr/>
        </p:nvSpPr>
        <p:spPr>
          <a:xfrm>
            <a:off x="8072916" y="2792988"/>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2FF2BF4-6A6E-4DE6-BAB6-6037C849B3D4}"/>
              </a:ext>
            </a:extLst>
          </p:cNvPr>
          <p:cNvSpPr/>
          <p:nvPr/>
        </p:nvSpPr>
        <p:spPr>
          <a:xfrm>
            <a:off x="8079630" y="2792988"/>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C7C1A0E-B334-4893-8F39-C53593481806}"/>
              </a:ext>
            </a:extLst>
          </p:cNvPr>
          <p:cNvSpPr/>
          <p:nvPr/>
        </p:nvSpPr>
        <p:spPr>
          <a:xfrm>
            <a:off x="8079630" y="2792988"/>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426A287-A126-4470-AAFC-5A1CE89883FF}"/>
              </a:ext>
            </a:extLst>
          </p:cNvPr>
          <p:cNvSpPr/>
          <p:nvPr/>
        </p:nvSpPr>
        <p:spPr>
          <a:xfrm>
            <a:off x="8072916" y="2792987"/>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2153A4F-B2F4-4770-BE06-6C2C1D5500C7}"/>
              </a:ext>
            </a:extLst>
          </p:cNvPr>
          <p:cNvSpPr/>
          <p:nvPr/>
        </p:nvSpPr>
        <p:spPr>
          <a:xfrm>
            <a:off x="8072916" y="2792987"/>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A01F1CC-62CC-43BC-83FA-BAF119692599}"/>
              </a:ext>
            </a:extLst>
          </p:cNvPr>
          <p:cNvSpPr/>
          <p:nvPr/>
        </p:nvSpPr>
        <p:spPr>
          <a:xfrm>
            <a:off x="8079630" y="2792987"/>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DEEB9EB-1DA2-4429-B563-9A5979376EE9}"/>
              </a:ext>
            </a:extLst>
          </p:cNvPr>
          <p:cNvSpPr/>
          <p:nvPr/>
        </p:nvSpPr>
        <p:spPr>
          <a:xfrm>
            <a:off x="8079630" y="2792987"/>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95761D-45E7-465A-8C64-AD6C2FF287BC}"/>
              </a:ext>
            </a:extLst>
          </p:cNvPr>
          <p:cNvSpPr/>
          <p:nvPr/>
        </p:nvSpPr>
        <p:spPr>
          <a:xfrm>
            <a:off x="8072916" y="2792986"/>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86A6F3F-BEBF-4C2A-82D6-0D89881589F8}"/>
              </a:ext>
            </a:extLst>
          </p:cNvPr>
          <p:cNvSpPr/>
          <p:nvPr/>
        </p:nvSpPr>
        <p:spPr>
          <a:xfrm>
            <a:off x="8079630" y="2792986"/>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08E0526-8855-4B9F-B9B1-30E680C3CBDE}"/>
              </a:ext>
            </a:extLst>
          </p:cNvPr>
          <p:cNvSpPr/>
          <p:nvPr/>
        </p:nvSpPr>
        <p:spPr>
          <a:xfrm>
            <a:off x="8079630" y="2792986"/>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E2596D9-8A13-4D8B-A5C9-408231BE8A2E}"/>
              </a:ext>
            </a:extLst>
          </p:cNvPr>
          <p:cNvSpPr/>
          <p:nvPr/>
        </p:nvSpPr>
        <p:spPr>
          <a:xfrm>
            <a:off x="8072916" y="2792985"/>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895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6" presetClass="emph" presetSubtype="0" fill="hold" grpId="1" nodeType="afterEffect">
                                  <p:stCondLst>
                                    <p:cond delay="0"/>
                                  </p:stCondLst>
                                  <p:childTnLst>
                                    <p:animScale>
                                      <p:cBhvr>
                                        <p:cTn id="12" dur="500" fill="hold"/>
                                        <p:tgtEl>
                                          <p:spTgt spid="22"/>
                                        </p:tgtEl>
                                      </p:cBhvr>
                                      <p:by x="150000" y="150000"/>
                                    </p:animScale>
                                  </p:childTnLst>
                                </p:cTn>
                              </p:par>
                              <p:par>
                                <p:cTn id="13" presetID="10" presetClass="exit" presetSubtype="0" fill="hold" grpId="2" nodeType="withEffect">
                                  <p:stCondLst>
                                    <p:cond delay="0"/>
                                  </p:stCondLst>
                                  <p:childTnLst>
                                    <p:animEffect transition="out" filter="fad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par>
                                <p:cTn id="16" presetID="42" presetClass="path" presetSubtype="0" accel="50000" decel="50000" fill="hold" grpId="0" nodeType="withEffect">
                                  <p:stCondLst>
                                    <p:cond delay="0"/>
                                  </p:stCondLst>
                                  <p:childTnLst>
                                    <p:animMotion origin="layout" path="M 1.875E-6 -3.7037E-6 L -0.03216 -0.06944 " pathEditMode="relative" rAng="0" ptsTypes="AA">
                                      <p:cBhvr>
                                        <p:cTn id="17" dur="600" fill="hold"/>
                                        <p:tgtEl>
                                          <p:spTgt spid="10"/>
                                        </p:tgtEl>
                                        <p:attrNameLst>
                                          <p:attrName>ppt_x</p:attrName>
                                          <p:attrName>ppt_y</p:attrName>
                                        </p:attrNameLst>
                                      </p:cBhvr>
                                      <p:rCtr x="-1615" y="-3472"/>
                                    </p:animMotion>
                                  </p:childTnLst>
                                </p:cTn>
                              </p:par>
                              <p:par>
                                <p:cTn id="18" presetID="10" presetClass="entr" presetSubtype="0" fill="hold" grpId="1"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accel="50000" decel="50000" fill="hold" grpId="0" nodeType="withEffect">
                                  <p:stCondLst>
                                    <p:cond delay="0"/>
                                  </p:stCondLst>
                                  <p:childTnLst>
                                    <p:animMotion origin="layout" path="M 1.875E-6 -3.7037E-6 L -0.02591 0.0757 " pathEditMode="relative" rAng="0" ptsTypes="AA">
                                      <p:cBhvr>
                                        <p:cTn id="22" dur="600" fill="hold"/>
                                        <p:tgtEl>
                                          <p:spTgt spid="14"/>
                                        </p:tgtEl>
                                        <p:attrNameLst>
                                          <p:attrName>ppt_x</p:attrName>
                                          <p:attrName>ppt_y</p:attrName>
                                        </p:attrNameLst>
                                      </p:cBhvr>
                                      <p:rCtr x="-1302" y="3773"/>
                                    </p:animMotion>
                                  </p:childTnLst>
                                </p:cTn>
                              </p:par>
                              <p:par>
                                <p:cTn id="23" presetID="10" presetClass="entr" presetSubtype="0" fill="hold" grpId="1"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42" presetClass="path" presetSubtype="0" accel="50000" decel="50000" fill="hold" grpId="0" nodeType="withEffect">
                                  <p:stCondLst>
                                    <p:cond delay="0"/>
                                  </p:stCondLst>
                                  <p:childTnLst>
                                    <p:animMotion origin="layout" path="M 1.875E-6 -3.7037E-6 L 1.875E-6 0.09074 " pathEditMode="relative" rAng="0" ptsTypes="AA">
                                      <p:cBhvr>
                                        <p:cTn id="27" dur="600" fill="hold"/>
                                        <p:tgtEl>
                                          <p:spTgt spid="15"/>
                                        </p:tgtEl>
                                        <p:attrNameLst>
                                          <p:attrName>ppt_x</p:attrName>
                                          <p:attrName>ppt_y</p:attrName>
                                        </p:attrNameLst>
                                      </p:cBhvr>
                                      <p:rCtr x="0" y="4537"/>
                                    </p:animMotion>
                                  </p:childTnLst>
                                </p:cTn>
                              </p:par>
                              <p:par>
                                <p:cTn id="28" presetID="10" presetClass="entr" presetSubtype="0" fill="hold" grpId="1"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42" presetClass="path" presetSubtype="0" accel="50000" decel="50000" fill="hold" grpId="0" nodeType="withEffect">
                                  <p:stCondLst>
                                    <p:cond delay="0"/>
                                  </p:stCondLst>
                                  <p:childTnLst>
                                    <p:animMotion origin="layout" path="M 2.29167E-6 -3.7037E-6 L -0.04727 -0.03333 " pathEditMode="relative" rAng="0" ptsTypes="AA">
                                      <p:cBhvr>
                                        <p:cTn id="32" dur="600" fill="hold"/>
                                        <p:tgtEl>
                                          <p:spTgt spid="16"/>
                                        </p:tgtEl>
                                        <p:attrNameLst>
                                          <p:attrName>ppt_x</p:attrName>
                                          <p:attrName>ppt_y</p:attrName>
                                        </p:attrNameLst>
                                      </p:cBhvr>
                                      <p:rCtr x="-2370" y="-1667"/>
                                    </p:animMotion>
                                  </p:childTnLst>
                                </p:cTn>
                              </p:par>
                              <p:par>
                                <p:cTn id="33" presetID="10" presetClass="entr"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42" presetClass="path" presetSubtype="0" accel="50000" decel="50000" fill="hold" grpId="0" nodeType="withEffect">
                                  <p:stCondLst>
                                    <p:cond delay="0"/>
                                  </p:stCondLst>
                                  <p:childTnLst>
                                    <p:animMotion origin="layout" path="M 2.5E-6 -3.7037E-6 L -1.04167E-6 -4.44444E-6 " pathEditMode="relative" rAng="0" ptsTypes="AA">
                                      <p:cBhvr>
                                        <p:cTn id="37" dur="600" fill="hold"/>
                                        <p:tgtEl>
                                          <p:spTgt spid="19"/>
                                        </p:tgtEl>
                                        <p:attrNameLst>
                                          <p:attrName>ppt_x</p:attrName>
                                          <p:attrName>ppt_y</p:attrName>
                                        </p:attrNameLst>
                                      </p:cBhvr>
                                      <p:rCtr x="-1771" y="2338"/>
                                    </p:animMotion>
                                  </p:childTnLst>
                                </p:cTn>
                              </p:par>
                              <p:par>
                                <p:cTn id="38" presetID="10" presetClass="entr" presetSubtype="0" fill="hold" grpId="1"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42" presetClass="path" presetSubtype="0" accel="50000" decel="50000" fill="hold" grpId="0" nodeType="withEffect">
                                  <p:stCondLst>
                                    <p:cond delay="0"/>
                                  </p:stCondLst>
                                  <p:childTnLst>
                                    <p:animMotion origin="layout" path="M 1.66667E-6 -3.7037E-6 L -0.05078 0.00371 " pathEditMode="relative" rAng="0" ptsTypes="AA">
                                      <p:cBhvr>
                                        <p:cTn id="42" dur="600" fill="hold"/>
                                        <p:tgtEl>
                                          <p:spTgt spid="20"/>
                                        </p:tgtEl>
                                        <p:attrNameLst>
                                          <p:attrName>ppt_x</p:attrName>
                                          <p:attrName>ppt_y</p:attrName>
                                        </p:attrNameLst>
                                      </p:cBhvr>
                                      <p:rCtr x="-2539" y="185"/>
                                    </p:animMotion>
                                  </p:childTnLst>
                                </p:cTn>
                              </p:par>
                              <p:par>
                                <p:cTn id="43" presetID="10" presetClass="entr" presetSubtype="0" fill="hold" grpId="1"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42" presetClass="path" presetSubtype="0" accel="50000" decel="50000" fill="hold" grpId="0" nodeType="withEffect">
                                  <p:stCondLst>
                                    <p:cond delay="0"/>
                                  </p:stCondLst>
                                  <p:childTnLst>
                                    <p:animMotion origin="layout" path="M 1.66667E-6 -3.7037E-6 L -0.01003 -0.08634 " pathEditMode="relative" rAng="0" ptsTypes="AA">
                                      <p:cBhvr>
                                        <p:cTn id="47" dur="600" fill="hold"/>
                                        <p:tgtEl>
                                          <p:spTgt spid="21"/>
                                        </p:tgtEl>
                                        <p:attrNameLst>
                                          <p:attrName>ppt_x</p:attrName>
                                          <p:attrName>ppt_y</p:attrName>
                                        </p:attrNameLst>
                                      </p:cBhvr>
                                      <p:rCtr x="-508" y="-4329"/>
                                    </p:animMotion>
                                  </p:childTnLst>
                                </p:cTn>
                              </p:par>
                              <p:par>
                                <p:cTn id="48" presetID="10" presetClass="entr" presetSubtype="0" fill="hold" grpId="1"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42" presetClass="path" presetSubtype="0" accel="50000" decel="50000" fill="hold" grpId="0" nodeType="withEffect">
                                  <p:stCondLst>
                                    <p:cond delay="0"/>
                                  </p:stCondLst>
                                  <p:childTnLst>
                                    <p:animMotion origin="layout" path="M 2.5E-6 -3.7037E-6 L 0.01002 -0.09074 " pathEditMode="relative" rAng="0" ptsTypes="AA">
                                      <p:cBhvr>
                                        <p:cTn id="52" dur="600" fill="hold"/>
                                        <p:tgtEl>
                                          <p:spTgt spid="23"/>
                                        </p:tgtEl>
                                        <p:attrNameLst>
                                          <p:attrName>ppt_x</p:attrName>
                                          <p:attrName>ppt_y</p:attrName>
                                        </p:attrNameLst>
                                      </p:cBhvr>
                                      <p:rCtr x="495" y="-4537"/>
                                    </p:animMotion>
                                  </p:childTnLst>
                                </p:cTn>
                              </p:par>
                              <p:par>
                                <p:cTn id="53" presetID="10" presetClass="entr" presetSubtype="0" fill="hold" grpId="1"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42" presetClass="path" presetSubtype="0" accel="50000" decel="50000" fill="hold" grpId="0" nodeType="withEffect">
                                  <p:stCondLst>
                                    <p:cond delay="0"/>
                                  </p:stCondLst>
                                  <p:childTnLst>
                                    <p:animMotion origin="layout" path="M 2.5E-6 -3.7037E-6 L 0.02734 -0.07523 " pathEditMode="relative" rAng="0" ptsTypes="AA">
                                      <p:cBhvr>
                                        <p:cTn id="57" dur="600" fill="hold"/>
                                        <p:tgtEl>
                                          <p:spTgt spid="24"/>
                                        </p:tgtEl>
                                        <p:attrNameLst>
                                          <p:attrName>ppt_x</p:attrName>
                                          <p:attrName>ppt_y</p:attrName>
                                        </p:attrNameLst>
                                      </p:cBhvr>
                                      <p:rCtr x="1367" y="-3773"/>
                                    </p:animMotion>
                                  </p:childTnLst>
                                </p:cTn>
                              </p:par>
                              <p:par>
                                <p:cTn id="58" presetID="10" presetClass="entr" presetSubtype="0" fill="hold" grpId="1"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42" presetClass="path" presetSubtype="0" accel="50000" decel="50000" fill="hold" grpId="0" nodeType="withEffect">
                                  <p:stCondLst>
                                    <p:cond delay="0"/>
                                  </p:stCondLst>
                                  <p:childTnLst>
                                    <p:animMotion origin="layout" path="M 1.66667E-6 -3.7037E-6 L 0.04023 -0.05393 " pathEditMode="relative" rAng="0" ptsTypes="AA">
                                      <p:cBhvr>
                                        <p:cTn id="62" dur="600" fill="hold"/>
                                        <p:tgtEl>
                                          <p:spTgt spid="25"/>
                                        </p:tgtEl>
                                        <p:attrNameLst>
                                          <p:attrName>ppt_x</p:attrName>
                                          <p:attrName>ppt_y</p:attrName>
                                        </p:attrNameLst>
                                      </p:cBhvr>
                                      <p:rCtr x="2005" y="-2708"/>
                                    </p:animMotion>
                                  </p:childTnLst>
                                </p:cTn>
                              </p:par>
                              <p:par>
                                <p:cTn id="63" presetID="10" presetClass="entr" presetSubtype="0" fill="hold" grpId="1"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42" presetClass="path" presetSubtype="0" accel="50000" decel="50000" fill="hold" grpId="0" nodeType="withEffect">
                                  <p:stCondLst>
                                    <p:cond delay="0"/>
                                  </p:stCondLst>
                                  <p:childTnLst>
                                    <p:animMotion origin="layout" path="M 1.66667E-6 -3.7037E-6 L 0.04857 -0.01782 " pathEditMode="relative" rAng="0" ptsTypes="AA">
                                      <p:cBhvr>
                                        <p:cTn id="67" dur="600" fill="hold"/>
                                        <p:tgtEl>
                                          <p:spTgt spid="26"/>
                                        </p:tgtEl>
                                        <p:attrNameLst>
                                          <p:attrName>ppt_x</p:attrName>
                                          <p:attrName>ppt_y</p:attrName>
                                        </p:attrNameLst>
                                      </p:cBhvr>
                                      <p:rCtr x="2422" y="-903"/>
                                    </p:animMotion>
                                  </p:childTnLst>
                                </p:cTn>
                              </p:par>
                              <p:par>
                                <p:cTn id="68" presetID="10" presetClass="entr" presetSubtype="0" fill="hold" grpId="1"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42" presetClass="path" presetSubtype="0" accel="50000" decel="50000" fill="hold" grpId="0" nodeType="withEffect">
                                  <p:stCondLst>
                                    <p:cond delay="0"/>
                                  </p:stCondLst>
                                  <p:childTnLst>
                                    <p:animMotion origin="layout" path="M 2.5E-6 -3.7037E-6 L -0.04388 0.04699 " pathEditMode="relative" rAng="0" ptsTypes="AA">
                                      <p:cBhvr>
                                        <p:cTn id="72" dur="600" fill="hold"/>
                                        <p:tgtEl>
                                          <p:spTgt spid="27"/>
                                        </p:tgtEl>
                                        <p:attrNameLst>
                                          <p:attrName>ppt_x</p:attrName>
                                          <p:attrName>ppt_y</p:attrName>
                                        </p:attrNameLst>
                                      </p:cBhvr>
                                      <p:rCtr x="-2201" y="2338"/>
                                    </p:animMotion>
                                  </p:childTnLst>
                                </p:cTn>
                              </p:par>
                              <p:par>
                                <p:cTn id="73" presetID="10" presetClass="entr" presetSubtype="0" fill="hold" grpId="1"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42" presetClass="path" presetSubtype="0" accel="50000" decel="50000" fill="hold" grpId="0" nodeType="withEffect">
                                  <p:stCondLst>
                                    <p:cond delay="0"/>
                                  </p:stCondLst>
                                  <p:childTnLst>
                                    <p:animMotion origin="layout" path="M 1.66667E-6 -3.7037E-6 L 0.04857 0.01783 " pathEditMode="relative" rAng="0" ptsTypes="AA">
                                      <p:cBhvr>
                                        <p:cTn id="77" dur="600" fill="hold"/>
                                        <p:tgtEl>
                                          <p:spTgt spid="28"/>
                                        </p:tgtEl>
                                        <p:attrNameLst>
                                          <p:attrName>ppt_x</p:attrName>
                                          <p:attrName>ppt_y</p:attrName>
                                        </p:attrNameLst>
                                      </p:cBhvr>
                                      <p:rCtr x="2422" y="880"/>
                                    </p:animMotion>
                                  </p:childTnLst>
                                </p:cTn>
                              </p:par>
                              <p:par>
                                <p:cTn id="78" presetID="10" presetClass="entr" presetSubtype="0" fill="hold" grpId="1"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par>
                                <p:cTn id="81" presetID="42" presetClass="path" presetSubtype="0" accel="50000" decel="50000" fill="hold" grpId="0" nodeType="withEffect">
                                  <p:stCondLst>
                                    <p:cond delay="0"/>
                                  </p:stCondLst>
                                  <p:childTnLst>
                                    <p:animMotion origin="layout" path="M 1.66667E-6 -3.7037E-6 L 0.03815 0.05857 " pathEditMode="relative" rAng="0" ptsTypes="AA">
                                      <p:cBhvr>
                                        <p:cTn id="82" dur="600" fill="hold"/>
                                        <p:tgtEl>
                                          <p:spTgt spid="29"/>
                                        </p:tgtEl>
                                        <p:attrNameLst>
                                          <p:attrName>ppt_x</p:attrName>
                                          <p:attrName>ppt_y</p:attrName>
                                        </p:attrNameLst>
                                      </p:cBhvr>
                                      <p:rCtr x="1901" y="2917"/>
                                    </p:animMotion>
                                  </p:childTnLst>
                                </p:cTn>
                              </p:par>
                              <p:par>
                                <p:cTn id="83" presetID="10" presetClass="entr" presetSubtype="0" fill="hold" grpId="1"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par>
                                <p:cTn id="86" presetID="42" presetClass="path" presetSubtype="0" accel="50000" decel="50000" fill="hold" grpId="0" nodeType="withEffect">
                                  <p:stCondLst>
                                    <p:cond delay="0"/>
                                  </p:stCondLst>
                                  <p:childTnLst>
                                    <p:animMotion origin="layout" path="M 2.5E-6 -3.7037E-6 L 0.02109 0.0838 " pathEditMode="relative" rAng="0" ptsTypes="AA">
                                      <p:cBhvr>
                                        <p:cTn id="87" dur="600" fill="hold"/>
                                        <p:tgtEl>
                                          <p:spTgt spid="30"/>
                                        </p:tgtEl>
                                        <p:attrNameLst>
                                          <p:attrName>ppt_x</p:attrName>
                                          <p:attrName>ppt_y</p:attrName>
                                        </p:attrNameLst>
                                      </p:cBhvr>
                                      <p:rCtr x="1055" y="4190"/>
                                    </p:animMotion>
                                  </p:childTnLst>
                                </p:cTn>
                              </p:par>
                              <p:par>
                                <p:cTn id="88" presetID="10" presetClass="entr" presetSubtype="0" fill="hold" grpId="1" nodeType="with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500"/>
                                        <p:tgtEl>
                                          <p:spTgt spid="30"/>
                                        </p:tgtEl>
                                      </p:cBhvr>
                                    </p:animEffect>
                                  </p:childTnLst>
                                </p:cTn>
                              </p:par>
                              <p:par>
                                <p:cTn id="91" presetID="53" presetClass="exit" presetSubtype="32" fill="hold" grpId="0" nodeType="withEffect">
                                  <p:stCondLst>
                                    <p:cond delay="0"/>
                                  </p:stCondLst>
                                  <p:childTnLst>
                                    <p:anim calcmode="lin" valueType="num">
                                      <p:cBhvr>
                                        <p:cTn id="92" dur="500"/>
                                        <p:tgtEl>
                                          <p:spTgt spid="18"/>
                                        </p:tgtEl>
                                        <p:attrNameLst>
                                          <p:attrName>ppt_w</p:attrName>
                                        </p:attrNameLst>
                                      </p:cBhvr>
                                      <p:tavLst>
                                        <p:tav tm="0">
                                          <p:val>
                                            <p:strVal val="ppt_w"/>
                                          </p:val>
                                        </p:tav>
                                        <p:tav tm="100000">
                                          <p:val>
                                            <p:fltVal val="0"/>
                                          </p:val>
                                        </p:tav>
                                      </p:tavLst>
                                    </p:anim>
                                    <p:anim calcmode="lin" valueType="num">
                                      <p:cBhvr>
                                        <p:cTn id="93" dur="500"/>
                                        <p:tgtEl>
                                          <p:spTgt spid="18"/>
                                        </p:tgtEl>
                                        <p:attrNameLst>
                                          <p:attrName>ppt_h</p:attrName>
                                        </p:attrNameLst>
                                      </p:cBhvr>
                                      <p:tavLst>
                                        <p:tav tm="0">
                                          <p:val>
                                            <p:strVal val="ppt_h"/>
                                          </p:val>
                                        </p:tav>
                                        <p:tav tm="100000">
                                          <p:val>
                                            <p:fltVal val="0"/>
                                          </p:val>
                                        </p:tav>
                                      </p:tavLst>
                                    </p:anim>
                                    <p:animEffect transition="out" filter="fade">
                                      <p:cBhvr>
                                        <p:cTn id="94" dur="500"/>
                                        <p:tgtEl>
                                          <p:spTgt spid="18"/>
                                        </p:tgtEl>
                                      </p:cBhvr>
                                    </p:animEffect>
                                    <p:set>
                                      <p:cBhvr>
                                        <p:cTn id="95"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2" grpId="1" animBg="1"/>
      <p:bldP spid="22" grpId="2" animBg="1"/>
      <p:bldP spid="10" grpId="0" animBg="1"/>
      <p:bldP spid="10" grpId="1" animBg="1"/>
      <p:bldP spid="14" grpId="0" animBg="1"/>
      <p:bldP spid="14" grpId="1" animBg="1"/>
      <p:bldP spid="15" grpId="0" animBg="1"/>
      <p:bldP spid="15" grpId="1" animBg="1"/>
      <p:bldP spid="16" grpId="0" animBg="1"/>
      <p:bldP spid="16" grpId="1" animBg="1"/>
      <p:bldP spid="19" grpId="0" animBg="1"/>
      <p:bldP spid="19" grpId="1" animBg="1"/>
      <p:bldP spid="20" grpId="0" animBg="1"/>
      <p:bldP spid="20" grpId="1" animBg="1"/>
      <p:bldP spid="21" grpId="0" animBg="1"/>
      <p:bldP spid="21"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5C08C-DC06-468C-99DE-770A774B4001}"/>
              </a:ext>
            </a:extLst>
          </p:cNvPr>
          <p:cNvSpPr>
            <a:spLocks noGrp="1"/>
          </p:cNvSpPr>
          <p:nvPr>
            <p:ph type="title"/>
          </p:nvPr>
        </p:nvSpPr>
        <p:spPr/>
        <p:txBody>
          <a:bodyPr/>
          <a:lstStyle/>
          <a:p>
            <a:r>
              <a:rPr lang="en-US" dirty="0"/>
              <a:t>Service Mesh</a:t>
            </a:r>
          </a:p>
        </p:txBody>
      </p:sp>
      <p:sp>
        <p:nvSpPr>
          <p:cNvPr id="34" name="TextBox 33">
            <a:extLst>
              <a:ext uri="{FF2B5EF4-FFF2-40B4-BE49-F238E27FC236}">
                <a16:creationId xmlns:a16="http://schemas.microsoft.com/office/drawing/2014/main" id="{5F4C0E7E-AEF3-47D3-82F9-F14E46924904}"/>
              </a:ext>
            </a:extLst>
          </p:cNvPr>
          <p:cNvSpPr txBox="1"/>
          <p:nvPr/>
        </p:nvSpPr>
        <p:spPr>
          <a:xfrm>
            <a:off x="1352150" y="2107714"/>
            <a:ext cx="9974612" cy="3416320"/>
          </a:xfrm>
          <a:prstGeom prst="rect">
            <a:avLst/>
          </a:prstGeom>
          <a:noFill/>
        </p:spPr>
        <p:txBody>
          <a:bodyPr wrap="square" rtlCol="0">
            <a:spAutoFit/>
          </a:bodyPr>
          <a:lstStyle/>
          <a:p>
            <a:r>
              <a:rPr lang="en-US" dirty="0"/>
              <a:t>Service Mesh is a</a:t>
            </a:r>
            <a:r>
              <a:rPr lang="en-IN" dirty="0"/>
              <a:t> “dedicated infrastructure layer for making service-to-service communication safe, fast, and reliable”</a:t>
            </a:r>
          </a:p>
          <a:p>
            <a:endParaRPr lang="en-US" dirty="0"/>
          </a:p>
          <a:p>
            <a:endParaRPr lang="en-US" dirty="0"/>
          </a:p>
          <a:p>
            <a:r>
              <a:rPr lang="en-US" dirty="0"/>
              <a:t>Benefits:</a:t>
            </a:r>
          </a:p>
          <a:p>
            <a:r>
              <a:rPr lang="en-US" dirty="0"/>
              <a:t>•	Service discovery: Registry and discovery of services</a:t>
            </a:r>
          </a:p>
          <a:p>
            <a:r>
              <a:rPr lang="en-US" dirty="0"/>
              <a:t>•	Routing: Intelligent load balancing and network routing, better health checks, automatic 	deployment patterns such as blue-green or canary deployments</a:t>
            </a:r>
          </a:p>
          <a:p>
            <a:r>
              <a:rPr lang="en-US" dirty="0"/>
              <a:t>•	Resilience: retries, timeouts and circuit breakers</a:t>
            </a:r>
          </a:p>
          <a:p>
            <a:r>
              <a:rPr lang="en-US" dirty="0"/>
              <a:t>•	Security: TLS-based encryption including key management</a:t>
            </a:r>
          </a:p>
          <a:p>
            <a:r>
              <a:rPr lang="en-US" dirty="0"/>
              <a:t>•	Telemetry: collection of metrics and tracing identifiers</a:t>
            </a:r>
          </a:p>
          <a:p>
            <a:endParaRPr lang="en-US" dirty="0"/>
          </a:p>
        </p:txBody>
      </p:sp>
    </p:spTree>
    <p:extLst>
      <p:ext uri="{BB962C8B-B14F-4D97-AF65-F5344CB8AC3E}">
        <p14:creationId xmlns:p14="http://schemas.microsoft.com/office/powerpoint/2010/main" val="133086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xEl>
                                              <p:pRg st="3" end="3"/>
                                            </p:txEl>
                                          </p:spTgt>
                                        </p:tgtEl>
                                        <p:attrNameLst>
                                          <p:attrName>style.visibility</p:attrName>
                                        </p:attrNameLst>
                                      </p:cBhvr>
                                      <p:to>
                                        <p:strVal val="visible"/>
                                      </p:to>
                                    </p:set>
                                    <p:animEffect transition="in" filter="fade">
                                      <p:cBhvr>
                                        <p:cTn id="12" dur="500"/>
                                        <p:tgtEl>
                                          <p:spTgt spid="3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xEl>
                                              <p:pRg st="4" end="4"/>
                                            </p:txEl>
                                          </p:spTgt>
                                        </p:tgtEl>
                                        <p:attrNameLst>
                                          <p:attrName>style.visibility</p:attrName>
                                        </p:attrNameLst>
                                      </p:cBhvr>
                                      <p:to>
                                        <p:strVal val="visible"/>
                                      </p:to>
                                    </p:set>
                                    <p:animEffect transition="in" filter="fade">
                                      <p:cBhvr>
                                        <p:cTn id="17" dur="500"/>
                                        <p:tgtEl>
                                          <p:spTgt spid="3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xEl>
                                              <p:pRg st="5" end="5"/>
                                            </p:txEl>
                                          </p:spTgt>
                                        </p:tgtEl>
                                        <p:attrNameLst>
                                          <p:attrName>style.visibility</p:attrName>
                                        </p:attrNameLst>
                                      </p:cBhvr>
                                      <p:to>
                                        <p:strVal val="visible"/>
                                      </p:to>
                                    </p:set>
                                    <p:animEffect transition="in" filter="fade">
                                      <p:cBhvr>
                                        <p:cTn id="22" dur="500"/>
                                        <p:tgtEl>
                                          <p:spTgt spid="3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xEl>
                                              <p:pRg st="6" end="6"/>
                                            </p:txEl>
                                          </p:spTgt>
                                        </p:tgtEl>
                                        <p:attrNameLst>
                                          <p:attrName>style.visibility</p:attrName>
                                        </p:attrNameLst>
                                      </p:cBhvr>
                                      <p:to>
                                        <p:strVal val="visible"/>
                                      </p:to>
                                    </p:set>
                                    <p:animEffect transition="in" filter="fade">
                                      <p:cBhvr>
                                        <p:cTn id="27" dur="500"/>
                                        <p:tgtEl>
                                          <p:spTgt spid="3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
                                            <p:txEl>
                                              <p:pRg st="7" end="7"/>
                                            </p:txEl>
                                          </p:spTgt>
                                        </p:tgtEl>
                                        <p:attrNameLst>
                                          <p:attrName>style.visibility</p:attrName>
                                        </p:attrNameLst>
                                      </p:cBhvr>
                                      <p:to>
                                        <p:strVal val="visible"/>
                                      </p:to>
                                    </p:set>
                                    <p:animEffect transition="in" filter="fade">
                                      <p:cBhvr>
                                        <p:cTn id="32" dur="500"/>
                                        <p:tgtEl>
                                          <p:spTgt spid="3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
                                            <p:txEl>
                                              <p:pRg st="8" end="8"/>
                                            </p:txEl>
                                          </p:spTgt>
                                        </p:tgtEl>
                                        <p:attrNameLst>
                                          <p:attrName>style.visibility</p:attrName>
                                        </p:attrNameLst>
                                      </p:cBhvr>
                                      <p:to>
                                        <p:strVal val="visible"/>
                                      </p:to>
                                    </p:set>
                                    <p:animEffect transition="in" filter="fade">
                                      <p:cBhvr>
                                        <p:cTn id="37" dur="500"/>
                                        <p:tgtEl>
                                          <p:spTgt spid="3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rvice mesh architecture with control and data planes">
            <a:extLst>
              <a:ext uri="{FF2B5EF4-FFF2-40B4-BE49-F238E27FC236}">
                <a16:creationId xmlns:a16="http://schemas.microsoft.com/office/drawing/2014/main" id="{DAFF181A-C60B-4399-9AE0-EAA531232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313" y="981076"/>
            <a:ext cx="10758487" cy="514826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33C0BAA-7E26-4767-895E-00B87E30D65C}"/>
              </a:ext>
            </a:extLst>
          </p:cNvPr>
          <p:cNvSpPr>
            <a:spLocks noGrp="1"/>
          </p:cNvSpPr>
          <p:nvPr>
            <p:ph type="title"/>
          </p:nvPr>
        </p:nvSpPr>
        <p:spPr>
          <a:xfrm>
            <a:off x="1097280" y="286604"/>
            <a:ext cx="10058400" cy="694472"/>
          </a:xfrm>
        </p:spPr>
        <p:txBody>
          <a:bodyPr>
            <a:normAutofit fontScale="90000"/>
          </a:bodyPr>
          <a:lstStyle/>
          <a:p>
            <a:r>
              <a:rPr lang="en-US" dirty="0"/>
              <a:t>Service Mesh Architecture</a:t>
            </a:r>
          </a:p>
        </p:txBody>
      </p:sp>
    </p:spTree>
    <p:extLst>
      <p:ext uri="{BB962C8B-B14F-4D97-AF65-F5344CB8AC3E}">
        <p14:creationId xmlns:p14="http://schemas.microsoft.com/office/powerpoint/2010/main" val="2641272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Copyright  © TechLanders Solutions</a:t>
            </a:r>
          </a:p>
        </p:txBody>
      </p:sp>
      <p:sp>
        <p:nvSpPr>
          <p:cNvPr id="4" name="Slide Number Placeholder 3"/>
          <p:cNvSpPr>
            <a:spLocks noGrp="1"/>
          </p:cNvSpPr>
          <p:nvPr>
            <p:ph type="sldNum" sz="quarter" idx="12"/>
          </p:nvPr>
        </p:nvSpPr>
        <p:spPr/>
        <p:txBody>
          <a:bodyPr/>
          <a:lstStyle/>
          <a:p>
            <a:fld id="{13F480B4-4699-41FE-89A7-96EFD1001786}" type="slidenum">
              <a:rPr lang="en-US" smtClean="0"/>
              <a:t>16</a:t>
            </a:fld>
            <a:endParaRPr lang="en-US"/>
          </a:p>
        </p:txBody>
      </p:sp>
      <p:sp>
        <p:nvSpPr>
          <p:cNvPr id="5" name="Title 4"/>
          <p:cNvSpPr>
            <a:spLocks noGrp="1"/>
          </p:cNvSpPr>
          <p:nvPr>
            <p:ph type="title"/>
          </p:nvPr>
        </p:nvSpPr>
        <p:spPr/>
        <p:txBody>
          <a:bodyPr>
            <a:noAutofit/>
          </a:bodyPr>
          <a:lstStyle/>
          <a:p>
            <a:r>
              <a:rPr lang="en-US" sz="4219" dirty="0">
                <a:effectLst>
                  <a:outerShdw blurRad="38100" dist="38100" dir="2700000" algn="tl">
                    <a:srgbClr val="000000">
                      <a:alpha val="43137"/>
                    </a:srgbClr>
                  </a:outerShdw>
                </a:effectLst>
              </a:rPr>
              <a:t>Docker Containers</a:t>
            </a:r>
            <a:br>
              <a:rPr lang="en-US" sz="4219" dirty="0">
                <a:effectLst>
                  <a:outerShdw blurRad="38100" dist="38100" dir="2700000" algn="tl">
                    <a:srgbClr val="000000">
                      <a:alpha val="43137"/>
                    </a:srgbClr>
                  </a:outerShdw>
                </a:effectLst>
              </a:rPr>
            </a:br>
            <a:endParaRPr lang="en-US" sz="4219" dirty="0">
              <a:effectLst>
                <a:outerShdw blurRad="38100" dist="38100" dir="2700000" algn="tl">
                  <a:srgbClr val="000000">
                    <a:alpha val="43137"/>
                  </a:srgbClr>
                </a:outerShdw>
              </a:effectLst>
            </a:endParaRPr>
          </a:p>
        </p:txBody>
      </p:sp>
      <p:sp>
        <p:nvSpPr>
          <p:cNvPr id="2" name="Content Placeholder 1"/>
          <p:cNvSpPr>
            <a:spLocks noGrp="1"/>
          </p:cNvSpPr>
          <p:nvPr>
            <p:ph idx="1"/>
          </p:nvPr>
        </p:nvSpPr>
        <p:spPr>
          <a:xfrm>
            <a:off x="695325" y="1219200"/>
            <a:ext cx="10801350" cy="4906963"/>
          </a:xfrm>
        </p:spPr>
        <p:txBody>
          <a:bodyPr>
            <a:normAutofit/>
          </a:bodyPr>
          <a:lstStyle/>
          <a:p>
            <a:pPr marL="431060" indent="-301742">
              <a:lnSpc>
                <a:spcPct val="120000"/>
              </a:lnSpc>
              <a:spcBef>
                <a:spcPts val="472"/>
              </a:spcBef>
              <a:buSzPct val="68000"/>
              <a:buFont typeface="Wingdings 3"/>
              <a:buChar char=""/>
            </a:pPr>
            <a:endParaRPr lang="en-US" sz="1688" dirty="0"/>
          </a:p>
          <a:p>
            <a:pPr marL="431060" indent="-301742">
              <a:lnSpc>
                <a:spcPct val="120000"/>
              </a:lnSpc>
              <a:spcBef>
                <a:spcPts val="472"/>
              </a:spcBef>
              <a:buSzPct val="68000"/>
              <a:buFont typeface="Wingdings 3"/>
              <a:buChar char=""/>
            </a:pPr>
            <a:r>
              <a:rPr lang="en-US" sz="1688" dirty="0"/>
              <a:t>A Docker container is a running instance of a Docker image. </a:t>
            </a:r>
          </a:p>
          <a:p>
            <a:pPr marL="431060" indent="-301742">
              <a:lnSpc>
                <a:spcPct val="120000"/>
              </a:lnSpc>
              <a:spcBef>
                <a:spcPts val="472"/>
              </a:spcBef>
              <a:buSzPct val="68000"/>
              <a:buFont typeface="Wingdings 3"/>
              <a:buChar char=""/>
            </a:pPr>
            <a:endParaRPr lang="en-US" sz="1688" dirty="0"/>
          </a:p>
          <a:p>
            <a:pPr marL="431060" indent="-301742">
              <a:lnSpc>
                <a:spcPct val="120000"/>
              </a:lnSpc>
              <a:spcBef>
                <a:spcPts val="472"/>
              </a:spcBef>
              <a:buSzPct val="68000"/>
              <a:buFont typeface="Wingdings 3"/>
              <a:buChar char=""/>
            </a:pPr>
            <a:r>
              <a:rPr lang="en-US" sz="1688" dirty="0"/>
              <a:t>You can run, start, stop, move, or delete a container using Docker API or CLI commands. </a:t>
            </a:r>
          </a:p>
          <a:p>
            <a:pPr marL="431060" indent="-301742">
              <a:lnSpc>
                <a:spcPct val="120000"/>
              </a:lnSpc>
              <a:spcBef>
                <a:spcPts val="472"/>
              </a:spcBef>
              <a:buSzPct val="68000"/>
              <a:buFont typeface="Wingdings 3"/>
              <a:buChar char=""/>
            </a:pPr>
            <a:endParaRPr lang="en-US" sz="1688" dirty="0"/>
          </a:p>
          <a:p>
            <a:pPr marL="431060" indent="-301742">
              <a:lnSpc>
                <a:spcPct val="120000"/>
              </a:lnSpc>
              <a:spcBef>
                <a:spcPts val="472"/>
              </a:spcBef>
              <a:buSzPct val="68000"/>
              <a:buFont typeface="Wingdings 3"/>
              <a:buChar char=""/>
            </a:pPr>
            <a:r>
              <a:rPr lang="en-US" sz="1688" dirty="0"/>
              <a:t>When you run a container, you can provide configuration metadata such as networking information or environment variables. </a:t>
            </a:r>
          </a:p>
          <a:p>
            <a:pPr marL="431060" indent="-301742">
              <a:lnSpc>
                <a:spcPct val="120000"/>
              </a:lnSpc>
              <a:spcBef>
                <a:spcPts val="472"/>
              </a:spcBef>
              <a:buSzPct val="68000"/>
              <a:buFont typeface="Wingdings 3"/>
              <a:buChar char=""/>
            </a:pPr>
            <a:endParaRPr lang="en-US" sz="1688" dirty="0"/>
          </a:p>
          <a:p>
            <a:pPr marL="431060" indent="-301742">
              <a:lnSpc>
                <a:spcPct val="120000"/>
              </a:lnSpc>
              <a:spcBef>
                <a:spcPts val="472"/>
              </a:spcBef>
              <a:buSzPct val="68000"/>
              <a:buFont typeface="Wingdings 3"/>
              <a:buChar char=""/>
            </a:pPr>
            <a:r>
              <a:rPr lang="en-US" sz="1688" dirty="0"/>
              <a:t>Each container is an isolated and secure application platform, but can be given access to resources running in a different host or container, as well as persistent storage or databases.</a:t>
            </a:r>
          </a:p>
          <a:p>
            <a:pPr marL="431060" indent="-301742">
              <a:lnSpc>
                <a:spcPct val="120000"/>
              </a:lnSpc>
              <a:spcBef>
                <a:spcPts val="472"/>
              </a:spcBef>
              <a:buSzPct val="68000"/>
              <a:buFont typeface="Wingdings 3"/>
              <a:buChar char=""/>
            </a:pPr>
            <a:endParaRPr lang="en-US" sz="1688" dirty="0"/>
          </a:p>
          <a:p>
            <a:pPr marL="431060" indent="-301742">
              <a:lnSpc>
                <a:spcPct val="120000"/>
              </a:lnSpc>
              <a:spcBef>
                <a:spcPts val="472"/>
              </a:spcBef>
              <a:buSzPct val="68000"/>
              <a:buFont typeface="Wingdings 3"/>
              <a:buChar char=""/>
            </a:pPr>
            <a:r>
              <a:rPr lang="en-US" sz="1688" dirty="0"/>
              <a:t>Docker containers are the run component of Docker.</a:t>
            </a:r>
          </a:p>
          <a:p>
            <a:pPr marL="129318" indent="0">
              <a:buNone/>
            </a:pPr>
            <a:endParaRPr lang="en-US" sz="2156" dirty="0"/>
          </a:p>
          <a:p>
            <a:pPr marL="129318" indent="0">
              <a:buNone/>
            </a:pPr>
            <a:endParaRPr lang="en-US" dirty="0"/>
          </a:p>
        </p:txBody>
      </p:sp>
    </p:spTree>
    <p:extLst>
      <p:ext uri="{BB962C8B-B14F-4D97-AF65-F5344CB8AC3E}">
        <p14:creationId xmlns:p14="http://schemas.microsoft.com/office/powerpoint/2010/main" val="25699268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5C08C-DC06-468C-99DE-770A774B4001}"/>
              </a:ext>
            </a:extLst>
          </p:cNvPr>
          <p:cNvSpPr>
            <a:spLocks noGrp="1"/>
          </p:cNvSpPr>
          <p:nvPr>
            <p:ph type="title"/>
          </p:nvPr>
        </p:nvSpPr>
        <p:spPr/>
        <p:txBody>
          <a:bodyPr/>
          <a:lstStyle/>
          <a:p>
            <a:r>
              <a:rPr lang="en-US" dirty="0"/>
              <a:t>Service Mesh- Key Players</a:t>
            </a:r>
          </a:p>
        </p:txBody>
      </p:sp>
      <p:sp>
        <p:nvSpPr>
          <p:cNvPr id="34" name="TextBox 33">
            <a:extLst>
              <a:ext uri="{FF2B5EF4-FFF2-40B4-BE49-F238E27FC236}">
                <a16:creationId xmlns:a16="http://schemas.microsoft.com/office/drawing/2014/main" id="{5F4C0E7E-AEF3-47D3-82F9-F14E46924904}"/>
              </a:ext>
            </a:extLst>
          </p:cNvPr>
          <p:cNvSpPr txBox="1"/>
          <p:nvPr/>
        </p:nvSpPr>
        <p:spPr>
          <a:xfrm>
            <a:off x="1352150" y="2107714"/>
            <a:ext cx="9974612" cy="3139321"/>
          </a:xfrm>
          <a:prstGeom prst="rect">
            <a:avLst/>
          </a:prstGeom>
          <a:noFill/>
        </p:spPr>
        <p:txBody>
          <a:bodyPr wrap="square" rtlCol="0">
            <a:spAutoFit/>
          </a:bodyPr>
          <a:lstStyle/>
          <a:p>
            <a:r>
              <a:rPr lang="en-IN" b="1" dirty="0"/>
              <a:t>Envoy</a:t>
            </a:r>
            <a:r>
              <a:rPr lang="en-IN" dirty="0"/>
              <a:t>: </a:t>
            </a:r>
            <a:r>
              <a:rPr lang="en-US" dirty="0"/>
              <a:t>an open-source proxy server developed at Lyft. Mainly </a:t>
            </a:r>
            <a:r>
              <a:rPr lang="en-US" dirty="0" err="1"/>
              <a:t>Dataplane</a:t>
            </a:r>
            <a:r>
              <a:rPr lang="en-US" dirty="0"/>
              <a:t> with </a:t>
            </a:r>
            <a:r>
              <a:rPr lang="en-IN" dirty="0"/>
              <a:t>convenient configuration API.</a:t>
            </a:r>
          </a:p>
          <a:p>
            <a:endParaRPr lang="en-IN" dirty="0"/>
          </a:p>
          <a:p>
            <a:r>
              <a:rPr lang="en-IN" b="1" dirty="0" err="1"/>
              <a:t>Linkerd</a:t>
            </a:r>
            <a:r>
              <a:rPr lang="en-IN" dirty="0"/>
              <a:t>: A</a:t>
            </a:r>
            <a:r>
              <a:rPr lang="en-US" dirty="0"/>
              <a:t>n open-source project sponsored by Buoyant and the original service mesh. </a:t>
            </a:r>
          </a:p>
          <a:p>
            <a:endParaRPr lang="en-US" dirty="0"/>
          </a:p>
          <a:p>
            <a:r>
              <a:rPr lang="en-IN" b="1" dirty="0"/>
              <a:t>Istio</a:t>
            </a:r>
            <a:r>
              <a:rPr lang="en-IN" dirty="0"/>
              <a:t>: T</a:t>
            </a:r>
            <a:r>
              <a:rPr lang="en-US" dirty="0"/>
              <a:t>he most popular service mesh today. It was launched jointly by Google, IBM and Lyft and is expected to ultimately join the CNCF. Istio is a control plane that needs to be paired with a data plane to form a service mesh.</a:t>
            </a:r>
          </a:p>
          <a:p>
            <a:endParaRPr lang="en-US" dirty="0"/>
          </a:p>
          <a:p>
            <a:r>
              <a:rPr lang="en-IN" b="1" dirty="0"/>
              <a:t>Consul</a:t>
            </a:r>
            <a:r>
              <a:rPr lang="en-IN" dirty="0"/>
              <a:t>: Sponsored by hashicorp. </a:t>
            </a:r>
            <a:r>
              <a:rPr lang="en-US" dirty="0"/>
              <a:t>Specializes in service discovery. Consul works with several data planes and can be used with or without other control planes such as Istio.</a:t>
            </a:r>
          </a:p>
        </p:txBody>
      </p:sp>
    </p:spTree>
    <p:extLst>
      <p:ext uri="{BB962C8B-B14F-4D97-AF65-F5344CB8AC3E}">
        <p14:creationId xmlns:p14="http://schemas.microsoft.com/office/powerpoint/2010/main" val="369944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xEl>
                                              <p:pRg st="2" end="2"/>
                                            </p:txEl>
                                          </p:spTgt>
                                        </p:tgtEl>
                                        <p:attrNameLst>
                                          <p:attrName>style.visibility</p:attrName>
                                        </p:attrNameLst>
                                      </p:cBhvr>
                                      <p:to>
                                        <p:strVal val="visible"/>
                                      </p:to>
                                    </p:set>
                                    <p:animEffect transition="in" filter="fade">
                                      <p:cBhvr>
                                        <p:cTn id="12" dur="500"/>
                                        <p:tgtEl>
                                          <p:spTgt spid="3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xEl>
                                              <p:pRg st="4" end="4"/>
                                            </p:txEl>
                                          </p:spTgt>
                                        </p:tgtEl>
                                        <p:attrNameLst>
                                          <p:attrName>style.visibility</p:attrName>
                                        </p:attrNameLst>
                                      </p:cBhvr>
                                      <p:to>
                                        <p:strVal val="visible"/>
                                      </p:to>
                                    </p:set>
                                    <p:animEffect transition="in" filter="fade">
                                      <p:cBhvr>
                                        <p:cTn id="17" dur="500"/>
                                        <p:tgtEl>
                                          <p:spTgt spid="3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xEl>
                                              <p:pRg st="6" end="6"/>
                                            </p:txEl>
                                          </p:spTgt>
                                        </p:tgtEl>
                                        <p:attrNameLst>
                                          <p:attrName>style.visibility</p:attrName>
                                        </p:attrNameLst>
                                      </p:cBhvr>
                                      <p:to>
                                        <p:strVal val="visible"/>
                                      </p:to>
                                    </p:set>
                                    <p:animEffect transition="in" filter="fade">
                                      <p:cBhvr>
                                        <p:cTn id="22" dur="500"/>
                                        <p:tgtEl>
                                          <p:spTgt spid="3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5C08C-DC06-468C-99DE-770A774B4001}"/>
              </a:ext>
            </a:extLst>
          </p:cNvPr>
          <p:cNvSpPr>
            <a:spLocks noGrp="1"/>
          </p:cNvSpPr>
          <p:nvPr>
            <p:ph type="title"/>
          </p:nvPr>
        </p:nvSpPr>
        <p:spPr/>
        <p:txBody>
          <a:bodyPr/>
          <a:lstStyle/>
          <a:p>
            <a:r>
              <a:rPr lang="en-US" dirty="0"/>
              <a:t>Service Mesh- ISTIO</a:t>
            </a:r>
          </a:p>
        </p:txBody>
      </p:sp>
      <p:pic>
        <p:nvPicPr>
          <p:cNvPr id="2050" name="Picture 2" descr="Istio control and data plane using Envoy">
            <a:extLst>
              <a:ext uri="{FF2B5EF4-FFF2-40B4-BE49-F238E27FC236}">
                <a16:creationId xmlns:a16="http://schemas.microsoft.com/office/drawing/2014/main" id="{16389081-BD50-4FF5-ABB4-E7E54C50C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6" y="1737360"/>
            <a:ext cx="11125200" cy="4391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43577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5C08C-DC06-468C-99DE-770A774B4001}"/>
              </a:ext>
            </a:extLst>
          </p:cNvPr>
          <p:cNvSpPr>
            <a:spLocks noGrp="1"/>
          </p:cNvSpPr>
          <p:nvPr>
            <p:ph type="title"/>
          </p:nvPr>
        </p:nvSpPr>
        <p:spPr>
          <a:xfrm>
            <a:off x="1066800" y="286603"/>
            <a:ext cx="10088880" cy="684947"/>
          </a:xfrm>
        </p:spPr>
        <p:txBody>
          <a:bodyPr>
            <a:normAutofit fontScale="90000"/>
          </a:bodyPr>
          <a:lstStyle/>
          <a:p>
            <a:r>
              <a:rPr lang="en-US" dirty="0"/>
              <a:t>Service Mesh- ISTIO</a:t>
            </a:r>
          </a:p>
        </p:txBody>
      </p:sp>
      <p:pic>
        <p:nvPicPr>
          <p:cNvPr id="3074" name="Picture 2">
            <a:extLst>
              <a:ext uri="{FF2B5EF4-FFF2-40B4-BE49-F238E27FC236}">
                <a16:creationId xmlns:a16="http://schemas.microsoft.com/office/drawing/2014/main" id="{FCC6F02A-3270-4070-B0B9-EB89CAD0D4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1" y="1095375"/>
            <a:ext cx="10791824" cy="4919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8172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5C08C-DC06-468C-99DE-770A774B4001}"/>
              </a:ext>
            </a:extLst>
          </p:cNvPr>
          <p:cNvSpPr>
            <a:spLocks noGrp="1"/>
          </p:cNvSpPr>
          <p:nvPr>
            <p:ph type="title"/>
          </p:nvPr>
        </p:nvSpPr>
        <p:spPr/>
        <p:txBody>
          <a:bodyPr/>
          <a:lstStyle/>
          <a:p>
            <a:r>
              <a:rPr lang="en-US" dirty="0"/>
              <a:t>Service Mesh- ISTIO</a:t>
            </a:r>
          </a:p>
        </p:txBody>
      </p:sp>
      <p:sp>
        <p:nvSpPr>
          <p:cNvPr id="3" name="Rectangle 2">
            <a:extLst>
              <a:ext uri="{FF2B5EF4-FFF2-40B4-BE49-F238E27FC236}">
                <a16:creationId xmlns:a16="http://schemas.microsoft.com/office/drawing/2014/main" id="{C2028C37-60E4-450F-851D-2ADAFAD52CFF}"/>
              </a:ext>
            </a:extLst>
          </p:cNvPr>
          <p:cNvSpPr/>
          <p:nvPr/>
        </p:nvSpPr>
        <p:spPr>
          <a:xfrm>
            <a:off x="1097281" y="1920359"/>
            <a:ext cx="10058400" cy="4801314"/>
          </a:xfrm>
          <a:prstGeom prst="rect">
            <a:avLst/>
          </a:prstGeom>
        </p:spPr>
        <p:txBody>
          <a:bodyPr wrap="square">
            <a:spAutoFit/>
          </a:bodyPr>
          <a:lstStyle/>
          <a:p>
            <a:r>
              <a:rPr lang="en-IN" b="1" dirty="0"/>
              <a:t>Pilot: Connectivity and Communication</a:t>
            </a:r>
          </a:p>
          <a:p>
            <a:r>
              <a:rPr lang="en-IN" dirty="0"/>
              <a:t>	</a:t>
            </a:r>
            <a:r>
              <a:rPr lang="en-US" dirty="0"/>
              <a:t>Traffic management</a:t>
            </a:r>
          </a:p>
          <a:p>
            <a:r>
              <a:rPr lang="en-US" dirty="0"/>
              <a:t>	Fault injection</a:t>
            </a:r>
          </a:p>
          <a:p>
            <a:r>
              <a:rPr lang="en-US" dirty="0"/>
              <a:t>	Layer 7 Load balancing</a:t>
            </a:r>
          </a:p>
          <a:p>
            <a:endParaRPr lang="en-US" dirty="0"/>
          </a:p>
          <a:p>
            <a:r>
              <a:rPr lang="en-IN" b="1" dirty="0"/>
              <a:t>Mixer: Monitoring and Observability</a:t>
            </a:r>
          </a:p>
          <a:p>
            <a:r>
              <a:rPr lang="en-US" dirty="0"/>
              <a:t>	</a:t>
            </a:r>
            <a:r>
              <a:rPr lang="en-IN" dirty="0"/>
              <a:t>Backend abstraction with policy control and telemetry collections</a:t>
            </a:r>
          </a:p>
          <a:p>
            <a:r>
              <a:rPr lang="en-IN" dirty="0"/>
              <a:t>	Latency</a:t>
            </a:r>
          </a:p>
          <a:p>
            <a:r>
              <a:rPr lang="en-IN" dirty="0"/>
              <a:t>	Reliability- Additional caching for Sidecars</a:t>
            </a:r>
          </a:p>
          <a:p>
            <a:endParaRPr lang="en-IN" dirty="0"/>
          </a:p>
          <a:p>
            <a:r>
              <a:rPr lang="en-IN" b="1" dirty="0"/>
              <a:t>Citadel(Galley): Encryption and Authentication </a:t>
            </a:r>
          </a:p>
          <a:p>
            <a:r>
              <a:rPr lang="en-IN" dirty="0"/>
              <a:t>	Service authentication</a:t>
            </a:r>
            <a:br>
              <a:rPr lang="en-IN" dirty="0"/>
            </a:br>
            <a:r>
              <a:rPr lang="en-IN" dirty="0"/>
              <a:t>	Authentication policy</a:t>
            </a:r>
          </a:p>
          <a:p>
            <a:r>
              <a:rPr lang="en-IN" dirty="0"/>
              <a:t>	RBAC</a:t>
            </a:r>
          </a:p>
          <a:p>
            <a:r>
              <a:rPr lang="en-IN" dirty="0"/>
              <a:t>	TLS authentication &amp; Key management</a:t>
            </a:r>
          </a:p>
          <a:p>
            <a:endParaRPr lang="en-US" dirty="0"/>
          </a:p>
          <a:p>
            <a:endParaRPr lang="en-IN" dirty="0"/>
          </a:p>
        </p:txBody>
      </p:sp>
    </p:spTree>
    <p:extLst>
      <p:ext uri="{BB962C8B-B14F-4D97-AF65-F5344CB8AC3E}">
        <p14:creationId xmlns:p14="http://schemas.microsoft.com/office/powerpoint/2010/main" val="14993393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E6AB-63AD-4DCE-876B-3D39DB88BCF5}"/>
              </a:ext>
            </a:extLst>
          </p:cNvPr>
          <p:cNvSpPr>
            <a:spLocks noGrp="1"/>
          </p:cNvSpPr>
          <p:nvPr>
            <p:ph type="title"/>
          </p:nvPr>
        </p:nvSpPr>
        <p:spPr/>
        <p:txBody>
          <a:bodyPr/>
          <a:lstStyle/>
          <a:p>
            <a:r>
              <a:rPr lang="en-US" dirty="0"/>
              <a:t>Microservices</a:t>
            </a:r>
          </a:p>
        </p:txBody>
      </p:sp>
      <p:sp>
        <p:nvSpPr>
          <p:cNvPr id="18" name="Oval 17">
            <a:extLst>
              <a:ext uri="{FF2B5EF4-FFF2-40B4-BE49-F238E27FC236}">
                <a16:creationId xmlns:a16="http://schemas.microsoft.com/office/drawing/2014/main" id="{FFB667CB-9529-4879-B8F8-0C74D46E2E0F}"/>
              </a:ext>
            </a:extLst>
          </p:cNvPr>
          <p:cNvSpPr/>
          <p:nvPr/>
        </p:nvSpPr>
        <p:spPr>
          <a:xfrm>
            <a:off x="7838338" y="2558407"/>
            <a:ext cx="591995" cy="591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44E9FAA-FEB6-420C-A073-C512779FE074}"/>
              </a:ext>
            </a:extLst>
          </p:cNvPr>
          <p:cNvSpPr/>
          <p:nvPr/>
        </p:nvSpPr>
        <p:spPr>
          <a:xfrm>
            <a:off x="7787353" y="2507422"/>
            <a:ext cx="693964" cy="693964"/>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DC3B01-E009-43C4-875C-25541F17ABDB}"/>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15F44F6-90EB-4257-8053-C8F58170C677}"/>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DE36966-60BF-47AE-AD36-2EFFFDC9EF8F}"/>
              </a:ext>
            </a:extLst>
          </p:cNvPr>
          <p:cNvSpPr txBox="1"/>
          <p:nvPr/>
        </p:nvSpPr>
        <p:spPr>
          <a:xfrm>
            <a:off x="4448700" y="6334780"/>
            <a:ext cx="1838708" cy="523220"/>
          </a:xfrm>
          <a:prstGeom prst="rect">
            <a:avLst/>
          </a:prstGeom>
          <a:noFill/>
        </p:spPr>
        <p:txBody>
          <a:bodyPr wrap="none" rtlCol="0">
            <a:spAutoFit/>
          </a:bodyPr>
          <a:lstStyle/>
          <a:p>
            <a:r>
              <a:rPr lang="en-US" sz="2800" dirty="0">
                <a:solidFill>
                  <a:schemeClr val="accent1">
                    <a:lumMod val="20000"/>
                    <a:lumOff val="80000"/>
                  </a:schemeClr>
                </a:solidFill>
              </a:rPr>
              <a:t>Gagandeep</a:t>
            </a:r>
          </a:p>
        </p:txBody>
      </p:sp>
      <p:sp>
        <p:nvSpPr>
          <p:cNvPr id="10" name="Oval 9">
            <a:extLst>
              <a:ext uri="{FF2B5EF4-FFF2-40B4-BE49-F238E27FC236}">
                <a16:creationId xmlns:a16="http://schemas.microsoft.com/office/drawing/2014/main" id="{CA2FD360-2550-44AD-BB31-98E2BCE59946}"/>
              </a:ext>
            </a:extLst>
          </p:cNvPr>
          <p:cNvSpPr/>
          <p:nvPr/>
        </p:nvSpPr>
        <p:spPr>
          <a:xfrm>
            <a:off x="8077392" y="2792989"/>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6D83147-B4B7-4C34-BE72-B8CCD27B9F40}"/>
              </a:ext>
            </a:extLst>
          </p:cNvPr>
          <p:cNvSpPr/>
          <p:nvPr/>
        </p:nvSpPr>
        <p:spPr>
          <a:xfrm>
            <a:off x="8077392" y="2792988"/>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B0E6CDB-9172-4D84-8C79-F2106F23817E}"/>
              </a:ext>
            </a:extLst>
          </p:cNvPr>
          <p:cNvSpPr/>
          <p:nvPr/>
        </p:nvSpPr>
        <p:spPr>
          <a:xfrm>
            <a:off x="8077392" y="2792988"/>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E6C2B8E-EFC3-46C8-811E-D38AE8E819B8}"/>
              </a:ext>
            </a:extLst>
          </p:cNvPr>
          <p:cNvSpPr/>
          <p:nvPr/>
        </p:nvSpPr>
        <p:spPr>
          <a:xfrm>
            <a:off x="8075154" y="2792988"/>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22BD453-E502-4285-A75E-9E5F5C47ED62}"/>
              </a:ext>
            </a:extLst>
          </p:cNvPr>
          <p:cNvSpPr/>
          <p:nvPr/>
        </p:nvSpPr>
        <p:spPr>
          <a:xfrm>
            <a:off x="8072916" y="2792988"/>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2FF2BF4-6A6E-4DE6-BAB6-6037C849B3D4}"/>
              </a:ext>
            </a:extLst>
          </p:cNvPr>
          <p:cNvSpPr/>
          <p:nvPr/>
        </p:nvSpPr>
        <p:spPr>
          <a:xfrm>
            <a:off x="8079630" y="2792988"/>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C7C1A0E-B334-4893-8F39-C53593481806}"/>
              </a:ext>
            </a:extLst>
          </p:cNvPr>
          <p:cNvSpPr/>
          <p:nvPr/>
        </p:nvSpPr>
        <p:spPr>
          <a:xfrm>
            <a:off x="8079630" y="2792988"/>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426A287-A126-4470-AAFC-5A1CE89883FF}"/>
              </a:ext>
            </a:extLst>
          </p:cNvPr>
          <p:cNvSpPr/>
          <p:nvPr/>
        </p:nvSpPr>
        <p:spPr>
          <a:xfrm>
            <a:off x="8072916" y="2792987"/>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2153A4F-B2F4-4770-BE06-6C2C1D5500C7}"/>
              </a:ext>
            </a:extLst>
          </p:cNvPr>
          <p:cNvSpPr/>
          <p:nvPr/>
        </p:nvSpPr>
        <p:spPr>
          <a:xfrm>
            <a:off x="8072916" y="2792987"/>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A01F1CC-62CC-43BC-83FA-BAF119692599}"/>
              </a:ext>
            </a:extLst>
          </p:cNvPr>
          <p:cNvSpPr/>
          <p:nvPr/>
        </p:nvSpPr>
        <p:spPr>
          <a:xfrm>
            <a:off x="8079630" y="2792987"/>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DEEB9EB-1DA2-4429-B563-9A5979376EE9}"/>
              </a:ext>
            </a:extLst>
          </p:cNvPr>
          <p:cNvSpPr/>
          <p:nvPr/>
        </p:nvSpPr>
        <p:spPr>
          <a:xfrm>
            <a:off x="8079630" y="2792987"/>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95761D-45E7-465A-8C64-AD6C2FF287BC}"/>
              </a:ext>
            </a:extLst>
          </p:cNvPr>
          <p:cNvSpPr/>
          <p:nvPr/>
        </p:nvSpPr>
        <p:spPr>
          <a:xfrm>
            <a:off x="8072916" y="2792986"/>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86A6F3F-BEBF-4C2A-82D6-0D89881589F8}"/>
              </a:ext>
            </a:extLst>
          </p:cNvPr>
          <p:cNvSpPr/>
          <p:nvPr/>
        </p:nvSpPr>
        <p:spPr>
          <a:xfrm>
            <a:off x="8079630" y="2792986"/>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08E0526-8855-4B9F-B9B1-30E680C3CBDE}"/>
              </a:ext>
            </a:extLst>
          </p:cNvPr>
          <p:cNvSpPr/>
          <p:nvPr/>
        </p:nvSpPr>
        <p:spPr>
          <a:xfrm>
            <a:off x="8079630" y="2792986"/>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E2596D9-8A13-4D8B-A5C9-408231BE8A2E}"/>
              </a:ext>
            </a:extLst>
          </p:cNvPr>
          <p:cNvSpPr/>
          <p:nvPr/>
        </p:nvSpPr>
        <p:spPr>
          <a:xfrm>
            <a:off x="8072916" y="2792985"/>
            <a:ext cx="122840" cy="122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047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6" presetClass="emph" presetSubtype="0" fill="hold" grpId="1" nodeType="afterEffect">
                                  <p:stCondLst>
                                    <p:cond delay="0"/>
                                  </p:stCondLst>
                                  <p:childTnLst>
                                    <p:animScale>
                                      <p:cBhvr>
                                        <p:cTn id="12" dur="500" fill="hold"/>
                                        <p:tgtEl>
                                          <p:spTgt spid="22"/>
                                        </p:tgtEl>
                                      </p:cBhvr>
                                      <p:by x="150000" y="150000"/>
                                    </p:animScale>
                                  </p:childTnLst>
                                </p:cTn>
                              </p:par>
                              <p:par>
                                <p:cTn id="13" presetID="10" presetClass="exit" presetSubtype="0" fill="hold" grpId="2" nodeType="withEffect">
                                  <p:stCondLst>
                                    <p:cond delay="0"/>
                                  </p:stCondLst>
                                  <p:childTnLst>
                                    <p:animEffect transition="out" filter="fad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par>
                                <p:cTn id="16" presetID="42" presetClass="path" presetSubtype="0" accel="50000" decel="50000" fill="hold" grpId="0" nodeType="withEffect">
                                  <p:stCondLst>
                                    <p:cond delay="0"/>
                                  </p:stCondLst>
                                  <p:childTnLst>
                                    <p:animMotion origin="layout" path="M 1.875E-6 -3.7037E-6 L -0.03216 -0.06944 " pathEditMode="relative" rAng="0" ptsTypes="AA">
                                      <p:cBhvr>
                                        <p:cTn id="17" dur="600" fill="hold"/>
                                        <p:tgtEl>
                                          <p:spTgt spid="10"/>
                                        </p:tgtEl>
                                        <p:attrNameLst>
                                          <p:attrName>ppt_x</p:attrName>
                                          <p:attrName>ppt_y</p:attrName>
                                        </p:attrNameLst>
                                      </p:cBhvr>
                                      <p:rCtr x="-1615" y="-3472"/>
                                    </p:animMotion>
                                  </p:childTnLst>
                                </p:cTn>
                              </p:par>
                              <p:par>
                                <p:cTn id="18" presetID="10" presetClass="entr" presetSubtype="0" fill="hold" grpId="1"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accel="50000" decel="50000" fill="hold" grpId="0" nodeType="withEffect">
                                  <p:stCondLst>
                                    <p:cond delay="0"/>
                                  </p:stCondLst>
                                  <p:childTnLst>
                                    <p:animMotion origin="layout" path="M 1.875E-6 -3.7037E-6 L -0.02591 0.0757 " pathEditMode="relative" rAng="0" ptsTypes="AA">
                                      <p:cBhvr>
                                        <p:cTn id="22" dur="600" fill="hold"/>
                                        <p:tgtEl>
                                          <p:spTgt spid="14"/>
                                        </p:tgtEl>
                                        <p:attrNameLst>
                                          <p:attrName>ppt_x</p:attrName>
                                          <p:attrName>ppt_y</p:attrName>
                                        </p:attrNameLst>
                                      </p:cBhvr>
                                      <p:rCtr x="-1302" y="3773"/>
                                    </p:animMotion>
                                  </p:childTnLst>
                                </p:cTn>
                              </p:par>
                              <p:par>
                                <p:cTn id="23" presetID="10" presetClass="entr" presetSubtype="0" fill="hold" grpId="1"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42" presetClass="path" presetSubtype="0" accel="50000" decel="50000" fill="hold" grpId="0" nodeType="withEffect">
                                  <p:stCondLst>
                                    <p:cond delay="0"/>
                                  </p:stCondLst>
                                  <p:childTnLst>
                                    <p:animMotion origin="layout" path="M 1.875E-6 -3.7037E-6 L 1.875E-6 0.09074 " pathEditMode="relative" rAng="0" ptsTypes="AA">
                                      <p:cBhvr>
                                        <p:cTn id="27" dur="600" fill="hold"/>
                                        <p:tgtEl>
                                          <p:spTgt spid="15"/>
                                        </p:tgtEl>
                                        <p:attrNameLst>
                                          <p:attrName>ppt_x</p:attrName>
                                          <p:attrName>ppt_y</p:attrName>
                                        </p:attrNameLst>
                                      </p:cBhvr>
                                      <p:rCtr x="0" y="4537"/>
                                    </p:animMotion>
                                  </p:childTnLst>
                                </p:cTn>
                              </p:par>
                              <p:par>
                                <p:cTn id="28" presetID="10" presetClass="entr" presetSubtype="0" fill="hold" grpId="1"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42" presetClass="path" presetSubtype="0" accel="50000" decel="50000" fill="hold" grpId="0" nodeType="withEffect">
                                  <p:stCondLst>
                                    <p:cond delay="0"/>
                                  </p:stCondLst>
                                  <p:childTnLst>
                                    <p:animMotion origin="layout" path="M 2.29167E-6 -3.7037E-6 L -0.04727 -0.03333 " pathEditMode="relative" rAng="0" ptsTypes="AA">
                                      <p:cBhvr>
                                        <p:cTn id="32" dur="600" fill="hold"/>
                                        <p:tgtEl>
                                          <p:spTgt spid="16"/>
                                        </p:tgtEl>
                                        <p:attrNameLst>
                                          <p:attrName>ppt_x</p:attrName>
                                          <p:attrName>ppt_y</p:attrName>
                                        </p:attrNameLst>
                                      </p:cBhvr>
                                      <p:rCtr x="-2370" y="-1667"/>
                                    </p:animMotion>
                                  </p:childTnLst>
                                </p:cTn>
                              </p:par>
                              <p:par>
                                <p:cTn id="33" presetID="10" presetClass="entr"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42" presetClass="path" presetSubtype="0" accel="50000" decel="50000" fill="hold" grpId="0" nodeType="withEffect">
                                  <p:stCondLst>
                                    <p:cond delay="0"/>
                                  </p:stCondLst>
                                  <p:childTnLst>
                                    <p:animMotion origin="layout" path="M 2.5E-6 -3.7037E-6 L -1.04167E-6 -4.44444E-6 " pathEditMode="relative" rAng="0" ptsTypes="AA">
                                      <p:cBhvr>
                                        <p:cTn id="37" dur="600" fill="hold"/>
                                        <p:tgtEl>
                                          <p:spTgt spid="19"/>
                                        </p:tgtEl>
                                        <p:attrNameLst>
                                          <p:attrName>ppt_x</p:attrName>
                                          <p:attrName>ppt_y</p:attrName>
                                        </p:attrNameLst>
                                      </p:cBhvr>
                                      <p:rCtr x="-1771" y="2338"/>
                                    </p:animMotion>
                                  </p:childTnLst>
                                </p:cTn>
                              </p:par>
                              <p:par>
                                <p:cTn id="38" presetID="10" presetClass="entr" presetSubtype="0" fill="hold" grpId="1"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42" presetClass="path" presetSubtype="0" accel="50000" decel="50000" fill="hold" grpId="0" nodeType="withEffect">
                                  <p:stCondLst>
                                    <p:cond delay="0"/>
                                  </p:stCondLst>
                                  <p:childTnLst>
                                    <p:animMotion origin="layout" path="M 1.66667E-6 -3.7037E-6 L -0.05078 0.00371 " pathEditMode="relative" rAng="0" ptsTypes="AA">
                                      <p:cBhvr>
                                        <p:cTn id="42" dur="600" fill="hold"/>
                                        <p:tgtEl>
                                          <p:spTgt spid="20"/>
                                        </p:tgtEl>
                                        <p:attrNameLst>
                                          <p:attrName>ppt_x</p:attrName>
                                          <p:attrName>ppt_y</p:attrName>
                                        </p:attrNameLst>
                                      </p:cBhvr>
                                      <p:rCtr x="-2539" y="185"/>
                                    </p:animMotion>
                                  </p:childTnLst>
                                </p:cTn>
                              </p:par>
                              <p:par>
                                <p:cTn id="43" presetID="10" presetClass="entr" presetSubtype="0" fill="hold" grpId="1"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42" presetClass="path" presetSubtype="0" accel="50000" decel="50000" fill="hold" grpId="0" nodeType="withEffect">
                                  <p:stCondLst>
                                    <p:cond delay="0"/>
                                  </p:stCondLst>
                                  <p:childTnLst>
                                    <p:animMotion origin="layout" path="M 1.66667E-6 -3.7037E-6 L -0.01003 -0.08634 " pathEditMode="relative" rAng="0" ptsTypes="AA">
                                      <p:cBhvr>
                                        <p:cTn id="47" dur="600" fill="hold"/>
                                        <p:tgtEl>
                                          <p:spTgt spid="21"/>
                                        </p:tgtEl>
                                        <p:attrNameLst>
                                          <p:attrName>ppt_x</p:attrName>
                                          <p:attrName>ppt_y</p:attrName>
                                        </p:attrNameLst>
                                      </p:cBhvr>
                                      <p:rCtr x="-508" y="-4329"/>
                                    </p:animMotion>
                                  </p:childTnLst>
                                </p:cTn>
                              </p:par>
                              <p:par>
                                <p:cTn id="48" presetID="10" presetClass="entr" presetSubtype="0" fill="hold" grpId="1"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42" presetClass="path" presetSubtype="0" accel="50000" decel="50000" fill="hold" grpId="0" nodeType="withEffect">
                                  <p:stCondLst>
                                    <p:cond delay="0"/>
                                  </p:stCondLst>
                                  <p:childTnLst>
                                    <p:animMotion origin="layout" path="M 2.5E-6 -3.7037E-6 L 0.01002 -0.09074 " pathEditMode="relative" rAng="0" ptsTypes="AA">
                                      <p:cBhvr>
                                        <p:cTn id="52" dur="600" fill="hold"/>
                                        <p:tgtEl>
                                          <p:spTgt spid="23"/>
                                        </p:tgtEl>
                                        <p:attrNameLst>
                                          <p:attrName>ppt_x</p:attrName>
                                          <p:attrName>ppt_y</p:attrName>
                                        </p:attrNameLst>
                                      </p:cBhvr>
                                      <p:rCtr x="495" y="-4537"/>
                                    </p:animMotion>
                                  </p:childTnLst>
                                </p:cTn>
                              </p:par>
                              <p:par>
                                <p:cTn id="53" presetID="10" presetClass="entr" presetSubtype="0" fill="hold" grpId="1"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42" presetClass="path" presetSubtype="0" accel="50000" decel="50000" fill="hold" grpId="0" nodeType="withEffect">
                                  <p:stCondLst>
                                    <p:cond delay="0"/>
                                  </p:stCondLst>
                                  <p:childTnLst>
                                    <p:animMotion origin="layout" path="M 2.5E-6 -3.7037E-6 L 0.02734 -0.07523 " pathEditMode="relative" rAng="0" ptsTypes="AA">
                                      <p:cBhvr>
                                        <p:cTn id="57" dur="600" fill="hold"/>
                                        <p:tgtEl>
                                          <p:spTgt spid="24"/>
                                        </p:tgtEl>
                                        <p:attrNameLst>
                                          <p:attrName>ppt_x</p:attrName>
                                          <p:attrName>ppt_y</p:attrName>
                                        </p:attrNameLst>
                                      </p:cBhvr>
                                      <p:rCtr x="1367" y="-3773"/>
                                    </p:animMotion>
                                  </p:childTnLst>
                                </p:cTn>
                              </p:par>
                              <p:par>
                                <p:cTn id="58" presetID="10" presetClass="entr" presetSubtype="0" fill="hold" grpId="1"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42" presetClass="path" presetSubtype="0" accel="50000" decel="50000" fill="hold" grpId="0" nodeType="withEffect">
                                  <p:stCondLst>
                                    <p:cond delay="0"/>
                                  </p:stCondLst>
                                  <p:childTnLst>
                                    <p:animMotion origin="layout" path="M 1.66667E-6 -3.7037E-6 L 0.04023 -0.05393 " pathEditMode="relative" rAng="0" ptsTypes="AA">
                                      <p:cBhvr>
                                        <p:cTn id="62" dur="600" fill="hold"/>
                                        <p:tgtEl>
                                          <p:spTgt spid="25"/>
                                        </p:tgtEl>
                                        <p:attrNameLst>
                                          <p:attrName>ppt_x</p:attrName>
                                          <p:attrName>ppt_y</p:attrName>
                                        </p:attrNameLst>
                                      </p:cBhvr>
                                      <p:rCtr x="2005" y="-2708"/>
                                    </p:animMotion>
                                  </p:childTnLst>
                                </p:cTn>
                              </p:par>
                              <p:par>
                                <p:cTn id="63" presetID="10" presetClass="entr" presetSubtype="0" fill="hold" grpId="1"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42" presetClass="path" presetSubtype="0" accel="50000" decel="50000" fill="hold" grpId="0" nodeType="withEffect">
                                  <p:stCondLst>
                                    <p:cond delay="0"/>
                                  </p:stCondLst>
                                  <p:childTnLst>
                                    <p:animMotion origin="layout" path="M 1.66667E-6 -3.7037E-6 L 0.04857 -0.01782 " pathEditMode="relative" rAng="0" ptsTypes="AA">
                                      <p:cBhvr>
                                        <p:cTn id="67" dur="600" fill="hold"/>
                                        <p:tgtEl>
                                          <p:spTgt spid="26"/>
                                        </p:tgtEl>
                                        <p:attrNameLst>
                                          <p:attrName>ppt_x</p:attrName>
                                          <p:attrName>ppt_y</p:attrName>
                                        </p:attrNameLst>
                                      </p:cBhvr>
                                      <p:rCtr x="2422" y="-903"/>
                                    </p:animMotion>
                                  </p:childTnLst>
                                </p:cTn>
                              </p:par>
                              <p:par>
                                <p:cTn id="68" presetID="10" presetClass="entr" presetSubtype="0" fill="hold" grpId="1"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42" presetClass="path" presetSubtype="0" accel="50000" decel="50000" fill="hold" grpId="0" nodeType="withEffect">
                                  <p:stCondLst>
                                    <p:cond delay="0"/>
                                  </p:stCondLst>
                                  <p:childTnLst>
                                    <p:animMotion origin="layout" path="M 2.5E-6 -3.7037E-6 L -0.04388 0.04699 " pathEditMode="relative" rAng="0" ptsTypes="AA">
                                      <p:cBhvr>
                                        <p:cTn id="72" dur="600" fill="hold"/>
                                        <p:tgtEl>
                                          <p:spTgt spid="27"/>
                                        </p:tgtEl>
                                        <p:attrNameLst>
                                          <p:attrName>ppt_x</p:attrName>
                                          <p:attrName>ppt_y</p:attrName>
                                        </p:attrNameLst>
                                      </p:cBhvr>
                                      <p:rCtr x="-2201" y="2338"/>
                                    </p:animMotion>
                                  </p:childTnLst>
                                </p:cTn>
                              </p:par>
                              <p:par>
                                <p:cTn id="73" presetID="10" presetClass="entr" presetSubtype="0" fill="hold" grpId="1"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42" presetClass="path" presetSubtype="0" accel="50000" decel="50000" fill="hold" grpId="0" nodeType="withEffect">
                                  <p:stCondLst>
                                    <p:cond delay="0"/>
                                  </p:stCondLst>
                                  <p:childTnLst>
                                    <p:animMotion origin="layout" path="M 1.66667E-6 -3.7037E-6 L 0.04857 0.01783 " pathEditMode="relative" rAng="0" ptsTypes="AA">
                                      <p:cBhvr>
                                        <p:cTn id="77" dur="600" fill="hold"/>
                                        <p:tgtEl>
                                          <p:spTgt spid="28"/>
                                        </p:tgtEl>
                                        <p:attrNameLst>
                                          <p:attrName>ppt_x</p:attrName>
                                          <p:attrName>ppt_y</p:attrName>
                                        </p:attrNameLst>
                                      </p:cBhvr>
                                      <p:rCtr x="2422" y="880"/>
                                    </p:animMotion>
                                  </p:childTnLst>
                                </p:cTn>
                              </p:par>
                              <p:par>
                                <p:cTn id="78" presetID="10" presetClass="entr" presetSubtype="0" fill="hold" grpId="1"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par>
                                <p:cTn id="81" presetID="42" presetClass="path" presetSubtype="0" accel="50000" decel="50000" fill="hold" grpId="0" nodeType="withEffect">
                                  <p:stCondLst>
                                    <p:cond delay="0"/>
                                  </p:stCondLst>
                                  <p:childTnLst>
                                    <p:animMotion origin="layout" path="M 1.66667E-6 -3.7037E-6 L 0.03815 0.05857 " pathEditMode="relative" rAng="0" ptsTypes="AA">
                                      <p:cBhvr>
                                        <p:cTn id="82" dur="600" fill="hold"/>
                                        <p:tgtEl>
                                          <p:spTgt spid="29"/>
                                        </p:tgtEl>
                                        <p:attrNameLst>
                                          <p:attrName>ppt_x</p:attrName>
                                          <p:attrName>ppt_y</p:attrName>
                                        </p:attrNameLst>
                                      </p:cBhvr>
                                      <p:rCtr x="1901" y="2917"/>
                                    </p:animMotion>
                                  </p:childTnLst>
                                </p:cTn>
                              </p:par>
                              <p:par>
                                <p:cTn id="83" presetID="10" presetClass="entr" presetSubtype="0" fill="hold" grpId="1"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par>
                                <p:cTn id="86" presetID="42" presetClass="path" presetSubtype="0" accel="50000" decel="50000" fill="hold" grpId="0" nodeType="withEffect">
                                  <p:stCondLst>
                                    <p:cond delay="0"/>
                                  </p:stCondLst>
                                  <p:childTnLst>
                                    <p:animMotion origin="layout" path="M 2.5E-6 -3.7037E-6 L 0.02109 0.0838 " pathEditMode="relative" rAng="0" ptsTypes="AA">
                                      <p:cBhvr>
                                        <p:cTn id="87" dur="600" fill="hold"/>
                                        <p:tgtEl>
                                          <p:spTgt spid="30"/>
                                        </p:tgtEl>
                                        <p:attrNameLst>
                                          <p:attrName>ppt_x</p:attrName>
                                          <p:attrName>ppt_y</p:attrName>
                                        </p:attrNameLst>
                                      </p:cBhvr>
                                      <p:rCtr x="1055" y="4190"/>
                                    </p:animMotion>
                                  </p:childTnLst>
                                </p:cTn>
                              </p:par>
                              <p:par>
                                <p:cTn id="88" presetID="10" presetClass="entr" presetSubtype="0" fill="hold" grpId="1" nodeType="with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500"/>
                                        <p:tgtEl>
                                          <p:spTgt spid="30"/>
                                        </p:tgtEl>
                                      </p:cBhvr>
                                    </p:animEffect>
                                  </p:childTnLst>
                                </p:cTn>
                              </p:par>
                              <p:par>
                                <p:cTn id="91" presetID="53" presetClass="exit" presetSubtype="32" fill="hold" grpId="0" nodeType="withEffect">
                                  <p:stCondLst>
                                    <p:cond delay="0"/>
                                  </p:stCondLst>
                                  <p:childTnLst>
                                    <p:anim calcmode="lin" valueType="num">
                                      <p:cBhvr>
                                        <p:cTn id="92" dur="500"/>
                                        <p:tgtEl>
                                          <p:spTgt spid="18"/>
                                        </p:tgtEl>
                                        <p:attrNameLst>
                                          <p:attrName>ppt_w</p:attrName>
                                        </p:attrNameLst>
                                      </p:cBhvr>
                                      <p:tavLst>
                                        <p:tav tm="0">
                                          <p:val>
                                            <p:strVal val="ppt_w"/>
                                          </p:val>
                                        </p:tav>
                                        <p:tav tm="100000">
                                          <p:val>
                                            <p:fltVal val="0"/>
                                          </p:val>
                                        </p:tav>
                                      </p:tavLst>
                                    </p:anim>
                                    <p:anim calcmode="lin" valueType="num">
                                      <p:cBhvr>
                                        <p:cTn id="93" dur="500"/>
                                        <p:tgtEl>
                                          <p:spTgt spid="18"/>
                                        </p:tgtEl>
                                        <p:attrNameLst>
                                          <p:attrName>ppt_h</p:attrName>
                                        </p:attrNameLst>
                                      </p:cBhvr>
                                      <p:tavLst>
                                        <p:tav tm="0">
                                          <p:val>
                                            <p:strVal val="ppt_h"/>
                                          </p:val>
                                        </p:tav>
                                        <p:tav tm="100000">
                                          <p:val>
                                            <p:fltVal val="0"/>
                                          </p:val>
                                        </p:tav>
                                      </p:tavLst>
                                    </p:anim>
                                    <p:animEffect transition="out" filter="fade">
                                      <p:cBhvr>
                                        <p:cTn id="94" dur="500"/>
                                        <p:tgtEl>
                                          <p:spTgt spid="18"/>
                                        </p:tgtEl>
                                      </p:cBhvr>
                                    </p:animEffect>
                                    <p:set>
                                      <p:cBhvr>
                                        <p:cTn id="95"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2" grpId="1" animBg="1"/>
      <p:bldP spid="22" grpId="2" animBg="1"/>
      <p:bldP spid="10" grpId="0" animBg="1"/>
      <p:bldP spid="10" grpId="1" animBg="1"/>
      <p:bldP spid="14" grpId="0" animBg="1"/>
      <p:bldP spid="14" grpId="1" animBg="1"/>
      <p:bldP spid="15" grpId="0" animBg="1"/>
      <p:bldP spid="15" grpId="1" animBg="1"/>
      <p:bldP spid="16" grpId="0" animBg="1"/>
      <p:bldP spid="16" grpId="1" animBg="1"/>
      <p:bldP spid="19" grpId="0" animBg="1"/>
      <p:bldP spid="19" grpId="1" animBg="1"/>
      <p:bldP spid="20" grpId="0" animBg="1"/>
      <p:bldP spid="20" grpId="1" animBg="1"/>
      <p:bldP spid="21" grpId="0" animBg="1"/>
      <p:bldP spid="21"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24445-80E8-4B1C-8470-1A242E31A7C2}"/>
              </a:ext>
            </a:extLst>
          </p:cNvPr>
          <p:cNvSpPr>
            <a:spLocks noGrp="1"/>
          </p:cNvSpPr>
          <p:nvPr>
            <p:ph type="title"/>
          </p:nvPr>
        </p:nvSpPr>
        <p:spPr/>
        <p:txBody>
          <a:bodyPr/>
          <a:lstStyle/>
          <a:p>
            <a:r>
              <a:rPr lang="en-US" dirty="0"/>
              <a:t>Kubernetes definition File</a:t>
            </a:r>
          </a:p>
        </p:txBody>
      </p:sp>
      <p:sp>
        <p:nvSpPr>
          <p:cNvPr id="4" name="TextBox 3">
            <a:extLst>
              <a:ext uri="{FF2B5EF4-FFF2-40B4-BE49-F238E27FC236}">
                <a16:creationId xmlns:a16="http://schemas.microsoft.com/office/drawing/2014/main" id="{2CEBF99F-3036-4641-BB67-3F9BCD5C41D3}"/>
              </a:ext>
            </a:extLst>
          </p:cNvPr>
          <p:cNvSpPr txBox="1"/>
          <p:nvPr/>
        </p:nvSpPr>
        <p:spPr>
          <a:xfrm>
            <a:off x="7680960" y="1656727"/>
            <a:ext cx="2175191" cy="369332"/>
          </a:xfrm>
          <a:prstGeom prst="rect">
            <a:avLst/>
          </a:prstGeom>
          <a:solidFill>
            <a:schemeClr val="bg1">
              <a:lumMod val="50000"/>
              <a:lumOff val="50000"/>
            </a:schemeClr>
          </a:solidFill>
        </p:spPr>
        <p:txBody>
          <a:bodyPr wrap="square" rtlCol="0">
            <a:spAutoFit/>
          </a:bodyPr>
          <a:lstStyle/>
          <a:p>
            <a:r>
              <a:rPr lang="en-US" dirty="0"/>
              <a:t>pod-</a:t>
            </a:r>
            <a:r>
              <a:rPr lang="en-US" dirty="0" err="1"/>
              <a:t>definition.yml</a:t>
            </a:r>
            <a:endParaRPr lang="en-US" dirty="0"/>
          </a:p>
        </p:txBody>
      </p:sp>
      <p:sp>
        <p:nvSpPr>
          <p:cNvPr id="5" name="TextBox 4">
            <a:extLst>
              <a:ext uri="{FF2B5EF4-FFF2-40B4-BE49-F238E27FC236}">
                <a16:creationId xmlns:a16="http://schemas.microsoft.com/office/drawing/2014/main" id="{6160F719-18DA-4B80-AE17-1FF8FE205898}"/>
              </a:ext>
            </a:extLst>
          </p:cNvPr>
          <p:cNvSpPr txBox="1"/>
          <p:nvPr/>
        </p:nvSpPr>
        <p:spPr>
          <a:xfrm>
            <a:off x="7680960" y="1984425"/>
            <a:ext cx="3782785" cy="2893100"/>
          </a:xfrm>
          <a:prstGeom prst="rect">
            <a:avLst/>
          </a:prstGeom>
          <a:solidFill>
            <a:schemeClr val="bg1">
              <a:lumMod val="75000"/>
              <a:lumOff val="25000"/>
            </a:schemeClr>
          </a:solidFill>
        </p:spPr>
        <p:txBody>
          <a:bodyPr vert="horz" wrap="square" lIns="91440" tIns="45720" rIns="91440" bIns="45720" rtlCol="0">
            <a:spAutoFit/>
          </a:bodyPr>
          <a:lstStyle>
            <a:lvl1pPr indent="0">
              <a:lnSpc>
                <a:spcPct val="120000"/>
              </a:lnSpc>
              <a:spcBef>
                <a:spcPts val="1000"/>
              </a:spcBef>
              <a:buSzPct val="125000"/>
              <a:buFont typeface="Arial" panose="020B0604020202020204" pitchFamily="34" charset="0"/>
              <a:buNone/>
              <a:defRPr sz="1200">
                <a:solidFill>
                  <a:schemeClr val="tx1"/>
                </a:solidFill>
                <a:latin typeface="Courier New" panose="02070309020205020404" pitchFamily="49" charset="0"/>
                <a:cs typeface="Courier New" panose="02070309020205020404" pitchFamily="49" charset="0"/>
              </a:defRPr>
            </a:lvl1pPr>
            <a:lvl2pPr marL="685800" indent="-228600" defTabSz="914400">
              <a:lnSpc>
                <a:spcPct val="120000"/>
              </a:lnSpc>
              <a:spcBef>
                <a:spcPts val="500"/>
              </a:spcBef>
              <a:buSzPct val="125000"/>
              <a:buFont typeface="Arial" panose="020B0604020202020204" pitchFamily="34" charset="0"/>
              <a:buChar char="•"/>
              <a:defRPr sz="2000">
                <a:solidFill>
                  <a:schemeClr val="tx1"/>
                </a:solidFill>
              </a:defRPr>
            </a:lvl2pPr>
            <a:lvl3pPr marL="1143000" indent="-228600" defTabSz="914400">
              <a:lnSpc>
                <a:spcPct val="120000"/>
              </a:lnSpc>
              <a:spcBef>
                <a:spcPts val="500"/>
              </a:spcBef>
              <a:buSzPct val="125000"/>
              <a:buFont typeface="Arial" panose="020B0604020202020204" pitchFamily="34" charset="0"/>
              <a:buChar char="•"/>
              <a:defRPr>
                <a:solidFill>
                  <a:schemeClr val="tx1"/>
                </a:solidFill>
              </a:defRPr>
            </a:lvl3pPr>
            <a:lvl4pPr marL="1600200" indent="-228600" defTabSz="914400">
              <a:lnSpc>
                <a:spcPct val="120000"/>
              </a:lnSpc>
              <a:spcBef>
                <a:spcPts val="500"/>
              </a:spcBef>
              <a:buSzPct val="125000"/>
              <a:buFont typeface="Arial" panose="020B0604020202020204" pitchFamily="34" charset="0"/>
              <a:buChar char="•"/>
              <a:defRPr sz="1600">
                <a:solidFill>
                  <a:schemeClr val="tx1"/>
                </a:solidFill>
              </a:defRPr>
            </a:lvl4pPr>
            <a:lvl5pPr marL="2057400" indent="-228600" defTabSz="914400">
              <a:lnSpc>
                <a:spcPct val="120000"/>
              </a:lnSpc>
              <a:spcBef>
                <a:spcPts val="500"/>
              </a:spcBef>
              <a:buSzPct val="125000"/>
              <a:buFont typeface="Arial" panose="020B0604020202020204" pitchFamily="34" charset="0"/>
              <a:buChar char="•"/>
              <a:defRPr sz="1600">
                <a:solidFill>
                  <a:schemeClr val="tx1"/>
                </a:solidFill>
              </a:defRPr>
            </a:lvl5pPr>
            <a:lvl6pPr marL="2514600" indent="-228600" defTabSz="914400">
              <a:lnSpc>
                <a:spcPct val="120000"/>
              </a:lnSpc>
              <a:spcBef>
                <a:spcPts val="500"/>
              </a:spcBef>
              <a:buSzPct val="125000"/>
              <a:buFont typeface="Arial" panose="020B0604020202020204" pitchFamily="34" charset="0"/>
              <a:buChar char="•"/>
              <a:defRPr sz="1400">
                <a:solidFill>
                  <a:schemeClr val="tx1"/>
                </a:solidFill>
              </a:defRPr>
            </a:lvl6pPr>
            <a:lvl7pPr marL="2971800" indent="-228600" defTabSz="914400">
              <a:lnSpc>
                <a:spcPct val="120000"/>
              </a:lnSpc>
              <a:spcBef>
                <a:spcPts val="500"/>
              </a:spcBef>
              <a:buSzPct val="125000"/>
              <a:buFont typeface="Arial" panose="020B0604020202020204" pitchFamily="34" charset="0"/>
              <a:buChar char="•"/>
              <a:defRPr sz="1400">
                <a:solidFill>
                  <a:schemeClr val="tx1"/>
                </a:solidFill>
              </a:defRPr>
            </a:lvl7pPr>
            <a:lvl8pPr marL="3429000" indent="-228600" defTabSz="914400">
              <a:lnSpc>
                <a:spcPct val="120000"/>
              </a:lnSpc>
              <a:spcBef>
                <a:spcPts val="500"/>
              </a:spcBef>
              <a:buSzPct val="125000"/>
              <a:buFont typeface="Arial" panose="020B0604020202020204" pitchFamily="34" charset="0"/>
              <a:buChar char="•"/>
              <a:defRPr sz="1400">
                <a:solidFill>
                  <a:schemeClr val="tx1"/>
                </a:solidFill>
              </a:defRPr>
            </a:lvl8pPr>
            <a:lvl9pPr marL="3886200" indent="-228600" defTabSz="914400">
              <a:lnSpc>
                <a:spcPct val="120000"/>
              </a:lnSpc>
              <a:spcBef>
                <a:spcPts val="500"/>
              </a:spcBef>
              <a:buSzPct val="125000"/>
              <a:buFont typeface="Arial" panose="020B0604020202020204" pitchFamily="34" charset="0"/>
              <a:buChar char="•"/>
              <a:defRPr sz="1400">
                <a:solidFill>
                  <a:schemeClr val="tx1"/>
                </a:solidFill>
              </a:defRPr>
            </a:lvl9pPr>
          </a:lstStyle>
          <a:p>
            <a:pPr>
              <a:lnSpc>
                <a:spcPct val="100000"/>
              </a:lnSpc>
              <a:spcBef>
                <a:spcPts val="600"/>
              </a:spcBef>
            </a:pPr>
            <a:r>
              <a:rPr lang="en-US" altLang="en-US" dirty="0" err="1"/>
              <a:t>apiVersion</a:t>
            </a:r>
            <a:r>
              <a:rPr lang="en-US" altLang="en-US" dirty="0"/>
              <a:t>: </a:t>
            </a:r>
          </a:p>
          <a:p>
            <a:pPr>
              <a:lnSpc>
                <a:spcPct val="100000"/>
              </a:lnSpc>
              <a:spcBef>
                <a:spcPts val="600"/>
              </a:spcBef>
            </a:pPr>
            <a:endParaRPr lang="en-US" altLang="en-US" dirty="0"/>
          </a:p>
          <a:p>
            <a:pPr>
              <a:lnSpc>
                <a:spcPct val="100000"/>
              </a:lnSpc>
              <a:spcBef>
                <a:spcPts val="600"/>
              </a:spcBef>
            </a:pPr>
            <a:r>
              <a:rPr lang="en-US" altLang="en-US" dirty="0"/>
              <a:t>kind:</a:t>
            </a:r>
          </a:p>
          <a:p>
            <a:pPr>
              <a:lnSpc>
                <a:spcPct val="100000"/>
              </a:lnSpc>
              <a:spcBef>
                <a:spcPts val="600"/>
              </a:spcBef>
            </a:pPr>
            <a:endParaRPr lang="en-US" altLang="en-US" dirty="0"/>
          </a:p>
          <a:p>
            <a:pPr>
              <a:lnSpc>
                <a:spcPct val="100000"/>
              </a:lnSpc>
              <a:spcBef>
                <a:spcPts val="600"/>
              </a:spcBef>
            </a:pPr>
            <a:r>
              <a:rPr lang="en-US" altLang="en-US" dirty="0"/>
              <a:t>metadata:</a:t>
            </a:r>
          </a:p>
          <a:p>
            <a:pPr>
              <a:lnSpc>
                <a:spcPct val="100000"/>
              </a:lnSpc>
              <a:spcBef>
                <a:spcPts val="600"/>
              </a:spcBef>
            </a:pPr>
            <a:endParaRPr lang="en-US" altLang="en-US" dirty="0"/>
          </a:p>
          <a:p>
            <a:pPr>
              <a:lnSpc>
                <a:spcPct val="100000"/>
              </a:lnSpc>
              <a:spcBef>
                <a:spcPts val="600"/>
              </a:spcBef>
            </a:pPr>
            <a:r>
              <a:rPr lang="en-US" altLang="en-US" dirty="0"/>
              <a:t>spec:</a:t>
            </a:r>
          </a:p>
          <a:p>
            <a:pPr>
              <a:lnSpc>
                <a:spcPct val="100000"/>
              </a:lnSpc>
              <a:spcBef>
                <a:spcPts val="600"/>
              </a:spcBef>
            </a:pPr>
            <a:endParaRPr lang="en-US" altLang="en-US" dirty="0"/>
          </a:p>
          <a:p>
            <a:pPr>
              <a:lnSpc>
                <a:spcPct val="100000"/>
              </a:lnSpc>
              <a:spcBef>
                <a:spcPts val="600"/>
              </a:spcBef>
            </a:pPr>
            <a:endParaRPr lang="en-US" altLang="en-US" dirty="0"/>
          </a:p>
          <a:p>
            <a:pPr>
              <a:lnSpc>
                <a:spcPct val="100000"/>
              </a:lnSpc>
              <a:spcBef>
                <a:spcPts val="600"/>
              </a:spcBef>
            </a:pPr>
            <a:endParaRPr lang="en-US" altLang="en-US" dirty="0"/>
          </a:p>
          <a:p>
            <a:pPr>
              <a:lnSpc>
                <a:spcPct val="100000"/>
              </a:lnSpc>
              <a:spcBef>
                <a:spcPts val="600"/>
              </a:spcBef>
            </a:pPr>
            <a:endParaRPr lang="en-US" altLang="en-US" dirty="0"/>
          </a:p>
        </p:txBody>
      </p:sp>
      <p:sp>
        <p:nvSpPr>
          <p:cNvPr id="6" name="Rectangle: Rounded Corners 5">
            <a:extLst>
              <a:ext uri="{FF2B5EF4-FFF2-40B4-BE49-F238E27FC236}">
                <a16:creationId xmlns:a16="http://schemas.microsoft.com/office/drawing/2014/main" id="{9AEFB69D-5198-4C95-8E68-9FCF8C5903BF}"/>
              </a:ext>
            </a:extLst>
          </p:cNvPr>
          <p:cNvSpPr/>
          <p:nvPr/>
        </p:nvSpPr>
        <p:spPr>
          <a:xfrm>
            <a:off x="1353312" y="1743456"/>
            <a:ext cx="2048256"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Version</a:t>
            </a:r>
          </a:p>
        </p:txBody>
      </p:sp>
      <p:sp>
        <p:nvSpPr>
          <p:cNvPr id="7" name="Rectangle: Rounded Corners 6">
            <a:extLst>
              <a:ext uri="{FF2B5EF4-FFF2-40B4-BE49-F238E27FC236}">
                <a16:creationId xmlns:a16="http://schemas.microsoft.com/office/drawing/2014/main" id="{998C26DB-3165-4754-AA59-B7F7EB656229}"/>
              </a:ext>
            </a:extLst>
          </p:cNvPr>
          <p:cNvSpPr/>
          <p:nvPr/>
        </p:nvSpPr>
        <p:spPr>
          <a:xfrm>
            <a:off x="1353312" y="2326475"/>
            <a:ext cx="2048256" cy="3693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Kind</a:t>
            </a:r>
          </a:p>
        </p:txBody>
      </p:sp>
      <p:sp>
        <p:nvSpPr>
          <p:cNvPr id="8" name="Rectangle: Rounded Corners 7">
            <a:extLst>
              <a:ext uri="{FF2B5EF4-FFF2-40B4-BE49-F238E27FC236}">
                <a16:creationId xmlns:a16="http://schemas.microsoft.com/office/drawing/2014/main" id="{06C6DECE-5531-4FBC-8531-FBD2845EA35C}"/>
              </a:ext>
            </a:extLst>
          </p:cNvPr>
          <p:cNvSpPr/>
          <p:nvPr/>
        </p:nvSpPr>
        <p:spPr>
          <a:xfrm>
            <a:off x="1353312" y="2927080"/>
            <a:ext cx="2048256" cy="3693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Metadata</a:t>
            </a:r>
          </a:p>
        </p:txBody>
      </p:sp>
      <p:sp>
        <p:nvSpPr>
          <p:cNvPr id="9" name="Rectangle: Rounded Corners 8">
            <a:extLst>
              <a:ext uri="{FF2B5EF4-FFF2-40B4-BE49-F238E27FC236}">
                <a16:creationId xmlns:a16="http://schemas.microsoft.com/office/drawing/2014/main" id="{9C000A95-F8F8-4A66-BEC0-11BAFB2475B6}"/>
              </a:ext>
            </a:extLst>
          </p:cNvPr>
          <p:cNvSpPr/>
          <p:nvPr/>
        </p:nvSpPr>
        <p:spPr>
          <a:xfrm>
            <a:off x="1353312" y="3532894"/>
            <a:ext cx="2048256" cy="3693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Specification</a:t>
            </a:r>
          </a:p>
        </p:txBody>
      </p:sp>
      <p:sp>
        <p:nvSpPr>
          <p:cNvPr id="10" name="Rectangle: Rounded Corners 9">
            <a:extLst>
              <a:ext uri="{FF2B5EF4-FFF2-40B4-BE49-F238E27FC236}">
                <a16:creationId xmlns:a16="http://schemas.microsoft.com/office/drawing/2014/main" id="{126E95E5-0BBA-4C31-8336-97D9480B51A1}"/>
              </a:ext>
            </a:extLst>
          </p:cNvPr>
          <p:cNvSpPr/>
          <p:nvPr/>
        </p:nvSpPr>
        <p:spPr>
          <a:xfrm>
            <a:off x="3657600" y="1743456"/>
            <a:ext cx="1097280" cy="3693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v1</a:t>
            </a:r>
          </a:p>
        </p:txBody>
      </p:sp>
      <p:sp>
        <p:nvSpPr>
          <p:cNvPr id="11" name="Rectangle: Rounded Corners 10">
            <a:extLst>
              <a:ext uri="{FF2B5EF4-FFF2-40B4-BE49-F238E27FC236}">
                <a16:creationId xmlns:a16="http://schemas.microsoft.com/office/drawing/2014/main" id="{F89CF8EB-F29D-4E62-AEA3-D2A3934CC146}"/>
              </a:ext>
            </a:extLst>
          </p:cNvPr>
          <p:cNvSpPr/>
          <p:nvPr/>
        </p:nvSpPr>
        <p:spPr>
          <a:xfrm>
            <a:off x="3657600" y="2323951"/>
            <a:ext cx="1097280" cy="369332"/>
          </a:xfrm>
          <a:prstGeom prst="round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Pod</a:t>
            </a:r>
          </a:p>
        </p:txBody>
      </p:sp>
      <p:sp>
        <p:nvSpPr>
          <p:cNvPr id="12" name="Rectangle: Rounded Corners 11">
            <a:extLst>
              <a:ext uri="{FF2B5EF4-FFF2-40B4-BE49-F238E27FC236}">
                <a16:creationId xmlns:a16="http://schemas.microsoft.com/office/drawing/2014/main" id="{90BE0FC2-C566-4F13-BDEB-1A573306BA26}"/>
              </a:ext>
            </a:extLst>
          </p:cNvPr>
          <p:cNvSpPr/>
          <p:nvPr/>
        </p:nvSpPr>
        <p:spPr>
          <a:xfrm>
            <a:off x="4992624" y="2323951"/>
            <a:ext cx="1335024" cy="369332"/>
          </a:xfrm>
          <a:prstGeom prst="round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a:t>
            </a:r>
          </a:p>
        </p:txBody>
      </p:sp>
      <p:sp>
        <p:nvSpPr>
          <p:cNvPr id="13" name="Rectangle: Rounded Corners 12">
            <a:extLst>
              <a:ext uri="{FF2B5EF4-FFF2-40B4-BE49-F238E27FC236}">
                <a16:creationId xmlns:a16="http://schemas.microsoft.com/office/drawing/2014/main" id="{41B8A1F2-25AA-419C-ADA6-CF270EB51791}"/>
              </a:ext>
            </a:extLst>
          </p:cNvPr>
          <p:cNvSpPr/>
          <p:nvPr/>
        </p:nvSpPr>
        <p:spPr>
          <a:xfrm>
            <a:off x="6528816" y="2323951"/>
            <a:ext cx="1042416" cy="369332"/>
          </a:xfrm>
          <a:prstGeom prst="round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sp>
        <p:nvSpPr>
          <p:cNvPr id="15" name="Rectangle 14">
            <a:extLst>
              <a:ext uri="{FF2B5EF4-FFF2-40B4-BE49-F238E27FC236}">
                <a16:creationId xmlns:a16="http://schemas.microsoft.com/office/drawing/2014/main" id="{1741789D-7995-45C6-B876-466A20824512}"/>
              </a:ext>
            </a:extLst>
          </p:cNvPr>
          <p:cNvSpPr/>
          <p:nvPr/>
        </p:nvSpPr>
        <p:spPr>
          <a:xfrm>
            <a:off x="8768555" y="2006289"/>
            <a:ext cx="370614" cy="276999"/>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v1</a:t>
            </a:r>
          </a:p>
        </p:txBody>
      </p:sp>
      <p:sp>
        <p:nvSpPr>
          <p:cNvPr id="16" name="Rectangle 15">
            <a:extLst>
              <a:ext uri="{FF2B5EF4-FFF2-40B4-BE49-F238E27FC236}">
                <a16:creationId xmlns:a16="http://schemas.microsoft.com/office/drawing/2014/main" id="{F330CC3A-758C-4605-93D8-1B7A248FA91E}"/>
              </a:ext>
            </a:extLst>
          </p:cNvPr>
          <p:cNvSpPr/>
          <p:nvPr/>
        </p:nvSpPr>
        <p:spPr>
          <a:xfrm>
            <a:off x="8262587" y="2508617"/>
            <a:ext cx="463588" cy="276999"/>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pod</a:t>
            </a:r>
          </a:p>
        </p:txBody>
      </p:sp>
      <p:sp>
        <p:nvSpPr>
          <p:cNvPr id="17" name="Rectangle 16">
            <a:extLst>
              <a:ext uri="{FF2B5EF4-FFF2-40B4-BE49-F238E27FC236}">
                <a16:creationId xmlns:a16="http://schemas.microsoft.com/office/drawing/2014/main" id="{27C51118-5474-4F3E-9AE3-140B79E61C84}"/>
              </a:ext>
            </a:extLst>
          </p:cNvPr>
          <p:cNvSpPr/>
          <p:nvPr/>
        </p:nvSpPr>
        <p:spPr>
          <a:xfrm>
            <a:off x="8046823" y="3219063"/>
            <a:ext cx="1486304" cy="276999"/>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name: my-</a:t>
            </a:r>
            <a:r>
              <a:rPr lang="en-US" sz="1200" dirty="0" err="1">
                <a:latin typeface="Courier New" panose="02070309020205020404" pitchFamily="49" charset="0"/>
                <a:cs typeface="Courier New" panose="02070309020205020404" pitchFamily="49" charset="0"/>
              </a:rPr>
              <a:t>nginx</a:t>
            </a:r>
            <a:endParaRPr lang="en-US" sz="1200" dirty="0">
              <a:latin typeface="Courier New" panose="02070309020205020404" pitchFamily="49" charset="0"/>
              <a:cs typeface="Courier New" panose="02070309020205020404" pitchFamily="49" charset="0"/>
            </a:endParaRPr>
          </a:p>
        </p:txBody>
      </p:sp>
      <p:sp>
        <p:nvSpPr>
          <p:cNvPr id="18" name="Rectangle 17">
            <a:extLst>
              <a:ext uri="{FF2B5EF4-FFF2-40B4-BE49-F238E27FC236}">
                <a16:creationId xmlns:a16="http://schemas.microsoft.com/office/drawing/2014/main" id="{48408C70-3C5E-4A62-A0C8-38451023970E}"/>
              </a:ext>
            </a:extLst>
          </p:cNvPr>
          <p:cNvSpPr/>
          <p:nvPr/>
        </p:nvSpPr>
        <p:spPr>
          <a:xfrm>
            <a:off x="8046823" y="3823760"/>
            <a:ext cx="2509020" cy="1015663"/>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containers:</a:t>
            </a:r>
          </a:p>
          <a:p>
            <a:r>
              <a:rPr lang="en-US" sz="1200" dirty="0">
                <a:latin typeface="Courier New" panose="02070309020205020404" pitchFamily="49" charset="0"/>
                <a:cs typeface="Courier New" panose="02070309020205020404" pitchFamily="49" charset="0"/>
              </a:rPr>
              <a:t>  - name: </a:t>
            </a:r>
            <a:r>
              <a:rPr lang="en-US" sz="1200" dirty="0" err="1">
                <a:latin typeface="Courier New" panose="02070309020205020404" pitchFamily="49" charset="0"/>
                <a:cs typeface="Courier New" panose="02070309020205020404" pitchFamily="49" charset="0"/>
              </a:rPr>
              <a:t>nginx</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image: </a:t>
            </a:r>
            <a:r>
              <a:rPr lang="en-US" sz="1200" dirty="0" err="1">
                <a:latin typeface="Courier New" panose="02070309020205020404" pitchFamily="49" charset="0"/>
                <a:cs typeface="Courier New" panose="02070309020205020404" pitchFamily="49" charset="0"/>
              </a:rPr>
              <a:t>nginx</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ports:</a:t>
            </a:r>
          </a:p>
          <a:p>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containerPort</a:t>
            </a:r>
            <a:r>
              <a:rPr lang="en-US" sz="1200" dirty="0">
                <a:latin typeface="Courier New" panose="02070309020205020404" pitchFamily="49" charset="0"/>
                <a:cs typeface="Courier New" panose="02070309020205020404" pitchFamily="49" charset="0"/>
              </a:rPr>
              <a:t>: 80</a:t>
            </a:r>
          </a:p>
        </p:txBody>
      </p:sp>
      <p:sp>
        <p:nvSpPr>
          <p:cNvPr id="19" name="Rectangle: Rounded Corners 18">
            <a:extLst>
              <a:ext uri="{FF2B5EF4-FFF2-40B4-BE49-F238E27FC236}">
                <a16:creationId xmlns:a16="http://schemas.microsoft.com/office/drawing/2014/main" id="{FB2D594B-166D-435A-9E75-3E4C87679564}"/>
              </a:ext>
            </a:extLst>
          </p:cNvPr>
          <p:cNvSpPr/>
          <p:nvPr/>
        </p:nvSpPr>
        <p:spPr>
          <a:xfrm>
            <a:off x="3657600" y="2933110"/>
            <a:ext cx="1097280" cy="369332"/>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a:t>
            </a:r>
          </a:p>
        </p:txBody>
      </p:sp>
      <p:sp>
        <p:nvSpPr>
          <p:cNvPr id="20" name="Rectangle: Rounded Corners 19">
            <a:extLst>
              <a:ext uri="{FF2B5EF4-FFF2-40B4-BE49-F238E27FC236}">
                <a16:creationId xmlns:a16="http://schemas.microsoft.com/office/drawing/2014/main" id="{1ED0ED4B-2D79-49B7-A98E-AEFCB823058C}"/>
              </a:ext>
            </a:extLst>
          </p:cNvPr>
          <p:cNvSpPr/>
          <p:nvPr/>
        </p:nvSpPr>
        <p:spPr>
          <a:xfrm>
            <a:off x="3657600" y="3546415"/>
            <a:ext cx="1335024" cy="369332"/>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21" name="Content Placeholder 2">
            <a:extLst>
              <a:ext uri="{FF2B5EF4-FFF2-40B4-BE49-F238E27FC236}">
                <a16:creationId xmlns:a16="http://schemas.microsoft.com/office/drawing/2014/main" id="{C678553D-8BFD-482B-A6B3-0783DEC13C55}"/>
              </a:ext>
            </a:extLst>
          </p:cNvPr>
          <p:cNvSpPr txBox="1">
            <a:spLocks/>
          </p:cNvSpPr>
          <p:nvPr/>
        </p:nvSpPr>
        <p:spPr>
          <a:xfrm>
            <a:off x="7680960" y="5167121"/>
            <a:ext cx="4097092" cy="313932"/>
          </a:xfrm>
          <a:prstGeom prst="rect">
            <a:avLst/>
          </a:prstGeom>
          <a:solidFill>
            <a:schemeClr val="bg1">
              <a:lumMod val="75000"/>
              <a:lumOff val="25000"/>
            </a:schemeClr>
          </a:solidFill>
        </p:spPr>
        <p:txBody>
          <a:bodyPr vert="horz" wrap="square" lIns="91440" tIns="45720" rIns="91440" bIns="45720" rtlCol="0">
            <a:sp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defTabSz="457200">
              <a:buFont typeface="Arial" panose="020B0604020202020204" pitchFamily="34" charset="0"/>
              <a:buNone/>
            </a:pPr>
            <a:r>
              <a:rPr lang="en-US" sz="1200" dirty="0">
                <a:latin typeface="Courier New" panose="02070309020205020404" pitchFamily="49" charset="0"/>
                <a:cs typeface="Courier New" panose="02070309020205020404" pitchFamily="49" charset="0"/>
              </a:rPr>
              <a:t>kubectl create –f pod-</a:t>
            </a:r>
            <a:r>
              <a:rPr lang="en-US" sz="1200" dirty="0" err="1">
                <a:latin typeface="Courier New" panose="02070309020205020404" pitchFamily="49" charset="0"/>
                <a:cs typeface="Courier New" panose="02070309020205020404" pitchFamily="49" charset="0"/>
              </a:rPr>
              <a:t>definition.yml</a:t>
            </a:r>
            <a:endParaRPr lang="en-US" sz="1200" dirty="0">
              <a:latin typeface="Courier New" panose="02070309020205020404" pitchFamily="49" charset="0"/>
              <a:cs typeface="Courier New" panose="02070309020205020404" pitchFamily="49" charset="0"/>
            </a:endParaRPr>
          </a:p>
        </p:txBody>
      </p:sp>
      <p:sp>
        <p:nvSpPr>
          <p:cNvPr id="22" name="Rectangle: Rounded Corners 21">
            <a:extLst>
              <a:ext uri="{FF2B5EF4-FFF2-40B4-BE49-F238E27FC236}">
                <a16:creationId xmlns:a16="http://schemas.microsoft.com/office/drawing/2014/main" id="{85A51359-456E-40E0-A947-3507D94EAD61}"/>
              </a:ext>
            </a:extLst>
          </p:cNvPr>
          <p:cNvSpPr/>
          <p:nvPr/>
        </p:nvSpPr>
        <p:spPr>
          <a:xfrm>
            <a:off x="4992624" y="2911338"/>
            <a:ext cx="1097280" cy="369332"/>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Labels</a:t>
            </a:r>
          </a:p>
        </p:txBody>
      </p:sp>
      <p:sp>
        <p:nvSpPr>
          <p:cNvPr id="23" name="Rectangle: Rounded Corners 22">
            <a:extLst>
              <a:ext uri="{FF2B5EF4-FFF2-40B4-BE49-F238E27FC236}">
                <a16:creationId xmlns:a16="http://schemas.microsoft.com/office/drawing/2014/main" id="{D18E97C4-22DC-4AA1-8C92-36204F0C4D4C}"/>
              </a:ext>
            </a:extLst>
          </p:cNvPr>
          <p:cNvSpPr/>
          <p:nvPr/>
        </p:nvSpPr>
        <p:spPr>
          <a:xfrm>
            <a:off x="5169849" y="3532894"/>
            <a:ext cx="1335024" cy="369332"/>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ports</a:t>
            </a:r>
          </a:p>
        </p:txBody>
      </p:sp>
    </p:spTree>
    <p:extLst>
      <p:ext uri="{BB962C8B-B14F-4D97-AF65-F5344CB8AC3E}">
        <p14:creationId xmlns:p14="http://schemas.microsoft.com/office/powerpoint/2010/main" val="31937921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800"/>
                                            <p:tgtEl>
                                              <p:spTgt spid="6"/>
                                            </p:tgtEl>
                                          </p:cBhvr>
                                        </p:animEffect>
                                      </p:childTnLst>
                                    </p:cTn>
                                  </p:par>
                                  <p:par>
                                    <p:cTn id="14" presetID="64" presetClass="path" presetSubtype="0" accel="50000" fill="hold" grpId="1" nodeType="withEffect" p14:presetBounceEnd="63750">
                                      <p:stCondLst>
                                        <p:cond delay="0"/>
                                      </p:stCondLst>
                                      <p:childTnLst>
                                        <p:animMotion origin="layout" path="M -0.12903 -0.00208 L -1.875E-6 1.48148E-6 " pathEditMode="relative" rAng="0" ptsTypes="AA" p14:bounceEnd="63750">
                                          <p:cBhvr>
                                            <p:cTn id="15" dur="800" fill="hold"/>
                                            <p:tgtEl>
                                              <p:spTgt spid="6"/>
                                            </p:tgtEl>
                                            <p:attrNameLst>
                                              <p:attrName>ppt_x</p:attrName>
                                              <p:attrName>ppt_y</p:attrName>
                                            </p:attrNameLst>
                                          </p:cBhvr>
                                          <p:rCtr x="6445" y="93"/>
                                        </p:animMotion>
                                      </p:childTnLst>
                                    </p:cTn>
                                  </p:par>
                                </p:childTnLst>
                              </p:cTn>
                            </p:par>
                            <p:par>
                              <p:cTn id="16" fill="hold">
                                <p:stCondLst>
                                  <p:cond delay="8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800"/>
                                            <p:tgtEl>
                                              <p:spTgt spid="7"/>
                                            </p:tgtEl>
                                          </p:cBhvr>
                                        </p:animEffect>
                                      </p:childTnLst>
                                    </p:cTn>
                                  </p:par>
                                  <p:par>
                                    <p:cTn id="20" presetID="64" presetClass="path" presetSubtype="0" accel="50000" fill="hold" grpId="1" nodeType="withEffect" p14:presetBounceEnd="63750">
                                      <p:stCondLst>
                                        <p:cond delay="0"/>
                                      </p:stCondLst>
                                      <p:childTnLst>
                                        <p:animMotion origin="layout" path="M -0.12903 -0.00208 L -1.875E-6 -2.22222E-6 " pathEditMode="relative" rAng="0" ptsTypes="AA" p14:bounceEnd="63750">
                                          <p:cBhvr>
                                            <p:cTn id="21" dur="800" fill="hold"/>
                                            <p:tgtEl>
                                              <p:spTgt spid="7"/>
                                            </p:tgtEl>
                                            <p:attrNameLst>
                                              <p:attrName>ppt_x</p:attrName>
                                              <p:attrName>ppt_y</p:attrName>
                                            </p:attrNameLst>
                                          </p:cBhvr>
                                          <p:rCtr x="6445" y="93"/>
                                        </p:animMotion>
                                      </p:childTnLst>
                                    </p:cTn>
                                  </p:par>
                                </p:childTnLst>
                              </p:cTn>
                            </p:par>
                            <p:par>
                              <p:cTn id="22" fill="hold">
                                <p:stCondLst>
                                  <p:cond delay="16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800"/>
                                            <p:tgtEl>
                                              <p:spTgt spid="8"/>
                                            </p:tgtEl>
                                          </p:cBhvr>
                                        </p:animEffect>
                                      </p:childTnLst>
                                    </p:cTn>
                                  </p:par>
                                  <p:par>
                                    <p:cTn id="26" presetID="64" presetClass="path" presetSubtype="0" accel="50000" fill="hold" grpId="1" nodeType="withEffect" p14:presetBounceEnd="63750">
                                      <p:stCondLst>
                                        <p:cond delay="0"/>
                                      </p:stCondLst>
                                      <p:childTnLst>
                                        <p:animMotion origin="layout" path="M -0.12903 -0.00208 L -1.875E-6 -3.7037E-6 " pathEditMode="relative" rAng="0" ptsTypes="AA" p14:bounceEnd="63750">
                                          <p:cBhvr>
                                            <p:cTn id="27" dur="800" fill="hold"/>
                                            <p:tgtEl>
                                              <p:spTgt spid="8"/>
                                            </p:tgtEl>
                                            <p:attrNameLst>
                                              <p:attrName>ppt_x</p:attrName>
                                              <p:attrName>ppt_y</p:attrName>
                                            </p:attrNameLst>
                                          </p:cBhvr>
                                          <p:rCtr x="6445" y="93"/>
                                        </p:animMotion>
                                      </p:childTnLst>
                                    </p:cTn>
                                  </p:par>
                                </p:childTnLst>
                              </p:cTn>
                            </p:par>
                            <p:par>
                              <p:cTn id="28" fill="hold">
                                <p:stCondLst>
                                  <p:cond delay="24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800"/>
                                            <p:tgtEl>
                                              <p:spTgt spid="9"/>
                                            </p:tgtEl>
                                          </p:cBhvr>
                                        </p:animEffect>
                                      </p:childTnLst>
                                    </p:cTn>
                                  </p:par>
                                  <p:par>
                                    <p:cTn id="32" presetID="64" presetClass="path" presetSubtype="0" accel="50000" fill="hold" grpId="1" nodeType="withEffect" p14:presetBounceEnd="63750">
                                      <p:stCondLst>
                                        <p:cond delay="0"/>
                                      </p:stCondLst>
                                      <p:childTnLst>
                                        <p:animMotion origin="layout" path="M -0.12903 -0.00209 L -1.875E-6 1.85185E-6 " pathEditMode="relative" rAng="0" ptsTypes="AA" p14:bounceEnd="63750">
                                          <p:cBhvr>
                                            <p:cTn id="33" dur="800" fill="hold"/>
                                            <p:tgtEl>
                                              <p:spTgt spid="9"/>
                                            </p:tgtEl>
                                            <p:attrNameLst>
                                              <p:attrName>ppt_x</p:attrName>
                                              <p:attrName>ppt_y</p:attrName>
                                            </p:attrNameLst>
                                          </p:cBhvr>
                                          <p:rCtr x="6445" y="93"/>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iterate type="lt">
                                        <p:tmAbs val="100"/>
                                      </p:iterate>
                                      <p:childTnLst>
                                        <p:set>
                                          <p:cBhvr>
                                            <p:cTn id="73" dur="1" fill="hold">
                                              <p:stCondLst>
                                                <p:cond delay="0"/>
                                              </p:stCondLst>
                                            </p:cTn>
                                            <p:tgtEl>
                                              <p:spTgt spid="15"/>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iterate type="lt">
                                        <p:tmAbs val="100"/>
                                      </p:iterate>
                                      <p:childTnLst>
                                        <p:set>
                                          <p:cBhvr>
                                            <p:cTn id="77" dur="1" fill="hold">
                                              <p:stCondLst>
                                                <p:cond delay="0"/>
                                              </p:stCondLst>
                                            </p:cTn>
                                            <p:tgtEl>
                                              <p:spTgt spid="16"/>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iterate type="lt">
                                        <p:tmAbs val="100"/>
                                      </p:iterate>
                                      <p:childTnLst>
                                        <p:set>
                                          <p:cBhvr>
                                            <p:cTn id="81" dur="1" fill="hold">
                                              <p:stCondLst>
                                                <p:cond delay="0"/>
                                              </p:stCondLst>
                                            </p:cTn>
                                            <p:tgtEl>
                                              <p:spTgt spid="17"/>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iterate type="lt">
                                        <p:tmAbs val="100"/>
                                      </p:iterate>
                                      <p:childTnLst>
                                        <p:set>
                                          <p:cBhvr>
                                            <p:cTn id="85" dur="1" fill="hold">
                                              <p:stCondLst>
                                                <p:cond delay="0"/>
                                              </p:stCondLst>
                                            </p:cTn>
                                            <p:tgtEl>
                                              <p:spTgt spid="18"/>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fade">
                                          <p:cBhvr>
                                            <p:cTn id="9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7" grpId="0" animBg="1"/>
          <p:bldP spid="7" grpId="1" animBg="1"/>
          <p:bldP spid="8" grpId="0" animBg="1"/>
          <p:bldP spid="8" grpId="1" animBg="1"/>
          <p:bldP spid="9" grpId="0" animBg="1"/>
          <p:bldP spid="9" grpId="1" animBg="1"/>
          <p:bldP spid="10" grpId="0" animBg="1"/>
          <p:bldP spid="11" grpId="0" animBg="1"/>
          <p:bldP spid="12" grpId="0" animBg="1"/>
          <p:bldP spid="13" grpId="0" animBg="1"/>
          <p:bldP spid="15" grpId="0"/>
          <p:bldP spid="16" grpId="0"/>
          <p:bldP spid="17" grpId="0"/>
          <p:bldP spid="18" grpId="0"/>
          <p:bldP spid="19" grpId="0" animBg="1"/>
          <p:bldP spid="20" grpId="0" animBg="1"/>
          <p:bldP spid="21" grpId="0" animBg="1"/>
          <p:bldP spid="22" grpId="0" animBg="1"/>
          <p:bldP spid="23"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800"/>
                                            <p:tgtEl>
                                              <p:spTgt spid="6"/>
                                            </p:tgtEl>
                                          </p:cBhvr>
                                        </p:animEffect>
                                      </p:childTnLst>
                                    </p:cTn>
                                  </p:par>
                                  <p:par>
                                    <p:cTn id="14" presetID="64" presetClass="path" presetSubtype="0" accel="50000" fill="hold" grpId="1" nodeType="withEffect">
                                      <p:stCondLst>
                                        <p:cond delay="0"/>
                                      </p:stCondLst>
                                      <p:childTnLst>
                                        <p:animMotion origin="layout" path="M -0.12903 -0.00208 L -1.875E-6 1.48148E-6 " pathEditMode="relative" rAng="0" ptsTypes="AA">
                                          <p:cBhvr>
                                            <p:cTn id="15" dur="800" fill="hold"/>
                                            <p:tgtEl>
                                              <p:spTgt spid="6"/>
                                            </p:tgtEl>
                                            <p:attrNameLst>
                                              <p:attrName>ppt_x</p:attrName>
                                              <p:attrName>ppt_y</p:attrName>
                                            </p:attrNameLst>
                                          </p:cBhvr>
                                          <p:rCtr x="6445" y="93"/>
                                        </p:animMotion>
                                      </p:childTnLst>
                                    </p:cTn>
                                  </p:par>
                                </p:childTnLst>
                              </p:cTn>
                            </p:par>
                            <p:par>
                              <p:cTn id="16" fill="hold">
                                <p:stCondLst>
                                  <p:cond delay="8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800"/>
                                            <p:tgtEl>
                                              <p:spTgt spid="7"/>
                                            </p:tgtEl>
                                          </p:cBhvr>
                                        </p:animEffect>
                                      </p:childTnLst>
                                    </p:cTn>
                                  </p:par>
                                  <p:par>
                                    <p:cTn id="20" presetID="64" presetClass="path" presetSubtype="0" accel="50000" fill="hold" grpId="1" nodeType="withEffect">
                                      <p:stCondLst>
                                        <p:cond delay="0"/>
                                      </p:stCondLst>
                                      <p:childTnLst>
                                        <p:animMotion origin="layout" path="M -0.12903 -0.00208 L -1.875E-6 -2.22222E-6 " pathEditMode="relative" rAng="0" ptsTypes="AA">
                                          <p:cBhvr>
                                            <p:cTn id="21" dur="800" fill="hold"/>
                                            <p:tgtEl>
                                              <p:spTgt spid="7"/>
                                            </p:tgtEl>
                                            <p:attrNameLst>
                                              <p:attrName>ppt_x</p:attrName>
                                              <p:attrName>ppt_y</p:attrName>
                                            </p:attrNameLst>
                                          </p:cBhvr>
                                          <p:rCtr x="6445" y="93"/>
                                        </p:animMotion>
                                      </p:childTnLst>
                                    </p:cTn>
                                  </p:par>
                                </p:childTnLst>
                              </p:cTn>
                            </p:par>
                            <p:par>
                              <p:cTn id="22" fill="hold">
                                <p:stCondLst>
                                  <p:cond delay="16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800"/>
                                            <p:tgtEl>
                                              <p:spTgt spid="8"/>
                                            </p:tgtEl>
                                          </p:cBhvr>
                                        </p:animEffect>
                                      </p:childTnLst>
                                    </p:cTn>
                                  </p:par>
                                  <p:par>
                                    <p:cTn id="26" presetID="64" presetClass="path" presetSubtype="0" accel="50000" fill="hold" grpId="1" nodeType="withEffect">
                                      <p:stCondLst>
                                        <p:cond delay="0"/>
                                      </p:stCondLst>
                                      <p:childTnLst>
                                        <p:animMotion origin="layout" path="M -0.12903 -0.00208 L -1.875E-6 -3.7037E-6 " pathEditMode="relative" rAng="0" ptsTypes="AA">
                                          <p:cBhvr>
                                            <p:cTn id="27" dur="800" fill="hold"/>
                                            <p:tgtEl>
                                              <p:spTgt spid="8"/>
                                            </p:tgtEl>
                                            <p:attrNameLst>
                                              <p:attrName>ppt_x</p:attrName>
                                              <p:attrName>ppt_y</p:attrName>
                                            </p:attrNameLst>
                                          </p:cBhvr>
                                          <p:rCtr x="6445" y="93"/>
                                        </p:animMotion>
                                      </p:childTnLst>
                                    </p:cTn>
                                  </p:par>
                                </p:childTnLst>
                              </p:cTn>
                            </p:par>
                            <p:par>
                              <p:cTn id="28" fill="hold">
                                <p:stCondLst>
                                  <p:cond delay="24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800"/>
                                            <p:tgtEl>
                                              <p:spTgt spid="9"/>
                                            </p:tgtEl>
                                          </p:cBhvr>
                                        </p:animEffect>
                                      </p:childTnLst>
                                    </p:cTn>
                                  </p:par>
                                  <p:par>
                                    <p:cTn id="32" presetID="64" presetClass="path" presetSubtype="0" accel="50000" fill="hold" grpId="1" nodeType="withEffect">
                                      <p:stCondLst>
                                        <p:cond delay="0"/>
                                      </p:stCondLst>
                                      <p:childTnLst>
                                        <p:animMotion origin="layout" path="M -0.12903 -0.00209 L -1.875E-6 1.85185E-6 " pathEditMode="relative" rAng="0" ptsTypes="AA">
                                          <p:cBhvr>
                                            <p:cTn id="33" dur="800" fill="hold"/>
                                            <p:tgtEl>
                                              <p:spTgt spid="9"/>
                                            </p:tgtEl>
                                            <p:attrNameLst>
                                              <p:attrName>ppt_x</p:attrName>
                                              <p:attrName>ppt_y</p:attrName>
                                            </p:attrNameLst>
                                          </p:cBhvr>
                                          <p:rCtr x="6445" y="93"/>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iterate type="lt">
                                        <p:tmAbs val="100"/>
                                      </p:iterate>
                                      <p:childTnLst>
                                        <p:set>
                                          <p:cBhvr>
                                            <p:cTn id="73" dur="1" fill="hold">
                                              <p:stCondLst>
                                                <p:cond delay="0"/>
                                              </p:stCondLst>
                                            </p:cTn>
                                            <p:tgtEl>
                                              <p:spTgt spid="15"/>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iterate type="lt">
                                        <p:tmAbs val="100"/>
                                      </p:iterate>
                                      <p:childTnLst>
                                        <p:set>
                                          <p:cBhvr>
                                            <p:cTn id="77" dur="1" fill="hold">
                                              <p:stCondLst>
                                                <p:cond delay="0"/>
                                              </p:stCondLst>
                                            </p:cTn>
                                            <p:tgtEl>
                                              <p:spTgt spid="16"/>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iterate type="lt">
                                        <p:tmAbs val="100"/>
                                      </p:iterate>
                                      <p:childTnLst>
                                        <p:set>
                                          <p:cBhvr>
                                            <p:cTn id="81" dur="1" fill="hold">
                                              <p:stCondLst>
                                                <p:cond delay="0"/>
                                              </p:stCondLst>
                                            </p:cTn>
                                            <p:tgtEl>
                                              <p:spTgt spid="17"/>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iterate type="lt">
                                        <p:tmAbs val="100"/>
                                      </p:iterate>
                                      <p:childTnLst>
                                        <p:set>
                                          <p:cBhvr>
                                            <p:cTn id="85" dur="1" fill="hold">
                                              <p:stCondLst>
                                                <p:cond delay="0"/>
                                              </p:stCondLst>
                                            </p:cTn>
                                            <p:tgtEl>
                                              <p:spTgt spid="18"/>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fade">
                                          <p:cBhvr>
                                            <p:cTn id="9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7" grpId="0" animBg="1"/>
          <p:bldP spid="7" grpId="1" animBg="1"/>
          <p:bldP spid="8" grpId="0" animBg="1"/>
          <p:bldP spid="8" grpId="1" animBg="1"/>
          <p:bldP spid="9" grpId="0" animBg="1"/>
          <p:bldP spid="9" grpId="1" animBg="1"/>
          <p:bldP spid="10" grpId="0" animBg="1"/>
          <p:bldP spid="11" grpId="0" animBg="1"/>
          <p:bldP spid="12" grpId="0" animBg="1"/>
          <p:bldP spid="13" grpId="0" animBg="1"/>
          <p:bldP spid="15" grpId="0"/>
          <p:bldP spid="16" grpId="0"/>
          <p:bldP spid="17" grpId="0"/>
          <p:bldP spid="18" grpId="0"/>
          <p:bldP spid="19" grpId="0" animBg="1"/>
          <p:bldP spid="20" grpId="0" animBg="1"/>
          <p:bldP spid="21" grpId="0" animBg="1"/>
          <p:bldP spid="22" grpId="0" animBg="1"/>
          <p:bldP spid="23" grpId="0" animBg="1"/>
        </p:bldLst>
      </p:timing>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5C08C-DC06-468C-99DE-770A774B4001}"/>
              </a:ext>
            </a:extLst>
          </p:cNvPr>
          <p:cNvSpPr>
            <a:spLocks noGrp="1"/>
          </p:cNvSpPr>
          <p:nvPr>
            <p:ph type="title"/>
          </p:nvPr>
        </p:nvSpPr>
        <p:spPr/>
        <p:txBody>
          <a:bodyPr/>
          <a:lstStyle/>
          <a:p>
            <a:r>
              <a:rPr lang="en-US" dirty="0"/>
              <a:t>Example voting app</a:t>
            </a:r>
          </a:p>
        </p:txBody>
      </p:sp>
      <p:sp>
        <p:nvSpPr>
          <p:cNvPr id="4" name="Rectangle 3">
            <a:extLst>
              <a:ext uri="{FF2B5EF4-FFF2-40B4-BE49-F238E27FC236}">
                <a16:creationId xmlns:a16="http://schemas.microsoft.com/office/drawing/2014/main" id="{3D459B40-890D-4F7F-985C-B83727FF1466}"/>
              </a:ext>
            </a:extLst>
          </p:cNvPr>
          <p:cNvSpPr/>
          <p:nvPr/>
        </p:nvSpPr>
        <p:spPr>
          <a:xfrm>
            <a:off x="6643844" y="3461418"/>
            <a:ext cx="1851413" cy="1478569"/>
          </a:xfrm>
          <a:prstGeom prst="rect">
            <a:avLst/>
          </a:prstGeom>
          <a:solidFill>
            <a:srgbClr val="0F6FC6">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5" name="Arrow: Left-Right-Up 4">
            <a:extLst>
              <a:ext uri="{FF2B5EF4-FFF2-40B4-BE49-F238E27FC236}">
                <a16:creationId xmlns:a16="http://schemas.microsoft.com/office/drawing/2014/main" id="{EECA7953-F91E-4625-A9FF-D5E6AC16794E}"/>
              </a:ext>
            </a:extLst>
          </p:cNvPr>
          <p:cNvSpPr/>
          <p:nvPr/>
        </p:nvSpPr>
        <p:spPr>
          <a:xfrm rot="5400000">
            <a:off x="5758342" y="3775079"/>
            <a:ext cx="1955070" cy="889157"/>
          </a:xfrm>
          <a:prstGeom prst="leftRightUpArrow">
            <a:avLst>
              <a:gd name="adj1" fmla="val 19515"/>
              <a:gd name="adj2" fmla="val 23629"/>
              <a:gd name="adj3" fmla="val 16773"/>
            </a:avLst>
          </a:prstGeom>
          <a:solidFill>
            <a:schemeClr val="bg2">
              <a:lumMod val="60000"/>
              <a:lumOff val="40000"/>
              <a:alpha val="6980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sp>
        <p:nvSpPr>
          <p:cNvPr id="6" name="Rectangle 5">
            <a:extLst>
              <a:ext uri="{FF2B5EF4-FFF2-40B4-BE49-F238E27FC236}">
                <a16:creationId xmlns:a16="http://schemas.microsoft.com/office/drawing/2014/main" id="{AA10D97A-F320-416D-BA27-EB4DDF5DC342}"/>
              </a:ext>
            </a:extLst>
          </p:cNvPr>
          <p:cNvSpPr/>
          <p:nvPr/>
        </p:nvSpPr>
        <p:spPr>
          <a:xfrm>
            <a:off x="4132899" y="3461418"/>
            <a:ext cx="1851413" cy="1478569"/>
          </a:xfrm>
          <a:prstGeom prst="rect">
            <a:avLst/>
          </a:prstGeom>
          <a:solidFill>
            <a:srgbClr val="A5C249">
              <a:alpha val="6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dirty="0"/>
              <a:t>POD</a:t>
            </a:r>
          </a:p>
        </p:txBody>
      </p:sp>
      <p:sp>
        <p:nvSpPr>
          <p:cNvPr id="7" name="Arrow: Left-Right-Up 6">
            <a:extLst>
              <a:ext uri="{FF2B5EF4-FFF2-40B4-BE49-F238E27FC236}">
                <a16:creationId xmlns:a16="http://schemas.microsoft.com/office/drawing/2014/main" id="{139A91D5-66EA-4EFB-8D76-4800A1638846}"/>
              </a:ext>
            </a:extLst>
          </p:cNvPr>
          <p:cNvSpPr/>
          <p:nvPr/>
        </p:nvSpPr>
        <p:spPr>
          <a:xfrm rot="16200000">
            <a:off x="4970072" y="3756431"/>
            <a:ext cx="1955070" cy="889157"/>
          </a:xfrm>
          <a:prstGeom prst="leftRightUpArrow">
            <a:avLst>
              <a:gd name="adj1" fmla="val 19515"/>
              <a:gd name="adj2" fmla="val 23629"/>
              <a:gd name="adj3" fmla="val 16773"/>
            </a:avLst>
          </a:prstGeom>
          <a:solidFill>
            <a:srgbClr val="FF1111">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sp>
        <p:nvSpPr>
          <p:cNvPr id="8" name="Rectangle 7">
            <a:extLst>
              <a:ext uri="{FF2B5EF4-FFF2-40B4-BE49-F238E27FC236}">
                <a16:creationId xmlns:a16="http://schemas.microsoft.com/office/drawing/2014/main" id="{EEC7C03F-E4BF-4954-9508-73C488F5F705}"/>
              </a:ext>
            </a:extLst>
          </p:cNvPr>
          <p:cNvSpPr/>
          <p:nvPr/>
        </p:nvSpPr>
        <p:spPr>
          <a:xfrm>
            <a:off x="5290954" y="5162941"/>
            <a:ext cx="1851413" cy="1478569"/>
          </a:xfrm>
          <a:prstGeom prst="rect">
            <a:avLst/>
          </a:prstGeom>
          <a:solidFill>
            <a:srgbClr val="0F6FC6">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9" name="Rectangle 8">
            <a:extLst>
              <a:ext uri="{FF2B5EF4-FFF2-40B4-BE49-F238E27FC236}">
                <a16:creationId xmlns:a16="http://schemas.microsoft.com/office/drawing/2014/main" id="{B23940D6-7F5F-4439-B91F-90E58CE16028}"/>
              </a:ext>
            </a:extLst>
          </p:cNvPr>
          <p:cNvSpPr/>
          <p:nvPr/>
        </p:nvSpPr>
        <p:spPr>
          <a:xfrm>
            <a:off x="6643844" y="1534362"/>
            <a:ext cx="1702578" cy="1633330"/>
          </a:xfrm>
          <a:prstGeom prst="rect">
            <a:avLst/>
          </a:prstGeom>
          <a:solidFill>
            <a:srgbClr val="10CF9B">
              <a:alpha val="6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US" dirty="0"/>
              <a:t>POD</a:t>
            </a:r>
          </a:p>
        </p:txBody>
      </p:sp>
      <p:sp>
        <p:nvSpPr>
          <p:cNvPr id="10" name="Rectangle 9">
            <a:extLst>
              <a:ext uri="{FF2B5EF4-FFF2-40B4-BE49-F238E27FC236}">
                <a16:creationId xmlns:a16="http://schemas.microsoft.com/office/drawing/2014/main" id="{8ACD3DCA-FF3F-4BDF-9BDB-8F57B715C06E}"/>
              </a:ext>
            </a:extLst>
          </p:cNvPr>
          <p:cNvSpPr/>
          <p:nvPr/>
        </p:nvSpPr>
        <p:spPr>
          <a:xfrm>
            <a:off x="6712733" y="1848600"/>
            <a:ext cx="1550315" cy="1124006"/>
          </a:xfrm>
          <a:prstGeom prst="rect">
            <a:avLst/>
          </a:prstGeom>
          <a:solidFill>
            <a:srgbClr val="10CF9B">
              <a:alpha val="60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US" dirty="0"/>
              <a:t>result-app</a:t>
            </a:r>
          </a:p>
        </p:txBody>
      </p:sp>
      <p:sp>
        <p:nvSpPr>
          <p:cNvPr id="11" name="Rectangle 10">
            <a:extLst>
              <a:ext uri="{FF2B5EF4-FFF2-40B4-BE49-F238E27FC236}">
                <a16:creationId xmlns:a16="http://schemas.microsoft.com/office/drawing/2014/main" id="{C0B86A17-D9B1-4A2B-9B74-E70BA9ACAAED}"/>
              </a:ext>
            </a:extLst>
          </p:cNvPr>
          <p:cNvSpPr/>
          <p:nvPr/>
        </p:nvSpPr>
        <p:spPr>
          <a:xfrm>
            <a:off x="4208523" y="1544221"/>
            <a:ext cx="1702583" cy="1616937"/>
          </a:xfrm>
          <a:prstGeom prst="rect">
            <a:avLst/>
          </a:prstGeom>
          <a:solidFill>
            <a:srgbClr val="009DD9">
              <a:alpha val="60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dirty="0"/>
              <a:t>POD</a:t>
            </a:r>
          </a:p>
        </p:txBody>
      </p:sp>
      <p:sp>
        <p:nvSpPr>
          <p:cNvPr id="12" name="Rectangle 11">
            <a:extLst>
              <a:ext uri="{FF2B5EF4-FFF2-40B4-BE49-F238E27FC236}">
                <a16:creationId xmlns:a16="http://schemas.microsoft.com/office/drawing/2014/main" id="{B0FB157E-D0E0-45C2-A45F-8E734096E7C7}"/>
              </a:ext>
            </a:extLst>
          </p:cNvPr>
          <p:cNvSpPr/>
          <p:nvPr/>
        </p:nvSpPr>
        <p:spPr>
          <a:xfrm>
            <a:off x="4291902" y="1927837"/>
            <a:ext cx="1550315" cy="1124006"/>
          </a:xfrm>
          <a:prstGeom prst="rect">
            <a:avLst/>
          </a:prstGeom>
          <a:solidFill>
            <a:srgbClr val="009DD9">
              <a:alpha val="60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dirty="0"/>
              <a:t>voting-app</a:t>
            </a:r>
          </a:p>
        </p:txBody>
      </p:sp>
      <p:sp>
        <p:nvSpPr>
          <p:cNvPr id="13" name="Rectangle 12">
            <a:extLst>
              <a:ext uri="{FF2B5EF4-FFF2-40B4-BE49-F238E27FC236}">
                <a16:creationId xmlns:a16="http://schemas.microsoft.com/office/drawing/2014/main" id="{97184378-AFEF-4F21-A9DF-2E05EFB60075}"/>
              </a:ext>
            </a:extLst>
          </p:cNvPr>
          <p:cNvSpPr/>
          <p:nvPr/>
        </p:nvSpPr>
        <p:spPr>
          <a:xfrm>
            <a:off x="4291902" y="3770740"/>
            <a:ext cx="1550315" cy="1124006"/>
          </a:xfrm>
          <a:prstGeom prst="rect">
            <a:avLst/>
          </a:prstGeom>
          <a:solidFill>
            <a:srgbClr val="A5C249">
              <a:alpha val="6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dirty="0" err="1"/>
              <a:t>redis</a:t>
            </a:r>
            <a:endParaRPr lang="en-US" dirty="0"/>
          </a:p>
        </p:txBody>
      </p:sp>
      <p:sp>
        <p:nvSpPr>
          <p:cNvPr id="14" name="Rectangle 13">
            <a:extLst>
              <a:ext uri="{FF2B5EF4-FFF2-40B4-BE49-F238E27FC236}">
                <a16:creationId xmlns:a16="http://schemas.microsoft.com/office/drawing/2014/main" id="{138D7D0B-BE99-4505-B65D-62A455758BDE}"/>
              </a:ext>
            </a:extLst>
          </p:cNvPr>
          <p:cNvSpPr/>
          <p:nvPr/>
        </p:nvSpPr>
        <p:spPr>
          <a:xfrm>
            <a:off x="6802847" y="3770740"/>
            <a:ext cx="1550315" cy="1124006"/>
          </a:xfrm>
          <a:prstGeom prst="rect">
            <a:avLst/>
          </a:prstGeom>
          <a:solidFill>
            <a:srgbClr val="0F6FC6">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a:t>db</a:t>
            </a:r>
            <a:endParaRPr lang="en-US" dirty="0"/>
          </a:p>
        </p:txBody>
      </p:sp>
      <p:sp>
        <p:nvSpPr>
          <p:cNvPr id="15" name="Rectangle 14">
            <a:extLst>
              <a:ext uri="{FF2B5EF4-FFF2-40B4-BE49-F238E27FC236}">
                <a16:creationId xmlns:a16="http://schemas.microsoft.com/office/drawing/2014/main" id="{838C6530-615A-4377-8BD5-E993322154B8}"/>
              </a:ext>
            </a:extLst>
          </p:cNvPr>
          <p:cNvSpPr/>
          <p:nvPr/>
        </p:nvSpPr>
        <p:spPr>
          <a:xfrm>
            <a:off x="5449957" y="5472263"/>
            <a:ext cx="1550315" cy="1124006"/>
          </a:xfrm>
          <a:prstGeom prst="rect">
            <a:avLst/>
          </a:prstGeom>
          <a:solidFill>
            <a:srgbClr val="0F6FC6">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worker</a:t>
            </a:r>
          </a:p>
        </p:txBody>
      </p:sp>
      <p:grpSp>
        <p:nvGrpSpPr>
          <p:cNvPr id="16" name="Group 15">
            <a:extLst>
              <a:ext uri="{FF2B5EF4-FFF2-40B4-BE49-F238E27FC236}">
                <a16:creationId xmlns:a16="http://schemas.microsoft.com/office/drawing/2014/main" id="{E5B5455D-C1C3-4F47-9A76-078745F28466}"/>
              </a:ext>
            </a:extLst>
          </p:cNvPr>
          <p:cNvGrpSpPr/>
          <p:nvPr/>
        </p:nvGrpSpPr>
        <p:grpSpPr>
          <a:xfrm>
            <a:off x="4679038" y="2292369"/>
            <a:ext cx="716280" cy="678180"/>
            <a:chOff x="6225311" y="2473385"/>
            <a:chExt cx="716280" cy="678180"/>
          </a:xfrm>
        </p:grpSpPr>
        <p:pic>
          <p:nvPicPr>
            <p:cNvPr id="17" name="Picture 16">
              <a:extLst>
                <a:ext uri="{FF2B5EF4-FFF2-40B4-BE49-F238E27FC236}">
                  <a16:creationId xmlns:a16="http://schemas.microsoft.com/office/drawing/2014/main" id="{1E3657A4-282A-4C6B-99C2-F573AC6EDE7A}"/>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8" name="Picture 2" descr="Image result for python logo">
              <a:extLst>
                <a:ext uri="{FF2B5EF4-FFF2-40B4-BE49-F238E27FC236}">
                  <a16:creationId xmlns:a16="http://schemas.microsoft.com/office/drawing/2014/main" id="{CC074018-5FE0-4FB3-86F5-3DB4BE9635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CF0AB3B6-E565-42FB-B0F7-C23C7EA3C4B2}"/>
              </a:ext>
            </a:extLst>
          </p:cNvPr>
          <p:cNvGrpSpPr/>
          <p:nvPr/>
        </p:nvGrpSpPr>
        <p:grpSpPr>
          <a:xfrm>
            <a:off x="4708919" y="4111195"/>
            <a:ext cx="716280" cy="678180"/>
            <a:chOff x="7883978" y="2807310"/>
            <a:chExt cx="716280" cy="678180"/>
          </a:xfrm>
        </p:grpSpPr>
        <p:pic>
          <p:nvPicPr>
            <p:cNvPr id="20" name="Picture 19">
              <a:extLst>
                <a:ext uri="{FF2B5EF4-FFF2-40B4-BE49-F238E27FC236}">
                  <a16:creationId xmlns:a16="http://schemas.microsoft.com/office/drawing/2014/main" id="{9699C066-37CE-411F-B9F9-DCD4575FAEBC}"/>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7883978" y="2807310"/>
              <a:ext cx="716280" cy="678180"/>
            </a:xfrm>
            <a:prstGeom prst="rect">
              <a:avLst/>
            </a:prstGeom>
          </p:spPr>
        </p:pic>
        <p:pic>
          <p:nvPicPr>
            <p:cNvPr id="21" name="Picture 20" descr="Image result for redis">
              <a:extLst>
                <a:ext uri="{FF2B5EF4-FFF2-40B4-BE49-F238E27FC236}">
                  <a16:creationId xmlns:a16="http://schemas.microsoft.com/office/drawing/2014/main" id="{3E26FA90-7046-41A7-8226-A4EF494DE91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98006" y="2969899"/>
              <a:ext cx="504012" cy="4293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4B6F6BC5-F93D-4CD8-9CC3-E6F5D1CF37EE}"/>
              </a:ext>
            </a:extLst>
          </p:cNvPr>
          <p:cNvGrpSpPr/>
          <p:nvPr/>
        </p:nvGrpSpPr>
        <p:grpSpPr>
          <a:xfrm>
            <a:off x="7180456" y="4136471"/>
            <a:ext cx="716280" cy="696584"/>
            <a:chOff x="10107901" y="454095"/>
            <a:chExt cx="716280" cy="696584"/>
          </a:xfrm>
        </p:grpSpPr>
        <p:pic>
          <p:nvPicPr>
            <p:cNvPr id="23" name="Picture 22">
              <a:extLst>
                <a:ext uri="{FF2B5EF4-FFF2-40B4-BE49-F238E27FC236}">
                  <a16:creationId xmlns:a16="http://schemas.microsoft.com/office/drawing/2014/main" id="{18B97C84-A3A0-4882-9FFC-4E1E5339CD93}"/>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10107901" y="454095"/>
              <a:ext cx="716280" cy="678180"/>
            </a:xfrm>
            <a:prstGeom prst="rect">
              <a:avLst/>
            </a:prstGeom>
          </p:spPr>
        </p:pic>
        <p:pic>
          <p:nvPicPr>
            <p:cNvPr id="24" name="Picture 8" descr="Image result for postgresql">
              <a:extLst>
                <a:ext uri="{FF2B5EF4-FFF2-40B4-BE49-F238E27FC236}">
                  <a16:creationId xmlns:a16="http://schemas.microsoft.com/office/drawing/2014/main" id="{2944323A-4DB1-4C82-B058-F68AF6E31AA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5761"/>
            <a:stretch/>
          </p:blipFill>
          <p:spPr bwMode="auto">
            <a:xfrm>
              <a:off x="10213291" y="472326"/>
              <a:ext cx="505996" cy="6783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A451DD86-DADB-461B-A96A-6BBA754FDFBC}"/>
              </a:ext>
            </a:extLst>
          </p:cNvPr>
          <p:cNvGrpSpPr/>
          <p:nvPr/>
        </p:nvGrpSpPr>
        <p:grpSpPr>
          <a:xfrm>
            <a:off x="7136993" y="2066876"/>
            <a:ext cx="716280" cy="817575"/>
            <a:chOff x="8540388" y="2665854"/>
            <a:chExt cx="716280" cy="817575"/>
          </a:xfrm>
        </p:grpSpPr>
        <p:pic>
          <p:nvPicPr>
            <p:cNvPr id="26" name="Picture 25">
              <a:extLst>
                <a:ext uri="{FF2B5EF4-FFF2-40B4-BE49-F238E27FC236}">
                  <a16:creationId xmlns:a16="http://schemas.microsoft.com/office/drawing/2014/main" id="{B2644002-F773-4B5D-B966-8160B8F9B22D}"/>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8540388" y="2805249"/>
              <a:ext cx="716280" cy="678180"/>
            </a:xfrm>
            <a:prstGeom prst="rect">
              <a:avLst/>
            </a:prstGeom>
          </p:spPr>
        </p:pic>
        <p:pic>
          <p:nvPicPr>
            <p:cNvPr id="27" name="Picture 26" descr="Node.js">
              <a:extLst>
                <a:ext uri="{FF2B5EF4-FFF2-40B4-BE49-F238E27FC236}">
                  <a16:creationId xmlns:a16="http://schemas.microsoft.com/office/drawing/2014/main" id="{10A7F8DC-BE82-4E15-9EFC-1A7B2B8B855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6666"/>
            <a:stretch/>
          </p:blipFill>
          <p:spPr bwMode="auto">
            <a:xfrm>
              <a:off x="8615559" y="2665854"/>
              <a:ext cx="636753" cy="7333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30EE4CFD-6486-491C-B8F5-E937AA99B3A3}"/>
              </a:ext>
            </a:extLst>
          </p:cNvPr>
          <p:cNvGrpSpPr/>
          <p:nvPr/>
        </p:nvGrpSpPr>
        <p:grpSpPr>
          <a:xfrm>
            <a:off x="5867790" y="5797861"/>
            <a:ext cx="716280" cy="678180"/>
            <a:chOff x="9238009" y="0"/>
            <a:chExt cx="716280" cy="678180"/>
          </a:xfrm>
        </p:grpSpPr>
        <p:pic>
          <p:nvPicPr>
            <p:cNvPr id="29" name="Picture 28">
              <a:extLst>
                <a:ext uri="{FF2B5EF4-FFF2-40B4-BE49-F238E27FC236}">
                  <a16:creationId xmlns:a16="http://schemas.microsoft.com/office/drawing/2014/main" id="{BDEC6659-C388-48B6-85C2-2FBEDA8277E0}"/>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9238009" y="0"/>
              <a:ext cx="716280" cy="678180"/>
            </a:xfrm>
            <a:prstGeom prst="rect">
              <a:avLst/>
            </a:prstGeom>
          </p:spPr>
        </p:pic>
        <p:pic>
          <p:nvPicPr>
            <p:cNvPr id="30" name="Picture 6" descr="Image result for .net">
              <a:extLst>
                <a:ext uri="{FF2B5EF4-FFF2-40B4-BE49-F238E27FC236}">
                  <a16:creationId xmlns:a16="http://schemas.microsoft.com/office/drawing/2014/main" id="{55882910-9A79-4A4D-AB50-5E20D1E5BF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90735" y="171860"/>
              <a:ext cx="616395" cy="267104"/>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Arrow: Left-Right-Up 30">
            <a:extLst>
              <a:ext uri="{FF2B5EF4-FFF2-40B4-BE49-F238E27FC236}">
                <a16:creationId xmlns:a16="http://schemas.microsoft.com/office/drawing/2014/main" id="{E21F35E2-6FED-4B4E-AE7E-BE80C7E14E45}"/>
              </a:ext>
            </a:extLst>
          </p:cNvPr>
          <p:cNvSpPr/>
          <p:nvPr/>
        </p:nvSpPr>
        <p:spPr>
          <a:xfrm>
            <a:off x="4059642" y="975604"/>
            <a:ext cx="1955070" cy="569398"/>
          </a:xfrm>
          <a:prstGeom prst="leftRightUpArrow">
            <a:avLst>
              <a:gd name="adj1" fmla="val 30128"/>
              <a:gd name="adj2" fmla="val 34335"/>
              <a:gd name="adj3" fmla="val 12491"/>
            </a:avLst>
          </a:prstGeom>
          <a:solidFill>
            <a:schemeClr val="accent5">
              <a:lumMod val="40000"/>
              <a:lumOff val="60000"/>
              <a:alpha val="6980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sp>
        <p:nvSpPr>
          <p:cNvPr id="32" name="Arrow: Left-Right-Up 31">
            <a:extLst>
              <a:ext uri="{FF2B5EF4-FFF2-40B4-BE49-F238E27FC236}">
                <a16:creationId xmlns:a16="http://schemas.microsoft.com/office/drawing/2014/main" id="{0F8DA20E-D3B4-4609-87D1-43680ADCB792}"/>
              </a:ext>
            </a:extLst>
          </p:cNvPr>
          <p:cNvSpPr/>
          <p:nvPr/>
        </p:nvSpPr>
        <p:spPr>
          <a:xfrm>
            <a:off x="6553005" y="981789"/>
            <a:ext cx="1955070" cy="569398"/>
          </a:xfrm>
          <a:prstGeom prst="leftRightUpArrow">
            <a:avLst>
              <a:gd name="adj1" fmla="val 30128"/>
              <a:gd name="adj2" fmla="val 34335"/>
              <a:gd name="adj3" fmla="val 12491"/>
            </a:avLst>
          </a:prstGeom>
          <a:solidFill>
            <a:schemeClr val="accent5">
              <a:lumMod val="40000"/>
              <a:lumOff val="60000"/>
              <a:alpha val="6980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sp>
        <p:nvSpPr>
          <p:cNvPr id="33" name="TextBox 32">
            <a:extLst>
              <a:ext uri="{FF2B5EF4-FFF2-40B4-BE49-F238E27FC236}">
                <a16:creationId xmlns:a16="http://schemas.microsoft.com/office/drawing/2014/main" id="{B0C2102A-D8AC-45DD-A63D-AEE7DAC19962}"/>
              </a:ext>
            </a:extLst>
          </p:cNvPr>
          <p:cNvSpPr txBox="1"/>
          <p:nvPr/>
        </p:nvSpPr>
        <p:spPr>
          <a:xfrm>
            <a:off x="680900" y="2050385"/>
            <a:ext cx="2321469" cy="1200329"/>
          </a:xfrm>
          <a:prstGeom prst="rect">
            <a:avLst/>
          </a:prstGeom>
          <a:noFill/>
        </p:spPr>
        <p:txBody>
          <a:bodyPr wrap="none" rtlCol="0">
            <a:spAutoFit/>
          </a:bodyPr>
          <a:lstStyle/>
          <a:p>
            <a:r>
              <a:rPr lang="en-US" dirty="0"/>
              <a:t>Goals:</a:t>
            </a:r>
          </a:p>
          <a:p>
            <a:pPr marL="342900" indent="-342900">
              <a:buAutoNum type="arabicPeriod"/>
            </a:pPr>
            <a:r>
              <a:rPr lang="en-US" dirty="0"/>
              <a:t>Deploy Containers</a:t>
            </a:r>
          </a:p>
          <a:p>
            <a:pPr marL="342900" indent="-342900">
              <a:buAutoNum type="arabicPeriod"/>
            </a:pPr>
            <a:r>
              <a:rPr lang="en-US" dirty="0"/>
              <a:t>Enable Connectivity</a:t>
            </a:r>
          </a:p>
          <a:p>
            <a:pPr marL="342900" indent="-342900">
              <a:buAutoNum type="arabicPeriod"/>
            </a:pPr>
            <a:r>
              <a:rPr lang="en-US" dirty="0"/>
              <a:t>External Access</a:t>
            </a:r>
          </a:p>
        </p:txBody>
      </p:sp>
      <p:sp>
        <p:nvSpPr>
          <p:cNvPr id="34" name="TextBox 33">
            <a:extLst>
              <a:ext uri="{FF2B5EF4-FFF2-40B4-BE49-F238E27FC236}">
                <a16:creationId xmlns:a16="http://schemas.microsoft.com/office/drawing/2014/main" id="{5F4C0E7E-AEF3-47D3-82F9-F14E46924904}"/>
              </a:ext>
            </a:extLst>
          </p:cNvPr>
          <p:cNvSpPr txBox="1"/>
          <p:nvPr/>
        </p:nvSpPr>
        <p:spPr>
          <a:xfrm>
            <a:off x="8834675" y="2050385"/>
            <a:ext cx="3428759" cy="1200329"/>
          </a:xfrm>
          <a:prstGeom prst="rect">
            <a:avLst/>
          </a:prstGeom>
          <a:noFill/>
        </p:spPr>
        <p:txBody>
          <a:bodyPr wrap="none" rtlCol="0">
            <a:spAutoFit/>
          </a:bodyPr>
          <a:lstStyle/>
          <a:p>
            <a:r>
              <a:rPr lang="en-US" dirty="0"/>
              <a:t>Steps:</a:t>
            </a:r>
          </a:p>
          <a:p>
            <a:pPr marL="342900" indent="-342900">
              <a:buAutoNum type="arabicPeriod"/>
            </a:pPr>
            <a:r>
              <a:rPr lang="en-US" dirty="0"/>
              <a:t>Deploy PODs</a:t>
            </a:r>
          </a:p>
          <a:p>
            <a:pPr marL="342900" indent="-342900">
              <a:buAutoNum type="arabicPeriod"/>
            </a:pPr>
            <a:r>
              <a:rPr lang="en-US" dirty="0"/>
              <a:t>Create Services (</a:t>
            </a:r>
            <a:r>
              <a:rPr lang="en-US" dirty="0" err="1"/>
              <a:t>ClusterIP</a:t>
            </a:r>
            <a:r>
              <a:rPr lang="en-US" dirty="0"/>
              <a:t>)</a:t>
            </a:r>
          </a:p>
          <a:p>
            <a:pPr marL="342900" indent="-342900">
              <a:buAutoNum type="arabicPeriod"/>
            </a:pPr>
            <a:r>
              <a:rPr lang="en-US" dirty="0"/>
              <a:t>Create Services (</a:t>
            </a:r>
            <a:r>
              <a:rPr lang="en-US" dirty="0" err="1"/>
              <a:t>LoadBalancer</a:t>
            </a:r>
            <a:r>
              <a:rPr lang="en-US" dirty="0"/>
              <a:t>)</a:t>
            </a:r>
          </a:p>
        </p:txBody>
      </p:sp>
    </p:spTree>
    <p:extLst>
      <p:ext uri="{BB962C8B-B14F-4D97-AF65-F5344CB8AC3E}">
        <p14:creationId xmlns:p14="http://schemas.microsoft.com/office/powerpoint/2010/main" val="183603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5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500"/>
                                        <p:tgtEl>
                                          <p:spTgt spid="3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50"/>
                                        <p:tgtEl>
                                          <p:spTgt spid="12"/>
                                        </p:tgtEl>
                                      </p:cBhvr>
                                    </p:animEffect>
                                  </p:childTnLst>
                                </p:cTn>
                              </p:par>
                            </p:childTnLst>
                          </p:cTn>
                        </p:par>
                        <p:par>
                          <p:cTn id="17" fill="hold">
                            <p:stCondLst>
                              <p:cond delay="75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250"/>
                                        <p:tgtEl>
                                          <p:spTgt spid="13"/>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250"/>
                                        <p:tgtEl>
                                          <p:spTgt spid="15"/>
                                        </p:tgtEl>
                                      </p:cBhvr>
                                    </p:animEffect>
                                  </p:childTnLst>
                                </p:cTn>
                              </p:par>
                            </p:childTnLst>
                          </p:cTn>
                        </p:par>
                        <p:par>
                          <p:cTn id="25" fill="hold">
                            <p:stCondLst>
                              <p:cond delay="125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250"/>
                                        <p:tgtEl>
                                          <p:spTgt spid="14"/>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250"/>
                                        <p:tgtEl>
                                          <p:spTgt spid="10"/>
                                        </p:tgtEl>
                                      </p:cBhvr>
                                    </p:animEffect>
                                  </p:childTnLst>
                                </p:cTn>
                              </p:par>
                            </p:childTnLst>
                          </p:cTn>
                        </p:par>
                        <p:par>
                          <p:cTn id="33" fill="hold">
                            <p:stCondLst>
                              <p:cond delay="175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250"/>
                                        <p:tgtEl>
                                          <p:spTgt spid="19"/>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childTnLst>
                          </p:cTn>
                        </p:par>
                        <p:par>
                          <p:cTn id="41" fill="hold">
                            <p:stCondLst>
                              <p:cond delay="2250"/>
                            </p:stCondLst>
                            <p:childTnLst>
                              <p:par>
                                <p:cTn id="42" presetID="10" presetClass="entr" presetSubtype="0"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250"/>
                                        <p:tgtEl>
                                          <p:spTgt spid="16"/>
                                        </p:tgtEl>
                                      </p:cBhvr>
                                    </p:animEffect>
                                  </p:childTnLst>
                                </p:cTn>
                              </p:par>
                            </p:childTnLst>
                          </p:cTn>
                        </p:par>
                        <p:par>
                          <p:cTn id="45" fill="hold">
                            <p:stCondLst>
                              <p:cond delay="2500"/>
                            </p:stCondLst>
                            <p:childTnLst>
                              <p:par>
                                <p:cTn id="46" presetID="10" presetClass="entr" presetSubtype="0" fill="hold"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250"/>
                                        <p:tgtEl>
                                          <p:spTgt spid="25"/>
                                        </p:tgtEl>
                                      </p:cBhvr>
                                    </p:animEffect>
                                  </p:childTnLst>
                                </p:cTn>
                              </p:par>
                            </p:childTnLst>
                          </p:cTn>
                        </p:par>
                        <p:par>
                          <p:cTn id="49" fill="hold">
                            <p:stCondLst>
                              <p:cond delay="2750"/>
                            </p:stCondLst>
                            <p:childTnLst>
                              <p:par>
                                <p:cTn id="50" presetID="10" presetClass="entr" presetSubtype="0" fill="hold"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25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3">
                                            <p:txEl>
                                              <p:pRg st="2" end="2"/>
                                            </p:txEl>
                                          </p:spTgt>
                                        </p:tgtEl>
                                        <p:attrNameLst>
                                          <p:attrName>style.visibility</p:attrName>
                                        </p:attrNameLst>
                                      </p:cBhvr>
                                      <p:to>
                                        <p:strVal val="visible"/>
                                      </p:to>
                                    </p:set>
                                    <p:animEffect transition="in" filter="fade">
                                      <p:cBhvr>
                                        <p:cTn id="57" dur="500"/>
                                        <p:tgtEl>
                                          <p:spTgt spid="33">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3">
                                            <p:txEl>
                                              <p:pRg st="3" end="3"/>
                                            </p:txEl>
                                          </p:spTgt>
                                        </p:tgtEl>
                                        <p:attrNameLst>
                                          <p:attrName>style.visibility</p:attrName>
                                        </p:attrNameLst>
                                      </p:cBhvr>
                                      <p:to>
                                        <p:strVal val="visible"/>
                                      </p:to>
                                    </p:set>
                                    <p:animEffect transition="in" filter="fade">
                                      <p:cBhvr>
                                        <p:cTn id="62" dur="500"/>
                                        <p:tgtEl>
                                          <p:spTgt spid="33">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33">
                                            <p:txEl>
                                              <p:pRg st="0" end="0"/>
                                            </p:txEl>
                                          </p:spTgt>
                                        </p:tgtEl>
                                      </p:cBhvr>
                                    </p:animEffect>
                                    <p:set>
                                      <p:cBhvr>
                                        <p:cTn id="67" dur="1" fill="hold">
                                          <p:stCondLst>
                                            <p:cond delay="499"/>
                                          </p:stCondLst>
                                        </p:cTn>
                                        <p:tgtEl>
                                          <p:spTgt spid="33">
                                            <p:txEl>
                                              <p:pRg st="0" end="0"/>
                                            </p:txEl>
                                          </p:spTgt>
                                        </p:tgtEl>
                                        <p:attrNameLst>
                                          <p:attrName>style.visibility</p:attrName>
                                        </p:attrNameLst>
                                      </p:cBhvr>
                                      <p:to>
                                        <p:strVal val="hidden"/>
                                      </p:to>
                                    </p:set>
                                  </p:childTnLst>
                                </p:cTn>
                              </p:par>
                            </p:childTnLst>
                          </p:cTn>
                        </p:par>
                        <p:par>
                          <p:cTn id="68" fill="hold">
                            <p:stCondLst>
                              <p:cond delay="500"/>
                            </p:stCondLst>
                            <p:childTnLst>
                              <p:par>
                                <p:cTn id="69" presetID="10" presetClass="exit" presetSubtype="0" fill="hold" grpId="1" nodeType="afterEffect">
                                  <p:stCondLst>
                                    <p:cond delay="0"/>
                                  </p:stCondLst>
                                  <p:childTnLst>
                                    <p:animEffect transition="out" filter="fade">
                                      <p:cBhvr>
                                        <p:cTn id="70" dur="500"/>
                                        <p:tgtEl>
                                          <p:spTgt spid="33">
                                            <p:txEl>
                                              <p:pRg st="1" end="1"/>
                                            </p:txEl>
                                          </p:spTgt>
                                        </p:tgtEl>
                                      </p:cBhvr>
                                    </p:animEffect>
                                    <p:set>
                                      <p:cBhvr>
                                        <p:cTn id="71" dur="1" fill="hold">
                                          <p:stCondLst>
                                            <p:cond delay="499"/>
                                          </p:stCondLst>
                                        </p:cTn>
                                        <p:tgtEl>
                                          <p:spTgt spid="33">
                                            <p:txEl>
                                              <p:pRg st="1" end="1"/>
                                            </p:txEl>
                                          </p:spTgt>
                                        </p:tgtEl>
                                        <p:attrNameLst>
                                          <p:attrName>style.visibility</p:attrName>
                                        </p:attrNameLst>
                                      </p:cBhvr>
                                      <p:to>
                                        <p:strVal val="hidden"/>
                                      </p:to>
                                    </p:se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34">
                                            <p:txEl>
                                              <p:pRg st="0" end="0"/>
                                            </p:txEl>
                                          </p:spTgt>
                                        </p:tgtEl>
                                        <p:attrNameLst>
                                          <p:attrName>style.visibility</p:attrName>
                                        </p:attrNameLst>
                                      </p:cBhvr>
                                      <p:to>
                                        <p:strVal val="visible"/>
                                      </p:to>
                                    </p:set>
                                    <p:animEffect transition="in" filter="fade">
                                      <p:cBhvr>
                                        <p:cTn id="75" dur="500"/>
                                        <p:tgtEl>
                                          <p:spTgt spid="34">
                                            <p:txEl>
                                              <p:pRg st="0" end="0"/>
                                            </p:txEl>
                                          </p:spTgt>
                                        </p:tgtEl>
                                      </p:cBhvr>
                                    </p:animEffect>
                                  </p:childTnLst>
                                </p:cTn>
                              </p:par>
                            </p:childTnLst>
                          </p:cTn>
                        </p:par>
                        <p:par>
                          <p:cTn id="76" fill="hold">
                            <p:stCondLst>
                              <p:cond delay="1500"/>
                            </p:stCondLst>
                            <p:childTnLst>
                              <p:par>
                                <p:cTn id="77" presetID="10" presetClass="entr" presetSubtype="0" fill="hold" grpId="0" nodeType="afterEffect">
                                  <p:stCondLst>
                                    <p:cond delay="0"/>
                                  </p:stCondLst>
                                  <p:childTnLst>
                                    <p:set>
                                      <p:cBhvr>
                                        <p:cTn id="78" dur="1" fill="hold">
                                          <p:stCondLst>
                                            <p:cond delay="0"/>
                                          </p:stCondLst>
                                        </p:cTn>
                                        <p:tgtEl>
                                          <p:spTgt spid="34">
                                            <p:txEl>
                                              <p:pRg st="1" end="1"/>
                                            </p:txEl>
                                          </p:spTgt>
                                        </p:tgtEl>
                                        <p:attrNameLst>
                                          <p:attrName>style.visibility</p:attrName>
                                        </p:attrNameLst>
                                      </p:cBhvr>
                                      <p:to>
                                        <p:strVal val="visible"/>
                                      </p:to>
                                    </p:set>
                                    <p:animEffect transition="in" filter="fade">
                                      <p:cBhvr>
                                        <p:cTn id="79" dur="500"/>
                                        <p:tgtEl>
                                          <p:spTgt spid="34">
                                            <p:txEl>
                                              <p:pRg st="1" end="1"/>
                                            </p:txEl>
                                          </p:spTgt>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fade">
                                      <p:cBhvr>
                                        <p:cTn id="83" dur="250"/>
                                        <p:tgtEl>
                                          <p:spTgt spid="9"/>
                                        </p:tgtEl>
                                      </p:cBhvr>
                                    </p:animEffect>
                                  </p:childTnLst>
                                </p:cTn>
                              </p:par>
                            </p:childTnLst>
                          </p:cTn>
                        </p:par>
                        <p:par>
                          <p:cTn id="84" fill="hold">
                            <p:stCondLst>
                              <p:cond delay="2250"/>
                            </p:stCondLst>
                            <p:childTnLst>
                              <p:par>
                                <p:cTn id="85" presetID="10" presetClass="entr" presetSubtype="0" fill="hold" grpId="0" nodeType="after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250"/>
                                        <p:tgtEl>
                                          <p:spTgt spid="11"/>
                                        </p:tgtEl>
                                      </p:cBhvr>
                                    </p:animEffect>
                                  </p:childTnLst>
                                </p:cTn>
                              </p:par>
                            </p:childTnLst>
                          </p:cTn>
                        </p:par>
                        <p:par>
                          <p:cTn id="88" fill="hold">
                            <p:stCondLst>
                              <p:cond delay="2500"/>
                            </p:stCondLst>
                            <p:childTnLst>
                              <p:par>
                                <p:cTn id="89" presetID="10" presetClass="entr" presetSubtype="0" fill="hold" grpId="0" nodeType="after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fade">
                                      <p:cBhvr>
                                        <p:cTn id="91" dur="250"/>
                                        <p:tgtEl>
                                          <p:spTgt spid="6"/>
                                        </p:tgtEl>
                                      </p:cBhvr>
                                    </p:animEffect>
                                  </p:childTnLst>
                                </p:cTn>
                              </p:par>
                            </p:childTnLst>
                          </p:cTn>
                        </p:par>
                        <p:par>
                          <p:cTn id="92" fill="hold">
                            <p:stCondLst>
                              <p:cond delay="2750"/>
                            </p:stCondLst>
                            <p:childTnLst>
                              <p:par>
                                <p:cTn id="93" presetID="10" presetClass="entr" presetSubtype="0" fill="hold" grpId="0" nodeType="afterEffect">
                                  <p:stCondLst>
                                    <p:cond delay="0"/>
                                  </p:stCondLst>
                                  <p:childTnLst>
                                    <p:set>
                                      <p:cBhvr>
                                        <p:cTn id="94" dur="1" fill="hold">
                                          <p:stCondLst>
                                            <p:cond delay="0"/>
                                          </p:stCondLst>
                                        </p:cTn>
                                        <p:tgtEl>
                                          <p:spTgt spid="8"/>
                                        </p:tgtEl>
                                        <p:attrNameLst>
                                          <p:attrName>style.visibility</p:attrName>
                                        </p:attrNameLst>
                                      </p:cBhvr>
                                      <p:to>
                                        <p:strVal val="visible"/>
                                      </p:to>
                                    </p:set>
                                    <p:animEffect transition="in" filter="fade">
                                      <p:cBhvr>
                                        <p:cTn id="95" dur="250"/>
                                        <p:tgtEl>
                                          <p:spTgt spid="8"/>
                                        </p:tgtEl>
                                      </p:cBhvr>
                                    </p:animEffect>
                                  </p:childTnLst>
                                </p:cTn>
                              </p:par>
                            </p:childTnLst>
                          </p:cTn>
                        </p:par>
                        <p:par>
                          <p:cTn id="96" fill="hold">
                            <p:stCondLst>
                              <p:cond delay="3000"/>
                            </p:stCondLst>
                            <p:childTnLst>
                              <p:par>
                                <p:cTn id="97" presetID="10" presetClass="entr" presetSubtype="0" fill="hold" grpId="0" nodeType="afterEffect">
                                  <p:stCondLst>
                                    <p:cond delay="0"/>
                                  </p:stCondLst>
                                  <p:childTnLst>
                                    <p:set>
                                      <p:cBhvr>
                                        <p:cTn id="98" dur="1" fill="hold">
                                          <p:stCondLst>
                                            <p:cond delay="0"/>
                                          </p:stCondLst>
                                        </p:cTn>
                                        <p:tgtEl>
                                          <p:spTgt spid="4"/>
                                        </p:tgtEl>
                                        <p:attrNameLst>
                                          <p:attrName>style.visibility</p:attrName>
                                        </p:attrNameLst>
                                      </p:cBhvr>
                                      <p:to>
                                        <p:strVal val="visible"/>
                                      </p:to>
                                    </p:set>
                                    <p:animEffect transition="in" filter="fade">
                                      <p:cBhvr>
                                        <p:cTn id="99" dur="250"/>
                                        <p:tgtEl>
                                          <p:spTgt spid="4"/>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xit" presetSubtype="0" fill="hold" grpId="1" nodeType="clickEffect">
                                  <p:stCondLst>
                                    <p:cond delay="0"/>
                                  </p:stCondLst>
                                  <p:childTnLst>
                                    <p:animEffect transition="out" filter="fade">
                                      <p:cBhvr>
                                        <p:cTn id="103" dur="500"/>
                                        <p:tgtEl>
                                          <p:spTgt spid="33">
                                            <p:txEl>
                                              <p:pRg st="2" end="2"/>
                                            </p:txEl>
                                          </p:spTgt>
                                        </p:tgtEl>
                                      </p:cBhvr>
                                    </p:animEffect>
                                    <p:set>
                                      <p:cBhvr>
                                        <p:cTn id="104" dur="1" fill="hold">
                                          <p:stCondLst>
                                            <p:cond delay="499"/>
                                          </p:stCondLst>
                                        </p:cTn>
                                        <p:tgtEl>
                                          <p:spTgt spid="33">
                                            <p:txEl>
                                              <p:pRg st="2" end="2"/>
                                            </p:txEl>
                                          </p:spTgt>
                                        </p:tgtEl>
                                        <p:attrNameLst>
                                          <p:attrName>style.visibility</p:attrName>
                                        </p:attrNameLst>
                                      </p:cBhvr>
                                      <p:to>
                                        <p:strVal val="hidden"/>
                                      </p:to>
                                    </p:se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34">
                                            <p:txEl>
                                              <p:pRg st="2" end="2"/>
                                            </p:txEl>
                                          </p:spTgt>
                                        </p:tgtEl>
                                        <p:attrNameLst>
                                          <p:attrName>style.visibility</p:attrName>
                                        </p:attrNameLst>
                                      </p:cBhvr>
                                      <p:to>
                                        <p:strVal val="visible"/>
                                      </p:to>
                                    </p:set>
                                    <p:animEffect transition="in" filter="fade">
                                      <p:cBhvr>
                                        <p:cTn id="108" dur="500"/>
                                        <p:tgtEl>
                                          <p:spTgt spid="34">
                                            <p:txEl>
                                              <p:pRg st="2" end="2"/>
                                            </p:txEl>
                                          </p:spTgt>
                                        </p:tgtEl>
                                      </p:cBhvr>
                                    </p:animEffect>
                                  </p:childTnLst>
                                </p:cTn>
                              </p:par>
                            </p:childTnLst>
                          </p:cTn>
                        </p:par>
                        <p:par>
                          <p:cTn id="109" fill="hold">
                            <p:stCondLst>
                              <p:cond delay="1000"/>
                            </p:stCondLst>
                            <p:childTnLst>
                              <p:par>
                                <p:cTn id="110" presetID="10" presetClass="entr" presetSubtype="0" fill="hold" grpId="0" nodeType="afterEffect">
                                  <p:stCondLst>
                                    <p:cond delay="0"/>
                                  </p:stCondLst>
                                  <p:childTnLst>
                                    <p:set>
                                      <p:cBhvr>
                                        <p:cTn id="111" dur="1" fill="hold">
                                          <p:stCondLst>
                                            <p:cond delay="0"/>
                                          </p:stCondLst>
                                        </p:cTn>
                                        <p:tgtEl>
                                          <p:spTgt spid="5"/>
                                        </p:tgtEl>
                                        <p:attrNameLst>
                                          <p:attrName>style.visibility</p:attrName>
                                        </p:attrNameLst>
                                      </p:cBhvr>
                                      <p:to>
                                        <p:strVal val="visible"/>
                                      </p:to>
                                    </p:set>
                                    <p:animEffect transition="in" filter="fade">
                                      <p:cBhvr>
                                        <p:cTn id="112" dur="500"/>
                                        <p:tgtEl>
                                          <p:spTgt spid="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
                                        </p:tgtEl>
                                        <p:attrNameLst>
                                          <p:attrName>style.visibility</p:attrName>
                                        </p:attrNameLst>
                                      </p:cBhvr>
                                      <p:to>
                                        <p:strVal val="visible"/>
                                      </p:to>
                                    </p:set>
                                    <p:animEffect transition="in" filter="fade">
                                      <p:cBhvr>
                                        <p:cTn id="115" dur="500"/>
                                        <p:tgtEl>
                                          <p:spTgt spid="7"/>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xit" presetSubtype="0" fill="hold" grpId="1" nodeType="clickEffect">
                                  <p:stCondLst>
                                    <p:cond delay="0"/>
                                  </p:stCondLst>
                                  <p:childTnLst>
                                    <p:animEffect transition="out" filter="fade">
                                      <p:cBhvr>
                                        <p:cTn id="119" dur="500"/>
                                        <p:tgtEl>
                                          <p:spTgt spid="33">
                                            <p:txEl>
                                              <p:pRg st="3" end="3"/>
                                            </p:txEl>
                                          </p:spTgt>
                                        </p:tgtEl>
                                      </p:cBhvr>
                                    </p:animEffect>
                                    <p:set>
                                      <p:cBhvr>
                                        <p:cTn id="120" dur="1" fill="hold">
                                          <p:stCondLst>
                                            <p:cond delay="499"/>
                                          </p:stCondLst>
                                        </p:cTn>
                                        <p:tgtEl>
                                          <p:spTgt spid="33">
                                            <p:txEl>
                                              <p:pRg st="3" end="3"/>
                                            </p:txEl>
                                          </p:spTgt>
                                        </p:tgtEl>
                                        <p:attrNameLst>
                                          <p:attrName>style.visibility</p:attrName>
                                        </p:attrNameLst>
                                      </p:cBhvr>
                                      <p:to>
                                        <p:strVal val="hidden"/>
                                      </p:to>
                                    </p:set>
                                  </p:childTnLst>
                                </p:cTn>
                              </p:par>
                            </p:childTnLst>
                          </p:cTn>
                        </p:par>
                        <p:par>
                          <p:cTn id="121" fill="hold">
                            <p:stCondLst>
                              <p:cond delay="500"/>
                            </p:stCondLst>
                            <p:childTnLst>
                              <p:par>
                                <p:cTn id="122" presetID="10" presetClass="entr" presetSubtype="0" fill="hold" grpId="0" nodeType="afterEffect">
                                  <p:stCondLst>
                                    <p:cond delay="0"/>
                                  </p:stCondLst>
                                  <p:childTnLst>
                                    <p:set>
                                      <p:cBhvr>
                                        <p:cTn id="123" dur="1" fill="hold">
                                          <p:stCondLst>
                                            <p:cond delay="0"/>
                                          </p:stCondLst>
                                        </p:cTn>
                                        <p:tgtEl>
                                          <p:spTgt spid="34">
                                            <p:txEl>
                                              <p:pRg st="3" end="3"/>
                                            </p:txEl>
                                          </p:spTgt>
                                        </p:tgtEl>
                                        <p:attrNameLst>
                                          <p:attrName>style.visibility</p:attrName>
                                        </p:attrNameLst>
                                      </p:cBhvr>
                                      <p:to>
                                        <p:strVal val="visible"/>
                                      </p:to>
                                    </p:set>
                                    <p:animEffect transition="in" filter="fade">
                                      <p:cBhvr>
                                        <p:cTn id="124" dur="500"/>
                                        <p:tgtEl>
                                          <p:spTgt spid="34">
                                            <p:txEl>
                                              <p:pRg st="3" end="3"/>
                                            </p:txEl>
                                          </p:spTgt>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31"/>
                                        </p:tgtEl>
                                        <p:attrNameLst>
                                          <p:attrName>style.visibility</p:attrName>
                                        </p:attrNameLst>
                                      </p:cBhvr>
                                      <p:to>
                                        <p:strVal val="visible"/>
                                      </p:to>
                                    </p:set>
                                    <p:animEffect transition="in" filter="fade">
                                      <p:cBhvr>
                                        <p:cTn id="127" dur="500"/>
                                        <p:tgtEl>
                                          <p:spTgt spid="3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2"/>
                                        </p:tgtEl>
                                        <p:attrNameLst>
                                          <p:attrName>style.visibility</p:attrName>
                                        </p:attrNameLst>
                                      </p:cBhvr>
                                      <p:to>
                                        <p:strVal val="visible"/>
                                      </p:to>
                                    </p:set>
                                    <p:animEffect transition="in" filter="fade">
                                      <p:cBhvr>
                                        <p:cTn id="13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31" grpId="0" animBg="1"/>
      <p:bldP spid="32" grpId="0" animBg="1"/>
      <p:bldP spid="33" grpId="0" uiExpand="1" build="p"/>
      <p:bldP spid="33" grpId="1" uiExpand="1" build="p"/>
      <p:bldP spid="34" grpId="0" uiExpand="1"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07CA81-9F08-432D-B8FB-BE10BD6105AB}"/>
              </a:ext>
            </a:extLst>
          </p:cNvPr>
          <p:cNvPicPr>
            <a:picLocks noChangeAspect="1"/>
          </p:cNvPicPr>
          <p:nvPr/>
        </p:nvPicPr>
        <p:blipFill>
          <a:blip r:embed="rId3"/>
          <a:stretch>
            <a:fillRect/>
          </a:stretch>
        </p:blipFill>
        <p:spPr>
          <a:xfrm>
            <a:off x="3588067" y="2472817"/>
            <a:ext cx="4717733" cy="2139272"/>
          </a:xfrm>
          <a:prstGeom prst="rect">
            <a:avLst/>
          </a:prstGeom>
        </p:spPr>
      </p:pic>
    </p:spTree>
    <p:extLst>
      <p:ext uri="{BB962C8B-B14F-4D97-AF65-F5344CB8AC3E}">
        <p14:creationId xmlns:p14="http://schemas.microsoft.com/office/powerpoint/2010/main" val="8478018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986FD6-B7D3-43C4-89E2-0A9F3852A658}"/>
              </a:ext>
            </a:extLst>
          </p:cNvPr>
          <p:cNvSpPr>
            <a:spLocks noGrp="1"/>
          </p:cNvSpPr>
          <p:nvPr>
            <p:ph type="title"/>
          </p:nvPr>
        </p:nvSpPr>
        <p:spPr/>
        <p:txBody>
          <a:bodyPr/>
          <a:lstStyle/>
          <a:p>
            <a:r>
              <a:rPr lang="en-US" dirty="0"/>
              <a:t>Deployment</a:t>
            </a:r>
          </a:p>
        </p:txBody>
      </p:sp>
      <p:sp>
        <p:nvSpPr>
          <p:cNvPr id="6" name="Text Placeholder 5">
            <a:extLst>
              <a:ext uri="{FF2B5EF4-FFF2-40B4-BE49-F238E27FC236}">
                <a16:creationId xmlns:a16="http://schemas.microsoft.com/office/drawing/2014/main" id="{9EC62F12-6A65-480C-A752-4C3F4C641736}"/>
              </a:ext>
            </a:extLst>
          </p:cNvPr>
          <p:cNvSpPr>
            <a:spLocks noGrp="1"/>
          </p:cNvSpPr>
          <p:nvPr>
            <p:ph type="body" sz="half" idx="2"/>
          </p:nvPr>
        </p:nvSpPr>
        <p:spPr/>
        <p:txBody>
          <a:bodyPr/>
          <a:lstStyle/>
          <a:p>
            <a:r>
              <a:rPr lang="en-US" dirty="0"/>
              <a:t>Updates and Rollback</a:t>
            </a:r>
          </a:p>
        </p:txBody>
      </p:sp>
      <p:pic>
        <p:nvPicPr>
          <p:cNvPr id="3" name="Picture 2" descr="A close up of a logo&#10;&#10;Description generated with very high confidence">
            <a:extLst>
              <a:ext uri="{FF2B5EF4-FFF2-40B4-BE49-F238E27FC236}">
                <a16:creationId xmlns:a16="http://schemas.microsoft.com/office/drawing/2014/main" id="{18AF59DB-61B7-4803-9D3D-F052210DA9DB}"/>
              </a:ext>
            </a:extLst>
          </p:cNvPr>
          <p:cNvPicPr>
            <a:picLocks noChangeAspect="1"/>
          </p:cNvPicPr>
          <p:nvPr/>
        </p:nvPicPr>
        <p:blipFill>
          <a:blip r:embed="rId3"/>
          <a:stretch>
            <a:fillRect/>
          </a:stretch>
        </p:blipFill>
        <p:spPr>
          <a:xfrm>
            <a:off x="4800170" y="0"/>
            <a:ext cx="6858000" cy="6858000"/>
          </a:xfrm>
          <a:prstGeom prst="rect">
            <a:avLst/>
          </a:prstGeom>
        </p:spPr>
      </p:pic>
      <p:sp>
        <p:nvSpPr>
          <p:cNvPr id="10" name="Rectangle 9">
            <a:extLst>
              <a:ext uri="{FF2B5EF4-FFF2-40B4-BE49-F238E27FC236}">
                <a16:creationId xmlns:a16="http://schemas.microsoft.com/office/drawing/2014/main" id="{F8E62888-91D0-4C14-AA8F-4CE2EA60F874}"/>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758BFF3-D79C-4316-A8F9-F03C39113D4A}"/>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973BF8E-D2CD-4D32-82FE-74A2DB49E33B}"/>
              </a:ext>
            </a:extLst>
          </p:cNvPr>
          <p:cNvSpPr txBox="1"/>
          <p:nvPr/>
        </p:nvSpPr>
        <p:spPr>
          <a:xfrm>
            <a:off x="4448700" y="6334780"/>
            <a:ext cx="1838708" cy="523220"/>
          </a:xfrm>
          <a:prstGeom prst="rect">
            <a:avLst/>
          </a:prstGeom>
          <a:noFill/>
        </p:spPr>
        <p:txBody>
          <a:bodyPr wrap="none" rtlCol="0">
            <a:spAutoFit/>
          </a:bodyPr>
          <a:lstStyle/>
          <a:p>
            <a:r>
              <a:rPr lang="en-US" sz="2800" dirty="0">
                <a:solidFill>
                  <a:schemeClr val="accent1">
                    <a:lumMod val="20000"/>
                    <a:lumOff val="80000"/>
                  </a:schemeClr>
                </a:solidFill>
              </a:rPr>
              <a:t>Gagandeep</a:t>
            </a:r>
          </a:p>
        </p:txBody>
      </p:sp>
    </p:spTree>
    <p:extLst>
      <p:ext uri="{BB962C8B-B14F-4D97-AF65-F5344CB8AC3E}">
        <p14:creationId xmlns:p14="http://schemas.microsoft.com/office/powerpoint/2010/main" val="27532640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E6AB-63AD-4DCE-876B-3D39DB88BCF5}"/>
              </a:ext>
            </a:extLst>
          </p:cNvPr>
          <p:cNvSpPr>
            <a:spLocks noGrp="1"/>
          </p:cNvSpPr>
          <p:nvPr>
            <p:ph type="title"/>
          </p:nvPr>
        </p:nvSpPr>
        <p:spPr/>
        <p:txBody>
          <a:bodyPr/>
          <a:lstStyle/>
          <a:p>
            <a:r>
              <a:rPr lang="en-US" dirty="0" err="1"/>
              <a:t>ResourceUsageMonitoring</a:t>
            </a:r>
            <a:endParaRPr lang="en-US" dirty="0"/>
          </a:p>
        </p:txBody>
      </p:sp>
      <p:pic>
        <p:nvPicPr>
          <p:cNvPr id="8" name="Content Placeholder 4">
            <a:extLst>
              <a:ext uri="{FF2B5EF4-FFF2-40B4-BE49-F238E27FC236}">
                <a16:creationId xmlns:a16="http://schemas.microsoft.com/office/drawing/2014/main" id="{F9AE6199-1C70-4B5F-9356-B9CFF7095FBD}"/>
              </a:ext>
            </a:extLst>
          </p:cNvPr>
          <p:cNvPicPr>
            <a:picLocks noGrp="1" noChangeAspect="1"/>
          </p:cNvPicPr>
          <p:nvPr>
            <p:ph idx="1"/>
          </p:nvPr>
        </p:nvPicPr>
        <p:blipFill>
          <a:blip r:embed="rId3"/>
          <a:stretch>
            <a:fillRect/>
          </a:stretch>
        </p:blipFill>
        <p:spPr>
          <a:xfrm>
            <a:off x="6294439" y="868996"/>
            <a:ext cx="4022725" cy="4022725"/>
          </a:xfrm>
        </p:spPr>
      </p:pic>
      <p:sp>
        <p:nvSpPr>
          <p:cNvPr id="9" name="Rectangle 8">
            <a:extLst>
              <a:ext uri="{FF2B5EF4-FFF2-40B4-BE49-F238E27FC236}">
                <a16:creationId xmlns:a16="http://schemas.microsoft.com/office/drawing/2014/main" id="{52033784-6629-46DE-8FDA-DBC44A4907EC}"/>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42F9E9E-8425-45D8-93A1-760D820573D2}"/>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Tree>
    <p:extLst>
      <p:ext uri="{BB962C8B-B14F-4D97-AF65-F5344CB8AC3E}">
        <p14:creationId xmlns:p14="http://schemas.microsoft.com/office/powerpoint/2010/main" val="40951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Copyright  © TechLanders Solutions</a:t>
            </a:r>
          </a:p>
        </p:txBody>
      </p:sp>
      <p:sp>
        <p:nvSpPr>
          <p:cNvPr id="4" name="Slide Number Placeholder 3"/>
          <p:cNvSpPr>
            <a:spLocks noGrp="1"/>
          </p:cNvSpPr>
          <p:nvPr>
            <p:ph type="sldNum" sz="quarter" idx="12"/>
          </p:nvPr>
        </p:nvSpPr>
        <p:spPr/>
        <p:txBody>
          <a:bodyPr/>
          <a:lstStyle/>
          <a:p>
            <a:fld id="{13F480B4-4699-41FE-89A7-96EFD1001786}" type="slidenum">
              <a:rPr lang="en-US" smtClean="0"/>
              <a:t>17</a:t>
            </a:fld>
            <a:endParaRPr lang="en-US"/>
          </a:p>
        </p:txBody>
      </p:sp>
      <p:sp>
        <p:nvSpPr>
          <p:cNvPr id="5" name="Title 4"/>
          <p:cNvSpPr>
            <a:spLocks noGrp="1"/>
          </p:cNvSpPr>
          <p:nvPr>
            <p:ph type="title"/>
          </p:nvPr>
        </p:nvSpPr>
        <p:spPr/>
        <p:txBody>
          <a:bodyPr>
            <a:noAutofit/>
          </a:bodyPr>
          <a:lstStyle/>
          <a:p>
            <a:r>
              <a:rPr lang="en-US" sz="4219" dirty="0">
                <a:effectLst>
                  <a:outerShdw blurRad="38100" dist="38100" dir="2700000" algn="tl">
                    <a:srgbClr val="000000">
                      <a:alpha val="43137"/>
                    </a:srgbClr>
                  </a:outerShdw>
                </a:effectLst>
              </a:rPr>
              <a:t>Docker Registries</a:t>
            </a:r>
            <a:br>
              <a:rPr lang="en-US" sz="4219" dirty="0">
                <a:effectLst>
                  <a:outerShdw blurRad="38100" dist="38100" dir="2700000" algn="tl">
                    <a:srgbClr val="000000">
                      <a:alpha val="43137"/>
                    </a:srgbClr>
                  </a:outerShdw>
                </a:effectLst>
              </a:rPr>
            </a:br>
            <a:endParaRPr lang="en-US" sz="4219" dirty="0">
              <a:effectLst>
                <a:outerShdw blurRad="38100" dist="38100" dir="2700000" algn="tl">
                  <a:srgbClr val="000000">
                    <a:alpha val="43137"/>
                  </a:srgbClr>
                </a:outerShdw>
              </a:effectLst>
            </a:endParaRPr>
          </a:p>
        </p:txBody>
      </p:sp>
      <p:sp>
        <p:nvSpPr>
          <p:cNvPr id="2" name="Content Placeholder 1"/>
          <p:cNvSpPr>
            <a:spLocks noGrp="1"/>
          </p:cNvSpPr>
          <p:nvPr>
            <p:ph idx="1"/>
          </p:nvPr>
        </p:nvSpPr>
        <p:spPr>
          <a:xfrm>
            <a:off x="695325" y="1219200"/>
            <a:ext cx="10801350" cy="4906963"/>
          </a:xfrm>
        </p:spPr>
        <p:txBody>
          <a:bodyPr>
            <a:normAutofit/>
          </a:bodyPr>
          <a:lstStyle/>
          <a:p>
            <a:pPr marL="431060" indent="-301742">
              <a:lnSpc>
                <a:spcPct val="120000"/>
              </a:lnSpc>
              <a:spcBef>
                <a:spcPts val="472"/>
              </a:spcBef>
              <a:buSzPct val="68000"/>
              <a:buFont typeface="Wingdings 3"/>
              <a:buChar char=""/>
            </a:pPr>
            <a:endParaRPr lang="en-US" sz="1688" dirty="0"/>
          </a:p>
          <a:p>
            <a:pPr marL="431060" indent="-301742">
              <a:lnSpc>
                <a:spcPct val="120000"/>
              </a:lnSpc>
              <a:spcBef>
                <a:spcPts val="472"/>
              </a:spcBef>
              <a:buSzPct val="68000"/>
              <a:buFont typeface="Wingdings 3"/>
              <a:buChar char=""/>
            </a:pPr>
            <a:r>
              <a:rPr lang="en-US" sz="1688" dirty="0"/>
              <a:t>A </a:t>
            </a:r>
            <a:r>
              <a:rPr lang="en-US" sz="1688" dirty="0" err="1"/>
              <a:t>docker</a:t>
            </a:r>
            <a:r>
              <a:rPr lang="en-US" sz="1688" dirty="0"/>
              <a:t> registry is a library of images. </a:t>
            </a:r>
          </a:p>
          <a:p>
            <a:pPr marL="431060" indent="-301742">
              <a:lnSpc>
                <a:spcPct val="120000"/>
              </a:lnSpc>
              <a:spcBef>
                <a:spcPts val="472"/>
              </a:spcBef>
              <a:buSzPct val="68000"/>
              <a:buFont typeface="Wingdings 3"/>
              <a:buChar char=""/>
            </a:pPr>
            <a:endParaRPr lang="en-US" sz="1688" dirty="0"/>
          </a:p>
          <a:p>
            <a:pPr marL="431060" indent="-301742">
              <a:lnSpc>
                <a:spcPct val="120000"/>
              </a:lnSpc>
              <a:spcBef>
                <a:spcPts val="472"/>
              </a:spcBef>
              <a:buSzPct val="68000"/>
              <a:buFont typeface="Wingdings 3"/>
              <a:buChar char=""/>
            </a:pPr>
            <a:r>
              <a:rPr lang="en-US" sz="1688" dirty="0"/>
              <a:t>A registry can be public or private, and can be on the same server as the Docker daemon or Docker client, or on a totally separate server.</a:t>
            </a:r>
          </a:p>
          <a:p>
            <a:pPr marL="431060" indent="-301742">
              <a:lnSpc>
                <a:spcPct val="120000"/>
              </a:lnSpc>
              <a:spcBef>
                <a:spcPts val="472"/>
              </a:spcBef>
              <a:buSzPct val="68000"/>
              <a:buFont typeface="Wingdings 3"/>
              <a:buChar char=""/>
            </a:pPr>
            <a:endParaRPr lang="en-US" sz="1688" dirty="0"/>
          </a:p>
          <a:p>
            <a:pPr marL="431060" indent="-301742">
              <a:lnSpc>
                <a:spcPct val="120000"/>
              </a:lnSpc>
              <a:spcBef>
                <a:spcPts val="472"/>
              </a:spcBef>
              <a:buSzPct val="68000"/>
              <a:buFont typeface="Wingdings 3"/>
              <a:buChar char=""/>
            </a:pPr>
            <a:r>
              <a:rPr lang="en-US" sz="1688" dirty="0"/>
              <a:t>Docker registries are the distribution component of Docker.</a:t>
            </a:r>
          </a:p>
          <a:p>
            <a:pPr marL="431060" indent="-301742">
              <a:lnSpc>
                <a:spcPct val="120000"/>
              </a:lnSpc>
              <a:spcBef>
                <a:spcPts val="472"/>
              </a:spcBef>
              <a:buSzPct val="68000"/>
              <a:buFont typeface="Wingdings 3"/>
              <a:buChar char=""/>
            </a:pPr>
            <a:endParaRPr lang="en-US" sz="1688" dirty="0"/>
          </a:p>
          <a:p>
            <a:pPr marL="431060" indent="-301742">
              <a:lnSpc>
                <a:spcPct val="120000"/>
              </a:lnSpc>
              <a:spcBef>
                <a:spcPts val="472"/>
              </a:spcBef>
              <a:buSzPct val="68000"/>
              <a:buFont typeface="Wingdings 3"/>
              <a:buChar char=""/>
            </a:pPr>
            <a:r>
              <a:rPr lang="en-US" sz="1688" dirty="0"/>
              <a:t>“Docker Hub” is known as global registry.</a:t>
            </a:r>
          </a:p>
          <a:p>
            <a:pPr marL="129318" indent="0">
              <a:buNone/>
            </a:pPr>
            <a:endParaRPr lang="en-US" dirty="0"/>
          </a:p>
        </p:txBody>
      </p:sp>
    </p:spTree>
    <p:extLst>
      <p:ext uri="{BB962C8B-B14F-4D97-AF65-F5344CB8AC3E}">
        <p14:creationId xmlns:p14="http://schemas.microsoft.com/office/powerpoint/2010/main" val="419715082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8B49-4A7F-4101-BDC3-F40FFA7C0BB0}"/>
              </a:ext>
            </a:extLst>
          </p:cNvPr>
          <p:cNvSpPr>
            <a:spLocks noGrp="1"/>
          </p:cNvSpPr>
          <p:nvPr>
            <p:ph type="title"/>
          </p:nvPr>
        </p:nvSpPr>
        <p:spPr/>
        <p:txBody>
          <a:bodyPr/>
          <a:lstStyle/>
          <a:p>
            <a:r>
              <a:rPr lang="en-US" dirty="0" err="1"/>
              <a:t>ResourceMonitoring</a:t>
            </a:r>
            <a:endParaRPr lang="en-US" dirty="0"/>
          </a:p>
        </p:txBody>
      </p:sp>
      <p:sp>
        <p:nvSpPr>
          <p:cNvPr id="6" name="TextBox 5">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
        <p:nvSpPr>
          <p:cNvPr id="7" name="TextBox 6"/>
          <p:cNvSpPr txBox="1"/>
          <p:nvPr/>
        </p:nvSpPr>
        <p:spPr>
          <a:xfrm>
            <a:off x="1182414" y="1684734"/>
            <a:ext cx="10279117" cy="4247317"/>
          </a:xfrm>
          <a:prstGeom prst="rect">
            <a:avLst/>
          </a:prstGeom>
          <a:noFill/>
        </p:spPr>
        <p:txBody>
          <a:bodyPr wrap="square" rtlCol="0">
            <a:spAutoFit/>
          </a:bodyPr>
          <a:lstStyle/>
          <a:p>
            <a:pPr marL="285750" indent="-285750">
              <a:buFont typeface="Arial" panose="020B0604020202020204" pitchFamily="34" charset="0"/>
              <a:buChar char="•"/>
            </a:pPr>
            <a:r>
              <a:rPr lang="en-US" dirty="0" err="1"/>
              <a:t>Heapster</a:t>
            </a:r>
            <a:r>
              <a:rPr lang="en-US" dirty="0"/>
              <a:t> enables Container Cluster Monitoring and Performance Analysis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It provides a monitoring platform for Kubernetes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Heapster</a:t>
            </a:r>
            <a:r>
              <a:rPr lang="en-US" dirty="0"/>
              <a:t> exports cluster metrics via REST endpoints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will use </a:t>
            </a:r>
            <a:r>
              <a:rPr lang="en-US" dirty="0" err="1"/>
              <a:t>Heapster</a:t>
            </a:r>
            <a:r>
              <a:rPr lang="en-US" dirty="0"/>
              <a:t>, </a:t>
            </a:r>
            <a:r>
              <a:rPr lang="en-US" dirty="0" err="1"/>
              <a:t>InfluxDB</a:t>
            </a:r>
            <a:r>
              <a:rPr lang="en-US" dirty="0"/>
              <a:t> and </a:t>
            </a:r>
            <a:r>
              <a:rPr lang="en-US" dirty="0" err="1"/>
              <a:t>Grafana</a:t>
            </a:r>
            <a:r>
              <a:rPr lang="en-US" dirty="0"/>
              <a:t> Dashboards for Visualizations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these 3 are started in PODS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https://github.com/kubernetes/heapster</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need to change some of the configurations, we will see in DEMO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11147721"/>
      </p:ext>
    </p:extLst>
  </p:cSld>
  <p:clrMapOvr>
    <a:masterClrMapping/>
  </p:clrMapOvr>
  <p:transition spd="slow">
    <p:push/>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8B49-4A7F-4101-BDC3-F40FFA7C0BB0}"/>
              </a:ext>
            </a:extLst>
          </p:cNvPr>
          <p:cNvSpPr>
            <a:spLocks noGrp="1"/>
          </p:cNvSpPr>
          <p:nvPr>
            <p:ph type="title"/>
          </p:nvPr>
        </p:nvSpPr>
        <p:spPr/>
        <p:txBody>
          <a:bodyPr/>
          <a:lstStyle/>
          <a:p>
            <a:r>
              <a:rPr lang="en-US" dirty="0" err="1"/>
              <a:t>ResourceMonitoring</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226" y="2054280"/>
            <a:ext cx="9639300" cy="410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5795888"/>
      </p:ext>
    </p:extLst>
  </p:cSld>
  <p:clrMapOvr>
    <a:masterClrMapping/>
  </p:clrMapOvr>
  <p:transition spd="slow">
    <p:push/>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Stay connected</a:t>
            </a:r>
          </a:p>
        </p:txBody>
      </p:sp>
      <p:sp>
        <p:nvSpPr>
          <p:cNvPr id="6" name="Content Placeholder 2">
            <a:extLst>
              <a:ext uri="{FF2B5EF4-FFF2-40B4-BE49-F238E27FC236}">
                <a16:creationId xmlns:a16="http://schemas.microsoft.com/office/drawing/2014/main" id="{E04115C6-C80E-4F6F-B1B1-1DBA07C50961}"/>
              </a:ext>
            </a:extLst>
          </p:cNvPr>
          <p:cNvSpPr txBox="1">
            <a:spLocks/>
          </p:cNvSpPr>
          <p:nvPr/>
        </p:nvSpPr>
        <p:spPr>
          <a:xfrm>
            <a:off x="1962150" y="3021720"/>
            <a:ext cx="6356504" cy="209892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dirty="0">
                <a:hlinkClick r:id="rId3"/>
              </a:rPr>
              <a:t>Gagandeep.singh@techlanders.com</a:t>
            </a:r>
            <a:endParaRPr lang="en-US" dirty="0"/>
          </a:p>
          <a:p>
            <a:pPr marL="0" indent="0">
              <a:buFont typeface="Calibri" panose="020F0502020204030204" pitchFamily="34" charset="0"/>
              <a:buNone/>
            </a:pPr>
            <a:r>
              <a:rPr lang="en-US" dirty="0">
                <a:hlinkClick r:id="rId4"/>
              </a:rPr>
              <a:t>contactus@techlanders.com</a:t>
            </a:r>
            <a:endParaRPr lang="en-US" dirty="0"/>
          </a:p>
          <a:p>
            <a:pPr marL="0" indent="0">
              <a:buFont typeface="Calibri" panose="020F0502020204030204" pitchFamily="34" charset="0"/>
              <a:buNone/>
            </a:pPr>
            <a:r>
              <a:rPr lang="en-IN" b="0" i="0" dirty="0">
                <a:effectLst/>
                <a:latin typeface="-apple-system"/>
                <a:hlinkClick r:id="rId5"/>
              </a:rPr>
              <a:t>https://www.linkedin.com/in/gagandeep-gawri</a:t>
            </a:r>
            <a:endParaRPr lang="en-US" b="0" i="0" dirty="0">
              <a:effectLst/>
              <a:latin typeface="-apple-system"/>
            </a:endParaRPr>
          </a:p>
          <a:p>
            <a:pPr marL="0" indent="0">
              <a:buFont typeface="Calibri" panose="020F0502020204030204" pitchFamily="34" charset="0"/>
              <a:buNone/>
            </a:pPr>
            <a:r>
              <a:rPr lang="en-US" dirty="0"/>
              <a:t>+91 9654656667</a:t>
            </a:r>
          </a:p>
        </p:txBody>
      </p:sp>
    </p:spTree>
    <p:extLst>
      <p:ext uri="{BB962C8B-B14F-4D97-AF65-F5344CB8AC3E}">
        <p14:creationId xmlns:p14="http://schemas.microsoft.com/office/powerpoint/2010/main" val="4007853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76202"/>
            <a:ext cx="11201400" cy="944562"/>
          </a:xfrm>
        </p:spPr>
        <p:txBody>
          <a:bodyPr>
            <a:normAutofit/>
          </a:bodyPr>
          <a:lstStyle/>
          <a:p>
            <a:r>
              <a:rPr lang="en-US" sz="4219" dirty="0"/>
              <a:t>Container as a Service</a:t>
            </a:r>
            <a:endParaRPr lang="en-GB" sz="4219" dirty="0"/>
          </a:p>
        </p:txBody>
      </p:sp>
      <p:sp>
        <p:nvSpPr>
          <p:cNvPr id="5" name="Slide Number Placeholder 4"/>
          <p:cNvSpPr>
            <a:spLocks noGrp="1"/>
          </p:cNvSpPr>
          <p:nvPr>
            <p:ph type="sldNum" sz="quarter" idx="12"/>
          </p:nvPr>
        </p:nvSpPr>
        <p:spPr/>
        <p:txBody>
          <a:bodyPr/>
          <a:lstStyle/>
          <a:p>
            <a:fld id="{13F480B4-4699-41FE-89A7-96EFD1001786}" type="slidenum">
              <a:rPr lang="en-US" smtClean="0"/>
              <a:t>18</a:t>
            </a:fld>
            <a:endParaRPr lang="en-US"/>
          </a:p>
        </p:txBody>
      </p:sp>
      <p:sp>
        <p:nvSpPr>
          <p:cNvPr id="6" name="Shape 1240"/>
          <p:cNvSpPr/>
          <p:nvPr/>
        </p:nvSpPr>
        <p:spPr>
          <a:xfrm>
            <a:off x="1690521" y="3094575"/>
            <a:ext cx="3284151" cy="2146410"/>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107747" tIns="53858" rIns="107747" bIns="53858" anchor="ctr" anchorCtr="0">
            <a:noAutofit/>
          </a:bodyPr>
          <a:lstStyle/>
          <a:p>
            <a:pPr algn="ctr">
              <a:buClr>
                <a:srgbClr val="000000"/>
              </a:buClr>
            </a:pPr>
            <a:endParaRPr sz="1688">
              <a:solidFill>
                <a:schemeClr val="lt1"/>
              </a:solidFill>
              <a:latin typeface="Arial"/>
              <a:ea typeface="Arial"/>
              <a:cs typeface="Arial"/>
              <a:sym typeface="Arial"/>
            </a:endParaRPr>
          </a:p>
        </p:txBody>
      </p:sp>
      <p:cxnSp>
        <p:nvCxnSpPr>
          <p:cNvPr id="7" name="Shape 1241"/>
          <p:cNvCxnSpPr/>
          <p:nvPr/>
        </p:nvCxnSpPr>
        <p:spPr>
          <a:xfrm rot="10800000" flipH="1">
            <a:off x="6658453" y="3635990"/>
            <a:ext cx="1450539" cy="465324"/>
          </a:xfrm>
          <a:prstGeom prst="straightConnector1">
            <a:avLst/>
          </a:prstGeom>
          <a:noFill/>
          <a:ln w="12700" cap="flat" cmpd="sng">
            <a:solidFill>
              <a:srgbClr val="A5A5A5"/>
            </a:solidFill>
            <a:prstDash val="solid"/>
            <a:round/>
            <a:headEnd type="none" w="med" len="med"/>
            <a:tailEnd type="stealth" w="lg" len="lg"/>
          </a:ln>
        </p:spPr>
      </p:cxnSp>
      <p:cxnSp>
        <p:nvCxnSpPr>
          <p:cNvPr id="8" name="Shape 1242"/>
          <p:cNvCxnSpPr/>
          <p:nvPr/>
        </p:nvCxnSpPr>
        <p:spPr>
          <a:xfrm>
            <a:off x="6535672" y="4269150"/>
            <a:ext cx="1509378" cy="826375"/>
          </a:xfrm>
          <a:prstGeom prst="straightConnector1">
            <a:avLst/>
          </a:prstGeom>
          <a:noFill/>
          <a:ln w="12700" cap="flat" cmpd="sng">
            <a:solidFill>
              <a:srgbClr val="A5A5A5"/>
            </a:solidFill>
            <a:prstDash val="solid"/>
            <a:round/>
            <a:headEnd type="none" w="med" len="med"/>
            <a:tailEnd type="stealth" w="lg" len="lg"/>
          </a:ln>
        </p:spPr>
      </p:cxnSp>
      <p:pic>
        <p:nvPicPr>
          <p:cNvPr id="9" name="Shape 1243"/>
          <p:cNvPicPr preferRelativeResize="0"/>
          <p:nvPr/>
        </p:nvPicPr>
        <p:blipFill rotWithShape="1">
          <a:blip r:embed="rId3">
            <a:alphaModFix/>
          </a:blip>
          <a:srcRect/>
          <a:stretch/>
        </p:blipFill>
        <p:spPr>
          <a:xfrm>
            <a:off x="2062853" y="3232345"/>
            <a:ext cx="485877" cy="370192"/>
          </a:xfrm>
          <a:prstGeom prst="rect">
            <a:avLst/>
          </a:prstGeom>
          <a:noFill/>
          <a:ln>
            <a:noFill/>
          </a:ln>
        </p:spPr>
      </p:pic>
      <p:pic>
        <p:nvPicPr>
          <p:cNvPr id="10" name="Shape 1244"/>
          <p:cNvPicPr preferRelativeResize="0"/>
          <p:nvPr/>
        </p:nvPicPr>
        <p:blipFill rotWithShape="1">
          <a:blip r:embed="rId3">
            <a:alphaModFix/>
          </a:blip>
          <a:srcRect/>
          <a:stretch/>
        </p:blipFill>
        <p:spPr>
          <a:xfrm>
            <a:off x="2066062" y="3980987"/>
            <a:ext cx="485877" cy="370192"/>
          </a:xfrm>
          <a:prstGeom prst="rect">
            <a:avLst/>
          </a:prstGeom>
          <a:noFill/>
          <a:ln>
            <a:noFill/>
          </a:ln>
        </p:spPr>
      </p:pic>
      <p:pic>
        <p:nvPicPr>
          <p:cNvPr id="11" name="Shape 1245"/>
          <p:cNvPicPr preferRelativeResize="0"/>
          <p:nvPr/>
        </p:nvPicPr>
        <p:blipFill rotWithShape="1">
          <a:blip r:embed="rId3">
            <a:alphaModFix/>
          </a:blip>
          <a:srcRect/>
          <a:stretch/>
        </p:blipFill>
        <p:spPr>
          <a:xfrm>
            <a:off x="2063760" y="4666452"/>
            <a:ext cx="485877" cy="370192"/>
          </a:xfrm>
          <a:prstGeom prst="rect">
            <a:avLst/>
          </a:prstGeom>
          <a:noFill/>
          <a:ln>
            <a:noFill/>
          </a:ln>
        </p:spPr>
      </p:pic>
      <p:pic>
        <p:nvPicPr>
          <p:cNvPr id="12" name="Shape 1246"/>
          <p:cNvPicPr preferRelativeResize="0"/>
          <p:nvPr/>
        </p:nvPicPr>
        <p:blipFill rotWithShape="1">
          <a:blip r:embed="rId4">
            <a:alphaModFix/>
          </a:blip>
          <a:srcRect/>
          <a:stretch/>
        </p:blipFill>
        <p:spPr>
          <a:xfrm>
            <a:off x="9118008" y="2740279"/>
            <a:ext cx="749036" cy="448547"/>
          </a:xfrm>
          <a:prstGeom prst="rect">
            <a:avLst/>
          </a:prstGeom>
          <a:noFill/>
          <a:ln>
            <a:noFill/>
          </a:ln>
        </p:spPr>
      </p:pic>
      <p:grpSp>
        <p:nvGrpSpPr>
          <p:cNvPr id="13" name="Shape 1247"/>
          <p:cNvGrpSpPr/>
          <p:nvPr/>
        </p:nvGrpSpPr>
        <p:grpSpPr>
          <a:xfrm>
            <a:off x="4990958" y="3209837"/>
            <a:ext cx="1784325" cy="1757322"/>
            <a:chOff x="3301744" y="2117831"/>
            <a:chExt cx="1359486" cy="1757322"/>
          </a:xfrm>
        </p:grpSpPr>
        <p:sp>
          <p:nvSpPr>
            <p:cNvPr id="14" name="Shape 1248"/>
            <p:cNvSpPr/>
            <p:nvPr/>
          </p:nvSpPr>
          <p:spPr>
            <a:xfrm rot="-5400000">
              <a:off x="3102826" y="2316749"/>
              <a:ext cx="1757322" cy="1359486"/>
            </a:xfrm>
            <a:prstGeom prst="homePlate">
              <a:avLst>
                <a:gd name="adj" fmla="val 50000"/>
              </a:avLst>
            </a:prstGeom>
            <a:solidFill>
              <a:srgbClr val="F2F2F2"/>
            </a:solidFill>
            <a:ln w="9525" cap="flat" cmpd="sng">
              <a:solidFill>
                <a:srgbClr val="F2F2F2"/>
              </a:solidFill>
              <a:prstDash val="solid"/>
              <a:round/>
              <a:headEnd type="none" w="med" len="med"/>
              <a:tailEnd type="none" w="med" len="med"/>
            </a:ln>
          </p:spPr>
          <p:txBody>
            <a:bodyPr lIns="85711" tIns="42844" rIns="85711" bIns="42844" anchor="ctr" anchorCtr="0">
              <a:noAutofit/>
            </a:bodyPr>
            <a:lstStyle/>
            <a:p>
              <a:pPr algn="ctr">
                <a:buClr>
                  <a:srgbClr val="000000"/>
                </a:buClr>
              </a:pPr>
              <a:endParaRPr sz="1688">
                <a:solidFill>
                  <a:schemeClr val="lt1"/>
                </a:solidFill>
                <a:latin typeface="Arial"/>
                <a:ea typeface="Arial"/>
                <a:cs typeface="Arial"/>
                <a:sym typeface="Arial"/>
              </a:endParaRPr>
            </a:p>
          </p:txBody>
        </p:sp>
        <p:grpSp>
          <p:nvGrpSpPr>
            <p:cNvPr id="15" name="Shape 1249"/>
            <p:cNvGrpSpPr/>
            <p:nvPr/>
          </p:nvGrpSpPr>
          <p:grpSpPr>
            <a:xfrm>
              <a:off x="3577155" y="2466424"/>
              <a:ext cx="295885" cy="1248903"/>
              <a:chOff x="4175791" y="2435266"/>
              <a:chExt cx="297718" cy="1300700"/>
            </a:xfrm>
          </p:grpSpPr>
          <p:pic>
            <p:nvPicPr>
              <p:cNvPr id="16" name="Shape 1250"/>
              <p:cNvPicPr preferRelativeResize="0"/>
              <p:nvPr/>
            </p:nvPicPr>
            <p:blipFill rotWithShape="1">
              <a:blip r:embed="rId5">
                <a:alphaModFix/>
              </a:blip>
              <a:srcRect/>
              <a:stretch/>
            </p:blipFill>
            <p:spPr>
              <a:xfrm>
                <a:off x="4180335" y="2435266"/>
                <a:ext cx="293174" cy="335965"/>
              </a:xfrm>
              <a:prstGeom prst="rect">
                <a:avLst/>
              </a:prstGeom>
              <a:noFill/>
              <a:ln>
                <a:noFill/>
              </a:ln>
            </p:spPr>
          </p:pic>
          <p:pic>
            <p:nvPicPr>
              <p:cNvPr id="17" name="Shape 1251"/>
              <p:cNvPicPr preferRelativeResize="0"/>
              <p:nvPr/>
            </p:nvPicPr>
            <p:blipFill rotWithShape="1">
              <a:blip r:embed="rId5">
                <a:alphaModFix/>
              </a:blip>
              <a:srcRect/>
              <a:stretch/>
            </p:blipFill>
            <p:spPr>
              <a:xfrm>
                <a:off x="4178017" y="2934488"/>
                <a:ext cx="293174" cy="335965"/>
              </a:xfrm>
              <a:prstGeom prst="rect">
                <a:avLst/>
              </a:prstGeom>
              <a:noFill/>
              <a:ln>
                <a:noFill/>
              </a:ln>
            </p:spPr>
          </p:pic>
          <p:pic>
            <p:nvPicPr>
              <p:cNvPr id="18" name="Shape 1252"/>
              <p:cNvPicPr preferRelativeResize="0"/>
              <p:nvPr/>
            </p:nvPicPr>
            <p:blipFill rotWithShape="1">
              <a:blip r:embed="rId5">
                <a:alphaModFix/>
              </a:blip>
              <a:srcRect/>
              <a:stretch/>
            </p:blipFill>
            <p:spPr>
              <a:xfrm>
                <a:off x="4175791" y="3400001"/>
                <a:ext cx="293174" cy="335965"/>
              </a:xfrm>
              <a:prstGeom prst="rect">
                <a:avLst/>
              </a:prstGeom>
              <a:noFill/>
              <a:ln>
                <a:noFill/>
              </a:ln>
            </p:spPr>
          </p:pic>
        </p:grpSp>
      </p:grpSp>
      <p:sp>
        <p:nvSpPr>
          <p:cNvPr id="19" name="Shape 1253"/>
          <p:cNvSpPr/>
          <p:nvPr/>
        </p:nvSpPr>
        <p:spPr>
          <a:xfrm rot="5400000">
            <a:off x="8198492" y="-444521"/>
            <a:ext cx="222116" cy="4776198"/>
          </a:xfrm>
          <a:prstGeom prst="leftBracket">
            <a:avLst>
              <a:gd name="adj" fmla="val 0"/>
            </a:avLst>
          </a:prstGeom>
          <a:noFill/>
          <a:ln w="25400" cap="flat" cmpd="sng">
            <a:solidFill>
              <a:schemeClr val="accent1"/>
            </a:solidFill>
            <a:prstDash val="solid"/>
            <a:round/>
            <a:headEnd type="none" w="med" len="med"/>
            <a:tailEnd type="none" w="med" len="med"/>
          </a:ln>
        </p:spPr>
        <p:txBody>
          <a:bodyPr lIns="107747" tIns="53858" rIns="107747" bIns="53858" anchor="ctr" anchorCtr="0">
            <a:noAutofit/>
          </a:bodyPr>
          <a:lstStyle/>
          <a:p>
            <a:pPr algn="ctr">
              <a:buClr>
                <a:srgbClr val="000000"/>
              </a:buClr>
            </a:pPr>
            <a:endParaRPr sz="1688">
              <a:solidFill>
                <a:schemeClr val="dk1"/>
              </a:solidFill>
              <a:latin typeface="Arial"/>
              <a:ea typeface="Arial"/>
              <a:cs typeface="Arial"/>
              <a:sym typeface="Arial"/>
            </a:endParaRPr>
          </a:p>
        </p:txBody>
      </p:sp>
      <p:sp>
        <p:nvSpPr>
          <p:cNvPr id="20" name="Shape 1254"/>
          <p:cNvSpPr/>
          <p:nvPr/>
        </p:nvSpPr>
        <p:spPr>
          <a:xfrm rot="5400000">
            <a:off x="3472184" y="-307501"/>
            <a:ext cx="222116" cy="4495244"/>
          </a:xfrm>
          <a:prstGeom prst="leftBracket">
            <a:avLst>
              <a:gd name="adj" fmla="val 0"/>
            </a:avLst>
          </a:prstGeom>
          <a:noFill/>
          <a:ln w="25400" cap="flat" cmpd="sng">
            <a:solidFill>
              <a:schemeClr val="accent1"/>
            </a:solidFill>
            <a:prstDash val="solid"/>
            <a:round/>
            <a:headEnd type="none" w="med" len="med"/>
            <a:tailEnd type="none" w="med" len="med"/>
          </a:ln>
        </p:spPr>
        <p:txBody>
          <a:bodyPr lIns="107747" tIns="53858" rIns="107747" bIns="53858" anchor="ctr" anchorCtr="0">
            <a:noAutofit/>
          </a:bodyPr>
          <a:lstStyle/>
          <a:p>
            <a:pPr algn="ctr">
              <a:buClr>
                <a:srgbClr val="000000"/>
              </a:buClr>
            </a:pPr>
            <a:endParaRPr sz="1688">
              <a:solidFill>
                <a:schemeClr val="dk1"/>
              </a:solidFill>
              <a:latin typeface="Arial"/>
              <a:ea typeface="Arial"/>
              <a:cs typeface="Arial"/>
              <a:sym typeface="Arial"/>
            </a:endParaRPr>
          </a:p>
        </p:txBody>
      </p:sp>
      <p:sp>
        <p:nvSpPr>
          <p:cNvPr id="21" name="Shape 1255"/>
          <p:cNvSpPr/>
          <p:nvPr/>
        </p:nvSpPr>
        <p:spPr>
          <a:xfrm>
            <a:off x="2600126" y="1512730"/>
            <a:ext cx="1970114" cy="261609"/>
          </a:xfrm>
          <a:prstGeom prst="rect">
            <a:avLst/>
          </a:prstGeom>
          <a:noFill/>
          <a:ln>
            <a:noFill/>
          </a:ln>
        </p:spPr>
        <p:txBody>
          <a:bodyPr lIns="107747" tIns="53858" rIns="107747" bIns="53858" anchor="t" anchorCtr="0">
            <a:noAutofit/>
          </a:bodyPr>
          <a:lstStyle/>
          <a:p>
            <a:pPr algn="ctr">
              <a:buClr>
                <a:srgbClr val="1C2B30"/>
              </a:buClr>
              <a:buSzPct val="25000"/>
            </a:pPr>
            <a:r>
              <a:rPr lang="en" sz="1406" b="1">
                <a:solidFill>
                  <a:schemeClr val="accent1"/>
                </a:solidFill>
                <a:latin typeface="Arial"/>
                <a:ea typeface="Arial"/>
                <a:cs typeface="Arial"/>
                <a:sym typeface="Arial"/>
              </a:rPr>
              <a:t>Developers</a:t>
            </a:r>
          </a:p>
          <a:p>
            <a:pPr algn="ctr">
              <a:buClr>
                <a:srgbClr val="1C2B30"/>
              </a:buClr>
            </a:pPr>
            <a:endParaRPr sz="1406">
              <a:solidFill>
                <a:schemeClr val="accent1"/>
              </a:solidFill>
              <a:latin typeface="Arial"/>
              <a:ea typeface="Arial"/>
              <a:cs typeface="Arial"/>
              <a:sym typeface="Arial"/>
            </a:endParaRPr>
          </a:p>
        </p:txBody>
      </p:sp>
      <p:sp>
        <p:nvSpPr>
          <p:cNvPr id="22" name="Shape 1256"/>
          <p:cNvSpPr/>
          <p:nvPr/>
        </p:nvSpPr>
        <p:spPr>
          <a:xfrm>
            <a:off x="7255637" y="1510437"/>
            <a:ext cx="1970114" cy="261609"/>
          </a:xfrm>
          <a:prstGeom prst="rect">
            <a:avLst/>
          </a:prstGeom>
          <a:noFill/>
          <a:ln>
            <a:noFill/>
          </a:ln>
        </p:spPr>
        <p:txBody>
          <a:bodyPr lIns="107747" tIns="53858" rIns="107747" bIns="53858" anchor="t" anchorCtr="0">
            <a:noAutofit/>
          </a:bodyPr>
          <a:lstStyle/>
          <a:p>
            <a:pPr algn="ctr">
              <a:buClr>
                <a:srgbClr val="1C2B30"/>
              </a:buClr>
              <a:buSzPct val="25000"/>
            </a:pPr>
            <a:r>
              <a:rPr lang="en" sz="1406" b="1">
                <a:solidFill>
                  <a:schemeClr val="accent1"/>
                </a:solidFill>
                <a:latin typeface="Arial"/>
                <a:ea typeface="Arial"/>
                <a:cs typeface="Arial"/>
                <a:sym typeface="Arial"/>
              </a:rPr>
              <a:t>IT Operations</a:t>
            </a:r>
          </a:p>
          <a:p>
            <a:pPr algn="ctr">
              <a:buClr>
                <a:srgbClr val="1C2B30"/>
              </a:buClr>
            </a:pPr>
            <a:endParaRPr sz="1406">
              <a:solidFill>
                <a:schemeClr val="accent1"/>
              </a:solidFill>
              <a:latin typeface="Arial"/>
              <a:ea typeface="Arial"/>
              <a:cs typeface="Arial"/>
              <a:sym typeface="Arial"/>
            </a:endParaRPr>
          </a:p>
        </p:txBody>
      </p:sp>
      <p:grpSp>
        <p:nvGrpSpPr>
          <p:cNvPr id="23" name="Shape 1257"/>
          <p:cNvGrpSpPr/>
          <p:nvPr/>
        </p:nvGrpSpPr>
        <p:grpSpPr>
          <a:xfrm>
            <a:off x="2709487" y="3273692"/>
            <a:ext cx="540987" cy="293100"/>
            <a:chOff x="1676400" y="9809163"/>
            <a:chExt cx="1930399" cy="1366837"/>
          </a:xfrm>
        </p:grpSpPr>
        <p:sp>
          <p:nvSpPr>
            <p:cNvPr id="24" name="Shape 1258"/>
            <p:cNvSpPr/>
            <p:nvPr/>
          </p:nvSpPr>
          <p:spPr>
            <a:xfrm>
              <a:off x="1816100" y="9809163"/>
              <a:ext cx="1650999" cy="987425"/>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85711" tIns="42844" rIns="85711" bIns="42844" anchor="t" anchorCtr="0">
              <a:noAutofit/>
            </a:bodyPr>
            <a:lstStyle/>
            <a:p>
              <a:pPr>
                <a:buClr>
                  <a:srgbClr val="000000"/>
                </a:buClr>
              </a:pPr>
              <a:endParaRPr sz="1688">
                <a:solidFill>
                  <a:srgbClr val="000000"/>
                </a:solidFill>
                <a:latin typeface="Arial"/>
                <a:ea typeface="Arial"/>
                <a:cs typeface="Arial"/>
                <a:sym typeface="Arial"/>
              </a:endParaRPr>
            </a:p>
          </p:txBody>
        </p:sp>
        <p:sp>
          <p:nvSpPr>
            <p:cNvPr id="25" name="Shape 1259"/>
            <p:cNvSpPr/>
            <p:nvPr/>
          </p:nvSpPr>
          <p:spPr>
            <a:xfrm>
              <a:off x="1676400" y="11107738"/>
              <a:ext cx="1930399" cy="68262"/>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85711" tIns="42844" rIns="85711" bIns="42844" anchor="t" anchorCtr="0">
              <a:noAutofit/>
            </a:bodyPr>
            <a:lstStyle/>
            <a:p>
              <a:pPr>
                <a:buClr>
                  <a:srgbClr val="000000"/>
                </a:buClr>
              </a:pPr>
              <a:endParaRPr sz="1688">
                <a:solidFill>
                  <a:srgbClr val="000000"/>
                </a:solidFill>
                <a:latin typeface="Arial"/>
                <a:ea typeface="Arial"/>
                <a:cs typeface="Arial"/>
                <a:sym typeface="Arial"/>
              </a:endParaRPr>
            </a:p>
          </p:txBody>
        </p:sp>
        <p:sp>
          <p:nvSpPr>
            <p:cNvPr id="26" name="Shape 1260"/>
            <p:cNvSpPr/>
            <p:nvPr/>
          </p:nvSpPr>
          <p:spPr>
            <a:xfrm>
              <a:off x="1687513" y="10825163"/>
              <a:ext cx="1908173" cy="263525"/>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85711" tIns="42844" rIns="85711" bIns="42844" anchor="t" anchorCtr="0">
              <a:noAutofit/>
            </a:bodyPr>
            <a:lstStyle/>
            <a:p>
              <a:pPr>
                <a:buClr>
                  <a:srgbClr val="000000"/>
                </a:buClr>
              </a:pPr>
              <a:endParaRPr sz="1688">
                <a:solidFill>
                  <a:srgbClr val="000000"/>
                </a:solidFill>
                <a:latin typeface="Arial"/>
                <a:ea typeface="Arial"/>
                <a:cs typeface="Arial"/>
                <a:sym typeface="Arial"/>
              </a:endParaRPr>
            </a:p>
          </p:txBody>
        </p:sp>
      </p:grpSp>
      <p:grpSp>
        <p:nvGrpSpPr>
          <p:cNvPr id="27" name="Shape 1261"/>
          <p:cNvGrpSpPr/>
          <p:nvPr/>
        </p:nvGrpSpPr>
        <p:grpSpPr>
          <a:xfrm>
            <a:off x="2706501" y="4004150"/>
            <a:ext cx="540987" cy="293100"/>
            <a:chOff x="1676400" y="9809163"/>
            <a:chExt cx="1930399" cy="1366837"/>
          </a:xfrm>
        </p:grpSpPr>
        <p:sp>
          <p:nvSpPr>
            <p:cNvPr id="28" name="Shape 1262"/>
            <p:cNvSpPr/>
            <p:nvPr/>
          </p:nvSpPr>
          <p:spPr>
            <a:xfrm>
              <a:off x="1816100" y="9809163"/>
              <a:ext cx="1650999" cy="987425"/>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85711" tIns="42844" rIns="85711" bIns="42844" anchor="t" anchorCtr="0">
              <a:noAutofit/>
            </a:bodyPr>
            <a:lstStyle/>
            <a:p>
              <a:pPr>
                <a:buClr>
                  <a:srgbClr val="000000"/>
                </a:buClr>
              </a:pPr>
              <a:endParaRPr sz="1688">
                <a:solidFill>
                  <a:srgbClr val="000000"/>
                </a:solidFill>
                <a:latin typeface="Arial"/>
                <a:ea typeface="Arial"/>
                <a:cs typeface="Arial"/>
                <a:sym typeface="Arial"/>
              </a:endParaRPr>
            </a:p>
          </p:txBody>
        </p:sp>
        <p:sp>
          <p:nvSpPr>
            <p:cNvPr id="29" name="Shape 1263"/>
            <p:cNvSpPr/>
            <p:nvPr/>
          </p:nvSpPr>
          <p:spPr>
            <a:xfrm>
              <a:off x="1676400" y="11107738"/>
              <a:ext cx="1930399" cy="68262"/>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85711" tIns="42844" rIns="85711" bIns="42844" anchor="t" anchorCtr="0">
              <a:noAutofit/>
            </a:bodyPr>
            <a:lstStyle/>
            <a:p>
              <a:pPr>
                <a:buClr>
                  <a:srgbClr val="000000"/>
                </a:buClr>
              </a:pPr>
              <a:endParaRPr sz="1688">
                <a:solidFill>
                  <a:srgbClr val="000000"/>
                </a:solidFill>
                <a:latin typeface="Arial"/>
                <a:ea typeface="Arial"/>
                <a:cs typeface="Arial"/>
                <a:sym typeface="Arial"/>
              </a:endParaRPr>
            </a:p>
          </p:txBody>
        </p:sp>
        <p:sp>
          <p:nvSpPr>
            <p:cNvPr id="30" name="Shape 1264"/>
            <p:cNvSpPr/>
            <p:nvPr/>
          </p:nvSpPr>
          <p:spPr>
            <a:xfrm>
              <a:off x="1687513" y="10825163"/>
              <a:ext cx="1908173" cy="263525"/>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85711" tIns="42844" rIns="85711" bIns="42844" anchor="t" anchorCtr="0">
              <a:noAutofit/>
            </a:bodyPr>
            <a:lstStyle/>
            <a:p>
              <a:pPr>
                <a:buClr>
                  <a:srgbClr val="000000"/>
                </a:buClr>
              </a:pPr>
              <a:endParaRPr sz="1688">
                <a:solidFill>
                  <a:srgbClr val="000000"/>
                </a:solidFill>
                <a:latin typeface="Arial"/>
                <a:ea typeface="Arial"/>
                <a:cs typeface="Arial"/>
                <a:sym typeface="Arial"/>
              </a:endParaRPr>
            </a:p>
          </p:txBody>
        </p:sp>
      </p:grpSp>
      <p:grpSp>
        <p:nvGrpSpPr>
          <p:cNvPr id="31" name="Shape 1265"/>
          <p:cNvGrpSpPr/>
          <p:nvPr/>
        </p:nvGrpSpPr>
        <p:grpSpPr>
          <a:xfrm>
            <a:off x="2714207" y="4693900"/>
            <a:ext cx="540987" cy="293100"/>
            <a:chOff x="1676400" y="9809163"/>
            <a:chExt cx="1930399" cy="1366837"/>
          </a:xfrm>
        </p:grpSpPr>
        <p:sp>
          <p:nvSpPr>
            <p:cNvPr id="32" name="Shape 1266"/>
            <p:cNvSpPr/>
            <p:nvPr/>
          </p:nvSpPr>
          <p:spPr>
            <a:xfrm>
              <a:off x="1816100" y="9809163"/>
              <a:ext cx="1650999" cy="987425"/>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85711" tIns="42844" rIns="85711" bIns="42844" anchor="t" anchorCtr="0">
              <a:noAutofit/>
            </a:bodyPr>
            <a:lstStyle/>
            <a:p>
              <a:pPr>
                <a:buClr>
                  <a:srgbClr val="000000"/>
                </a:buClr>
              </a:pPr>
              <a:endParaRPr sz="1688">
                <a:solidFill>
                  <a:srgbClr val="000000"/>
                </a:solidFill>
                <a:latin typeface="Arial"/>
                <a:ea typeface="Arial"/>
                <a:cs typeface="Arial"/>
                <a:sym typeface="Arial"/>
              </a:endParaRPr>
            </a:p>
          </p:txBody>
        </p:sp>
        <p:sp>
          <p:nvSpPr>
            <p:cNvPr id="33" name="Shape 1267"/>
            <p:cNvSpPr/>
            <p:nvPr/>
          </p:nvSpPr>
          <p:spPr>
            <a:xfrm>
              <a:off x="1676400" y="11107738"/>
              <a:ext cx="1930399" cy="68262"/>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85711" tIns="42844" rIns="85711" bIns="42844" anchor="t" anchorCtr="0">
              <a:noAutofit/>
            </a:bodyPr>
            <a:lstStyle/>
            <a:p>
              <a:pPr>
                <a:buClr>
                  <a:srgbClr val="000000"/>
                </a:buClr>
              </a:pPr>
              <a:endParaRPr sz="1688">
                <a:solidFill>
                  <a:srgbClr val="000000"/>
                </a:solidFill>
                <a:latin typeface="Arial"/>
                <a:ea typeface="Arial"/>
                <a:cs typeface="Arial"/>
                <a:sym typeface="Arial"/>
              </a:endParaRPr>
            </a:p>
          </p:txBody>
        </p:sp>
        <p:sp>
          <p:nvSpPr>
            <p:cNvPr id="34" name="Shape 1268"/>
            <p:cNvSpPr/>
            <p:nvPr/>
          </p:nvSpPr>
          <p:spPr>
            <a:xfrm>
              <a:off x="1687513" y="10825163"/>
              <a:ext cx="1908173" cy="263525"/>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85711" tIns="42844" rIns="85711" bIns="42844" anchor="t" anchorCtr="0">
              <a:noAutofit/>
            </a:bodyPr>
            <a:lstStyle/>
            <a:p>
              <a:pPr>
                <a:buClr>
                  <a:srgbClr val="000000"/>
                </a:buClr>
              </a:pPr>
              <a:endParaRPr sz="1688">
                <a:solidFill>
                  <a:srgbClr val="000000"/>
                </a:solidFill>
                <a:latin typeface="Arial"/>
                <a:ea typeface="Arial"/>
                <a:cs typeface="Arial"/>
                <a:sym typeface="Arial"/>
              </a:endParaRPr>
            </a:p>
          </p:txBody>
        </p:sp>
      </p:grpSp>
      <p:cxnSp>
        <p:nvCxnSpPr>
          <p:cNvPr id="35" name="Shape 1269"/>
          <p:cNvCxnSpPr/>
          <p:nvPr/>
        </p:nvCxnSpPr>
        <p:spPr>
          <a:xfrm>
            <a:off x="3287249" y="4173218"/>
            <a:ext cx="1619344" cy="0"/>
          </a:xfrm>
          <a:prstGeom prst="straightConnector1">
            <a:avLst/>
          </a:prstGeom>
          <a:noFill/>
          <a:ln w="12700" cap="flat" cmpd="sng">
            <a:solidFill>
              <a:srgbClr val="A5A5A5"/>
            </a:solidFill>
            <a:prstDash val="solid"/>
            <a:round/>
            <a:headEnd type="stealth" w="lg" len="lg"/>
            <a:tailEnd type="stealth" w="lg" len="lg"/>
          </a:ln>
        </p:spPr>
      </p:cxnSp>
      <p:pic>
        <p:nvPicPr>
          <p:cNvPr id="36" name="Shape 1270"/>
          <p:cNvPicPr preferRelativeResize="0"/>
          <p:nvPr/>
        </p:nvPicPr>
        <p:blipFill rotWithShape="1">
          <a:blip r:embed="rId5">
            <a:alphaModFix/>
          </a:blip>
          <a:srcRect/>
          <a:stretch/>
        </p:blipFill>
        <p:spPr>
          <a:xfrm>
            <a:off x="3853612" y="3855545"/>
            <a:ext cx="382420" cy="322588"/>
          </a:xfrm>
          <a:prstGeom prst="rect">
            <a:avLst/>
          </a:prstGeom>
          <a:noFill/>
          <a:ln>
            <a:noFill/>
          </a:ln>
        </p:spPr>
      </p:pic>
      <p:sp>
        <p:nvSpPr>
          <p:cNvPr id="37" name="Shape 1271"/>
          <p:cNvSpPr/>
          <p:nvPr/>
        </p:nvSpPr>
        <p:spPr>
          <a:xfrm rot="10800000">
            <a:off x="8108991" y="3257404"/>
            <a:ext cx="2588661" cy="757174"/>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107747" tIns="53858" rIns="107747" bIns="53858" anchor="ctr" anchorCtr="0">
            <a:noAutofit/>
          </a:bodyPr>
          <a:lstStyle/>
          <a:p>
            <a:pPr algn="ctr">
              <a:buClr>
                <a:srgbClr val="000000"/>
              </a:buClr>
            </a:pPr>
            <a:endParaRPr sz="1688">
              <a:solidFill>
                <a:schemeClr val="lt1"/>
              </a:solidFill>
              <a:latin typeface="Arial"/>
              <a:ea typeface="Arial"/>
              <a:cs typeface="Arial"/>
              <a:sym typeface="Arial"/>
            </a:endParaRPr>
          </a:p>
        </p:txBody>
      </p:sp>
      <p:sp>
        <p:nvSpPr>
          <p:cNvPr id="38" name="Shape 1272"/>
          <p:cNvSpPr/>
          <p:nvPr/>
        </p:nvSpPr>
        <p:spPr>
          <a:xfrm rot="10800000">
            <a:off x="8127373" y="4640507"/>
            <a:ext cx="2570274" cy="757174"/>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107747" tIns="53858" rIns="107747" bIns="53858" anchor="ctr" anchorCtr="0">
            <a:noAutofit/>
          </a:bodyPr>
          <a:lstStyle/>
          <a:p>
            <a:pPr algn="ctr">
              <a:buClr>
                <a:srgbClr val="000000"/>
              </a:buClr>
            </a:pPr>
            <a:endParaRPr sz="1688">
              <a:solidFill>
                <a:schemeClr val="lt1"/>
              </a:solidFill>
              <a:latin typeface="Arial"/>
              <a:ea typeface="Arial"/>
              <a:cs typeface="Arial"/>
              <a:sym typeface="Arial"/>
            </a:endParaRPr>
          </a:p>
        </p:txBody>
      </p:sp>
      <p:sp>
        <p:nvSpPr>
          <p:cNvPr id="39" name="Shape 1273"/>
          <p:cNvSpPr/>
          <p:nvPr/>
        </p:nvSpPr>
        <p:spPr>
          <a:xfrm>
            <a:off x="9375708" y="4093297"/>
            <a:ext cx="417086" cy="482997"/>
          </a:xfrm>
          <a:prstGeom prst="upDownArrow">
            <a:avLst>
              <a:gd name="adj1" fmla="val 52017"/>
              <a:gd name="adj2" fmla="val 44001"/>
            </a:avLst>
          </a:prstGeom>
          <a:solidFill>
            <a:srgbClr val="D8D8D8"/>
          </a:solidFill>
          <a:ln w="9525" cap="flat" cmpd="sng">
            <a:solidFill>
              <a:srgbClr val="D8D8D8"/>
            </a:solidFill>
            <a:prstDash val="solid"/>
            <a:round/>
            <a:headEnd type="none" w="med" len="med"/>
            <a:tailEnd type="none" w="med" len="med"/>
          </a:ln>
        </p:spPr>
        <p:txBody>
          <a:bodyPr lIns="107747" tIns="53858" rIns="107747" bIns="53858" anchor="ctr" anchorCtr="0">
            <a:noAutofit/>
          </a:bodyPr>
          <a:lstStyle/>
          <a:p>
            <a:pPr algn="ctr">
              <a:buClr>
                <a:srgbClr val="000000"/>
              </a:buClr>
            </a:pPr>
            <a:endParaRPr sz="1688">
              <a:solidFill>
                <a:schemeClr val="lt1"/>
              </a:solidFill>
              <a:latin typeface="Arial"/>
              <a:ea typeface="Arial"/>
              <a:cs typeface="Arial"/>
              <a:sym typeface="Arial"/>
            </a:endParaRPr>
          </a:p>
        </p:txBody>
      </p:sp>
      <p:pic>
        <p:nvPicPr>
          <p:cNvPr id="40" name="Shape 1274"/>
          <p:cNvPicPr preferRelativeResize="0"/>
          <p:nvPr/>
        </p:nvPicPr>
        <p:blipFill rotWithShape="1">
          <a:blip r:embed="rId6">
            <a:alphaModFix/>
          </a:blip>
          <a:srcRect/>
          <a:stretch/>
        </p:blipFill>
        <p:spPr>
          <a:xfrm>
            <a:off x="7838254" y="4816605"/>
            <a:ext cx="566285" cy="358234"/>
          </a:xfrm>
          <a:prstGeom prst="rect">
            <a:avLst/>
          </a:prstGeom>
          <a:noFill/>
          <a:ln>
            <a:noFill/>
          </a:ln>
        </p:spPr>
      </p:pic>
      <p:grpSp>
        <p:nvGrpSpPr>
          <p:cNvPr id="41" name="Shape 1275"/>
          <p:cNvGrpSpPr/>
          <p:nvPr/>
        </p:nvGrpSpPr>
        <p:grpSpPr>
          <a:xfrm>
            <a:off x="7788449" y="3477229"/>
            <a:ext cx="697482" cy="350092"/>
            <a:chOff x="5419407" y="2204100"/>
            <a:chExt cx="577986" cy="317523"/>
          </a:xfrm>
        </p:grpSpPr>
        <p:sp>
          <p:nvSpPr>
            <p:cNvPr id="42" name="Shape 1276"/>
            <p:cNvSpPr/>
            <p:nvPr/>
          </p:nvSpPr>
          <p:spPr>
            <a:xfrm>
              <a:off x="5425901" y="2240448"/>
              <a:ext cx="548309" cy="273309"/>
            </a:xfrm>
            <a:prstGeom prst="ellipse">
              <a:avLst/>
            </a:prstGeom>
            <a:solidFill>
              <a:schemeClr val="lt1"/>
            </a:solidFill>
            <a:ln w="9525" cap="flat" cmpd="sng">
              <a:solidFill>
                <a:schemeClr val="lt1"/>
              </a:solidFill>
              <a:prstDash val="solid"/>
              <a:round/>
              <a:headEnd type="none" w="med" len="med"/>
              <a:tailEnd type="none" w="med" len="med"/>
            </a:ln>
          </p:spPr>
          <p:txBody>
            <a:bodyPr lIns="85711" tIns="42844" rIns="85711" bIns="42844" anchor="ctr" anchorCtr="0">
              <a:noAutofit/>
            </a:bodyPr>
            <a:lstStyle/>
            <a:p>
              <a:pPr algn="ctr">
                <a:buClr>
                  <a:srgbClr val="000000"/>
                </a:buClr>
              </a:pPr>
              <a:endParaRPr sz="1688">
                <a:solidFill>
                  <a:schemeClr val="lt1"/>
                </a:solidFill>
                <a:latin typeface="Arial"/>
                <a:ea typeface="Arial"/>
                <a:cs typeface="Arial"/>
                <a:sym typeface="Arial"/>
              </a:endParaRPr>
            </a:p>
          </p:txBody>
        </p:sp>
        <p:sp>
          <p:nvSpPr>
            <p:cNvPr id="43" name="Shape 1277"/>
            <p:cNvSpPr/>
            <p:nvPr/>
          </p:nvSpPr>
          <p:spPr>
            <a:xfrm>
              <a:off x="5419407" y="2204100"/>
              <a:ext cx="577986" cy="317523"/>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accent2"/>
            </a:solidFill>
            <a:ln w="9525" cap="flat" cmpd="sng">
              <a:solidFill>
                <a:srgbClr val="0E1518"/>
              </a:solidFill>
              <a:prstDash val="solid"/>
              <a:round/>
              <a:headEnd type="none" w="med" len="med"/>
              <a:tailEnd type="none" w="med" len="med"/>
            </a:ln>
          </p:spPr>
          <p:txBody>
            <a:bodyPr lIns="32133" tIns="16055" rIns="32133" bIns="16055" anchor="t" anchorCtr="0">
              <a:noAutofit/>
            </a:bodyPr>
            <a:lstStyle/>
            <a:p>
              <a:pPr>
                <a:buClr>
                  <a:srgbClr val="000000"/>
                </a:buClr>
              </a:pPr>
              <a:endParaRPr sz="1688">
                <a:solidFill>
                  <a:srgbClr val="000000"/>
                </a:solidFill>
                <a:latin typeface="Arial"/>
                <a:ea typeface="Arial"/>
                <a:cs typeface="Arial"/>
                <a:sym typeface="Arial"/>
              </a:endParaRPr>
            </a:p>
          </p:txBody>
        </p:sp>
      </p:grpSp>
      <p:pic>
        <p:nvPicPr>
          <p:cNvPr id="44" name="Shape 1278"/>
          <p:cNvPicPr preferRelativeResize="0"/>
          <p:nvPr/>
        </p:nvPicPr>
        <p:blipFill rotWithShape="1">
          <a:blip r:embed="rId7">
            <a:alphaModFix/>
          </a:blip>
          <a:srcRect l="21758" t="30892" r="25710" b="31867"/>
          <a:stretch/>
        </p:blipFill>
        <p:spPr>
          <a:xfrm>
            <a:off x="5726529" y="4082896"/>
            <a:ext cx="493727" cy="199789"/>
          </a:xfrm>
          <a:prstGeom prst="rect">
            <a:avLst/>
          </a:prstGeom>
          <a:noFill/>
          <a:ln>
            <a:noFill/>
          </a:ln>
        </p:spPr>
      </p:pic>
      <p:pic>
        <p:nvPicPr>
          <p:cNvPr id="45" name="Shape 1279"/>
          <p:cNvPicPr preferRelativeResize="0"/>
          <p:nvPr/>
        </p:nvPicPr>
        <p:blipFill rotWithShape="1">
          <a:blip r:embed="rId7">
            <a:alphaModFix/>
          </a:blip>
          <a:srcRect l="21758" t="30892" r="25710" b="31867"/>
          <a:stretch/>
        </p:blipFill>
        <p:spPr>
          <a:xfrm>
            <a:off x="5723547" y="4536536"/>
            <a:ext cx="493727" cy="199789"/>
          </a:xfrm>
          <a:prstGeom prst="rect">
            <a:avLst/>
          </a:prstGeom>
          <a:noFill/>
          <a:ln>
            <a:noFill/>
          </a:ln>
        </p:spPr>
      </p:pic>
      <p:pic>
        <p:nvPicPr>
          <p:cNvPr id="46" name="Shape 1280"/>
          <p:cNvPicPr preferRelativeResize="0"/>
          <p:nvPr/>
        </p:nvPicPr>
        <p:blipFill rotWithShape="1">
          <a:blip r:embed="rId7">
            <a:alphaModFix/>
          </a:blip>
          <a:srcRect l="21758" t="30892" r="25710" b="31867"/>
          <a:stretch/>
        </p:blipFill>
        <p:spPr>
          <a:xfrm>
            <a:off x="5734233" y="3608387"/>
            <a:ext cx="493727" cy="199789"/>
          </a:xfrm>
          <a:prstGeom prst="rect">
            <a:avLst/>
          </a:prstGeom>
          <a:noFill/>
          <a:ln>
            <a:noFill/>
          </a:ln>
        </p:spPr>
      </p:pic>
      <p:sp>
        <p:nvSpPr>
          <p:cNvPr id="47" name="Shape 1281"/>
          <p:cNvSpPr txBox="1"/>
          <p:nvPr/>
        </p:nvSpPr>
        <p:spPr>
          <a:xfrm>
            <a:off x="1105629" y="2150075"/>
            <a:ext cx="3114598" cy="806240"/>
          </a:xfrm>
          <a:prstGeom prst="rect">
            <a:avLst/>
          </a:prstGeom>
          <a:noFill/>
          <a:ln>
            <a:noFill/>
          </a:ln>
        </p:spPr>
        <p:txBody>
          <a:bodyPr lIns="107747" tIns="53858" rIns="107747" bIns="53858" anchor="t" anchorCtr="0">
            <a:noAutofit/>
          </a:bodyPr>
          <a:lstStyle/>
          <a:p>
            <a:pPr algn="ctr">
              <a:buClr>
                <a:srgbClr val="000000"/>
              </a:buClr>
              <a:buSzPct val="25000"/>
            </a:pPr>
            <a:r>
              <a:rPr lang="en" sz="1688" b="1">
                <a:solidFill>
                  <a:srgbClr val="000000"/>
                </a:solidFill>
                <a:latin typeface="Arial"/>
                <a:ea typeface="Arial"/>
                <a:cs typeface="Arial"/>
                <a:sym typeface="Arial"/>
              </a:rPr>
              <a:t>BUILD</a:t>
            </a:r>
          </a:p>
          <a:p>
            <a:pPr algn="ctr">
              <a:buClr>
                <a:srgbClr val="000000"/>
              </a:buClr>
              <a:buSzPct val="25000"/>
            </a:pPr>
            <a:r>
              <a:rPr lang="en" sz="1406">
                <a:solidFill>
                  <a:srgbClr val="000000"/>
                </a:solidFill>
                <a:latin typeface="Arial"/>
                <a:ea typeface="Arial"/>
                <a:cs typeface="Arial"/>
                <a:sym typeface="Arial"/>
              </a:rPr>
              <a:t>Development Environments</a:t>
            </a:r>
          </a:p>
        </p:txBody>
      </p:sp>
      <p:sp>
        <p:nvSpPr>
          <p:cNvPr id="48" name="Shape 1282"/>
          <p:cNvSpPr txBox="1"/>
          <p:nvPr/>
        </p:nvSpPr>
        <p:spPr>
          <a:xfrm>
            <a:off x="4304789" y="2144555"/>
            <a:ext cx="3114595" cy="806240"/>
          </a:xfrm>
          <a:prstGeom prst="rect">
            <a:avLst/>
          </a:prstGeom>
          <a:noFill/>
          <a:ln>
            <a:noFill/>
          </a:ln>
        </p:spPr>
        <p:txBody>
          <a:bodyPr lIns="107747" tIns="53858" rIns="107747" bIns="53858" anchor="t" anchorCtr="0">
            <a:noAutofit/>
          </a:bodyPr>
          <a:lstStyle/>
          <a:p>
            <a:pPr algn="ctr">
              <a:buClr>
                <a:srgbClr val="000000"/>
              </a:buClr>
              <a:buSzPct val="25000"/>
            </a:pPr>
            <a:r>
              <a:rPr lang="en" sz="1688" b="1">
                <a:solidFill>
                  <a:srgbClr val="000000"/>
                </a:solidFill>
                <a:latin typeface="Arial"/>
                <a:ea typeface="Arial"/>
                <a:cs typeface="Arial"/>
                <a:sym typeface="Arial"/>
              </a:rPr>
              <a:t>SHIP</a:t>
            </a:r>
          </a:p>
          <a:p>
            <a:pPr algn="ctr">
              <a:buClr>
                <a:srgbClr val="000000"/>
              </a:buClr>
              <a:buSzPct val="25000"/>
            </a:pPr>
            <a:r>
              <a:rPr lang="en" sz="1406">
                <a:solidFill>
                  <a:srgbClr val="000000"/>
                </a:solidFill>
                <a:latin typeface="Arial"/>
                <a:ea typeface="Arial"/>
                <a:cs typeface="Arial"/>
                <a:sym typeface="Arial"/>
              </a:rPr>
              <a:t>Secure Content &amp; Collaboration</a:t>
            </a:r>
          </a:p>
        </p:txBody>
      </p:sp>
      <p:sp>
        <p:nvSpPr>
          <p:cNvPr id="49" name="Shape 1283"/>
          <p:cNvSpPr txBox="1"/>
          <p:nvPr/>
        </p:nvSpPr>
        <p:spPr>
          <a:xfrm>
            <a:off x="7846025" y="2155834"/>
            <a:ext cx="3114595" cy="806240"/>
          </a:xfrm>
          <a:prstGeom prst="rect">
            <a:avLst/>
          </a:prstGeom>
          <a:noFill/>
          <a:ln>
            <a:noFill/>
          </a:ln>
        </p:spPr>
        <p:txBody>
          <a:bodyPr lIns="107747" tIns="53858" rIns="107747" bIns="53858" anchor="t" anchorCtr="0">
            <a:noAutofit/>
          </a:bodyPr>
          <a:lstStyle/>
          <a:p>
            <a:pPr algn="ctr">
              <a:buClr>
                <a:srgbClr val="000000"/>
              </a:buClr>
              <a:buSzPct val="25000"/>
            </a:pPr>
            <a:r>
              <a:rPr lang="en" sz="1688" b="1">
                <a:solidFill>
                  <a:srgbClr val="000000"/>
                </a:solidFill>
                <a:latin typeface="Arial"/>
                <a:ea typeface="Arial"/>
                <a:cs typeface="Arial"/>
                <a:sym typeface="Arial"/>
              </a:rPr>
              <a:t>RUN</a:t>
            </a:r>
          </a:p>
          <a:p>
            <a:pPr algn="ctr">
              <a:buClr>
                <a:srgbClr val="000000"/>
              </a:buClr>
              <a:buSzPct val="25000"/>
            </a:pPr>
            <a:r>
              <a:rPr lang="en" sz="1406">
                <a:solidFill>
                  <a:srgbClr val="000000"/>
                </a:solidFill>
                <a:latin typeface="Arial"/>
                <a:ea typeface="Arial"/>
                <a:cs typeface="Arial"/>
                <a:sym typeface="Arial"/>
              </a:rPr>
              <a:t>Deploy, Manage, Scale</a:t>
            </a:r>
          </a:p>
        </p:txBody>
      </p:sp>
      <p:grpSp>
        <p:nvGrpSpPr>
          <p:cNvPr id="50" name="Shape 1284"/>
          <p:cNvGrpSpPr/>
          <p:nvPr/>
        </p:nvGrpSpPr>
        <p:grpSpPr>
          <a:xfrm>
            <a:off x="5562049" y="2892561"/>
            <a:ext cx="623555" cy="470421"/>
            <a:chOff x="4343297" y="2377595"/>
            <a:chExt cx="394170" cy="390297"/>
          </a:xfrm>
        </p:grpSpPr>
        <p:sp>
          <p:nvSpPr>
            <p:cNvPr id="51" name="Shape 1285"/>
            <p:cNvSpPr/>
            <p:nvPr/>
          </p:nvSpPr>
          <p:spPr>
            <a:xfrm>
              <a:off x="4410123" y="2485096"/>
              <a:ext cx="278486" cy="155733"/>
            </a:xfrm>
            <a:prstGeom prst="rect">
              <a:avLst/>
            </a:prstGeom>
            <a:solidFill>
              <a:schemeClr val="lt1"/>
            </a:solidFill>
            <a:ln w="25400" cap="flat" cmpd="sng">
              <a:solidFill>
                <a:schemeClr val="lt1"/>
              </a:solidFill>
              <a:prstDash val="solid"/>
              <a:round/>
              <a:headEnd type="none" w="med" len="med"/>
              <a:tailEnd type="none" w="med" len="med"/>
            </a:ln>
          </p:spPr>
          <p:txBody>
            <a:bodyPr lIns="85711" tIns="42844" rIns="85711" bIns="42844" anchor="ctr" anchorCtr="0">
              <a:noAutofit/>
            </a:bodyPr>
            <a:lstStyle/>
            <a:p>
              <a:pPr algn="ctr">
                <a:buClr>
                  <a:srgbClr val="000000"/>
                </a:buClr>
              </a:pPr>
              <a:endParaRPr sz="1688">
                <a:solidFill>
                  <a:schemeClr val="lt1"/>
                </a:solidFill>
                <a:latin typeface="Arial"/>
                <a:ea typeface="Arial"/>
                <a:cs typeface="Arial"/>
                <a:sym typeface="Arial"/>
              </a:endParaRPr>
            </a:p>
          </p:txBody>
        </p:sp>
        <p:grpSp>
          <p:nvGrpSpPr>
            <p:cNvPr id="52" name="Shape 1286"/>
            <p:cNvGrpSpPr/>
            <p:nvPr/>
          </p:nvGrpSpPr>
          <p:grpSpPr>
            <a:xfrm>
              <a:off x="4343297" y="2377595"/>
              <a:ext cx="394170" cy="390297"/>
              <a:chOff x="620712" y="2868613"/>
              <a:chExt cx="646112" cy="639762"/>
            </a:xfrm>
          </p:grpSpPr>
          <p:sp>
            <p:nvSpPr>
              <p:cNvPr id="53" name="Shape 1287"/>
              <p:cNvSpPr/>
              <p:nvPr/>
            </p:nvSpPr>
            <p:spPr>
              <a:xfrm>
                <a:off x="620712" y="2868613"/>
                <a:ext cx="646112" cy="639762"/>
              </a:xfrm>
              <a:custGeom>
                <a:avLst/>
                <a:gdLst/>
                <a:ahLst/>
                <a:cxnLst/>
                <a:rect l="0" t="0" r="0" b="0"/>
                <a:pathLst>
                  <a:path w="120000" h="120000" extrusionOk="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solidFill>
                <a:schemeClr val="lt1"/>
              </a:solidFill>
              <a:ln w="15875" cap="flat" cmpd="sng">
                <a:solidFill>
                  <a:srgbClr val="1B181C"/>
                </a:solidFill>
                <a:prstDash val="solid"/>
                <a:miter/>
                <a:headEnd type="none" w="med" len="med"/>
                <a:tailEnd type="none" w="med" len="med"/>
              </a:ln>
            </p:spPr>
            <p:txBody>
              <a:bodyPr lIns="85711" tIns="42844" rIns="85711" bIns="42844" anchor="t" anchorCtr="0">
                <a:noAutofit/>
              </a:bodyPr>
              <a:lstStyle/>
              <a:p>
                <a:pPr>
                  <a:buClr>
                    <a:srgbClr val="000000"/>
                  </a:buClr>
                </a:pPr>
                <a:endParaRPr sz="1688">
                  <a:solidFill>
                    <a:srgbClr val="000000"/>
                  </a:solidFill>
                  <a:latin typeface="Arial"/>
                  <a:ea typeface="Arial"/>
                  <a:cs typeface="Arial"/>
                  <a:sym typeface="Arial"/>
                </a:endParaRPr>
              </a:p>
            </p:txBody>
          </p:sp>
          <p:sp>
            <p:nvSpPr>
              <p:cNvPr id="54" name="Shape 1288"/>
              <p:cNvSpPr/>
              <p:nvPr/>
            </p:nvSpPr>
            <p:spPr>
              <a:xfrm>
                <a:off x="730250" y="2901950"/>
                <a:ext cx="100013" cy="142875"/>
              </a:xfrm>
              <a:custGeom>
                <a:avLst/>
                <a:gdLst/>
                <a:ahLst/>
                <a:cxnLst/>
                <a:rect l="0" t="0" r="0" b="0"/>
                <a:pathLst>
                  <a:path w="120000" h="120000" extrusionOk="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solidFill>
                <a:schemeClr val="lt1"/>
              </a:solidFill>
              <a:ln w="15875" cap="flat" cmpd="sng">
                <a:solidFill>
                  <a:srgbClr val="1B181C"/>
                </a:solidFill>
                <a:prstDash val="solid"/>
                <a:miter/>
                <a:headEnd type="none" w="med" len="med"/>
                <a:tailEnd type="none" w="med" len="med"/>
              </a:ln>
            </p:spPr>
            <p:txBody>
              <a:bodyPr lIns="85711" tIns="42844" rIns="85711" bIns="42844" anchor="t" anchorCtr="0">
                <a:noAutofit/>
              </a:bodyPr>
              <a:lstStyle/>
              <a:p>
                <a:pPr>
                  <a:buClr>
                    <a:srgbClr val="000000"/>
                  </a:buClr>
                </a:pPr>
                <a:endParaRPr sz="1688">
                  <a:solidFill>
                    <a:srgbClr val="000000"/>
                  </a:solidFill>
                  <a:latin typeface="Arial"/>
                  <a:ea typeface="Arial"/>
                  <a:cs typeface="Arial"/>
                  <a:sym typeface="Arial"/>
                </a:endParaRPr>
              </a:p>
            </p:txBody>
          </p:sp>
          <p:sp>
            <p:nvSpPr>
              <p:cNvPr id="55" name="Shape 1289"/>
              <p:cNvSpPr/>
              <p:nvPr/>
            </p:nvSpPr>
            <p:spPr>
              <a:xfrm>
                <a:off x="946150" y="2901950"/>
                <a:ext cx="214312" cy="142875"/>
              </a:xfrm>
              <a:custGeom>
                <a:avLst/>
                <a:gdLst/>
                <a:ahLst/>
                <a:cxnLst/>
                <a:rect l="0" t="0" r="0" b="0"/>
                <a:pathLst>
                  <a:path w="120000" h="120000" extrusionOk="0">
                    <a:moveTo>
                      <a:pt x="0" y="120000"/>
                    </a:moveTo>
                    <a:cubicBezTo>
                      <a:pt x="0" y="9230"/>
                      <a:pt x="0" y="9230"/>
                      <a:pt x="0" y="9230"/>
                    </a:cubicBezTo>
                    <a:cubicBezTo>
                      <a:pt x="0" y="4615"/>
                      <a:pt x="3076" y="0"/>
                      <a:pt x="6153" y="0"/>
                    </a:cubicBezTo>
                    <a:cubicBezTo>
                      <a:pt x="120000" y="0"/>
                      <a:pt x="120000" y="0"/>
                      <a:pt x="120000" y="0"/>
                    </a:cubicBezTo>
                  </a:path>
                </a:pathLst>
              </a:custGeom>
              <a:solidFill>
                <a:schemeClr val="lt1"/>
              </a:solidFill>
              <a:ln w="15875" cap="flat" cmpd="sng">
                <a:solidFill>
                  <a:srgbClr val="1B181C"/>
                </a:solidFill>
                <a:prstDash val="solid"/>
                <a:miter/>
                <a:headEnd type="none" w="med" len="med"/>
                <a:tailEnd type="none" w="med" len="med"/>
              </a:ln>
            </p:spPr>
            <p:txBody>
              <a:bodyPr lIns="85711" tIns="42844" rIns="85711" bIns="42844" anchor="t" anchorCtr="0">
                <a:noAutofit/>
              </a:bodyPr>
              <a:lstStyle/>
              <a:p>
                <a:pPr>
                  <a:buClr>
                    <a:srgbClr val="000000"/>
                  </a:buClr>
                </a:pPr>
                <a:endParaRPr sz="1688">
                  <a:solidFill>
                    <a:srgbClr val="000000"/>
                  </a:solidFill>
                  <a:latin typeface="Arial"/>
                  <a:ea typeface="Arial"/>
                  <a:cs typeface="Arial"/>
                  <a:sym typeface="Arial"/>
                </a:endParaRPr>
              </a:p>
            </p:txBody>
          </p:sp>
          <p:cxnSp>
            <p:nvCxnSpPr>
              <p:cNvPr id="56" name="Shape 1290"/>
              <p:cNvCxnSpPr/>
              <p:nvPr/>
            </p:nvCxnSpPr>
            <p:spPr>
              <a:xfrm>
                <a:off x="830262" y="3133725"/>
                <a:ext cx="0" cy="176212"/>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57" name="Shape 1291"/>
              <p:cNvCxnSpPr/>
              <p:nvPr/>
            </p:nvCxnSpPr>
            <p:spPr>
              <a:xfrm>
                <a:off x="939800" y="3133725"/>
                <a:ext cx="0" cy="176212"/>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58" name="Shape 1292"/>
              <p:cNvCxnSpPr/>
              <p:nvPr/>
            </p:nvCxnSpPr>
            <p:spPr>
              <a:xfrm>
                <a:off x="1050925" y="3133725"/>
                <a:ext cx="0" cy="176212"/>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59" name="Shape 1293"/>
              <p:cNvCxnSpPr/>
              <p:nvPr/>
            </p:nvCxnSpPr>
            <p:spPr>
              <a:xfrm>
                <a:off x="1050925" y="2901950"/>
                <a:ext cx="0" cy="147638"/>
              </a:xfrm>
              <a:prstGeom prst="straightConnector1">
                <a:avLst/>
              </a:prstGeom>
              <a:solidFill>
                <a:schemeClr val="lt1"/>
              </a:solidFill>
              <a:ln w="15875" cap="flat" cmpd="sng">
                <a:solidFill>
                  <a:srgbClr val="1B181C"/>
                </a:solidFill>
                <a:prstDash val="solid"/>
                <a:miter/>
                <a:headEnd type="none" w="med" len="med"/>
                <a:tailEnd type="none" w="med" len="med"/>
              </a:ln>
            </p:spPr>
          </p:cxnSp>
        </p:grpSp>
      </p:grpSp>
      <p:grpSp>
        <p:nvGrpSpPr>
          <p:cNvPr id="60" name="Shape 1294"/>
          <p:cNvGrpSpPr/>
          <p:nvPr/>
        </p:nvGrpSpPr>
        <p:grpSpPr>
          <a:xfrm>
            <a:off x="8680241" y="3436768"/>
            <a:ext cx="752903" cy="367732"/>
            <a:chOff x="6656808" y="2318556"/>
            <a:chExt cx="573640" cy="367732"/>
          </a:xfrm>
        </p:grpSpPr>
        <p:sp>
          <p:nvSpPr>
            <p:cNvPr id="61" name="Shape 1295"/>
            <p:cNvSpPr/>
            <p:nvPr/>
          </p:nvSpPr>
          <p:spPr>
            <a:xfrm>
              <a:off x="6680463" y="2398183"/>
              <a:ext cx="518565" cy="246668"/>
            </a:xfrm>
            <a:prstGeom prst="ellipse">
              <a:avLst/>
            </a:prstGeom>
            <a:noFill/>
            <a:ln w="28575" cap="flat" cmpd="sng">
              <a:solidFill>
                <a:srgbClr val="A5A5A5"/>
              </a:solidFill>
              <a:prstDash val="solid"/>
              <a:round/>
              <a:headEnd type="none" w="med" len="med"/>
              <a:tailEnd type="none" w="med" len="med"/>
            </a:ln>
          </p:spPr>
          <p:txBody>
            <a:bodyPr lIns="85711" tIns="42844" rIns="85711" bIns="42844" anchor="ctr" anchorCtr="0">
              <a:noAutofit/>
            </a:bodyPr>
            <a:lstStyle/>
            <a:p>
              <a:pPr algn="ctr">
                <a:buClr>
                  <a:srgbClr val="000000"/>
                </a:buClr>
              </a:pPr>
              <a:endParaRPr sz="1688">
                <a:solidFill>
                  <a:schemeClr val="lt1"/>
                </a:solidFill>
                <a:latin typeface="Arial"/>
                <a:ea typeface="Arial"/>
                <a:cs typeface="Arial"/>
                <a:sym typeface="Arial"/>
              </a:endParaRPr>
            </a:p>
          </p:txBody>
        </p:sp>
        <p:grpSp>
          <p:nvGrpSpPr>
            <p:cNvPr id="62" name="Shape 1296"/>
            <p:cNvGrpSpPr/>
            <p:nvPr/>
          </p:nvGrpSpPr>
          <p:grpSpPr>
            <a:xfrm>
              <a:off x="6656808" y="2512946"/>
              <a:ext cx="168991" cy="168991"/>
              <a:chOff x="-633412" y="1071562"/>
              <a:chExt cx="646112" cy="646112"/>
            </a:xfrm>
          </p:grpSpPr>
          <p:sp>
            <p:nvSpPr>
              <p:cNvPr id="75" name="Shape 1297"/>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85711" tIns="42844" rIns="85711" bIns="42844" anchor="t" anchorCtr="0">
                <a:noAutofit/>
              </a:bodyPr>
              <a:lstStyle/>
              <a:p>
                <a:pPr>
                  <a:buClr>
                    <a:srgbClr val="000000"/>
                  </a:buClr>
                </a:pPr>
                <a:endParaRPr sz="1688">
                  <a:solidFill>
                    <a:srgbClr val="000000"/>
                  </a:solidFill>
                  <a:latin typeface="Arial"/>
                  <a:ea typeface="Arial"/>
                  <a:cs typeface="Arial"/>
                  <a:sym typeface="Arial"/>
                </a:endParaRPr>
              </a:p>
            </p:txBody>
          </p:sp>
          <p:cxnSp>
            <p:nvCxnSpPr>
              <p:cNvPr id="76" name="Shape 1298"/>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7" name="Shape 1299"/>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8" name="Shape 1300"/>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9" name="Shape 1301"/>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3" name="Shape 1302"/>
            <p:cNvGrpSpPr/>
            <p:nvPr/>
          </p:nvGrpSpPr>
          <p:grpSpPr>
            <a:xfrm>
              <a:off x="6850133" y="2318556"/>
              <a:ext cx="168991" cy="168991"/>
              <a:chOff x="-633412" y="1071562"/>
              <a:chExt cx="646112" cy="646112"/>
            </a:xfrm>
          </p:grpSpPr>
          <p:sp>
            <p:nvSpPr>
              <p:cNvPr id="70" name="Shape 1303"/>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85711" tIns="42844" rIns="85711" bIns="42844" anchor="t" anchorCtr="0">
                <a:noAutofit/>
              </a:bodyPr>
              <a:lstStyle/>
              <a:p>
                <a:pPr>
                  <a:buClr>
                    <a:srgbClr val="000000"/>
                  </a:buClr>
                </a:pPr>
                <a:endParaRPr sz="1688">
                  <a:solidFill>
                    <a:srgbClr val="000000"/>
                  </a:solidFill>
                  <a:latin typeface="Arial"/>
                  <a:ea typeface="Arial"/>
                  <a:cs typeface="Arial"/>
                  <a:sym typeface="Arial"/>
                </a:endParaRPr>
              </a:p>
            </p:txBody>
          </p:sp>
          <p:cxnSp>
            <p:nvCxnSpPr>
              <p:cNvPr id="71" name="Shape 1304"/>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2" name="Shape 1305"/>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3" name="Shape 1306"/>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4" name="Shape 1307"/>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4" name="Shape 1308"/>
            <p:cNvGrpSpPr/>
            <p:nvPr/>
          </p:nvGrpSpPr>
          <p:grpSpPr>
            <a:xfrm>
              <a:off x="7061457" y="2517298"/>
              <a:ext cx="168991" cy="168991"/>
              <a:chOff x="-633412" y="1071562"/>
              <a:chExt cx="646112" cy="646112"/>
            </a:xfrm>
          </p:grpSpPr>
          <p:sp>
            <p:nvSpPr>
              <p:cNvPr id="65" name="Shape 1309"/>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85711" tIns="42844" rIns="85711" bIns="42844" anchor="t" anchorCtr="0">
                <a:noAutofit/>
              </a:bodyPr>
              <a:lstStyle/>
              <a:p>
                <a:pPr>
                  <a:buClr>
                    <a:srgbClr val="000000"/>
                  </a:buClr>
                </a:pPr>
                <a:endParaRPr sz="1688">
                  <a:solidFill>
                    <a:srgbClr val="000000"/>
                  </a:solidFill>
                  <a:latin typeface="Arial"/>
                  <a:ea typeface="Arial"/>
                  <a:cs typeface="Arial"/>
                  <a:sym typeface="Arial"/>
                </a:endParaRPr>
              </a:p>
            </p:txBody>
          </p:sp>
          <p:cxnSp>
            <p:nvCxnSpPr>
              <p:cNvPr id="66" name="Shape 1310"/>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7" name="Shape 1311"/>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 name="Shape 1312"/>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9" name="Shape 1313"/>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80" name="Shape 1314"/>
          <p:cNvGrpSpPr/>
          <p:nvPr/>
        </p:nvGrpSpPr>
        <p:grpSpPr>
          <a:xfrm>
            <a:off x="9692443" y="3436768"/>
            <a:ext cx="752903" cy="367732"/>
            <a:chOff x="6656808" y="2318556"/>
            <a:chExt cx="573640" cy="367732"/>
          </a:xfrm>
        </p:grpSpPr>
        <p:sp>
          <p:nvSpPr>
            <p:cNvPr id="81" name="Shape 1315"/>
            <p:cNvSpPr/>
            <p:nvPr/>
          </p:nvSpPr>
          <p:spPr>
            <a:xfrm>
              <a:off x="6680463" y="2398183"/>
              <a:ext cx="518565" cy="246668"/>
            </a:xfrm>
            <a:prstGeom prst="ellipse">
              <a:avLst/>
            </a:prstGeom>
            <a:noFill/>
            <a:ln w="28575" cap="flat" cmpd="sng">
              <a:solidFill>
                <a:srgbClr val="A5A5A5"/>
              </a:solidFill>
              <a:prstDash val="solid"/>
              <a:round/>
              <a:headEnd type="none" w="med" len="med"/>
              <a:tailEnd type="none" w="med" len="med"/>
            </a:ln>
          </p:spPr>
          <p:txBody>
            <a:bodyPr lIns="85711" tIns="42844" rIns="85711" bIns="42844" anchor="ctr" anchorCtr="0">
              <a:noAutofit/>
            </a:bodyPr>
            <a:lstStyle/>
            <a:p>
              <a:pPr algn="ctr">
                <a:buClr>
                  <a:srgbClr val="000000"/>
                </a:buClr>
              </a:pPr>
              <a:endParaRPr sz="1688">
                <a:solidFill>
                  <a:schemeClr val="lt1"/>
                </a:solidFill>
                <a:latin typeface="Arial"/>
                <a:ea typeface="Arial"/>
                <a:cs typeface="Arial"/>
                <a:sym typeface="Arial"/>
              </a:endParaRPr>
            </a:p>
          </p:txBody>
        </p:sp>
        <p:grpSp>
          <p:nvGrpSpPr>
            <p:cNvPr id="82" name="Shape 1316"/>
            <p:cNvGrpSpPr/>
            <p:nvPr/>
          </p:nvGrpSpPr>
          <p:grpSpPr>
            <a:xfrm>
              <a:off x="6656808" y="2512946"/>
              <a:ext cx="168991" cy="168991"/>
              <a:chOff x="-633412" y="1071562"/>
              <a:chExt cx="646112" cy="646112"/>
            </a:xfrm>
          </p:grpSpPr>
          <p:sp>
            <p:nvSpPr>
              <p:cNvPr id="95" name="Shape 1317"/>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85711" tIns="42844" rIns="85711" bIns="42844" anchor="t" anchorCtr="0">
                <a:noAutofit/>
              </a:bodyPr>
              <a:lstStyle/>
              <a:p>
                <a:pPr>
                  <a:buClr>
                    <a:srgbClr val="000000"/>
                  </a:buClr>
                </a:pPr>
                <a:endParaRPr sz="1688">
                  <a:solidFill>
                    <a:srgbClr val="000000"/>
                  </a:solidFill>
                  <a:latin typeface="Arial"/>
                  <a:ea typeface="Arial"/>
                  <a:cs typeface="Arial"/>
                  <a:sym typeface="Arial"/>
                </a:endParaRPr>
              </a:p>
            </p:txBody>
          </p:sp>
          <p:cxnSp>
            <p:nvCxnSpPr>
              <p:cNvPr id="96" name="Shape 1318"/>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97" name="Shape 1319"/>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98" name="Shape 1320"/>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99" name="Shape 1321"/>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83" name="Shape 1322"/>
            <p:cNvGrpSpPr/>
            <p:nvPr/>
          </p:nvGrpSpPr>
          <p:grpSpPr>
            <a:xfrm>
              <a:off x="6850133" y="2318556"/>
              <a:ext cx="168991" cy="168991"/>
              <a:chOff x="-633412" y="1071562"/>
              <a:chExt cx="646112" cy="646112"/>
            </a:xfrm>
          </p:grpSpPr>
          <p:sp>
            <p:nvSpPr>
              <p:cNvPr id="90" name="Shape 1323"/>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85711" tIns="42844" rIns="85711" bIns="42844" anchor="t" anchorCtr="0">
                <a:noAutofit/>
              </a:bodyPr>
              <a:lstStyle/>
              <a:p>
                <a:pPr>
                  <a:buClr>
                    <a:srgbClr val="000000"/>
                  </a:buClr>
                </a:pPr>
                <a:endParaRPr sz="1688">
                  <a:solidFill>
                    <a:srgbClr val="000000"/>
                  </a:solidFill>
                  <a:latin typeface="Arial"/>
                  <a:ea typeface="Arial"/>
                  <a:cs typeface="Arial"/>
                  <a:sym typeface="Arial"/>
                </a:endParaRPr>
              </a:p>
            </p:txBody>
          </p:sp>
          <p:cxnSp>
            <p:nvCxnSpPr>
              <p:cNvPr id="91" name="Shape 1324"/>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92" name="Shape 1325"/>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93" name="Shape 1326"/>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94" name="Shape 1327"/>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84" name="Shape 1328"/>
            <p:cNvGrpSpPr/>
            <p:nvPr/>
          </p:nvGrpSpPr>
          <p:grpSpPr>
            <a:xfrm>
              <a:off x="7061457" y="2517298"/>
              <a:ext cx="168991" cy="168991"/>
              <a:chOff x="-633412" y="1071562"/>
              <a:chExt cx="646112" cy="646112"/>
            </a:xfrm>
          </p:grpSpPr>
          <p:sp>
            <p:nvSpPr>
              <p:cNvPr id="85" name="Shape 1329"/>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85711" tIns="42844" rIns="85711" bIns="42844" anchor="t" anchorCtr="0">
                <a:noAutofit/>
              </a:bodyPr>
              <a:lstStyle/>
              <a:p>
                <a:pPr>
                  <a:buClr>
                    <a:srgbClr val="000000"/>
                  </a:buClr>
                </a:pPr>
                <a:endParaRPr sz="1688">
                  <a:solidFill>
                    <a:srgbClr val="000000"/>
                  </a:solidFill>
                  <a:latin typeface="Arial"/>
                  <a:ea typeface="Arial"/>
                  <a:cs typeface="Arial"/>
                  <a:sym typeface="Arial"/>
                </a:endParaRPr>
              </a:p>
            </p:txBody>
          </p:sp>
          <p:cxnSp>
            <p:nvCxnSpPr>
              <p:cNvPr id="86" name="Shape 1330"/>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87" name="Shape 1331"/>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88" name="Shape 1332"/>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89" name="Shape 1333"/>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100" name="Shape 1334"/>
          <p:cNvGrpSpPr/>
          <p:nvPr/>
        </p:nvGrpSpPr>
        <p:grpSpPr>
          <a:xfrm>
            <a:off x="8681700" y="4835231"/>
            <a:ext cx="752903" cy="367732"/>
            <a:chOff x="6656808" y="2318556"/>
            <a:chExt cx="573640" cy="367732"/>
          </a:xfrm>
        </p:grpSpPr>
        <p:sp>
          <p:nvSpPr>
            <p:cNvPr id="101" name="Shape 1335"/>
            <p:cNvSpPr/>
            <p:nvPr/>
          </p:nvSpPr>
          <p:spPr>
            <a:xfrm>
              <a:off x="6680463" y="2398183"/>
              <a:ext cx="518565" cy="246668"/>
            </a:xfrm>
            <a:prstGeom prst="ellipse">
              <a:avLst/>
            </a:prstGeom>
            <a:noFill/>
            <a:ln w="28575" cap="flat" cmpd="sng">
              <a:solidFill>
                <a:srgbClr val="A5A5A5"/>
              </a:solidFill>
              <a:prstDash val="solid"/>
              <a:round/>
              <a:headEnd type="none" w="med" len="med"/>
              <a:tailEnd type="none" w="med" len="med"/>
            </a:ln>
          </p:spPr>
          <p:txBody>
            <a:bodyPr lIns="85711" tIns="42844" rIns="85711" bIns="42844" anchor="ctr" anchorCtr="0">
              <a:noAutofit/>
            </a:bodyPr>
            <a:lstStyle/>
            <a:p>
              <a:pPr algn="ctr">
                <a:buClr>
                  <a:srgbClr val="000000"/>
                </a:buClr>
              </a:pPr>
              <a:endParaRPr sz="1688">
                <a:solidFill>
                  <a:schemeClr val="lt1"/>
                </a:solidFill>
                <a:latin typeface="Arial"/>
                <a:ea typeface="Arial"/>
                <a:cs typeface="Arial"/>
                <a:sym typeface="Arial"/>
              </a:endParaRPr>
            </a:p>
          </p:txBody>
        </p:sp>
        <p:grpSp>
          <p:nvGrpSpPr>
            <p:cNvPr id="102" name="Shape 1336"/>
            <p:cNvGrpSpPr/>
            <p:nvPr/>
          </p:nvGrpSpPr>
          <p:grpSpPr>
            <a:xfrm>
              <a:off x="6656808" y="2512946"/>
              <a:ext cx="168991" cy="168991"/>
              <a:chOff x="-633412" y="1071562"/>
              <a:chExt cx="646112" cy="646112"/>
            </a:xfrm>
          </p:grpSpPr>
          <p:sp>
            <p:nvSpPr>
              <p:cNvPr id="115" name="Shape 1337"/>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85711" tIns="42844" rIns="85711" bIns="42844" anchor="t" anchorCtr="0">
                <a:noAutofit/>
              </a:bodyPr>
              <a:lstStyle/>
              <a:p>
                <a:pPr>
                  <a:buClr>
                    <a:srgbClr val="000000"/>
                  </a:buClr>
                </a:pPr>
                <a:endParaRPr sz="1688">
                  <a:solidFill>
                    <a:srgbClr val="000000"/>
                  </a:solidFill>
                  <a:latin typeface="Arial"/>
                  <a:ea typeface="Arial"/>
                  <a:cs typeface="Arial"/>
                  <a:sym typeface="Arial"/>
                </a:endParaRPr>
              </a:p>
            </p:txBody>
          </p:sp>
          <p:cxnSp>
            <p:nvCxnSpPr>
              <p:cNvPr id="116" name="Shape 1338"/>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17" name="Shape 1339"/>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18" name="Shape 1340"/>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19" name="Shape 1341"/>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103" name="Shape 1342"/>
            <p:cNvGrpSpPr/>
            <p:nvPr/>
          </p:nvGrpSpPr>
          <p:grpSpPr>
            <a:xfrm>
              <a:off x="6850133" y="2318556"/>
              <a:ext cx="168991" cy="168991"/>
              <a:chOff x="-633412" y="1071562"/>
              <a:chExt cx="646112" cy="646112"/>
            </a:xfrm>
          </p:grpSpPr>
          <p:sp>
            <p:nvSpPr>
              <p:cNvPr id="110" name="Shape 1343"/>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85711" tIns="42844" rIns="85711" bIns="42844" anchor="t" anchorCtr="0">
                <a:noAutofit/>
              </a:bodyPr>
              <a:lstStyle/>
              <a:p>
                <a:pPr>
                  <a:buClr>
                    <a:srgbClr val="000000"/>
                  </a:buClr>
                </a:pPr>
                <a:endParaRPr sz="1688">
                  <a:solidFill>
                    <a:srgbClr val="000000"/>
                  </a:solidFill>
                  <a:latin typeface="Arial"/>
                  <a:ea typeface="Arial"/>
                  <a:cs typeface="Arial"/>
                  <a:sym typeface="Arial"/>
                </a:endParaRPr>
              </a:p>
            </p:txBody>
          </p:sp>
          <p:cxnSp>
            <p:nvCxnSpPr>
              <p:cNvPr id="111" name="Shape 1344"/>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12" name="Shape 1345"/>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13" name="Shape 1346"/>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14" name="Shape 1347"/>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104" name="Shape 1348"/>
            <p:cNvGrpSpPr/>
            <p:nvPr/>
          </p:nvGrpSpPr>
          <p:grpSpPr>
            <a:xfrm>
              <a:off x="7061457" y="2517298"/>
              <a:ext cx="168991" cy="168991"/>
              <a:chOff x="-633412" y="1071562"/>
              <a:chExt cx="646112" cy="646112"/>
            </a:xfrm>
          </p:grpSpPr>
          <p:sp>
            <p:nvSpPr>
              <p:cNvPr id="105" name="Shape 1349"/>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85711" tIns="42844" rIns="85711" bIns="42844" anchor="t" anchorCtr="0">
                <a:noAutofit/>
              </a:bodyPr>
              <a:lstStyle/>
              <a:p>
                <a:pPr>
                  <a:buClr>
                    <a:srgbClr val="000000"/>
                  </a:buClr>
                </a:pPr>
                <a:endParaRPr sz="1688">
                  <a:solidFill>
                    <a:srgbClr val="000000"/>
                  </a:solidFill>
                  <a:latin typeface="Arial"/>
                  <a:ea typeface="Arial"/>
                  <a:cs typeface="Arial"/>
                  <a:sym typeface="Arial"/>
                </a:endParaRPr>
              </a:p>
            </p:txBody>
          </p:sp>
          <p:cxnSp>
            <p:nvCxnSpPr>
              <p:cNvPr id="106" name="Shape 1350"/>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07" name="Shape 1351"/>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08" name="Shape 1352"/>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09" name="Shape 1353"/>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120" name="Shape 1354"/>
          <p:cNvGrpSpPr/>
          <p:nvPr/>
        </p:nvGrpSpPr>
        <p:grpSpPr>
          <a:xfrm>
            <a:off x="9693901" y="4835231"/>
            <a:ext cx="752903" cy="367732"/>
            <a:chOff x="6656808" y="2318556"/>
            <a:chExt cx="573640" cy="367732"/>
          </a:xfrm>
        </p:grpSpPr>
        <p:sp>
          <p:nvSpPr>
            <p:cNvPr id="121" name="Shape 1355"/>
            <p:cNvSpPr/>
            <p:nvPr/>
          </p:nvSpPr>
          <p:spPr>
            <a:xfrm>
              <a:off x="6680463" y="2398183"/>
              <a:ext cx="518565" cy="246668"/>
            </a:xfrm>
            <a:prstGeom prst="ellipse">
              <a:avLst/>
            </a:prstGeom>
            <a:noFill/>
            <a:ln w="28575" cap="flat" cmpd="sng">
              <a:solidFill>
                <a:srgbClr val="A5A5A5"/>
              </a:solidFill>
              <a:prstDash val="solid"/>
              <a:round/>
              <a:headEnd type="none" w="med" len="med"/>
              <a:tailEnd type="none" w="med" len="med"/>
            </a:ln>
          </p:spPr>
          <p:txBody>
            <a:bodyPr lIns="85711" tIns="42844" rIns="85711" bIns="42844" anchor="ctr" anchorCtr="0">
              <a:noAutofit/>
            </a:bodyPr>
            <a:lstStyle/>
            <a:p>
              <a:pPr algn="ctr">
                <a:buClr>
                  <a:srgbClr val="000000"/>
                </a:buClr>
              </a:pPr>
              <a:endParaRPr sz="1688">
                <a:solidFill>
                  <a:schemeClr val="lt1"/>
                </a:solidFill>
                <a:latin typeface="Arial"/>
                <a:ea typeface="Arial"/>
                <a:cs typeface="Arial"/>
                <a:sym typeface="Arial"/>
              </a:endParaRPr>
            </a:p>
          </p:txBody>
        </p:sp>
        <p:grpSp>
          <p:nvGrpSpPr>
            <p:cNvPr id="122" name="Shape 1356"/>
            <p:cNvGrpSpPr/>
            <p:nvPr/>
          </p:nvGrpSpPr>
          <p:grpSpPr>
            <a:xfrm>
              <a:off x="6656808" y="2512946"/>
              <a:ext cx="168991" cy="168991"/>
              <a:chOff x="-633412" y="1071562"/>
              <a:chExt cx="646112" cy="646112"/>
            </a:xfrm>
          </p:grpSpPr>
          <p:sp>
            <p:nvSpPr>
              <p:cNvPr id="135" name="Shape 1357"/>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85711" tIns="42844" rIns="85711" bIns="42844" anchor="t" anchorCtr="0">
                <a:noAutofit/>
              </a:bodyPr>
              <a:lstStyle/>
              <a:p>
                <a:pPr>
                  <a:buClr>
                    <a:srgbClr val="000000"/>
                  </a:buClr>
                </a:pPr>
                <a:endParaRPr sz="1688">
                  <a:solidFill>
                    <a:srgbClr val="000000"/>
                  </a:solidFill>
                  <a:latin typeface="Arial"/>
                  <a:ea typeface="Arial"/>
                  <a:cs typeface="Arial"/>
                  <a:sym typeface="Arial"/>
                </a:endParaRPr>
              </a:p>
            </p:txBody>
          </p:sp>
          <p:cxnSp>
            <p:nvCxnSpPr>
              <p:cNvPr id="136" name="Shape 1358"/>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7" name="Shape 1359"/>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8" name="Shape 1360"/>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9" name="Shape 1361"/>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123" name="Shape 1362"/>
            <p:cNvGrpSpPr/>
            <p:nvPr/>
          </p:nvGrpSpPr>
          <p:grpSpPr>
            <a:xfrm>
              <a:off x="6850133" y="2318556"/>
              <a:ext cx="168991" cy="168991"/>
              <a:chOff x="-633412" y="1071562"/>
              <a:chExt cx="646112" cy="646112"/>
            </a:xfrm>
          </p:grpSpPr>
          <p:sp>
            <p:nvSpPr>
              <p:cNvPr id="130" name="Shape 1363"/>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85711" tIns="42844" rIns="85711" bIns="42844" anchor="t" anchorCtr="0">
                <a:noAutofit/>
              </a:bodyPr>
              <a:lstStyle/>
              <a:p>
                <a:pPr>
                  <a:buClr>
                    <a:srgbClr val="000000"/>
                  </a:buClr>
                </a:pPr>
                <a:endParaRPr sz="1688">
                  <a:solidFill>
                    <a:srgbClr val="000000"/>
                  </a:solidFill>
                  <a:latin typeface="Arial"/>
                  <a:ea typeface="Arial"/>
                  <a:cs typeface="Arial"/>
                  <a:sym typeface="Arial"/>
                </a:endParaRPr>
              </a:p>
            </p:txBody>
          </p:sp>
          <p:cxnSp>
            <p:nvCxnSpPr>
              <p:cNvPr id="131" name="Shape 1364"/>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2" name="Shape 1365"/>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3" name="Shape 1366"/>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4" name="Shape 1367"/>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124" name="Shape 1368"/>
            <p:cNvGrpSpPr/>
            <p:nvPr/>
          </p:nvGrpSpPr>
          <p:grpSpPr>
            <a:xfrm>
              <a:off x="7061457" y="2517298"/>
              <a:ext cx="168991" cy="168991"/>
              <a:chOff x="-633412" y="1071562"/>
              <a:chExt cx="646112" cy="646112"/>
            </a:xfrm>
          </p:grpSpPr>
          <p:sp>
            <p:nvSpPr>
              <p:cNvPr id="125" name="Shape 1369"/>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85711" tIns="42844" rIns="85711" bIns="42844" anchor="t" anchorCtr="0">
                <a:noAutofit/>
              </a:bodyPr>
              <a:lstStyle/>
              <a:p>
                <a:pPr>
                  <a:buClr>
                    <a:srgbClr val="000000"/>
                  </a:buClr>
                </a:pPr>
                <a:endParaRPr sz="1688">
                  <a:solidFill>
                    <a:srgbClr val="000000"/>
                  </a:solidFill>
                  <a:latin typeface="Arial"/>
                  <a:ea typeface="Arial"/>
                  <a:cs typeface="Arial"/>
                  <a:sym typeface="Arial"/>
                </a:endParaRPr>
              </a:p>
            </p:txBody>
          </p:sp>
          <p:cxnSp>
            <p:nvCxnSpPr>
              <p:cNvPr id="126" name="Shape 1370"/>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27" name="Shape 1371"/>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28" name="Shape 1372"/>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29" name="Shape 1373"/>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sp>
        <p:nvSpPr>
          <p:cNvPr id="140" name="Shape 1374"/>
          <p:cNvSpPr txBox="1"/>
          <p:nvPr/>
        </p:nvSpPr>
        <p:spPr>
          <a:xfrm>
            <a:off x="6284637" y="2909295"/>
            <a:ext cx="1048185" cy="276998"/>
          </a:xfrm>
          <a:prstGeom prst="rect">
            <a:avLst/>
          </a:prstGeom>
          <a:noFill/>
          <a:ln>
            <a:noFill/>
          </a:ln>
        </p:spPr>
        <p:txBody>
          <a:bodyPr lIns="107747" tIns="53858" rIns="107747" bIns="53858" anchor="t" anchorCtr="0">
            <a:noAutofit/>
          </a:bodyPr>
          <a:lstStyle/>
          <a:p>
            <a:pPr>
              <a:buClr>
                <a:schemeClr val="accent3"/>
              </a:buClr>
              <a:buSzPct val="25000"/>
            </a:pPr>
            <a:r>
              <a:rPr lang="en" sz="1406" b="1">
                <a:solidFill>
                  <a:schemeClr val="accent3"/>
                </a:solidFill>
                <a:latin typeface="Arial"/>
                <a:ea typeface="Arial"/>
                <a:cs typeface="Arial"/>
                <a:sym typeface="Arial"/>
              </a:rPr>
              <a:t>Registry</a:t>
            </a:r>
          </a:p>
        </p:txBody>
      </p:sp>
      <p:sp>
        <p:nvSpPr>
          <p:cNvPr id="141" name="Shape 1375"/>
          <p:cNvSpPr txBox="1"/>
          <p:nvPr/>
        </p:nvSpPr>
        <p:spPr>
          <a:xfrm>
            <a:off x="9826431" y="2764702"/>
            <a:ext cx="1546818" cy="276998"/>
          </a:xfrm>
          <a:prstGeom prst="rect">
            <a:avLst/>
          </a:prstGeom>
          <a:noFill/>
          <a:ln>
            <a:noFill/>
          </a:ln>
        </p:spPr>
        <p:txBody>
          <a:bodyPr lIns="107747" tIns="53858" rIns="107747" bIns="53858" anchor="t" anchorCtr="0">
            <a:noAutofit/>
          </a:bodyPr>
          <a:lstStyle/>
          <a:p>
            <a:pPr>
              <a:buClr>
                <a:schemeClr val="accent3"/>
              </a:buClr>
              <a:buSzPct val="25000"/>
            </a:pPr>
            <a:r>
              <a:rPr lang="en" sz="1406" b="1">
                <a:solidFill>
                  <a:schemeClr val="accent3"/>
                </a:solidFill>
                <a:latin typeface="Arial"/>
                <a:ea typeface="Arial"/>
                <a:cs typeface="Arial"/>
                <a:sym typeface="Arial"/>
              </a:rPr>
              <a:t>Control plane</a:t>
            </a:r>
          </a:p>
        </p:txBody>
      </p:sp>
      <p:sp>
        <p:nvSpPr>
          <p:cNvPr id="142" name="Shape 1376"/>
          <p:cNvSpPr txBox="1"/>
          <p:nvPr/>
        </p:nvSpPr>
        <p:spPr>
          <a:xfrm>
            <a:off x="10063800" y="3771042"/>
            <a:ext cx="1695406" cy="461664"/>
          </a:xfrm>
          <a:prstGeom prst="rect">
            <a:avLst/>
          </a:prstGeom>
          <a:noFill/>
          <a:ln>
            <a:noFill/>
          </a:ln>
        </p:spPr>
        <p:txBody>
          <a:bodyPr lIns="107747" tIns="53858" rIns="107747" bIns="53858" anchor="t" anchorCtr="0">
            <a:noAutofit/>
          </a:bodyPr>
          <a:lstStyle/>
          <a:p>
            <a:pPr>
              <a:buClr>
                <a:schemeClr val="accent3"/>
              </a:buClr>
              <a:buSzPct val="25000"/>
            </a:pPr>
            <a:r>
              <a:rPr lang="en" sz="1406" b="1">
                <a:solidFill>
                  <a:schemeClr val="accent3"/>
                </a:solidFill>
                <a:latin typeface="Arial"/>
                <a:ea typeface="Arial"/>
                <a:cs typeface="Arial"/>
                <a:sym typeface="Arial"/>
              </a:rPr>
              <a:t>Multi-container apps</a:t>
            </a:r>
          </a:p>
        </p:txBody>
      </p:sp>
      <p:sp>
        <p:nvSpPr>
          <p:cNvPr id="143" name="Shape 1377"/>
          <p:cNvSpPr txBox="1"/>
          <p:nvPr/>
        </p:nvSpPr>
        <p:spPr>
          <a:xfrm>
            <a:off x="7369618" y="3955841"/>
            <a:ext cx="2082114" cy="646331"/>
          </a:xfrm>
          <a:prstGeom prst="rect">
            <a:avLst/>
          </a:prstGeom>
          <a:noFill/>
          <a:ln>
            <a:noFill/>
          </a:ln>
        </p:spPr>
        <p:txBody>
          <a:bodyPr lIns="107747" tIns="53858" rIns="107747" bIns="53858" anchor="t" anchorCtr="0">
            <a:noAutofit/>
          </a:bodyPr>
          <a:lstStyle/>
          <a:p>
            <a:pPr>
              <a:buClr>
                <a:schemeClr val="accent3"/>
              </a:buClr>
              <a:buSzPct val="25000"/>
            </a:pPr>
            <a:r>
              <a:rPr lang="en" sz="1406" b="1">
                <a:solidFill>
                  <a:schemeClr val="accent3"/>
                </a:solidFill>
                <a:latin typeface="Arial"/>
                <a:ea typeface="Arial"/>
                <a:cs typeface="Arial"/>
                <a:sym typeface="Arial"/>
              </a:rPr>
              <a:t>Engines running on servers in cloud or datacenter</a:t>
            </a:r>
          </a:p>
        </p:txBody>
      </p:sp>
      <p:sp>
        <p:nvSpPr>
          <p:cNvPr id="144" name="Shape 1378"/>
          <p:cNvSpPr txBox="1"/>
          <p:nvPr/>
        </p:nvSpPr>
        <p:spPr>
          <a:xfrm>
            <a:off x="5024752" y="4948536"/>
            <a:ext cx="1750530" cy="461664"/>
          </a:xfrm>
          <a:prstGeom prst="rect">
            <a:avLst/>
          </a:prstGeom>
          <a:noFill/>
          <a:ln>
            <a:noFill/>
          </a:ln>
        </p:spPr>
        <p:txBody>
          <a:bodyPr lIns="107747" tIns="53858" rIns="107747" bIns="53858" anchor="t" anchorCtr="0">
            <a:noAutofit/>
          </a:bodyPr>
          <a:lstStyle/>
          <a:p>
            <a:pPr>
              <a:buClr>
                <a:schemeClr val="accent3"/>
              </a:buClr>
              <a:buSzPct val="25000"/>
            </a:pPr>
            <a:r>
              <a:rPr lang="en" sz="1406" b="1">
                <a:solidFill>
                  <a:schemeClr val="accent3"/>
                </a:solidFill>
                <a:latin typeface="Arial"/>
                <a:ea typeface="Arial"/>
                <a:cs typeface="Arial"/>
                <a:sym typeface="Arial"/>
              </a:rPr>
              <a:t>Images stored in repos</a:t>
            </a:r>
          </a:p>
        </p:txBody>
      </p:sp>
      <p:sp>
        <p:nvSpPr>
          <p:cNvPr id="145" name="Shape 1379"/>
          <p:cNvSpPr txBox="1"/>
          <p:nvPr/>
        </p:nvSpPr>
        <p:spPr>
          <a:xfrm>
            <a:off x="211366" y="4245359"/>
            <a:ext cx="1750530" cy="461664"/>
          </a:xfrm>
          <a:prstGeom prst="rect">
            <a:avLst/>
          </a:prstGeom>
          <a:noFill/>
          <a:ln>
            <a:noFill/>
          </a:ln>
        </p:spPr>
        <p:txBody>
          <a:bodyPr lIns="107747" tIns="53858" rIns="107747" bIns="53858" anchor="t" anchorCtr="0">
            <a:noAutofit/>
          </a:bodyPr>
          <a:lstStyle/>
          <a:p>
            <a:pPr>
              <a:buClr>
                <a:schemeClr val="accent3"/>
              </a:buClr>
              <a:buSzPct val="25000"/>
            </a:pPr>
            <a:r>
              <a:rPr lang="en" sz="1406" b="1">
                <a:solidFill>
                  <a:schemeClr val="accent3"/>
                </a:solidFill>
                <a:latin typeface="Arial"/>
                <a:ea typeface="Arial"/>
                <a:cs typeface="Arial"/>
                <a:sym typeface="Arial"/>
              </a:rPr>
              <a:t>Clients pull and push images</a:t>
            </a:r>
          </a:p>
        </p:txBody>
      </p:sp>
      <p:sp>
        <p:nvSpPr>
          <p:cNvPr id="3" name="Footer Placeholder 2"/>
          <p:cNvSpPr>
            <a:spLocks noGrp="1"/>
          </p:cNvSpPr>
          <p:nvPr>
            <p:ph type="ftr" sz="quarter" idx="11"/>
          </p:nvPr>
        </p:nvSpPr>
        <p:spPr/>
        <p:txBody>
          <a:bodyPr/>
          <a:lstStyle/>
          <a:p>
            <a:r>
              <a:rPr lang="en-US" dirty="0"/>
              <a:t>Copyright  © TechLanders Solutions</a:t>
            </a:r>
          </a:p>
        </p:txBody>
      </p:sp>
    </p:spTree>
    <p:extLst>
      <p:ext uri="{BB962C8B-B14F-4D97-AF65-F5344CB8AC3E}">
        <p14:creationId xmlns:p14="http://schemas.microsoft.com/office/powerpoint/2010/main" val="22489214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endParaRPr lang="en-GB" dirty="0"/>
          </a:p>
          <a:p>
            <a:pPr algn="ctr">
              <a:buNone/>
            </a:pPr>
            <a:endParaRPr lang="en-GB" dirty="0"/>
          </a:p>
          <a:p>
            <a:pPr algn="ctr">
              <a:buNone/>
            </a:pPr>
            <a:r>
              <a:rPr lang="en-GB" sz="4219" u="sng" dirty="0"/>
              <a:t>Classroom Environment</a:t>
            </a:r>
            <a:endParaRPr lang="en-GB" sz="3281" dirty="0"/>
          </a:p>
        </p:txBody>
      </p:sp>
      <p:sp>
        <p:nvSpPr>
          <p:cNvPr id="2" name="Title 1"/>
          <p:cNvSpPr>
            <a:spLocks noGrp="1"/>
          </p:cNvSpPr>
          <p:nvPr>
            <p:ph type="title"/>
          </p:nvPr>
        </p:nvSpPr>
        <p:spPr/>
        <p:txBody>
          <a:bodyPr>
            <a:normAutofit/>
          </a:bodyPr>
          <a:lstStyle/>
          <a:p>
            <a:r>
              <a:rPr lang="en-US" sz="4219" dirty="0"/>
              <a:t>Session: 3</a:t>
            </a:r>
            <a:endParaRPr lang="en-GB" sz="4219" dirty="0"/>
          </a:p>
        </p:txBody>
      </p:sp>
      <p:sp>
        <p:nvSpPr>
          <p:cNvPr id="5" name="Slide Number Placeholder 4"/>
          <p:cNvSpPr>
            <a:spLocks noGrp="1"/>
          </p:cNvSpPr>
          <p:nvPr>
            <p:ph type="sldNum" sz="quarter" idx="12"/>
          </p:nvPr>
        </p:nvSpPr>
        <p:spPr/>
        <p:txBody>
          <a:bodyPr/>
          <a:lstStyle/>
          <a:p>
            <a:fld id="{13F480B4-4699-41FE-89A7-96EFD1001786}" type="slidenum">
              <a:rPr lang="en-US" smtClean="0"/>
              <a:t>19</a:t>
            </a:fld>
            <a:endParaRPr lang="en-US"/>
          </a:p>
        </p:txBody>
      </p:sp>
      <p:sp>
        <p:nvSpPr>
          <p:cNvPr id="4" name="Footer Placeholder 3"/>
          <p:cNvSpPr>
            <a:spLocks noGrp="1"/>
          </p:cNvSpPr>
          <p:nvPr>
            <p:ph type="ftr" sz="quarter" idx="11"/>
          </p:nvPr>
        </p:nvSpPr>
        <p:spPr/>
        <p:txBody>
          <a:bodyPr/>
          <a:lstStyle/>
          <a:p>
            <a:r>
              <a:rPr lang="en-US" dirty="0"/>
              <a:t>Copyright  © TechLanders Solutions</a:t>
            </a:r>
          </a:p>
        </p:txBody>
      </p:sp>
    </p:spTree>
    <p:extLst>
      <p:ext uri="{BB962C8B-B14F-4D97-AF65-F5344CB8AC3E}">
        <p14:creationId xmlns:p14="http://schemas.microsoft.com/office/powerpoint/2010/main" val="1268565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3F480B4-4699-41FE-89A7-96EFD1001786}" type="slidenum">
              <a:rPr lang="en-US" smtClean="0"/>
              <a:t>2</a:t>
            </a:fld>
            <a:endParaRPr lang="en-US"/>
          </a:p>
        </p:txBody>
      </p:sp>
      <p:sp>
        <p:nvSpPr>
          <p:cNvPr id="5" name="Title 4"/>
          <p:cNvSpPr>
            <a:spLocks noGrp="1"/>
          </p:cNvSpPr>
          <p:nvPr>
            <p:ph type="title"/>
          </p:nvPr>
        </p:nvSpPr>
        <p:spPr>
          <a:xfrm>
            <a:off x="1097280" y="286604"/>
            <a:ext cx="10058400" cy="805350"/>
          </a:xfrm>
        </p:spPr>
        <p:txBody>
          <a:bodyPr>
            <a:normAutofit/>
          </a:bodyPr>
          <a:lstStyle/>
          <a:p>
            <a:r>
              <a:rPr lang="en-US" sz="4219" dirty="0"/>
              <a:t>Introduction</a:t>
            </a:r>
          </a:p>
        </p:txBody>
      </p:sp>
      <p:sp>
        <p:nvSpPr>
          <p:cNvPr id="3" name="Footer Placeholder 2"/>
          <p:cNvSpPr>
            <a:spLocks noGrp="1"/>
          </p:cNvSpPr>
          <p:nvPr>
            <p:ph type="ftr" sz="quarter" idx="11"/>
          </p:nvPr>
        </p:nvSpPr>
        <p:spPr/>
        <p:txBody>
          <a:bodyPr/>
          <a:lstStyle/>
          <a:p>
            <a:r>
              <a:rPr lang="en-US" dirty="0"/>
              <a:t>Copyright  © TechLanders Solutions</a:t>
            </a:r>
          </a:p>
        </p:txBody>
      </p:sp>
      <p:sp>
        <p:nvSpPr>
          <p:cNvPr id="8" name="Rectangle 7">
            <a:extLst>
              <a:ext uri="{FF2B5EF4-FFF2-40B4-BE49-F238E27FC236}">
                <a16:creationId xmlns:a16="http://schemas.microsoft.com/office/drawing/2014/main" id="{6F452A23-6E17-49F3-934A-D282833EF066}"/>
              </a:ext>
            </a:extLst>
          </p:cNvPr>
          <p:cNvSpPr/>
          <p:nvPr/>
        </p:nvSpPr>
        <p:spPr>
          <a:xfrm>
            <a:off x="1097280" y="2028266"/>
            <a:ext cx="7534183" cy="3788858"/>
          </a:xfrm>
          <a:prstGeom prst="rect">
            <a:avLst/>
          </a:prstGeom>
        </p:spPr>
        <p:txBody>
          <a:bodyPr wrap="square">
            <a:spAutoFit/>
          </a:bodyPr>
          <a:lstStyle/>
          <a:p>
            <a:pPr>
              <a:lnSpc>
                <a:spcPct val="150000"/>
              </a:lnSpc>
            </a:pPr>
            <a:r>
              <a:rPr lang="en-US" dirty="0"/>
              <a:t>Name</a:t>
            </a:r>
          </a:p>
          <a:p>
            <a:pPr>
              <a:lnSpc>
                <a:spcPct val="150000"/>
              </a:lnSpc>
            </a:pPr>
            <a:endParaRPr lang="en-US" dirty="0"/>
          </a:p>
          <a:p>
            <a:pPr>
              <a:lnSpc>
                <a:spcPct val="150000"/>
              </a:lnSpc>
            </a:pPr>
            <a:r>
              <a:rPr lang="en-US" dirty="0"/>
              <a:t>Total Experience</a:t>
            </a:r>
          </a:p>
          <a:p>
            <a:pPr>
              <a:lnSpc>
                <a:spcPct val="150000"/>
              </a:lnSpc>
            </a:pPr>
            <a:endParaRPr lang="en-US" dirty="0"/>
          </a:p>
          <a:p>
            <a:pPr>
              <a:lnSpc>
                <a:spcPct val="150000"/>
              </a:lnSpc>
            </a:pPr>
            <a:r>
              <a:rPr lang="en-US" dirty="0"/>
              <a:t>Background – Development / Infrastructure / Database / Network</a:t>
            </a:r>
          </a:p>
          <a:p>
            <a:pPr>
              <a:lnSpc>
                <a:spcPct val="150000"/>
              </a:lnSpc>
            </a:pPr>
            <a:endParaRPr lang="en-US" dirty="0"/>
          </a:p>
          <a:p>
            <a:pPr>
              <a:lnSpc>
                <a:spcPct val="150000"/>
              </a:lnSpc>
            </a:pPr>
            <a:r>
              <a:rPr lang="en-US" dirty="0"/>
              <a:t>Experience on Docker/Kubernetes/Git</a:t>
            </a:r>
            <a:r>
              <a:rPr lang="en-US"/>
              <a:t>/Jenkins</a:t>
            </a:r>
          </a:p>
          <a:p>
            <a:pPr>
              <a:lnSpc>
                <a:spcPct val="150000"/>
              </a:lnSpc>
            </a:pPr>
            <a:endParaRPr lang="en-US" dirty="0"/>
          </a:p>
          <a:p>
            <a:pPr>
              <a:lnSpc>
                <a:spcPct val="150000"/>
              </a:lnSpc>
            </a:pPr>
            <a:r>
              <a:rPr lang="en-US" dirty="0"/>
              <a:t>Your Expectations from this training</a:t>
            </a:r>
          </a:p>
        </p:txBody>
      </p:sp>
    </p:spTree>
    <p:extLst>
      <p:ext uri="{BB962C8B-B14F-4D97-AF65-F5344CB8AC3E}">
        <p14:creationId xmlns:p14="http://schemas.microsoft.com/office/powerpoint/2010/main" val="701750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325" y="990600"/>
            <a:ext cx="10801350" cy="4525963"/>
          </a:xfrm>
        </p:spPr>
        <p:txBody>
          <a:bodyPr>
            <a:normAutofit/>
          </a:bodyPr>
          <a:lstStyle/>
          <a:p>
            <a:pPr marL="431060" lvl="1" indent="-301742">
              <a:spcBef>
                <a:spcPts val="472"/>
              </a:spcBef>
              <a:buSzPct val="68000"/>
              <a:buFont typeface="Wingdings 3"/>
              <a:buChar char=""/>
            </a:pPr>
            <a:endParaRPr lang="en-US" sz="2156" dirty="0"/>
          </a:p>
          <a:p>
            <a:pPr marL="431060" lvl="1" indent="-301742">
              <a:spcBef>
                <a:spcPts val="472"/>
              </a:spcBef>
              <a:buSzPct val="68000"/>
              <a:buFont typeface="Wingdings 3"/>
              <a:buChar char=""/>
            </a:pPr>
            <a:endParaRPr lang="en-US" sz="1688" dirty="0"/>
          </a:p>
          <a:p>
            <a:pPr marL="431060" lvl="1" indent="-301742">
              <a:spcBef>
                <a:spcPts val="472"/>
              </a:spcBef>
              <a:buSzPct val="68000"/>
              <a:buFont typeface="Wingdings 3"/>
              <a:buChar char=""/>
            </a:pPr>
            <a:r>
              <a:rPr lang="en-US" sz="1688" dirty="0"/>
              <a:t>Docker Engine/Client would be installed on Training Environment as demo LAB.</a:t>
            </a:r>
          </a:p>
          <a:p>
            <a:pPr marL="431060" lvl="1" indent="-301742">
              <a:spcBef>
                <a:spcPts val="472"/>
              </a:spcBef>
              <a:buSzPct val="68000"/>
              <a:buFont typeface="Wingdings 3"/>
              <a:buChar char=""/>
            </a:pPr>
            <a:endParaRPr lang="en-US" sz="1688" dirty="0"/>
          </a:p>
          <a:p>
            <a:pPr marL="431060" lvl="1" indent="-301742">
              <a:spcBef>
                <a:spcPts val="472"/>
              </a:spcBef>
              <a:buSzPct val="68000"/>
              <a:buFont typeface="Wingdings 3"/>
              <a:buChar char=""/>
            </a:pPr>
            <a:r>
              <a:rPr lang="en-US" sz="1688" dirty="0">
                <a:hlinkClick r:id="rId3"/>
              </a:rPr>
              <a:t>https://docs.docker.com/engine/installation/linux/centos/</a:t>
            </a:r>
            <a:endParaRPr lang="en-US" sz="1688" dirty="0"/>
          </a:p>
          <a:p>
            <a:pPr marL="431060" lvl="1" indent="-301742">
              <a:spcBef>
                <a:spcPts val="472"/>
              </a:spcBef>
              <a:buSzPct val="68000"/>
              <a:buFont typeface="Wingdings 3"/>
              <a:buChar char=""/>
            </a:pPr>
            <a:endParaRPr lang="en-US" sz="1688" dirty="0"/>
          </a:p>
          <a:p>
            <a:pPr marL="129318" lvl="1" indent="0">
              <a:spcBef>
                <a:spcPts val="472"/>
              </a:spcBef>
              <a:buSzPct val="68000"/>
              <a:buNone/>
            </a:pPr>
            <a:endParaRPr lang="en-US" sz="2156" dirty="0"/>
          </a:p>
        </p:txBody>
      </p:sp>
      <p:sp>
        <p:nvSpPr>
          <p:cNvPr id="2" name="Title 1"/>
          <p:cNvSpPr>
            <a:spLocks noGrp="1"/>
          </p:cNvSpPr>
          <p:nvPr>
            <p:ph type="title"/>
          </p:nvPr>
        </p:nvSpPr>
        <p:spPr>
          <a:xfrm>
            <a:off x="195263" y="0"/>
            <a:ext cx="10801350" cy="1143000"/>
          </a:xfrm>
        </p:spPr>
        <p:txBody>
          <a:bodyPr>
            <a:normAutofit/>
          </a:bodyPr>
          <a:lstStyle/>
          <a:p>
            <a:r>
              <a:rPr lang="en-US" sz="4219" dirty="0"/>
              <a:t>Docker Engine Install Demo</a:t>
            </a:r>
            <a:endParaRPr lang="en-GB" sz="4219" dirty="0"/>
          </a:p>
        </p:txBody>
      </p:sp>
      <p:sp>
        <p:nvSpPr>
          <p:cNvPr id="5" name="Slide Number Placeholder 4"/>
          <p:cNvSpPr>
            <a:spLocks noGrp="1"/>
          </p:cNvSpPr>
          <p:nvPr>
            <p:ph type="sldNum" sz="quarter" idx="12"/>
          </p:nvPr>
        </p:nvSpPr>
        <p:spPr/>
        <p:txBody>
          <a:bodyPr/>
          <a:lstStyle/>
          <a:p>
            <a:fld id="{13F480B4-4699-41FE-89A7-96EFD1001786}" type="slidenum">
              <a:rPr lang="en-US" smtClean="0"/>
              <a:t>20</a:t>
            </a:fld>
            <a:endParaRPr lang="en-US"/>
          </a:p>
        </p:txBody>
      </p:sp>
      <p:sp>
        <p:nvSpPr>
          <p:cNvPr id="4" name="Footer Placeholder 3"/>
          <p:cNvSpPr>
            <a:spLocks noGrp="1"/>
          </p:cNvSpPr>
          <p:nvPr>
            <p:ph type="ftr" sz="quarter" idx="11"/>
          </p:nvPr>
        </p:nvSpPr>
        <p:spPr/>
        <p:txBody>
          <a:bodyPr/>
          <a:lstStyle/>
          <a:p>
            <a:r>
              <a:rPr lang="en-US" dirty="0"/>
              <a:t>Copyright  © TechLanders Solutions</a:t>
            </a:r>
          </a:p>
        </p:txBody>
      </p:sp>
    </p:spTree>
    <p:extLst>
      <p:ext uri="{BB962C8B-B14F-4D97-AF65-F5344CB8AC3E}">
        <p14:creationId xmlns:p14="http://schemas.microsoft.com/office/powerpoint/2010/main" val="36554162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kubernetes logo">
            <a:extLst>
              <a:ext uri="{FF2B5EF4-FFF2-40B4-BE49-F238E27FC236}">
                <a16:creationId xmlns:a16="http://schemas.microsoft.com/office/drawing/2014/main" id="{50759EA6-13C3-426D-A550-B1CF1875916C}"/>
              </a:ext>
            </a:extLst>
          </p:cNvPr>
          <p:cNvPicPr>
            <a:picLocks noChangeAspect="1" noChangeArrowheads="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19761"/>
          <a:stretch/>
        </p:blipFill>
        <p:spPr bwMode="auto">
          <a:xfrm>
            <a:off x="3490716" y="4409188"/>
            <a:ext cx="5668796" cy="124877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C6D91BFD-E017-4FDB-8722-4465DC491B52}"/>
              </a:ext>
            </a:extLst>
          </p:cNvPr>
          <p:cNvCxnSpPr>
            <a:cxnSpLocks/>
          </p:cNvCxnSpPr>
          <p:nvPr/>
        </p:nvCxnSpPr>
        <p:spPr>
          <a:xfrm flipH="1">
            <a:off x="4949526" y="1572193"/>
            <a:ext cx="243504" cy="1028700"/>
          </a:xfrm>
          <a:prstGeom prst="line">
            <a:avLst/>
          </a:prstGeom>
          <a:ln>
            <a:solidFill>
              <a:srgbClr val="1CADE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7960860-2FF6-40A0-A507-F12B53144AB2}"/>
              </a:ext>
            </a:extLst>
          </p:cNvPr>
          <p:cNvCxnSpPr>
            <a:cxnSpLocks/>
          </p:cNvCxnSpPr>
          <p:nvPr/>
        </p:nvCxnSpPr>
        <p:spPr>
          <a:xfrm flipV="1">
            <a:off x="5187420" y="1097183"/>
            <a:ext cx="1028338" cy="475009"/>
          </a:xfrm>
          <a:prstGeom prst="line">
            <a:avLst/>
          </a:prstGeom>
          <a:ln>
            <a:solidFill>
              <a:srgbClr val="1CADE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001CF6-741A-4C93-8A4D-81AB7E2F236D}"/>
              </a:ext>
            </a:extLst>
          </p:cNvPr>
          <p:cNvCxnSpPr>
            <a:cxnSpLocks/>
          </p:cNvCxnSpPr>
          <p:nvPr/>
        </p:nvCxnSpPr>
        <p:spPr>
          <a:xfrm>
            <a:off x="4949526" y="2600893"/>
            <a:ext cx="746424" cy="944880"/>
          </a:xfrm>
          <a:prstGeom prst="line">
            <a:avLst/>
          </a:prstGeom>
          <a:ln>
            <a:solidFill>
              <a:srgbClr val="1CADE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D5F96F6-222E-4914-B7DA-04165F9371B6}"/>
              </a:ext>
            </a:extLst>
          </p:cNvPr>
          <p:cNvCxnSpPr>
            <a:cxnSpLocks/>
          </p:cNvCxnSpPr>
          <p:nvPr/>
        </p:nvCxnSpPr>
        <p:spPr>
          <a:xfrm>
            <a:off x="5695950" y="3545773"/>
            <a:ext cx="1013460" cy="0"/>
          </a:xfrm>
          <a:prstGeom prst="line">
            <a:avLst/>
          </a:prstGeom>
          <a:ln>
            <a:solidFill>
              <a:srgbClr val="1CADE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E0B8DF2-636B-4119-AF17-CE6F321A9F99}"/>
              </a:ext>
            </a:extLst>
          </p:cNvPr>
          <p:cNvCxnSpPr>
            <a:cxnSpLocks/>
          </p:cNvCxnSpPr>
          <p:nvPr/>
        </p:nvCxnSpPr>
        <p:spPr>
          <a:xfrm flipV="1">
            <a:off x="6709410" y="2677093"/>
            <a:ext cx="701040" cy="868680"/>
          </a:xfrm>
          <a:prstGeom prst="line">
            <a:avLst/>
          </a:prstGeom>
          <a:ln>
            <a:solidFill>
              <a:srgbClr val="1CADE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98D38D6-A7DC-43D4-B7BF-7D24E0C9EA34}"/>
              </a:ext>
            </a:extLst>
          </p:cNvPr>
          <p:cNvCxnSpPr>
            <a:cxnSpLocks/>
          </p:cNvCxnSpPr>
          <p:nvPr/>
        </p:nvCxnSpPr>
        <p:spPr>
          <a:xfrm flipH="1" flipV="1">
            <a:off x="7174230" y="1633153"/>
            <a:ext cx="236220" cy="1043940"/>
          </a:xfrm>
          <a:prstGeom prst="line">
            <a:avLst/>
          </a:prstGeom>
          <a:ln>
            <a:solidFill>
              <a:srgbClr val="1CADE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F955212-0785-43F5-AE23-18BAC019E572}"/>
              </a:ext>
            </a:extLst>
          </p:cNvPr>
          <p:cNvCxnSpPr>
            <a:cxnSpLocks/>
          </p:cNvCxnSpPr>
          <p:nvPr/>
        </p:nvCxnSpPr>
        <p:spPr>
          <a:xfrm flipH="1" flipV="1">
            <a:off x="6215758" y="1097183"/>
            <a:ext cx="958472" cy="545437"/>
          </a:xfrm>
          <a:prstGeom prst="line">
            <a:avLst/>
          </a:prstGeom>
          <a:ln>
            <a:solidFill>
              <a:srgbClr val="1CADE4"/>
            </a:solidFill>
          </a:ln>
        </p:spPr>
        <p:style>
          <a:lnRef idx="1">
            <a:schemeClr val="accent1"/>
          </a:lnRef>
          <a:fillRef idx="0">
            <a:schemeClr val="accent1"/>
          </a:fillRef>
          <a:effectRef idx="0">
            <a:schemeClr val="accent1"/>
          </a:effectRef>
          <a:fontRef idx="minor">
            <a:schemeClr val="tx1"/>
          </a:fontRef>
        </p:style>
      </p:cxnSp>
      <p:pic>
        <p:nvPicPr>
          <p:cNvPr id="34" name="Content Placeholder 6" descr="Box">
            <a:extLst>
              <a:ext uri="{FF2B5EF4-FFF2-40B4-BE49-F238E27FC236}">
                <a16:creationId xmlns:a16="http://schemas.microsoft.com/office/drawing/2014/main" id="{E0F7F4A7-8FE2-4EEC-A067-20ECF0251C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85268" y="966692"/>
            <a:ext cx="260979" cy="260979"/>
          </a:xfrm>
          <a:prstGeom prst="rect">
            <a:avLst/>
          </a:prstGeom>
        </p:spPr>
      </p:pic>
      <p:pic>
        <p:nvPicPr>
          <p:cNvPr id="35" name="Content Placeholder 6" descr="Box">
            <a:extLst>
              <a:ext uri="{FF2B5EF4-FFF2-40B4-BE49-F238E27FC236}">
                <a16:creationId xmlns:a16="http://schemas.microsoft.com/office/drawing/2014/main" id="{B741FF38-27CF-4A80-A8CB-4A68E720E4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36469" y="2457180"/>
            <a:ext cx="260979" cy="260979"/>
          </a:xfrm>
          <a:prstGeom prst="rect">
            <a:avLst/>
          </a:prstGeom>
        </p:spPr>
      </p:pic>
      <p:pic>
        <p:nvPicPr>
          <p:cNvPr id="36" name="Content Placeholder 6" descr="Box">
            <a:extLst>
              <a:ext uri="{FF2B5EF4-FFF2-40B4-BE49-F238E27FC236}">
                <a16:creationId xmlns:a16="http://schemas.microsoft.com/office/drawing/2014/main" id="{A250C07D-EFE5-4B06-970E-CAB9E58A4C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31361" y="1502663"/>
            <a:ext cx="260979" cy="260979"/>
          </a:xfrm>
          <a:prstGeom prst="rect">
            <a:avLst/>
          </a:prstGeom>
        </p:spPr>
      </p:pic>
      <p:pic>
        <p:nvPicPr>
          <p:cNvPr id="37" name="Content Placeholder 6" descr="Box">
            <a:extLst>
              <a:ext uri="{FF2B5EF4-FFF2-40B4-BE49-F238E27FC236}">
                <a16:creationId xmlns:a16="http://schemas.microsoft.com/office/drawing/2014/main" id="{195AF6C3-74EB-42E1-93F7-553A415C15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92340" y="2553778"/>
            <a:ext cx="260979" cy="260979"/>
          </a:xfrm>
          <a:prstGeom prst="rect">
            <a:avLst/>
          </a:prstGeom>
        </p:spPr>
      </p:pic>
      <p:pic>
        <p:nvPicPr>
          <p:cNvPr id="38" name="Content Placeholder 6" descr="Box">
            <a:extLst>
              <a:ext uri="{FF2B5EF4-FFF2-40B4-BE49-F238E27FC236}">
                <a16:creationId xmlns:a16="http://schemas.microsoft.com/office/drawing/2014/main" id="{10C5AF3F-85F1-463E-AC29-1323A0AED6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50547" y="3424777"/>
            <a:ext cx="260979" cy="260979"/>
          </a:xfrm>
          <a:prstGeom prst="rect">
            <a:avLst/>
          </a:prstGeom>
        </p:spPr>
      </p:pic>
      <p:pic>
        <p:nvPicPr>
          <p:cNvPr id="39" name="Content Placeholder 6" descr="Box">
            <a:extLst>
              <a:ext uri="{FF2B5EF4-FFF2-40B4-BE49-F238E27FC236}">
                <a16:creationId xmlns:a16="http://schemas.microsoft.com/office/drawing/2014/main" id="{D1CC8425-232E-4F0E-B4E8-A96FD10688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7087" y="3411045"/>
            <a:ext cx="260979" cy="260979"/>
          </a:xfrm>
          <a:prstGeom prst="rect">
            <a:avLst/>
          </a:prstGeom>
        </p:spPr>
      </p:pic>
      <p:pic>
        <p:nvPicPr>
          <p:cNvPr id="40" name="Content Placeholder 6" descr="Box">
            <a:extLst>
              <a:ext uri="{FF2B5EF4-FFF2-40B4-BE49-F238E27FC236}">
                <a16:creationId xmlns:a16="http://schemas.microsoft.com/office/drawing/2014/main" id="{8D4D0E8C-4067-4E12-B0A4-8FEB907B2D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5150" y="1454927"/>
            <a:ext cx="260979" cy="260979"/>
          </a:xfrm>
          <a:prstGeom prst="rect">
            <a:avLst/>
          </a:prstGeom>
        </p:spPr>
      </p:pic>
      <p:sp>
        <p:nvSpPr>
          <p:cNvPr id="79" name="Oval 78">
            <a:extLst>
              <a:ext uri="{FF2B5EF4-FFF2-40B4-BE49-F238E27FC236}">
                <a16:creationId xmlns:a16="http://schemas.microsoft.com/office/drawing/2014/main" id="{71319AE4-6F84-4F49-8C1E-3D2AE8D92516}"/>
              </a:ext>
            </a:extLst>
          </p:cNvPr>
          <p:cNvSpPr/>
          <p:nvPr/>
        </p:nvSpPr>
        <p:spPr>
          <a:xfrm>
            <a:off x="6085268" y="2266992"/>
            <a:ext cx="206072" cy="206072"/>
          </a:xfrm>
          <a:prstGeom prst="ellipse">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9CC2CFE2-9EFC-435A-87CA-71BA9B2C65EF}"/>
              </a:ext>
            </a:extLst>
          </p:cNvPr>
          <p:cNvCxnSpPr>
            <a:cxnSpLocks/>
            <a:endCxn id="79" idx="1"/>
          </p:cNvCxnSpPr>
          <p:nvPr/>
        </p:nvCxnSpPr>
        <p:spPr>
          <a:xfrm>
            <a:off x="5384980" y="1715905"/>
            <a:ext cx="730467" cy="581266"/>
          </a:xfrm>
          <a:prstGeom prst="line">
            <a:avLst/>
          </a:prstGeom>
          <a:ln>
            <a:solidFill>
              <a:srgbClr val="1CADE4"/>
            </a:solidFill>
            <a:prstDash val="dash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C93B07C-D95D-4624-9581-19ACF248B3D0}"/>
              </a:ext>
            </a:extLst>
          </p:cNvPr>
          <p:cNvCxnSpPr>
            <a:cxnSpLocks/>
            <a:endCxn id="79" idx="0"/>
          </p:cNvCxnSpPr>
          <p:nvPr/>
        </p:nvCxnSpPr>
        <p:spPr>
          <a:xfrm flipH="1">
            <a:off x="6188304" y="1454927"/>
            <a:ext cx="14376" cy="812065"/>
          </a:xfrm>
          <a:prstGeom prst="line">
            <a:avLst/>
          </a:prstGeom>
          <a:ln>
            <a:solidFill>
              <a:srgbClr val="1CADE4"/>
            </a:solidFill>
            <a:prstDash val="dash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C692D4A-6461-4D23-A99F-CB4F0D6848D0}"/>
              </a:ext>
            </a:extLst>
          </p:cNvPr>
          <p:cNvCxnSpPr>
            <a:cxnSpLocks/>
            <a:endCxn id="79" idx="7"/>
          </p:cNvCxnSpPr>
          <p:nvPr/>
        </p:nvCxnSpPr>
        <p:spPr>
          <a:xfrm flipH="1">
            <a:off x="6261161" y="1763616"/>
            <a:ext cx="723915" cy="533555"/>
          </a:xfrm>
          <a:prstGeom prst="line">
            <a:avLst/>
          </a:prstGeom>
          <a:ln>
            <a:solidFill>
              <a:srgbClr val="1CADE4"/>
            </a:solidFill>
            <a:prstDash val="dash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6F6096-E384-416B-BBDE-8DA0C36212A2}"/>
              </a:ext>
            </a:extLst>
          </p:cNvPr>
          <p:cNvCxnSpPr>
            <a:cxnSpLocks/>
            <a:endCxn id="79" idx="6"/>
          </p:cNvCxnSpPr>
          <p:nvPr/>
        </p:nvCxnSpPr>
        <p:spPr>
          <a:xfrm flipH="1" flipV="1">
            <a:off x="6291340" y="2370028"/>
            <a:ext cx="870512" cy="263942"/>
          </a:xfrm>
          <a:prstGeom prst="line">
            <a:avLst/>
          </a:prstGeom>
          <a:ln>
            <a:solidFill>
              <a:srgbClr val="1CADE4"/>
            </a:solidFill>
            <a:prstDash val="dash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E669B34-4C13-4A4B-97FD-8787A519A0AC}"/>
              </a:ext>
            </a:extLst>
          </p:cNvPr>
          <p:cNvCxnSpPr>
            <a:cxnSpLocks/>
            <a:endCxn id="79" idx="5"/>
          </p:cNvCxnSpPr>
          <p:nvPr/>
        </p:nvCxnSpPr>
        <p:spPr>
          <a:xfrm flipH="1" flipV="1">
            <a:off x="6261161" y="2442885"/>
            <a:ext cx="346133" cy="890764"/>
          </a:xfrm>
          <a:prstGeom prst="line">
            <a:avLst/>
          </a:prstGeom>
          <a:ln>
            <a:solidFill>
              <a:srgbClr val="1CADE4"/>
            </a:solidFill>
            <a:prstDash val="dash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CF2D91B-3520-43F8-8913-D375FC8452A7}"/>
              </a:ext>
            </a:extLst>
          </p:cNvPr>
          <p:cNvCxnSpPr>
            <a:cxnSpLocks/>
            <a:endCxn id="79" idx="3"/>
          </p:cNvCxnSpPr>
          <p:nvPr/>
        </p:nvCxnSpPr>
        <p:spPr>
          <a:xfrm flipV="1">
            <a:off x="5769314" y="2442885"/>
            <a:ext cx="346133" cy="890764"/>
          </a:xfrm>
          <a:prstGeom prst="line">
            <a:avLst/>
          </a:prstGeom>
          <a:ln>
            <a:solidFill>
              <a:srgbClr val="1CADE4"/>
            </a:solidFill>
            <a:prstDash val="dash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C85AB9C-428B-4E16-9A48-969E158F8480}"/>
              </a:ext>
            </a:extLst>
          </p:cNvPr>
          <p:cNvCxnSpPr>
            <a:cxnSpLocks/>
            <a:endCxn id="79" idx="2"/>
          </p:cNvCxnSpPr>
          <p:nvPr/>
        </p:nvCxnSpPr>
        <p:spPr>
          <a:xfrm flipV="1">
            <a:off x="5240317" y="2370028"/>
            <a:ext cx="844951" cy="154320"/>
          </a:xfrm>
          <a:prstGeom prst="line">
            <a:avLst/>
          </a:prstGeom>
          <a:ln>
            <a:solidFill>
              <a:srgbClr val="1CADE4"/>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34202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64" presetClass="path" presetSubtype="0" accel="50000" fill="hold" nodeType="withEffect" p14:presetBounceEnd="63750">
                                      <p:stCondLst>
                                        <p:cond delay="0"/>
                                      </p:stCondLst>
                                      <p:childTnLst>
                                        <p:animMotion origin="layout" path="M -1.04167E-6 0.04444 L -1.04167E-6 1.48148E-6 " pathEditMode="relative" rAng="0" ptsTypes="AA" p14:bounceEnd="63750">
                                          <p:cBhvr>
                                            <p:cTn id="9" dur="500" fill="hold"/>
                                            <p:tgtEl>
                                              <p:spTgt spid="34"/>
                                            </p:tgtEl>
                                            <p:attrNameLst>
                                              <p:attrName>ppt_x</p:attrName>
                                              <p:attrName>ppt_y</p:attrName>
                                            </p:attrNameLst>
                                          </p:cBhvr>
                                          <p:rCtr x="0" y="-2222"/>
                                        </p:animMotion>
                                      </p:childTnLst>
                                    </p:cTn>
                                  </p:par>
                                  <p:par>
                                    <p:cTn id="10" presetID="10" presetClass="entr" presetSubtype="0" fill="hold" nodeType="withEffect">
                                      <p:stCondLst>
                                        <p:cond delay="25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64" presetClass="path" presetSubtype="0" accel="50000" fill="hold" nodeType="withEffect" p14:presetBounceEnd="63750">
                                      <p:stCondLst>
                                        <p:cond delay="250"/>
                                      </p:stCondLst>
                                      <p:childTnLst>
                                        <p:animMotion origin="layout" path="M -1.04167E-6 0.04444 L -1.04167E-6 1.48148E-6 " pathEditMode="relative" rAng="0" ptsTypes="AA" p14:bounceEnd="63750">
                                          <p:cBhvr>
                                            <p:cTn id="14" dur="500" fill="hold"/>
                                            <p:tgtEl>
                                              <p:spTgt spid="35"/>
                                            </p:tgtEl>
                                            <p:attrNameLst>
                                              <p:attrName>ppt_x</p:attrName>
                                              <p:attrName>ppt_y</p:attrName>
                                            </p:attrNameLst>
                                          </p:cBhvr>
                                          <p:rCtr x="0" y="-2222"/>
                                        </p:animMotion>
                                      </p:childTnLst>
                                    </p:cTn>
                                  </p:par>
                                  <p:par>
                                    <p:cTn id="15" presetID="10" presetClass="entr" presetSubtype="0" fill="hold" nodeType="withEffect">
                                      <p:stCondLst>
                                        <p:cond delay="5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64" presetClass="path" presetSubtype="0" accel="50000" fill="hold" nodeType="withEffect" p14:presetBounceEnd="63750">
                                      <p:stCondLst>
                                        <p:cond delay="500"/>
                                      </p:stCondLst>
                                      <p:childTnLst>
                                        <p:animMotion origin="layout" path="M -1.04167E-6 0.04444 L -1.04167E-6 1.48148E-6 " pathEditMode="relative" rAng="0" ptsTypes="AA" p14:bounceEnd="63750">
                                          <p:cBhvr>
                                            <p:cTn id="19" dur="500" fill="hold"/>
                                            <p:tgtEl>
                                              <p:spTgt spid="36"/>
                                            </p:tgtEl>
                                            <p:attrNameLst>
                                              <p:attrName>ppt_x</p:attrName>
                                              <p:attrName>ppt_y</p:attrName>
                                            </p:attrNameLst>
                                          </p:cBhvr>
                                          <p:rCtr x="0" y="-2222"/>
                                        </p:animMotion>
                                      </p:childTnLst>
                                    </p:cTn>
                                  </p:par>
                                  <p:par>
                                    <p:cTn id="20" presetID="10" presetClass="entr" presetSubtype="0" fill="hold" nodeType="withEffect">
                                      <p:stCondLst>
                                        <p:cond delay="7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64" presetClass="path" presetSubtype="0" accel="50000" fill="hold" nodeType="withEffect" p14:presetBounceEnd="63750">
                                      <p:stCondLst>
                                        <p:cond delay="750"/>
                                      </p:stCondLst>
                                      <p:childTnLst>
                                        <p:animMotion origin="layout" path="M -1.04167E-6 0.04444 L -1.04167E-6 1.48148E-6 " pathEditMode="relative" rAng="0" ptsTypes="AA" p14:bounceEnd="63750">
                                          <p:cBhvr>
                                            <p:cTn id="24" dur="500" fill="hold"/>
                                            <p:tgtEl>
                                              <p:spTgt spid="37"/>
                                            </p:tgtEl>
                                            <p:attrNameLst>
                                              <p:attrName>ppt_x</p:attrName>
                                              <p:attrName>ppt_y</p:attrName>
                                            </p:attrNameLst>
                                          </p:cBhvr>
                                          <p:rCtr x="0" y="-2222"/>
                                        </p:animMotion>
                                      </p:childTnLst>
                                    </p:cTn>
                                  </p:par>
                                  <p:par>
                                    <p:cTn id="25" presetID="10" presetClass="entr" presetSubtype="0" fill="hold" nodeType="withEffect">
                                      <p:stCondLst>
                                        <p:cond delay="100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64" presetClass="path" presetSubtype="0" accel="50000" fill="hold" nodeType="withEffect" p14:presetBounceEnd="63750">
                                      <p:stCondLst>
                                        <p:cond delay="1000"/>
                                      </p:stCondLst>
                                      <p:childTnLst>
                                        <p:animMotion origin="layout" path="M -1.04167E-6 0.04444 L -1.04167E-6 1.48148E-6 " pathEditMode="relative" rAng="0" ptsTypes="AA" p14:bounceEnd="63750">
                                          <p:cBhvr>
                                            <p:cTn id="29" dur="500" fill="hold"/>
                                            <p:tgtEl>
                                              <p:spTgt spid="38"/>
                                            </p:tgtEl>
                                            <p:attrNameLst>
                                              <p:attrName>ppt_x</p:attrName>
                                              <p:attrName>ppt_y</p:attrName>
                                            </p:attrNameLst>
                                          </p:cBhvr>
                                          <p:rCtr x="0" y="-2222"/>
                                        </p:animMotion>
                                      </p:childTnLst>
                                    </p:cTn>
                                  </p:par>
                                  <p:par>
                                    <p:cTn id="30" presetID="10" presetClass="entr" presetSubtype="0" fill="hold" nodeType="withEffect">
                                      <p:stCondLst>
                                        <p:cond delay="125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64" presetClass="path" presetSubtype="0" accel="50000" fill="hold" nodeType="withEffect" p14:presetBounceEnd="63750">
                                      <p:stCondLst>
                                        <p:cond delay="1250"/>
                                      </p:stCondLst>
                                      <p:childTnLst>
                                        <p:animMotion origin="layout" path="M -1.04167E-6 0.04444 L -1.04167E-6 1.48148E-6 " pathEditMode="relative" rAng="0" ptsTypes="AA" p14:bounceEnd="63750">
                                          <p:cBhvr>
                                            <p:cTn id="34" dur="500" fill="hold"/>
                                            <p:tgtEl>
                                              <p:spTgt spid="39"/>
                                            </p:tgtEl>
                                            <p:attrNameLst>
                                              <p:attrName>ppt_x</p:attrName>
                                              <p:attrName>ppt_y</p:attrName>
                                            </p:attrNameLst>
                                          </p:cBhvr>
                                          <p:rCtr x="0" y="-2222"/>
                                        </p:animMotion>
                                      </p:childTnLst>
                                    </p:cTn>
                                  </p:par>
                                  <p:par>
                                    <p:cTn id="35" presetID="10" presetClass="entr" presetSubtype="0" fill="hold" nodeType="withEffect">
                                      <p:stCondLst>
                                        <p:cond delay="15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64" presetClass="path" presetSubtype="0" accel="50000" fill="hold" nodeType="withEffect" p14:presetBounceEnd="63750">
                                      <p:stCondLst>
                                        <p:cond delay="1500"/>
                                      </p:stCondLst>
                                      <p:childTnLst>
                                        <p:animMotion origin="layout" path="M -1.04167E-6 0.04444 L -1.04167E-6 1.48148E-6 " pathEditMode="relative" rAng="0" ptsTypes="AA" p14:bounceEnd="63750">
                                          <p:cBhvr>
                                            <p:cTn id="39" dur="500" fill="hold"/>
                                            <p:tgtEl>
                                              <p:spTgt spid="40"/>
                                            </p:tgtEl>
                                            <p:attrNameLst>
                                              <p:attrName>ppt_x</p:attrName>
                                              <p:attrName>ppt_y</p:attrName>
                                            </p:attrNameLst>
                                          </p:cBhvr>
                                          <p:rCtr x="0" y="-2222"/>
                                        </p:animMotion>
                                      </p:childTnLst>
                                    </p:cTn>
                                  </p:par>
                                </p:childTnLst>
                              </p:cTn>
                            </p:par>
                            <p:par>
                              <p:cTn id="40" fill="hold">
                                <p:stCondLst>
                                  <p:cond delay="2000"/>
                                </p:stCondLst>
                                <p:childTnLst>
                                  <p:par>
                                    <p:cTn id="41" presetID="53" presetClass="entr" presetSubtype="16" fill="hold" grpId="0" nodeType="after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animEffect transition="in" filter="fade">
                                          <p:cBhvr>
                                            <p:cTn id="45" dur="500"/>
                                            <p:tgtEl>
                                              <p:spTgt spid="79"/>
                                            </p:tgtEl>
                                          </p:cBhvr>
                                        </p:animEffect>
                                      </p:childTnLst>
                                    </p:cTn>
                                  </p:par>
                                </p:childTnLst>
                              </p:cTn>
                            </p:par>
                            <p:par>
                              <p:cTn id="46" fill="hold">
                                <p:stCondLst>
                                  <p:cond delay="2500"/>
                                </p:stCondLst>
                                <p:childTnLst>
                                  <p:par>
                                    <p:cTn id="47" presetID="22" presetClass="entr" presetSubtype="4" fill="hold" nodeType="after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wipe(down)">
                                          <p:cBhvr>
                                            <p:cTn id="49" dur="750"/>
                                            <p:tgtEl>
                                              <p:spTgt spid="82"/>
                                            </p:tgtEl>
                                          </p:cBhvr>
                                        </p:animEffect>
                                      </p:childTnLst>
                                    </p:cTn>
                                  </p:par>
                                  <p:par>
                                    <p:cTn id="50" presetID="22" presetClass="entr" presetSubtype="4" fill="hold" nodeType="withEffect">
                                      <p:stCondLst>
                                        <p:cond delay="250"/>
                                      </p:stCondLst>
                                      <p:childTnLst>
                                        <p:set>
                                          <p:cBhvr>
                                            <p:cTn id="51" dur="1" fill="hold">
                                              <p:stCondLst>
                                                <p:cond delay="0"/>
                                              </p:stCondLst>
                                            </p:cTn>
                                            <p:tgtEl>
                                              <p:spTgt spid="87"/>
                                            </p:tgtEl>
                                            <p:attrNameLst>
                                              <p:attrName>style.visibility</p:attrName>
                                            </p:attrNameLst>
                                          </p:cBhvr>
                                          <p:to>
                                            <p:strVal val="visible"/>
                                          </p:to>
                                        </p:set>
                                        <p:animEffect transition="in" filter="wipe(down)">
                                          <p:cBhvr>
                                            <p:cTn id="52" dur="750"/>
                                            <p:tgtEl>
                                              <p:spTgt spid="87"/>
                                            </p:tgtEl>
                                          </p:cBhvr>
                                        </p:animEffect>
                                      </p:childTnLst>
                                    </p:cTn>
                                  </p:par>
                                  <p:par>
                                    <p:cTn id="53" presetID="22" presetClass="entr" presetSubtype="4" fill="hold" nodeType="withEffect">
                                      <p:stCondLst>
                                        <p:cond delay="500"/>
                                      </p:stCondLst>
                                      <p:childTnLst>
                                        <p:set>
                                          <p:cBhvr>
                                            <p:cTn id="54" dur="1" fill="hold">
                                              <p:stCondLst>
                                                <p:cond delay="0"/>
                                              </p:stCondLst>
                                            </p:cTn>
                                            <p:tgtEl>
                                              <p:spTgt spid="90"/>
                                            </p:tgtEl>
                                            <p:attrNameLst>
                                              <p:attrName>style.visibility</p:attrName>
                                            </p:attrNameLst>
                                          </p:cBhvr>
                                          <p:to>
                                            <p:strVal val="visible"/>
                                          </p:to>
                                        </p:set>
                                        <p:animEffect transition="in" filter="wipe(down)">
                                          <p:cBhvr>
                                            <p:cTn id="55" dur="750"/>
                                            <p:tgtEl>
                                              <p:spTgt spid="90"/>
                                            </p:tgtEl>
                                          </p:cBhvr>
                                        </p:animEffect>
                                      </p:childTnLst>
                                    </p:cTn>
                                  </p:par>
                                  <p:par>
                                    <p:cTn id="56" presetID="22" presetClass="entr" presetSubtype="1" fill="hold" nodeType="withEffect">
                                      <p:stCondLst>
                                        <p:cond delay="750"/>
                                      </p:stCondLst>
                                      <p:childTnLst>
                                        <p:set>
                                          <p:cBhvr>
                                            <p:cTn id="57" dur="1" fill="hold">
                                              <p:stCondLst>
                                                <p:cond delay="0"/>
                                              </p:stCondLst>
                                            </p:cTn>
                                            <p:tgtEl>
                                              <p:spTgt spid="93"/>
                                            </p:tgtEl>
                                            <p:attrNameLst>
                                              <p:attrName>style.visibility</p:attrName>
                                            </p:attrNameLst>
                                          </p:cBhvr>
                                          <p:to>
                                            <p:strVal val="visible"/>
                                          </p:to>
                                        </p:set>
                                        <p:animEffect transition="in" filter="wipe(up)">
                                          <p:cBhvr>
                                            <p:cTn id="58" dur="750"/>
                                            <p:tgtEl>
                                              <p:spTgt spid="93"/>
                                            </p:tgtEl>
                                          </p:cBhvr>
                                        </p:animEffect>
                                      </p:childTnLst>
                                    </p:cTn>
                                  </p:par>
                                  <p:par>
                                    <p:cTn id="59" presetID="22" presetClass="entr" presetSubtype="1" fill="hold" nodeType="withEffect">
                                      <p:stCondLst>
                                        <p:cond delay="1000"/>
                                      </p:stCondLst>
                                      <p:childTnLst>
                                        <p:set>
                                          <p:cBhvr>
                                            <p:cTn id="60" dur="1" fill="hold">
                                              <p:stCondLst>
                                                <p:cond delay="0"/>
                                              </p:stCondLst>
                                            </p:cTn>
                                            <p:tgtEl>
                                              <p:spTgt spid="99"/>
                                            </p:tgtEl>
                                            <p:attrNameLst>
                                              <p:attrName>style.visibility</p:attrName>
                                            </p:attrNameLst>
                                          </p:cBhvr>
                                          <p:to>
                                            <p:strVal val="visible"/>
                                          </p:to>
                                        </p:set>
                                        <p:animEffect transition="in" filter="wipe(up)">
                                          <p:cBhvr>
                                            <p:cTn id="61" dur="750"/>
                                            <p:tgtEl>
                                              <p:spTgt spid="99"/>
                                            </p:tgtEl>
                                          </p:cBhvr>
                                        </p:animEffect>
                                      </p:childTnLst>
                                    </p:cTn>
                                  </p:par>
                                  <p:par>
                                    <p:cTn id="62" presetID="22" presetClass="entr" presetSubtype="1" fill="hold" nodeType="withEffect">
                                      <p:stCondLst>
                                        <p:cond delay="1250"/>
                                      </p:stCondLst>
                                      <p:childTnLst>
                                        <p:set>
                                          <p:cBhvr>
                                            <p:cTn id="63" dur="1" fill="hold">
                                              <p:stCondLst>
                                                <p:cond delay="0"/>
                                              </p:stCondLst>
                                            </p:cTn>
                                            <p:tgtEl>
                                              <p:spTgt spid="102"/>
                                            </p:tgtEl>
                                            <p:attrNameLst>
                                              <p:attrName>style.visibility</p:attrName>
                                            </p:attrNameLst>
                                          </p:cBhvr>
                                          <p:to>
                                            <p:strVal val="visible"/>
                                          </p:to>
                                        </p:set>
                                        <p:animEffect transition="in" filter="wipe(up)">
                                          <p:cBhvr>
                                            <p:cTn id="64" dur="750"/>
                                            <p:tgtEl>
                                              <p:spTgt spid="102"/>
                                            </p:tgtEl>
                                          </p:cBhvr>
                                        </p:animEffect>
                                      </p:childTnLst>
                                    </p:cTn>
                                  </p:par>
                                  <p:par>
                                    <p:cTn id="65" presetID="22" presetClass="entr" presetSubtype="1" fill="hold" nodeType="withEffect">
                                      <p:stCondLst>
                                        <p:cond delay="1500"/>
                                      </p:stCondLst>
                                      <p:childTnLst>
                                        <p:set>
                                          <p:cBhvr>
                                            <p:cTn id="66" dur="1" fill="hold">
                                              <p:stCondLst>
                                                <p:cond delay="0"/>
                                              </p:stCondLst>
                                            </p:cTn>
                                            <p:tgtEl>
                                              <p:spTgt spid="105"/>
                                            </p:tgtEl>
                                            <p:attrNameLst>
                                              <p:attrName>style.visibility</p:attrName>
                                            </p:attrNameLst>
                                          </p:cBhvr>
                                          <p:to>
                                            <p:strVal val="visible"/>
                                          </p:to>
                                        </p:set>
                                        <p:animEffect transition="in" filter="wipe(up)">
                                          <p:cBhvr>
                                            <p:cTn id="67" dur="750"/>
                                            <p:tgtEl>
                                              <p:spTgt spid="105"/>
                                            </p:tgtEl>
                                          </p:cBhvr>
                                        </p:animEffect>
                                      </p:childTnLst>
                                    </p:cTn>
                                  </p:par>
                                </p:childTnLst>
                              </p:cTn>
                            </p:par>
                            <p:par>
                              <p:cTn id="68" fill="hold">
                                <p:stCondLst>
                                  <p:cond delay="4750"/>
                                </p:stCondLst>
                                <p:childTnLst>
                                  <p:par>
                                    <p:cTn id="69" presetID="22" presetClass="entr" presetSubtype="4" fill="hold"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down)">
                                          <p:cBhvr>
                                            <p:cTn id="71" dur="500"/>
                                            <p:tgtEl>
                                              <p:spTgt spid="10"/>
                                            </p:tgtEl>
                                          </p:cBhvr>
                                        </p:animEffect>
                                      </p:childTnLst>
                                    </p:cTn>
                                  </p:par>
                                </p:childTnLst>
                              </p:cTn>
                            </p:par>
                            <p:par>
                              <p:cTn id="72" fill="hold">
                                <p:stCondLst>
                                  <p:cond delay="5250"/>
                                </p:stCondLst>
                                <p:childTnLst>
                                  <p:par>
                                    <p:cTn id="73" presetID="22" presetClass="entr" presetSubtype="1" fill="hold" nodeType="after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wipe(up)">
                                          <p:cBhvr>
                                            <p:cTn id="75" dur="500"/>
                                            <p:tgtEl>
                                              <p:spTgt spid="28"/>
                                            </p:tgtEl>
                                          </p:cBhvr>
                                        </p:animEffect>
                                      </p:childTnLst>
                                    </p:cTn>
                                  </p:par>
                                </p:childTnLst>
                              </p:cTn>
                            </p:par>
                            <p:par>
                              <p:cTn id="76" fill="hold">
                                <p:stCondLst>
                                  <p:cond delay="5750"/>
                                </p:stCondLst>
                                <p:childTnLst>
                                  <p:par>
                                    <p:cTn id="77" presetID="22" presetClass="entr" presetSubtype="1" fill="hold"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up)">
                                          <p:cBhvr>
                                            <p:cTn id="79" dur="500"/>
                                            <p:tgtEl>
                                              <p:spTgt spid="25"/>
                                            </p:tgtEl>
                                          </p:cBhvr>
                                        </p:animEffect>
                                      </p:childTnLst>
                                    </p:cTn>
                                  </p:par>
                                </p:childTnLst>
                              </p:cTn>
                            </p:par>
                            <p:par>
                              <p:cTn id="80" fill="hold">
                                <p:stCondLst>
                                  <p:cond delay="6250"/>
                                </p:stCondLst>
                                <p:childTnLst>
                                  <p:par>
                                    <p:cTn id="81" presetID="22" presetClass="entr" presetSubtype="2" fill="hold" nodeType="after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wipe(right)">
                                          <p:cBhvr>
                                            <p:cTn id="83" dur="500"/>
                                            <p:tgtEl>
                                              <p:spTgt spid="22"/>
                                            </p:tgtEl>
                                          </p:cBhvr>
                                        </p:animEffect>
                                      </p:childTnLst>
                                    </p:cTn>
                                  </p:par>
                                </p:childTnLst>
                              </p:cTn>
                            </p:par>
                            <p:par>
                              <p:cTn id="84" fill="hold">
                                <p:stCondLst>
                                  <p:cond delay="6750"/>
                                </p:stCondLst>
                                <p:childTnLst>
                                  <p:par>
                                    <p:cTn id="85" presetID="22" presetClass="entr" presetSubtype="2" fill="hold" nodeType="after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wipe(right)">
                                          <p:cBhvr>
                                            <p:cTn id="87" dur="500"/>
                                            <p:tgtEl>
                                              <p:spTgt spid="19"/>
                                            </p:tgtEl>
                                          </p:cBhvr>
                                        </p:animEffect>
                                      </p:childTnLst>
                                    </p:cTn>
                                  </p:par>
                                </p:childTnLst>
                              </p:cTn>
                            </p:par>
                            <p:par>
                              <p:cTn id="88" fill="hold">
                                <p:stCondLst>
                                  <p:cond delay="7250"/>
                                </p:stCondLst>
                                <p:childTnLst>
                                  <p:par>
                                    <p:cTn id="89" presetID="22" presetClass="entr" presetSubtype="4" fill="hold" nodeType="after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wipe(down)">
                                          <p:cBhvr>
                                            <p:cTn id="91" dur="500"/>
                                            <p:tgtEl>
                                              <p:spTgt spid="16"/>
                                            </p:tgtEl>
                                          </p:cBhvr>
                                        </p:animEffect>
                                      </p:childTnLst>
                                    </p:cTn>
                                  </p:par>
                                </p:childTnLst>
                              </p:cTn>
                            </p:par>
                            <p:par>
                              <p:cTn id="92" fill="hold">
                                <p:stCondLst>
                                  <p:cond delay="7750"/>
                                </p:stCondLst>
                                <p:childTnLst>
                                  <p:par>
                                    <p:cTn id="93" presetID="22" presetClass="entr" presetSubtype="4" fill="hold" nodeType="afterEffect">
                                      <p:stCondLst>
                                        <p:cond delay="0"/>
                                      </p:stCondLst>
                                      <p:childTnLst>
                                        <p:set>
                                          <p:cBhvr>
                                            <p:cTn id="94" dur="1" fill="hold">
                                              <p:stCondLst>
                                                <p:cond delay="0"/>
                                              </p:stCondLst>
                                            </p:cTn>
                                            <p:tgtEl>
                                              <p:spTgt spid="7"/>
                                            </p:tgtEl>
                                            <p:attrNameLst>
                                              <p:attrName>style.visibility</p:attrName>
                                            </p:attrNameLst>
                                          </p:cBhvr>
                                          <p:to>
                                            <p:strVal val="visible"/>
                                          </p:to>
                                        </p:set>
                                        <p:animEffect transition="in" filter="wipe(down)">
                                          <p:cBhvr>
                                            <p:cTn id="9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64" presetClass="path" presetSubtype="0" accel="50000" fill="hold" nodeType="withEffect">
                                      <p:stCondLst>
                                        <p:cond delay="0"/>
                                      </p:stCondLst>
                                      <p:childTnLst>
                                        <p:animMotion origin="layout" path="M -1.04167E-6 0.04444 L -1.04167E-6 1.48148E-6 " pathEditMode="relative" rAng="0" ptsTypes="AA">
                                          <p:cBhvr>
                                            <p:cTn id="9" dur="500" fill="hold"/>
                                            <p:tgtEl>
                                              <p:spTgt spid="34"/>
                                            </p:tgtEl>
                                            <p:attrNameLst>
                                              <p:attrName>ppt_x</p:attrName>
                                              <p:attrName>ppt_y</p:attrName>
                                            </p:attrNameLst>
                                          </p:cBhvr>
                                          <p:rCtr x="0" y="-2222"/>
                                        </p:animMotion>
                                      </p:childTnLst>
                                    </p:cTn>
                                  </p:par>
                                  <p:par>
                                    <p:cTn id="10" presetID="10" presetClass="entr" presetSubtype="0" fill="hold" nodeType="withEffect">
                                      <p:stCondLst>
                                        <p:cond delay="25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64" presetClass="path" presetSubtype="0" accel="50000" fill="hold" nodeType="withEffect">
                                      <p:stCondLst>
                                        <p:cond delay="250"/>
                                      </p:stCondLst>
                                      <p:childTnLst>
                                        <p:animMotion origin="layout" path="M -1.04167E-6 0.04444 L -1.04167E-6 1.48148E-6 " pathEditMode="relative" rAng="0" ptsTypes="AA">
                                          <p:cBhvr>
                                            <p:cTn id="14" dur="500" fill="hold"/>
                                            <p:tgtEl>
                                              <p:spTgt spid="35"/>
                                            </p:tgtEl>
                                            <p:attrNameLst>
                                              <p:attrName>ppt_x</p:attrName>
                                              <p:attrName>ppt_y</p:attrName>
                                            </p:attrNameLst>
                                          </p:cBhvr>
                                          <p:rCtr x="0" y="-2222"/>
                                        </p:animMotion>
                                      </p:childTnLst>
                                    </p:cTn>
                                  </p:par>
                                  <p:par>
                                    <p:cTn id="15" presetID="10" presetClass="entr" presetSubtype="0" fill="hold" nodeType="withEffect">
                                      <p:stCondLst>
                                        <p:cond delay="5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64" presetClass="path" presetSubtype="0" accel="50000" fill="hold" nodeType="withEffect">
                                      <p:stCondLst>
                                        <p:cond delay="500"/>
                                      </p:stCondLst>
                                      <p:childTnLst>
                                        <p:animMotion origin="layout" path="M -1.04167E-6 0.04444 L -1.04167E-6 1.48148E-6 " pathEditMode="relative" rAng="0" ptsTypes="AA">
                                          <p:cBhvr>
                                            <p:cTn id="19" dur="500" fill="hold"/>
                                            <p:tgtEl>
                                              <p:spTgt spid="36"/>
                                            </p:tgtEl>
                                            <p:attrNameLst>
                                              <p:attrName>ppt_x</p:attrName>
                                              <p:attrName>ppt_y</p:attrName>
                                            </p:attrNameLst>
                                          </p:cBhvr>
                                          <p:rCtr x="0" y="-2222"/>
                                        </p:animMotion>
                                      </p:childTnLst>
                                    </p:cTn>
                                  </p:par>
                                  <p:par>
                                    <p:cTn id="20" presetID="10" presetClass="entr" presetSubtype="0" fill="hold" nodeType="withEffect">
                                      <p:stCondLst>
                                        <p:cond delay="7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64" presetClass="path" presetSubtype="0" accel="50000" fill="hold" nodeType="withEffect">
                                      <p:stCondLst>
                                        <p:cond delay="750"/>
                                      </p:stCondLst>
                                      <p:childTnLst>
                                        <p:animMotion origin="layout" path="M -1.04167E-6 0.04444 L -1.04167E-6 1.48148E-6 " pathEditMode="relative" rAng="0" ptsTypes="AA">
                                          <p:cBhvr>
                                            <p:cTn id="24" dur="500" fill="hold"/>
                                            <p:tgtEl>
                                              <p:spTgt spid="37"/>
                                            </p:tgtEl>
                                            <p:attrNameLst>
                                              <p:attrName>ppt_x</p:attrName>
                                              <p:attrName>ppt_y</p:attrName>
                                            </p:attrNameLst>
                                          </p:cBhvr>
                                          <p:rCtr x="0" y="-2222"/>
                                        </p:animMotion>
                                      </p:childTnLst>
                                    </p:cTn>
                                  </p:par>
                                  <p:par>
                                    <p:cTn id="25" presetID="10" presetClass="entr" presetSubtype="0" fill="hold" nodeType="withEffect">
                                      <p:stCondLst>
                                        <p:cond delay="100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64" presetClass="path" presetSubtype="0" accel="50000" fill="hold" nodeType="withEffect">
                                      <p:stCondLst>
                                        <p:cond delay="1000"/>
                                      </p:stCondLst>
                                      <p:childTnLst>
                                        <p:animMotion origin="layout" path="M -1.04167E-6 0.04444 L -1.04167E-6 1.48148E-6 " pathEditMode="relative" rAng="0" ptsTypes="AA">
                                          <p:cBhvr>
                                            <p:cTn id="29" dur="500" fill="hold"/>
                                            <p:tgtEl>
                                              <p:spTgt spid="38"/>
                                            </p:tgtEl>
                                            <p:attrNameLst>
                                              <p:attrName>ppt_x</p:attrName>
                                              <p:attrName>ppt_y</p:attrName>
                                            </p:attrNameLst>
                                          </p:cBhvr>
                                          <p:rCtr x="0" y="-2222"/>
                                        </p:animMotion>
                                      </p:childTnLst>
                                    </p:cTn>
                                  </p:par>
                                  <p:par>
                                    <p:cTn id="30" presetID="10" presetClass="entr" presetSubtype="0" fill="hold" nodeType="withEffect">
                                      <p:stCondLst>
                                        <p:cond delay="125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64" presetClass="path" presetSubtype="0" accel="50000" fill="hold" nodeType="withEffect">
                                      <p:stCondLst>
                                        <p:cond delay="1250"/>
                                      </p:stCondLst>
                                      <p:childTnLst>
                                        <p:animMotion origin="layout" path="M -1.04167E-6 0.04444 L -1.04167E-6 1.48148E-6 " pathEditMode="relative" rAng="0" ptsTypes="AA">
                                          <p:cBhvr>
                                            <p:cTn id="34" dur="500" fill="hold"/>
                                            <p:tgtEl>
                                              <p:spTgt spid="39"/>
                                            </p:tgtEl>
                                            <p:attrNameLst>
                                              <p:attrName>ppt_x</p:attrName>
                                              <p:attrName>ppt_y</p:attrName>
                                            </p:attrNameLst>
                                          </p:cBhvr>
                                          <p:rCtr x="0" y="-2222"/>
                                        </p:animMotion>
                                      </p:childTnLst>
                                    </p:cTn>
                                  </p:par>
                                  <p:par>
                                    <p:cTn id="35" presetID="10" presetClass="entr" presetSubtype="0" fill="hold" nodeType="withEffect">
                                      <p:stCondLst>
                                        <p:cond delay="15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64" presetClass="path" presetSubtype="0" accel="50000" fill="hold" nodeType="withEffect">
                                      <p:stCondLst>
                                        <p:cond delay="1500"/>
                                      </p:stCondLst>
                                      <p:childTnLst>
                                        <p:animMotion origin="layout" path="M -1.04167E-6 0.04444 L -1.04167E-6 1.48148E-6 " pathEditMode="relative" rAng="0" ptsTypes="AA">
                                          <p:cBhvr>
                                            <p:cTn id="39" dur="500" fill="hold"/>
                                            <p:tgtEl>
                                              <p:spTgt spid="40"/>
                                            </p:tgtEl>
                                            <p:attrNameLst>
                                              <p:attrName>ppt_x</p:attrName>
                                              <p:attrName>ppt_y</p:attrName>
                                            </p:attrNameLst>
                                          </p:cBhvr>
                                          <p:rCtr x="0" y="-2222"/>
                                        </p:animMotion>
                                      </p:childTnLst>
                                    </p:cTn>
                                  </p:par>
                                </p:childTnLst>
                              </p:cTn>
                            </p:par>
                            <p:par>
                              <p:cTn id="40" fill="hold">
                                <p:stCondLst>
                                  <p:cond delay="2000"/>
                                </p:stCondLst>
                                <p:childTnLst>
                                  <p:par>
                                    <p:cTn id="41" presetID="53" presetClass="entr" presetSubtype="16" fill="hold" grpId="0" nodeType="after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animEffect transition="in" filter="fade">
                                          <p:cBhvr>
                                            <p:cTn id="45" dur="500"/>
                                            <p:tgtEl>
                                              <p:spTgt spid="79"/>
                                            </p:tgtEl>
                                          </p:cBhvr>
                                        </p:animEffect>
                                      </p:childTnLst>
                                    </p:cTn>
                                  </p:par>
                                </p:childTnLst>
                              </p:cTn>
                            </p:par>
                            <p:par>
                              <p:cTn id="46" fill="hold">
                                <p:stCondLst>
                                  <p:cond delay="2500"/>
                                </p:stCondLst>
                                <p:childTnLst>
                                  <p:par>
                                    <p:cTn id="47" presetID="22" presetClass="entr" presetSubtype="4" fill="hold" nodeType="after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wipe(down)">
                                          <p:cBhvr>
                                            <p:cTn id="49" dur="750"/>
                                            <p:tgtEl>
                                              <p:spTgt spid="82"/>
                                            </p:tgtEl>
                                          </p:cBhvr>
                                        </p:animEffect>
                                      </p:childTnLst>
                                    </p:cTn>
                                  </p:par>
                                  <p:par>
                                    <p:cTn id="50" presetID="22" presetClass="entr" presetSubtype="4" fill="hold" nodeType="withEffect">
                                      <p:stCondLst>
                                        <p:cond delay="250"/>
                                      </p:stCondLst>
                                      <p:childTnLst>
                                        <p:set>
                                          <p:cBhvr>
                                            <p:cTn id="51" dur="1" fill="hold">
                                              <p:stCondLst>
                                                <p:cond delay="0"/>
                                              </p:stCondLst>
                                            </p:cTn>
                                            <p:tgtEl>
                                              <p:spTgt spid="87"/>
                                            </p:tgtEl>
                                            <p:attrNameLst>
                                              <p:attrName>style.visibility</p:attrName>
                                            </p:attrNameLst>
                                          </p:cBhvr>
                                          <p:to>
                                            <p:strVal val="visible"/>
                                          </p:to>
                                        </p:set>
                                        <p:animEffect transition="in" filter="wipe(down)">
                                          <p:cBhvr>
                                            <p:cTn id="52" dur="750"/>
                                            <p:tgtEl>
                                              <p:spTgt spid="87"/>
                                            </p:tgtEl>
                                          </p:cBhvr>
                                        </p:animEffect>
                                      </p:childTnLst>
                                    </p:cTn>
                                  </p:par>
                                  <p:par>
                                    <p:cTn id="53" presetID="22" presetClass="entr" presetSubtype="4" fill="hold" nodeType="withEffect">
                                      <p:stCondLst>
                                        <p:cond delay="500"/>
                                      </p:stCondLst>
                                      <p:childTnLst>
                                        <p:set>
                                          <p:cBhvr>
                                            <p:cTn id="54" dur="1" fill="hold">
                                              <p:stCondLst>
                                                <p:cond delay="0"/>
                                              </p:stCondLst>
                                            </p:cTn>
                                            <p:tgtEl>
                                              <p:spTgt spid="90"/>
                                            </p:tgtEl>
                                            <p:attrNameLst>
                                              <p:attrName>style.visibility</p:attrName>
                                            </p:attrNameLst>
                                          </p:cBhvr>
                                          <p:to>
                                            <p:strVal val="visible"/>
                                          </p:to>
                                        </p:set>
                                        <p:animEffect transition="in" filter="wipe(down)">
                                          <p:cBhvr>
                                            <p:cTn id="55" dur="750"/>
                                            <p:tgtEl>
                                              <p:spTgt spid="90"/>
                                            </p:tgtEl>
                                          </p:cBhvr>
                                        </p:animEffect>
                                      </p:childTnLst>
                                    </p:cTn>
                                  </p:par>
                                  <p:par>
                                    <p:cTn id="56" presetID="22" presetClass="entr" presetSubtype="1" fill="hold" nodeType="withEffect">
                                      <p:stCondLst>
                                        <p:cond delay="750"/>
                                      </p:stCondLst>
                                      <p:childTnLst>
                                        <p:set>
                                          <p:cBhvr>
                                            <p:cTn id="57" dur="1" fill="hold">
                                              <p:stCondLst>
                                                <p:cond delay="0"/>
                                              </p:stCondLst>
                                            </p:cTn>
                                            <p:tgtEl>
                                              <p:spTgt spid="93"/>
                                            </p:tgtEl>
                                            <p:attrNameLst>
                                              <p:attrName>style.visibility</p:attrName>
                                            </p:attrNameLst>
                                          </p:cBhvr>
                                          <p:to>
                                            <p:strVal val="visible"/>
                                          </p:to>
                                        </p:set>
                                        <p:animEffect transition="in" filter="wipe(up)">
                                          <p:cBhvr>
                                            <p:cTn id="58" dur="750"/>
                                            <p:tgtEl>
                                              <p:spTgt spid="93"/>
                                            </p:tgtEl>
                                          </p:cBhvr>
                                        </p:animEffect>
                                      </p:childTnLst>
                                    </p:cTn>
                                  </p:par>
                                  <p:par>
                                    <p:cTn id="59" presetID="22" presetClass="entr" presetSubtype="1" fill="hold" nodeType="withEffect">
                                      <p:stCondLst>
                                        <p:cond delay="1000"/>
                                      </p:stCondLst>
                                      <p:childTnLst>
                                        <p:set>
                                          <p:cBhvr>
                                            <p:cTn id="60" dur="1" fill="hold">
                                              <p:stCondLst>
                                                <p:cond delay="0"/>
                                              </p:stCondLst>
                                            </p:cTn>
                                            <p:tgtEl>
                                              <p:spTgt spid="99"/>
                                            </p:tgtEl>
                                            <p:attrNameLst>
                                              <p:attrName>style.visibility</p:attrName>
                                            </p:attrNameLst>
                                          </p:cBhvr>
                                          <p:to>
                                            <p:strVal val="visible"/>
                                          </p:to>
                                        </p:set>
                                        <p:animEffect transition="in" filter="wipe(up)">
                                          <p:cBhvr>
                                            <p:cTn id="61" dur="750"/>
                                            <p:tgtEl>
                                              <p:spTgt spid="99"/>
                                            </p:tgtEl>
                                          </p:cBhvr>
                                        </p:animEffect>
                                      </p:childTnLst>
                                    </p:cTn>
                                  </p:par>
                                  <p:par>
                                    <p:cTn id="62" presetID="22" presetClass="entr" presetSubtype="1" fill="hold" nodeType="withEffect">
                                      <p:stCondLst>
                                        <p:cond delay="1250"/>
                                      </p:stCondLst>
                                      <p:childTnLst>
                                        <p:set>
                                          <p:cBhvr>
                                            <p:cTn id="63" dur="1" fill="hold">
                                              <p:stCondLst>
                                                <p:cond delay="0"/>
                                              </p:stCondLst>
                                            </p:cTn>
                                            <p:tgtEl>
                                              <p:spTgt spid="102"/>
                                            </p:tgtEl>
                                            <p:attrNameLst>
                                              <p:attrName>style.visibility</p:attrName>
                                            </p:attrNameLst>
                                          </p:cBhvr>
                                          <p:to>
                                            <p:strVal val="visible"/>
                                          </p:to>
                                        </p:set>
                                        <p:animEffect transition="in" filter="wipe(up)">
                                          <p:cBhvr>
                                            <p:cTn id="64" dur="750"/>
                                            <p:tgtEl>
                                              <p:spTgt spid="102"/>
                                            </p:tgtEl>
                                          </p:cBhvr>
                                        </p:animEffect>
                                      </p:childTnLst>
                                    </p:cTn>
                                  </p:par>
                                  <p:par>
                                    <p:cTn id="65" presetID="22" presetClass="entr" presetSubtype="1" fill="hold" nodeType="withEffect">
                                      <p:stCondLst>
                                        <p:cond delay="1500"/>
                                      </p:stCondLst>
                                      <p:childTnLst>
                                        <p:set>
                                          <p:cBhvr>
                                            <p:cTn id="66" dur="1" fill="hold">
                                              <p:stCondLst>
                                                <p:cond delay="0"/>
                                              </p:stCondLst>
                                            </p:cTn>
                                            <p:tgtEl>
                                              <p:spTgt spid="105"/>
                                            </p:tgtEl>
                                            <p:attrNameLst>
                                              <p:attrName>style.visibility</p:attrName>
                                            </p:attrNameLst>
                                          </p:cBhvr>
                                          <p:to>
                                            <p:strVal val="visible"/>
                                          </p:to>
                                        </p:set>
                                        <p:animEffect transition="in" filter="wipe(up)">
                                          <p:cBhvr>
                                            <p:cTn id="67" dur="750"/>
                                            <p:tgtEl>
                                              <p:spTgt spid="105"/>
                                            </p:tgtEl>
                                          </p:cBhvr>
                                        </p:animEffect>
                                      </p:childTnLst>
                                    </p:cTn>
                                  </p:par>
                                </p:childTnLst>
                              </p:cTn>
                            </p:par>
                            <p:par>
                              <p:cTn id="68" fill="hold">
                                <p:stCondLst>
                                  <p:cond delay="4750"/>
                                </p:stCondLst>
                                <p:childTnLst>
                                  <p:par>
                                    <p:cTn id="69" presetID="22" presetClass="entr" presetSubtype="4" fill="hold"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down)">
                                          <p:cBhvr>
                                            <p:cTn id="71" dur="500"/>
                                            <p:tgtEl>
                                              <p:spTgt spid="10"/>
                                            </p:tgtEl>
                                          </p:cBhvr>
                                        </p:animEffect>
                                      </p:childTnLst>
                                    </p:cTn>
                                  </p:par>
                                  <p:par>
                                    <p:cTn id="72" presetID="53" presetClass="entr" presetSubtype="16" fill="hold" grpId="0" nodeType="withEffect">
                                      <p:stCondLst>
                                        <p:cond delay="250"/>
                                      </p:stCondLst>
                                      <p:childTnLst>
                                        <p:set>
                                          <p:cBhvr>
                                            <p:cTn id="73" dur="1" fill="hold">
                                              <p:stCondLst>
                                                <p:cond delay="0"/>
                                              </p:stCondLst>
                                            </p:cTn>
                                            <p:tgtEl>
                                              <p:spTgt spid="109"/>
                                            </p:tgtEl>
                                            <p:attrNameLst>
                                              <p:attrName>style.visibility</p:attrName>
                                            </p:attrNameLst>
                                          </p:cBhvr>
                                          <p:to>
                                            <p:strVal val="visible"/>
                                          </p:to>
                                        </p:set>
                                        <p:anim calcmode="lin" valueType="num">
                                          <p:cBhvr>
                                            <p:cTn id="74" dur="500" fill="hold"/>
                                            <p:tgtEl>
                                              <p:spTgt spid="109"/>
                                            </p:tgtEl>
                                            <p:attrNameLst>
                                              <p:attrName>ppt_w</p:attrName>
                                            </p:attrNameLst>
                                          </p:cBhvr>
                                          <p:tavLst>
                                            <p:tav tm="0">
                                              <p:val>
                                                <p:fltVal val="0"/>
                                              </p:val>
                                            </p:tav>
                                            <p:tav tm="100000">
                                              <p:val>
                                                <p:strVal val="#ppt_w"/>
                                              </p:val>
                                            </p:tav>
                                          </p:tavLst>
                                        </p:anim>
                                        <p:anim calcmode="lin" valueType="num">
                                          <p:cBhvr>
                                            <p:cTn id="75" dur="500" fill="hold"/>
                                            <p:tgtEl>
                                              <p:spTgt spid="109"/>
                                            </p:tgtEl>
                                            <p:attrNameLst>
                                              <p:attrName>ppt_h</p:attrName>
                                            </p:attrNameLst>
                                          </p:cBhvr>
                                          <p:tavLst>
                                            <p:tav tm="0">
                                              <p:val>
                                                <p:fltVal val="0"/>
                                              </p:val>
                                            </p:tav>
                                            <p:tav tm="100000">
                                              <p:val>
                                                <p:strVal val="#ppt_h"/>
                                              </p:val>
                                            </p:tav>
                                          </p:tavLst>
                                        </p:anim>
                                        <p:animEffect transition="in" filter="fade">
                                          <p:cBhvr>
                                            <p:cTn id="76" dur="500"/>
                                            <p:tgtEl>
                                              <p:spTgt spid="109"/>
                                            </p:tgtEl>
                                          </p:cBhvr>
                                        </p:animEffect>
                                      </p:childTnLst>
                                    </p:cTn>
                                  </p:par>
                                </p:childTnLst>
                              </p:cTn>
                            </p:par>
                            <p:par>
                              <p:cTn id="77" fill="hold">
                                <p:stCondLst>
                                  <p:cond delay="5500"/>
                                </p:stCondLst>
                                <p:childTnLst>
                                  <p:par>
                                    <p:cTn id="78" presetID="6" presetClass="emph" presetSubtype="0" fill="hold" grpId="1" nodeType="afterEffect">
                                      <p:stCondLst>
                                        <p:cond delay="0"/>
                                      </p:stCondLst>
                                      <p:childTnLst>
                                        <p:animScale>
                                          <p:cBhvr>
                                            <p:cTn id="79" dur="500" fill="hold"/>
                                            <p:tgtEl>
                                              <p:spTgt spid="109"/>
                                            </p:tgtEl>
                                          </p:cBhvr>
                                          <p:by x="150000" y="150000"/>
                                        </p:animScale>
                                      </p:childTnLst>
                                    </p:cTn>
                                  </p:par>
                                  <p:par>
                                    <p:cTn id="80" presetID="10" presetClass="exit" presetSubtype="0" fill="hold" grpId="2" nodeType="withEffect">
                                      <p:stCondLst>
                                        <p:cond delay="0"/>
                                      </p:stCondLst>
                                      <p:childTnLst>
                                        <p:animEffect transition="out" filter="fade">
                                          <p:cBhvr>
                                            <p:cTn id="81" dur="500"/>
                                            <p:tgtEl>
                                              <p:spTgt spid="109"/>
                                            </p:tgtEl>
                                          </p:cBhvr>
                                        </p:animEffect>
                                        <p:set>
                                          <p:cBhvr>
                                            <p:cTn id="82" dur="1" fill="hold">
                                              <p:stCondLst>
                                                <p:cond delay="499"/>
                                              </p:stCondLst>
                                            </p:cTn>
                                            <p:tgtEl>
                                              <p:spTgt spid="109"/>
                                            </p:tgtEl>
                                            <p:attrNameLst>
                                              <p:attrName>style.visibility</p:attrName>
                                            </p:attrNameLst>
                                          </p:cBhvr>
                                          <p:to>
                                            <p:strVal val="hidden"/>
                                          </p:to>
                                        </p:set>
                                      </p:childTnLst>
                                    </p:cTn>
                                  </p:par>
                                </p:childTnLst>
                              </p:cTn>
                            </p:par>
                            <p:par>
                              <p:cTn id="83" fill="hold">
                                <p:stCondLst>
                                  <p:cond delay="6000"/>
                                </p:stCondLst>
                                <p:childTnLst>
                                  <p:par>
                                    <p:cTn id="84" presetID="22" presetClass="entr" presetSubtype="1"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wipe(up)">
                                          <p:cBhvr>
                                            <p:cTn id="86" dur="500"/>
                                            <p:tgtEl>
                                              <p:spTgt spid="28"/>
                                            </p:tgtEl>
                                          </p:cBhvr>
                                        </p:animEffect>
                                      </p:childTnLst>
                                    </p:cTn>
                                  </p:par>
                                  <p:par>
                                    <p:cTn id="87" presetID="53" presetClass="entr" presetSubtype="16" fill="hold" grpId="0" nodeType="withEffect">
                                      <p:stCondLst>
                                        <p:cond delay="250"/>
                                      </p:stCondLst>
                                      <p:childTnLst>
                                        <p:set>
                                          <p:cBhvr>
                                            <p:cTn id="88" dur="1" fill="hold">
                                              <p:stCondLst>
                                                <p:cond delay="0"/>
                                              </p:stCondLst>
                                            </p:cTn>
                                            <p:tgtEl>
                                              <p:spTgt spid="110"/>
                                            </p:tgtEl>
                                            <p:attrNameLst>
                                              <p:attrName>style.visibility</p:attrName>
                                            </p:attrNameLst>
                                          </p:cBhvr>
                                          <p:to>
                                            <p:strVal val="visible"/>
                                          </p:to>
                                        </p:set>
                                        <p:anim calcmode="lin" valueType="num">
                                          <p:cBhvr>
                                            <p:cTn id="89" dur="500" fill="hold"/>
                                            <p:tgtEl>
                                              <p:spTgt spid="110"/>
                                            </p:tgtEl>
                                            <p:attrNameLst>
                                              <p:attrName>ppt_w</p:attrName>
                                            </p:attrNameLst>
                                          </p:cBhvr>
                                          <p:tavLst>
                                            <p:tav tm="0">
                                              <p:val>
                                                <p:fltVal val="0"/>
                                              </p:val>
                                            </p:tav>
                                            <p:tav tm="100000">
                                              <p:val>
                                                <p:strVal val="#ppt_w"/>
                                              </p:val>
                                            </p:tav>
                                          </p:tavLst>
                                        </p:anim>
                                        <p:anim calcmode="lin" valueType="num">
                                          <p:cBhvr>
                                            <p:cTn id="90" dur="500" fill="hold"/>
                                            <p:tgtEl>
                                              <p:spTgt spid="110"/>
                                            </p:tgtEl>
                                            <p:attrNameLst>
                                              <p:attrName>ppt_h</p:attrName>
                                            </p:attrNameLst>
                                          </p:cBhvr>
                                          <p:tavLst>
                                            <p:tav tm="0">
                                              <p:val>
                                                <p:fltVal val="0"/>
                                              </p:val>
                                            </p:tav>
                                            <p:tav tm="100000">
                                              <p:val>
                                                <p:strVal val="#ppt_h"/>
                                              </p:val>
                                            </p:tav>
                                          </p:tavLst>
                                        </p:anim>
                                        <p:animEffect transition="in" filter="fade">
                                          <p:cBhvr>
                                            <p:cTn id="91" dur="500"/>
                                            <p:tgtEl>
                                              <p:spTgt spid="110"/>
                                            </p:tgtEl>
                                          </p:cBhvr>
                                        </p:animEffect>
                                      </p:childTnLst>
                                    </p:cTn>
                                  </p:par>
                                </p:childTnLst>
                              </p:cTn>
                            </p:par>
                            <p:par>
                              <p:cTn id="92" fill="hold">
                                <p:stCondLst>
                                  <p:cond delay="6750"/>
                                </p:stCondLst>
                                <p:childTnLst>
                                  <p:par>
                                    <p:cTn id="93" presetID="6" presetClass="emph" presetSubtype="0" fill="hold" grpId="1" nodeType="afterEffect">
                                      <p:stCondLst>
                                        <p:cond delay="0"/>
                                      </p:stCondLst>
                                      <p:childTnLst>
                                        <p:animScale>
                                          <p:cBhvr>
                                            <p:cTn id="94" dur="500" fill="hold"/>
                                            <p:tgtEl>
                                              <p:spTgt spid="110"/>
                                            </p:tgtEl>
                                          </p:cBhvr>
                                          <p:by x="150000" y="150000"/>
                                        </p:animScale>
                                      </p:childTnLst>
                                    </p:cTn>
                                  </p:par>
                                  <p:par>
                                    <p:cTn id="95" presetID="10" presetClass="exit" presetSubtype="0" fill="hold" grpId="2" nodeType="withEffect">
                                      <p:stCondLst>
                                        <p:cond delay="0"/>
                                      </p:stCondLst>
                                      <p:childTnLst>
                                        <p:animEffect transition="out" filter="fade">
                                          <p:cBhvr>
                                            <p:cTn id="96" dur="500"/>
                                            <p:tgtEl>
                                              <p:spTgt spid="110"/>
                                            </p:tgtEl>
                                          </p:cBhvr>
                                        </p:animEffect>
                                        <p:set>
                                          <p:cBhvr>
                                            <p:cTn id="97" dur="1" fill="hold">
                                              <p:stCondLst>
                                                <p:cond delay="499"/>
                                              </p:stCondLst>
                                            </p:cTn>
                                            <p:tgtEl>
                                              <p:spTgt spid="110"/>
                                            </p:tgtEl>
                                            <p:attrNameLst>
                                              <p:attrName>style.visibility</p:attrName>
                                            </p:attrNameLst>
                                          </p:cBhvr>
                                          <p:to>
                                            <p:strVal val="hidden"/>
                                          </p:to>
                                        </p:set>
                                      </p:childTnLst>
                                    </p:cTn>
                                  </p:par>
                                </p:childTnLst>
                              </p:cTn>
                            </p:par>
                            <p:par>
                              <p:cTn id="98" fill="hold">
                                <p:stCondLst>
                                  <p:cond delay="7250"/>
                                </p:stCondLst>
                                <p:childTnLst>
                                  <p:par>
                                    <p:cTn id="99" presetID="22" presetClass="entr" presetSubtype="1" fill="hold" nodeType="after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up)">
                                          <p:cBhvr>
                                            <p:cTn id="101" dur="500"/>
                                            <p:tgtEl>
                                              <p:spTgt spid="25"/>
                                            </p:tgtEl>
                                          </p:cBhvr>
                                        </p:animEffect>
                                      </p:childTnLst>
                                    </p:cTn>
                                  </p:par>
                                  <p:par>
                                    <p:cTn id="102" presetID="53" presetClass="entr" presetSubtype="16" fill="hold" grpId="0" nodeType="withEffect">
                                      <p:stCondLst>
                                        <p:cond delay="250"/>
                                      </p:stCondLst>
                                      <p:childTnLst>
                                        <p:set>
                                          <p:cBhvr>
                                            <p:cTn id="103" dur="1" fill="hold">
                                              <p:stCondLst>
                                                <p:cond delay="0"/>
                                              </p:stCondLst>
                                            </p:cTn>
                                            <p:tgtEl>
                                              <p:spTgt spid="111"/>
                                            </p:tgtEl>
                                            <p:attrNameLst>
                                              <p:attrName>style.visibility</p:attrName>
                                            </p:attrNameLst>
                                          </p:cBhvr>
                                          <p:to>
                                            <p:strVal val="visible"/>
                                          </p:to>
                                        </p:set>
                                        <p:anim calcmode="lin" valueType="num">
                                          <p:cBhvr>
                                            <p:cTn id="104" dur="500" fill="hold"/>
                                            <p:tgtEl>
                                              <p:spTgt spid="111"/>
                                            </p:tgtEl>
                                            <p:attrNameLst>
                                              <p:attrName>ppt_w</p:attrName>
                                            </p:attrNameLst>
                                          </p:cBhvr>
                                          <p:tavLst>
                                            <p:tav tm="0">
                                              <p:val>
                                                <p:fltVal val="0"/>
                                              </p:val>
                                            </p:tav>
                                            <p:tav tm="100000">
                                              <p:val>
                                                <p:strVal val="#ppt_w"/>
                                              </p:val>
                                            </p:tav>
                                          </p:tavLst>
                                        </p:anim>
                                        <p:anim calcmode="lin" valueType="num">
                                          <p:cBhvr>
                                            <p:cTn id="105" dur="500" fill="hold"/>
                                            <p:tgtEl>
                                              <p:spTgt spid="111"/>
                                            </p:tgtEl>
                                            <p:attrNameLst>
                                              <p:attrName>ppt_h</p:attrName>
                                            </p:attrNameLst>
                                          </p:cBhvr>
                                          <p:tavLst>
                                            <p:tav tm="0">
                                              <p:val>
                                                <p:fltVal val="0"/>
                                              </p:val>
                                            </p:tav>
                                            <p:tav tm="100000">
                                              <p:val>
                                                <p:strVal val="#ppt_h"/>
                                              </p:val>
                                            </p:tav>
                                          </p:tavLst>
                                        </p:anim>
                                        <p:animEffect transition="in" filter="fade">
                                          <p:cBhvr>
                                            <p:cTn id="106" dur="500"/>
                                            <p:tgtEl>
                                              <p:spTgt spid="111"/>
                                            </p:tgtEl>
                                          </p:cBhvr>
                                        </p:animEffect>
                                      </p:childTnLst>
                                    </p:cTn>
                                  </p:par>
                                </p:childTnLst>
                              </p:cTn>
                            </p:par>
                            <p:par>
                              <p:cTn id="107" fill="hold">
                                <p:stCondLst>
                                  <p:cond delay="8000"/>
                                </p:stCondLst>
                                <p:childTnLst>
                                  <p:par>
                                    <p:cTn id="108" presetID="6" presetClass="emph" presetSubtype="0" fill="hold" grpId="1" nodeType="afterEffect">
                                      <p:stCondLst>
                                        <p:cond delay="0"/>
                                      </p:stCondLst>
                                      <p:childTnLst>
                                        <p:animScale>
                                          <p:cBhvr>
                                            <p:cTn id="109" dur="500" fill="hold"/>
                                            <p:tgtEl>
                                              <p:spTgt spid="111"/>
                                            </p:tgtEl>
                                          </p:cBhvr>
                                          <p:by x="150000" y="150000"/>
                                        </p:animScale>
                                      </p:childTnLst>
                                    </p:cTn>
                                  </p:par>
                                  <p:par>
                                    <p:cTn id="110" presetID="10" presetClass="exit" presetSubtype="0" fill="hold" grpId="2" nodeType="withEffect">
                                      <p:stCondLst>
                                        <p:cond delay="0"/>
                                      </p:stCondLst>
                                      <p:childTnLst>
                                        <p:animEffect transition="out" filter="fade">
                                          <p:cBhvr>
                                            <p:cTn id="111" dur="500"/>
                                            <p:tgtEl>
                                              <p:spTgt spid="111"/>
                                            </p:tgtEl>
                                          </p:cBhvr>
                                        </p:animEffect>
                                        <p:set>
                                          <p:cBhvr>
                                            <p:cTn id="112" dur="1" fill="hold">
                                              <p:stCondLst>
                                                <p:cond delay="499"/>
                                              </p:stCondLst>
                                            </p:cTn>
                                            <p:tgtEl>
                                              <p:spTgt spid="111"/>
                                            </p:tgtEl>
                                            <p:attrNameLst>
                                              <p:attrName>style.visibility</p:attrName>
                                            </p:attrNameLst>
                                          </p:cBhvr>
                                          <p:to>
                                            <p:strVal val="hidden"/>
                                          </p:to>
                                        </p:set>
                                      </p:childTnLst>
                                    </p:cTn>
                                  </p:par>
                                </p:childTnLst>
                              </p:cTn>
                            </p:par>
                            <p:par>
                              <p:cTn id="113" fill="hold">
                                <p:stCondLst>
                                  <p:cond delay="8500"/>
                                </p:stCondLst>
                                <p:childTnLst>
                                  <p:par>
                                    <p:cTn id="114" presetID="22" presetClass="entr" presetSubtype="2" fill="hold" nodeType="afterEffect">
                                      <p:stCondLst>
                                        <p:cond delay="0"/>
                                      </p:stCondLst>
                                      <p:childTnLst>
                                        <p:set>
                                          <p:cBhvr>
                                            <p:cTn id="115" dur="1" fill="hold">
                                              <p:stCondLst>
                                                <p:cond delay="0"/>
                                              </p:stCondLst>
                                            </p:cTn>
                                            <p:tgtEl>
                                              <p:spTgt spid="22"/>
                                            </p:tgtEl>
                                            <p:attrNameLst>
                                              <p:attrName>style.visibility</p:attrName>
                                            </p:attrNameLst>
                                          </p:cBhvr>
                                          <p:to>
                                            <p:strVal val="visible"/>
                                          </p:to>
                                        </p:set>
                                        <p:animEffect transition="in" filter="wipe(right)">
                                          <p:cBhvr>
                                            <p:cTn id="116" dur="500"/>
                                            <p:tgtEl>
                                              <p:spTgt spid="22"/>
                                            </p:tgtEl>
                                          </p:cBhvr>
                                        </p:animEffect>
                                      </p:childTnLst>
                                    </p:cTn>
                                  </p:par>
                                  <p:par>
                                    <p:cTn id="117" presetID="53" presetClass="entr" presetSubtype="16" fill="hold" grpId="0" nodeType="withEffect">
                                      <p:stCondLst>
                                        <p:cond delay="250"/>
                                      </p:stCondLst>
                                      <p:childTnLst>
                                        <p:set>
                                          <p:cBhvr>
                                            <p:cTn id="118" dur="1" fill="hold">
                                              <p:stCondLst>
                                                <p:cond delay="0"/>
                                              </p:stCondLst>
                                            </p:cTn>
                                            <p:tgtEl>
                                              <p:spTgt spid="112"/>
                                            </p:tgtEl>
                                            <p:attrNameLst>
                                              <p:attrName>style.visibility</p:attrName>
                                            </p:attrNameLst>
                                          </p:cBhvr>
                                          <p:to>
                                            <p:strVal val="visible"/>
                                          </p:to>
                                        </p:set>
                                        <p:anim calcmode="lin" valueType="num">
                                          <p:cBhvr>
                                            <p:cTn id="119" dur="500" fill="hold"/>
                                            <p:tgtEl>
                                              <p:spTgt spid="112"/>
                                            </p:tgtEl>
                                            <p:attrNameLst>
                                              <p:attrName>ppt_w</p:attrName>
                                            </p:attrNameLst>
                                          </p:cBhvr>
                                          <p:tavLst>
                                            <p:tav tm="0">
                                              <p:val>
                                                <p:fltVal val="0"/>
                                              </p:val>
                                            </p:tav>
                                            <p:tav tm="100000">
                                              <p:val>
                                                <p:strVal val="#ppt_w"/>
                                              </p:val>
                                            </p:tav>
                                          </p:tavLst>
                                        </p:anim>
                                        <p:anim calcmode="lin" valueType="num">
                                          <p:cBhvr>
                                            <p:cTn id="120" dur="500" fill="hold"/>
                                            <p:tgtEl>
                                              <p:spTgt spid="112"/>
                                            </p:tgtEl>
                                            <p:attrNameLst>
                                              <p:attrName>ppt_h</p:attrName>
                                            </p:attrNameLst>
                                          </p:cBhvr>
                                          <p:tavLst>
                                            <p:tav tm="0">
                                              <p:val>
                                                <p:fltVal val="0"/>
                                              </p:val>
                                            </p:tav>
                                            <p:tav tm="100000">
                                              <p:val>
                                                <p:strVal val="#ppt_h"/>
                                              </p:val>
                                            </p:tav>
                                          </p:tavLst>
                                        </p:anim>
                                        <p:animEffect transition="in" filter="fade">
                                          <p:cBhvr>
                                            <p:cTn id="121" dur="500"/>
                                            <p:tgtEl>
                                              <p:spTgt spid="112"/>
                                            </p:tgtEl>
                                          </p:cBhvr>
                                        </p:animEffect>
                                      </p:childTnLst>
                                    </p:cTn>
                                  </p:par>
                                </p:childTnLst>
                              </p:cTn>
                            </p:par>
                            <p:par>
                              <p:cTn id="122" fill="hold">
                                <p:stCondLst>
                                  <p:cond delay="9250"/>
                                </p:stCondLst>
                                <p:childTnLst>
                                  <p:par>
                                    <p:cTn id="123" presetID="6" presetClass="emph" presetSubtype="0" fill="hold" grpId="1" nodeType="afterEffect">
                                      <p:stCondLst>
                                        <p:cond delay="0"/>
                                      </p:stCondLst>
                                      <p:childTnLst>
                                        <p:animScale>
                                          <p:cBhvr>
                                            <p:cTn id="124" dur="500" fill="hold"/>
                                            <p:tgtEl>
                                              <p:spTgt spid="112"/>
                                            </p:tgtEl>
                                          </p:cBhvr>
                                          <p:by x="150000" y="150000"/>
                                        </p:animScale>
                                      </p:childTnLst>
                                    </p:cTn>
                                  </p:par>
                                  <p:par>
                                    <p:cTn id="125" presetID="10" presetClass="exit" presetSubtype="0" fill="hold" grpId="2" nodeType="withEffect">
                                      <p:stCondLst>
                                        <p:cond delay="0"/>
                                      </p:stCondLst>
                                      <p:childTnLst>
                                        <p:animEffect transition="out" filter="fade">
                                          <p:cBhvr>
                                            <p:cTn id="126" dur="500"/>
                                            <p:tgtEl>
                                              <p:spTgt spid="112"/>
                                            </p:tgtEl>
                                          </p:cBhvr>
                                        </p:animEffect>
                                        <p:set>
                                          <p:cBhvr>
                                            <p:cTn id="127" dur="1" fill="hold">
                                              <p:stCondLst>
                                                <p:cond delay="499"/>
                                              </p:stCondLst>
                                            </p:cTn>
                                            <p:tgtEl>
                                              <p:spTgt spid="112"/>
                                            </p:tgtEl>
                                            <p:attrNameLst>
                                              <p:attrName>style.visibility</p:attrName>
                                            </p:attrNameLst>
                                          </p:cBhvr>
                                          <p:to>
                                            <p:strVal val="hidden"/>
                                          </p:to>
                                        </p:set>
                                      </p:childTnLst>
                                    </p:cTn>
                                  </p:par>
                                </p:childTnLst>
                              </p:cTn>
                            </p:par>
                            <p:par>
                              <p:cTn id="128" fill="hold">
                                <p:stCondLst>
                                  <p:cond delay="9750"/>
                                </p:stCondLst>
                                <p:childTnLst>
                                  <p:par>
                                    <p:cTn id="129" presetID="22" presetClass="entr" presetSubtype="2" fill="hold" nodeType="afterEffect">
                                      <p:stCondLst>
                                        <p:cond delay="0"/>
                                      </p:stCondLst>
                                      <p:childTnLst>
                                        <p:set>
                                          <p:cBhvr>
                                            <p:cTn id="130" dur="1" fill="hold">
                                              <p:stCondLst>
                                                <p:cond delay="0"/>
                                              </p:stCondLst>
                                            </p:cTn>
                                            <p:tgtEl>
                                              <p:spTgt spid="19"/>
                                            </p:tgtEl>
                                            <p:attrNameLst>
                                              <p:attrName>style.visibility</p:attrName>
                                            </p:attrNameLst>
                                          </p:cBhvr>
                                          <p:to>
                                            <p:strVal val="visible"/>
                                          </p:to>
                                        </p:set>
                                        <p:animEffect transition="in" filter="wipe(right)">
                                          <p:cBhvr>
                                            <p:cTn id="131" dur="500"/>
                                            <p:tgtEl>
                                              <p:spTgt spid="19"/>
                                            </p:tgtEl>
                                          </p:cBhvr>
                                        </p:animEffect>
                                      </p:childTnLst>
                                    </p:cTn>
                                  </p:par>
                                  <p:par>
                                    <p:cTn id="132" presetID="53" presetClass="entr" presetSubtype="16" fill="hold" grpId="0" nodeType="withEffect">
                                      <p:stCondLst>
                                        <p:cond delay="250"/>
                                      </p:stCondLst>
                                      <p:childTnLst>
                                        <p:set>
                                          <p:cBhvr>
                                            <p:cTn id="133" dur="1" fill="hold">
                                              <p:stCondLst>
                                                <p:cond delay="0"/>
                                              </p:stCondLst>
                                            </p:cTn>
                                            <p:tgtEl>
                                              <p:spTgt spid="113"/>
                                            </p:tgtEl>
                                            <p:attrNameLst>
                                              <p:attrName>style.visibility</p:attrName>
                                            </p:attrNameLst>
                                          </p:cBhvr>
                                          <p:to>
                                            <p:strVal val="visible"/>
                                          </p:to>
                                        </p:set>
                                        <p:anim calcmode="lin" valueType="num">
                                          <p:cBhvr>
                                            <p:cTn id="134" dur="500" fill="hold"/>
                                            <p:tgtEl>
                                              <p:spTgt spid="113"/>
                                            </p:tgtEl>
                                            <p:attrNameLst>
                                              <p:attrName>ppt_w</p:attrName>
                                            </p:attrNameLst>
                                          </p:cBhvr>
                                          <p:tavLst>
                                            <p:tav tm="0">
                                              <p:val>
                                                <p:fltVal val="0"/>
                                              </p:val>
                                            </p:tav>
                                            <p:tav tm="100000">
                                              <p:val>
                                                <p:strVal val="#ppt_w"/>
                                              </p:val>
                                            </p:tav>
                                          </p:tavLst>
                                        </p:anim>
                                        <p:anim calcmode="lin" valueType="num">
                                          <p:cBhvr>
                                            <p:cTn id="135" dur="500" fill="hold"/>
                                            <p:tgtEl>
                                              <p:spTgt spid="113"/>
                                            </p:tgtEl>
                                            <p:attrNameLst>
                                              <p:attrName>ppt_h</p:attrName>
                                            </p:attrNameLst>
                                          </p:cBhvr>
                                          <p:tavLst>
                                            <p:tav tm="0">
                                              <p:val>
                                                <p:fltVal val="0"/>
                                              </p:val>
                                            </p:tav>
                                            <p:tav tm="100000">
                                              <p:val>
                                                <p:strVal val="#ppt_h"/>
                                              </p:val>
                                            </p:tav>
                                          </p:tavLst>
                                        </p:anim>
                                        <p:animEffect transition="in" filter="fade">
                                          <p:cBhvr>
                                            <p:cTn id="136" dur="500"/>
                                            <p:tgtEl>
                                              <p:spTgt spid="113"/>
                                            </p:tgtEl>
                                          </p:cBhvr>
                                        </p:animEffect>
                                      </p:childTnLst>
                                    </p:cTn>
                                  </p:par>
                                </p:childTnLst>
                              </p:cTn>
                            </p:par>
                            <p:par>
                              <p:cTn id="137" fill="hold">
                                <p:stCondLst>
                                  <p:cond delay="10500"/>
                                </p:stCondLst>
                                <p:childTnLst>
                                  <p:par>
                                    <p:cTn id="138" presetID="6" presetClass="emph" presetSubtype="0" fill="hold" grpId="1" nodeType="afterEffect">
                                      <p:stCondLst>
                                        <p:cond delay="0"/>
                                      </p:stCondLst>
                                      <p:childTnLst>
                                        <p:animScale>
                                          <p:cBhvr>
                                            <p:cTn id="139" dur="500" fill="hold"/>
                                            <p:tgtEl>
                                              <p:spTgt spid="113"/>
                                            </p:tgtEl>
                                          </p:cBhvr>
                                          <p:by x="150000" y="150000"/>
                                        </p:animScale>
                                      </p:childTnLst>
                                    </p:cTn>
                                  </p:par>
                                  <p:par>
                                    <p:cTn id="140" presetID="10" presetClass="exit" presetSubtype="0" fill="hold" grpId="2" nodeType="withEffect">
                                      <p:stCondLst>
                                        <p:cond delay="0"/>
                                      </p:stCondLst>
                                      <p:childTnLst>
                                        <p:animEffect transition="out" filter="fade">
                                          <p:cBhvr>
                                            <p:cTn id="141" dur="500"/>
                                            <p:tgtEl>
                                              <p:spTgt spid="113"/>
                                            </p:tgtEl>
                                          </p:cBhvr>
                                        </p:animEffect>
                                        <p:set>
                                          <p:cBhvr>
                                            <p:cTn id="142" dur="1" fill="hold">
                                              <p:stCondLst>
                                                <p:cond delay="499"/>
                                              </p:stCondLst>
                                            </p:cTn>
                                            <p:tgtEl>
                                              <p:spTgt spid="113"/>
                                            </p:tgtEl>
                                            <p:attrNameLst>
                                              <p:attrName>style.visibility</p:attrName>
                                            </p:attrNameLst>
                                          </p:cBhvr>
                                          <p:to>
                                            <p:strVal val="hidden"/>
                                          </p:to>
                                        </p:set>
                                      </p:childTnLst>
                                    </p:cTn>
                                  </p:par>
                                </p:childTnLst>
                              </p:cTn>
                            </p:par>
                            <p:par>
                              <p:cTn id="143" fill="hold">
                                <p:stCondLst>
                                  <p:cond delay="11000"/>
                                </p:stCondLst>
                                <p:childTnLst>
                                  <p:par>
                                    <p:cTn id="144" presetID="22" presetClass="entr" presetSubtype="4" fill="hold" nodeType="afterEffect">
                                      <p:stCondLst>
                                        <p:cond delay="0"/>
                                      </p:stCondLst>
                                      <p:childTnLst>
                                        <p:set>
                                          <p:cBhvr>
                                            <p:cTn id="145" dur="1" fill="hold">
                                              <p:stCondLst>
                                                <p:cond delay="0"/>
                                              </p:stCondLst>
                                            </p:cTn>
                                            <p:tgtEl>
                                              <p:spTgt spid="16"/>
                                            </p:tgtEl>
                                            <p:attrNameLst>
                                              <p:attrName>style.visibility</p:attrName>
                                            </p:attrNameLst>
                                          </p:cBhvr>
                                          <p:to>
                                            <p:strVal val="visible"/>
                                          </p:to>
                                        </p:set>
                                        <p:animEffect transition="in" filter="wipe(down)">
                                          <p:cBhvr>
                                            <p:cTn id="146" dur="500"/>
                                            <p:tgtEl>
                                              <p:spTgt spid="16"/>
                                            </p:tgtEl>
                                          </p:cBhvr>
                                        </p:animEffect>
                                      </p:childTnLst>
                                    </p:cTn>
                                  </p:par>
                                  <p:par>
                                    <p:cTn id="147" presetID="53" presetClass="entr" presetSubtype="16" fill="hold" grpId="0" nodeType="withEffect">
                                      <p:stCondLst>
                                        <p:cond delay="250"/>
                                      </p:stCondLst>
                                      <p:childTnLst>
                                        <p:set>
                                          <p:cBhvr>
                                            <p:cTn id="148" dur="1" fill="hold">
                                              <p:stCondLst>
                                                <p:cond delay="0"/>
                                              </p:stCondLst>
                                            </p:cTn>
                                            <p:tgtEl>
                                              <p:spTgt spid="114"/>
                                            </p:tgtEl>
                                            <p:attrNameLst>
                                              <p:attrName>style.visibility</p:attrName>
                                            </p:attrNameLst>
                                          </p:cBhvr>
                                          <p:to>
                                            <p:strVal val="visible"/>
                                          </p:to>
                                        </p:set>
                                        <p:anim calcmode="lin" valueType="num">
                                          <p:cBhvr>
                                            <p:cTn id="149" dur="500" fill="hold"/>
                                            <p:tgtEl>
                                              <p:spTgt spid="114"/>
                                            </p:tgtEl>
                                            <p:attrNameLst>
                                              <p:attrName>ppt_w</p:attrName>
                                            </p:attrNameLst>
                                          </p:cBhvr>
                                          <p:tavLst>
                                            <p:tav tm="0">
                                              <p:val>
                                                <p:fltVal val="0"/>
                                              </p:val>
                                            </p:tav>
                                            <p:tav tm="100000">
                                              <p:val>
                                                <p:strVal val="#ppt_w"/>
                                              </p:val>
                                            </p:tav>
                                          </p:tavLst>
                                        </p:anim>
                                        <p:anim calcmode="lin" valueType="num">
                                          <p:cBhvr>
                                            <p:cTn id="150" dur="500" fill="hold"/>
                                            <p:tgtEl>
                                              <p:spTgt spid="114"/>
                                            </p:tgtEl>
                                            <p:attrNameLst>
                                              <p:attrName>ppt_h</p:attrName>
                                            </p:attrNameLst>
                                          </p:cBhvr>
                                          <p:tavLst>
                                            <p:tav tm="0">
                                              <p:val>
                                                <p:fltVal val="0"/>
                                              </p:val>
                                            </p:tav>
                                            <p:tav tm="100000">
                                              <p:val>
                                                <p:strVal val="#ppt_h"/>
                                              </p:val>
                                            </p:tav>
                                          </p:tavLst>
                                        </p:anim>
                                        <p:animEffect transition="in" filter="fade">
                                          <p:cBhvr>
                                            <p:cTn id="151" dur="500"/>
                                            <p:tgtEl>
                                              <p:spTgt spid="114"/>
                                            </p:tgtEl>
                                          </p:cBhvr>
                                        </p:animEffect>
                                      </p:childTnLst>
                                    </p:cTn>
                                  </p:par>
                                </p:childTnLst>
                              </p:cTn>
                            </p:par>
                            <p:par>
                              <p:cTn id="152" fill="hold">
                                <p:stCondLst>
                                  <p:cond delay="11750"/>
                                </p:stCondLst>
                                <p:childTnLst>
                                  <p:par>
                                    <p:cTn id="153" presetID="6" presetClass="emph" presetSubtype="0" fill="hold" grpId="1" nodeType="afterEffect">
                                      <p:stCondLst>
                                        <p:cond delay="0"/>
                                      </p:stCondLst>
                                      <p:childTnLst>
                                        <p:animScale>
                                          <p:cBhvr>
                                            <p:cTn id="154" dur="500" fill="hold"/>
                                            <p:tgtEl>
                                              <p:spTgt spid="114"/>
                                            </p:tgtEl>
                                          </p:cBhvr>
                                          <p:by x="150000" y="150000"/>
                                        </p:animScale>
                                      </p:childTnLst>
                                    </p:cTn>
                                  </p:par>
                                  <p:par>
                                    <p:cTn id="155" presetID="10" presetClass="exit" presetSubtype="0" fill="hold" grpId="2" nodeType="withEffect">
                                      <p:stCondLst>
                                        <p:cond delay="0"/>
                                      </p:stCondLst>
                                      <p:childTnLst>
                                        <p:animEffect transition="out" filter="fade">
                                          <p:cBhvr>
                                            <p:cTn id="156" dur="500"/>
                                            <p:tgtEl>
                                              <p:spTgt spid="114"/>
                                            </p:tgtEl>
                                          </p:cBhvr>
                                        </p:animEffect>
                                        <p:set>
                                          <p:cBhvr>
                                            <p:cTn id="157" dur="1" fill="hold">
                                              <p:stCondLst>
                                                <p:cond delay="499"/>
                                              </p:stCondLst>
                                            </p:cTn>
                                            <p:tgtEl>
                                              <p:spTgt spid="114"/>
                                            </p:tgtEl>
                                            <p:attrNameLst>
                                              <p:attrName>style.visibility</p:attrName>
                                            </p:attrNameLst>
                                          </p:cBhvr>
                                          <p:to>
                                            <p:strVal val="hidden"/>
                                          </p:to>
                                        </p:set>
                                      </p:childTnLst>
                                    </p:cTn>
                                  </p:par>
                                </p:childTnLst>
                              </p:cTn>
                            </p:par>
                            <p:par>
                              <p:cTn id="158" fill="hold">
                                <p:stCondLst>
                                  <p:cond delay="12250"/>
                                </p:stCondLst>
                                <p:childTnLst>
                                  <p:par>
                                    <p:cTn id="159" presetID="22" presetClass="entr" presetSubtype="4" fill="hold" nodeType="afterEffect">
                                      <p:stCondLst>
                                        <p:cond delay="0"/>
                                      </p:stCondLst>
                                      <p:childTnLst>
                                        <p:set>
                                          <p:cBhvr>
                                            <p:cTn id="160" dur="1" fill="hold">
                                              <p:stCondLst>
                                                <p:cond delay="0"/>
                                              </p:stCondLst>
                                            </p:cTn>
                                            <p:tgtEl>
                                              <p:spTgt spid="7"/>
                                            </p:tgtEl>
                                            <p:attrNameLst>
                                              <p:attrName>style.visibility</p:attrName>
                                            </p:attrNameLst>
                                          </p:cBhvr>
                                          <p:to>
                                            <p:strVal val="visible"/>
                                          </p:to>
                                        </p:set>
                                        <p:animEffect transition="in" filter="wipe(down)">
                                          <p:cBhvr>
                                            <p:cTn id="161" dur="500"/>
                                            <p:tgtEl>
                                              <p:spTgt spid="7"/>
                                            </p:tgtEl>
                                          </p:cBhvr>
                                        </p:animEffect>
                                      </p:childTnLst>
                                    </p:cTn>
                                  </p:par>
                                </p:childTnLst>
                              </p:cTn>
                            </p:par>
                            <p:par>
                              <p:cTn id="162" fill="hold">
                                <p:stCondLst>
                                  <p:cond delay="12750"/>
                                </p:stCondLst>
                                <p:childTnLst>
                                  <p:par>
                                    <p:cTn id="163" presetID="53" presetClass="entr" presetSubtype="16" fill="hold" grpId="0" nodeType="afterEffect">
                                      <p:stCondLst>
                                        <p:cond delay="0"/>
                                      </p:stCondLst>
                                      <p:childTnLst>
                                        <p:set>
                                          <p:cBhvr>
                                            <p:cTn id="164" dur="1" fill="hold">
                                              <p:stCondLst>
                                                <p:cond delay="0"/>
                                              </p:stCondLst>
                                            </p:cTn>
                                            <p:tgtEl>
                                              <p:spTgt spid="115"/>
                                            </p:tgtEl>
                                            <p:attrNameLst>
                                              <p:attrName>style.visibility</p:attrName>
                                            </p:attrNameLst>
                                          </p:cBhvr>
                                          <p:to>
                                            <p:strVal val="visible"/>
                                          </p:to>
                                        </p:set>
                                        <p:anim calcmode="lin" valueType="num">
                                          <p:cBhvr>
                                            <p:cTn id="165" dur="500" fill="hold"/>
                                            <p:tgtEl>
                                              <p:spTgt spid="115"/>
                                            </p:tgtEl>
                                            <p:attrNameLst>
                                              <p:attrName>ppt_w</p:attrName>
                                            </p:attrNameLst>
                                          </p:cBhvr>
                                          <p:tavLst>
                                            <p:tav tm="0">
                                              <p:val>
                                                <p:fltVal val="0"/>
                                              </p:val>
                                            </p:tav>
                                            <p:tav tm="100000">
                                              <p:val>
                                                <p:strVal val="#ppt_w"/>
                                              </p:val>
                                            </p:tav>
                                          </p:tavLst>
                                        </p:anim>
                                        <p:anim calcmode="lin" valueType="num">
                                          <p:cBhvr>
                                            <p:cTn id="166" dur="500" fill="hold"/>
                                            <p:tgtEl>
                                              <p:spTgt spid="115"/>
                                            </p:tgtEl>
                                            <p:attrNameLst>
                                              <p:attrName>ppt_h</p:attrName>
                                            </p:attrNameLst>
                                          </p:cBhvr>
                                          <p:tavLst>
                                            <p:tav tm="0">
                                              <p:val>
                                                <p:fltVal val="0"/>
                                              </p:val>
                                            </p:tav>
                                            <p:tav tm="100000">
                                              <p:val>
                                                <p:strVal val="#ppt_h"/>
                                              </p:val>
                                            </p:tav>
                                          </p:tavLst>
                                        </p:anim>
                                        <p:animEffect transition="in" filter="fade">
                                          <p:cBhvr>
                                            <p:cTn id="167" dur="500"/>
                                            <p:tgtEl>
                                              <p:spTgt spid="115"/>
                                            </p:tgtEl>
                                          </p:cBhvr>
                                        </p:animEffect>
                                      </p:childTnLst>
                                    </p:cTn>
                                  </p:par>
                                </p:childTnLst>
                              </p:cTn>
                            </p:par>
                            <p:par>
                              <p:cTn id="168" fill="hold">
                                <p:stCondLst>
                                  <p:cond delay="13250"/>
                                </p:stCondLst>
                                <p:childTnLst>
                                  <p:par>
                                    <p:cTn id="169" presetID="6" presetClass="emph" presetSubtype="0" fill="hold" grpId="1" nodeType="afterEffect">
                                      <p:stCondLst>
                                        <p:cond delay="0"/>
                                      </p:stCondLst>
                                      <p:childTnLst>
                                        <p:animScale>
                                          <p:cBhvr>
                                            <p:cTn id="170" dur="500" fill="hold"/>
                                            <p:tgtEl>
                                              <p:spTgt spid="115"/>
                                            </p:tgtEl>
                                          </p:cBhvr>
                                          <p:by x="150000" y="150000"/>
                                        </p:animScale>
                                      </p:childTnLst>
                                    </p:cTn>
                                  </p:par>
                                  <p:par>
                                    <p:cTn id="171" presetID="10" presetClass="exit" presetSubtype="0" fill="hold" grpId="2" nodeType="withEffect">
                                      <p:stCondLst>
                                        <p:cond delay="0"/>
                                      </p:stCondLst>
                                      <p:childTnLst>
                                        <p:animEffect transition="out" filter="fade">
                                          <p:cBhvr>
                                            <p:cTn id="172" dur="500"/>
                                            <p:tgtEl>
                                              <p:spTgt spid="115"/>
                                            </p:tgtEl>
                                          </p:cBhvr>
                                        </p:animEffect>
                                        <p:set>
                                          <p:cBhvr>
                                            <p:cTn id="173" dur="1" fill="hold">
                                              <p:stCondLst>
                                                <p:cond delay="499"/>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09" grpId="0" animBg="1"/>
          <p:bldP spid="109" grpId="1" animBg="1"/>
          <p:bldP spid="109" grpId="2" animBg="1"/>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22</a:t>
            </a:fld>
            <a:endParaRPr lang="en"/>
          </a:p>
        </p:txBody>
      </p:sp>
      <p:sp>
        <p:nvSpPr>
          <p:cNvPr id="54" name="Google Shape;262;p17">
            <a:extLst>
              <a:ext uri="{FF2B5EF4-FFF2-40B4-BE49-F238E27FC236}">
                <a16:creationId xmlns:a16="http://schemas.microsoft.com/office/drawing/2014/main" id="{1A1A0892-1E7E-4221-846E-33B7B308A0B6}"/>
              </a:ext>
            </a:extLst>
          </p:cNvPr>
          <p:cNvSpPr txBox="1">
            <a:spLocks/>
          </p:cNvSpPr>
          <p:nvPr/>
        </p:nvSpPr>
        <p:spPr>
          <a:xfrm>
            <a:off x="172239" y="294717"/>
            <a:ext cx="1983200" cy="420800"/>
          </a:xfrm>
          <a:prstGeom prst="rect">
            <a:avLst/>
          </a:prstGeom>
          <a:noFill/>
          <a:ln>
            <a:noFill/>
          </a:ln>
        </p:spPr>
        <p:txBody>
          <a:bodyPr spcFirstLastPara="1" wrap="square" lIns="121900" tIns="121900" rIns="121900" bIns="121900" anchor="ctr" anchorCtr="0">
            <a:noAutofit/>
          </a:bodyPr>
          <a:lstStyle>
            <a:defPPr>
              <a:defRPr lang="en-US"/>
            </a:defPPr>
            <a:lvl1pPr marL="0" lvl="0" algn="r" defTabSz="914400" rtl="0" eaLnBrk="1" latinLnBrk="0" hangingPunct="1">
              <a:buNone/>
              <a:defRPr sz="1600" b="1" kern="1200">
                <a:solidFill>
                  <a:srgbClr val="FFFFFF"/>
                </a:solidFill>
                <a:latin typeface="Roboto Condensed"/>
                <a:ea typeface="Roboto Condensed"/>
                <a:cs typeface="Roboto Condensed"/>
                <a:sym typeface="Roboto Condensed"/>
              </a:defRPr>
            </a:lvl1pPr>
            <a:lvl2pPr marL="457200" lvl="1" algn="r" defTabSz="914400" rtl="0" eaLnBrk="1" latinLnBrk="0" hangingPunct="1">
              <a:buNone/>
              <a:defRPr sz="1600" b="1" kern="1200">
                <a:solidFill>
                  <a:srgbClr val="FFFFFF"/>
                </a:solidFill>
                <a:latin typeface="Roboto Condensed"/>
                <a:ea typeface="Roboto Condensed"/>
                <a:cs typeface="Roboto Condensed"/>
                <a:sym typeface="Roboto Condensed"/>
              </a:defRPr>
            </a:lvl2pPr>
            <a:lvl3pPr marL="914400" lvl="2" algn="r" defTabSz="914400" rtl="0" eaLnBrk="1" latinLnBrk="0" hangingPunct="1">
              <a:buNone/>
              <a:defRPr sz="1600" b="1" kern="1200">
                <a:solidFill>
                  <a:srgbClr val="FFFFFF"/>
                </a:solidFill>
                <a:latin typeface="Roboto Condensed"/>
                <a:ea typeface="Roboto Condensed"/>
                <a:cs typeface="Roboto Condensed"/>
                <a:sym typeface="Roboto Condensed"/>
              </a:defRPr>
            </a:lvl3pPr>
            <a:lvl4pPr marL="1371600" lvl="3" algn="r" defTabSz="914400" rtl="0" eaLnBrk="1" latinLnBrk="0" hangingPunct="1">
              <a:buNone/>
              <a:defRPr sz="1600" b="1" kern="1200">
                <a:solidFill>
                  <a:srgbClr val="FFFFFF"/>
                </a:solidFill>
                <a:latin typeface="Roboto Condensed"/>
                <a:ea typeface="Roboto Condensed"/>
                <a:cs typeface="Roboto Condensed"/>
                <a:sym typeface="Roboto Condensed"/>
              </a:defRPr>
            </a:lvl4pPr>
            <a:lvl5pPr marL="1828800" lvl="4" algn="r" defTabSz="914400" rtl="0" eaLnBrk="1" latinLnBrk="0" hangingPunct="1">
              <a:buNone/>
              <a:defRPr sz="1600" b="1" kern="1200">
                <a:solidFill>
                  <a:srgbClr val="FFFFFF"/>
                </a:solidFill>
                <a:latin typeface="Roboto Condensed"/>
                <a:ea typeface="Roboto Condensed"/>
                <a:cs typeface="Roboto Condensed"/>
                <a:sym typeface="Roboto Condensed"/>
              </a:defRPr>
            </a:lvl5pPr>
            <a:lvl6pPr marL="2286000" lvl="5" algn="r" defTabSz="914400" rtl="0" eaLnBrk="1" latinLnBrk="0" hangingPunct="1">
              <a:buNone/>
              <a:defRPr sz="1600" b="1" kern="1200">
                <a:solidFill>
                  <a:srgbClr val="FFFFFF"/>
                </a:solidFill>
                <a:latin typeface="Roboto Condensed"/>
                <a:ea typeface="Roboto Condensed"/>
                <a:cs typeface="Roboto Condensed"/>
                <a:sym typeface="Roboto Condensed"/>
              </a:defRPr>
            </a:lvl6pPr>
            <a:lvl7pPr marL="2743200" lvl="6" algn="r" defTabSz="914400" rtl="0" eaLnBrk="1" latinLnBrk="0" hangingPunct="1">
              <a:buNone/>
              <a:defRPr sz="1600" b="1" kern="1200">
                <a:solidFill>
                  <a:srgbClr val="FFFFFF"/>
                </a:solidFill>
                <a:latin typeface="Roboto Condensed"/>
                <a:ea typeface="Roboto Condensed"/>
                <a:cs typeface="Roboto Condensed"/>
                <a:sym typeface="Roboto Condensed"/>
              </a:defRPr>
            </a:lvl7pPr>
            <a:lvl8pPr marL="3200400" lvl="7" algn="r" defTabSz="914400" rtl="0" eaLnBrk="1" latinLnBrk="0" hangingPunct="1">
              <a:buNone/>
              <a:defRPr sz="1600" b="1" kern="1200">
                <a:solidFill>
                  <a:srgbClr val="FFFFFF"/>
                </a:solidFill>
                <a:latin typeface="Roboto Condensed"/>
                <a:ea typeface="Roboto Condensed"/>
                <a:cs typeface="Roboto Condensed"/>
                <a:sym typeface="Roboto Condensed"/>
              </a:defRPr>
            </a:lvl8pPr>
            <a:lvl9pPr marL="3657600" lvl="8" algn="r" defTabSz="914400" rtl="0" eaLnBrk="1" latinLnBrk="0" hangingPunct="1">
              <a:buNone/>
              <a:defRPr sz="1600" b="1" kern="1200">
                <a:solidFill>
                  <a:srgbClr val="FFFFFF"/>
                </a:solidFill>
                <a:latin typeface="Roboto Condensed"/>
                <a:ea typeface="Roboto Condensed"/>
                <a:cs typeface="Roboto Condensed"/>
                <a:sym typeface="Roboto Condensed"/>
              </a:defRPr>
            </a:lvl9pPr>
          </a:lstStyle>
          <a:p>
            <a:pPr defTabSz="1219170">
              <a:buClr>
                <a:srgbClr val="000000"/>
              </a:buClr>
            </a:pPr>
            <a:endParaRPr lang="en" kern="0" dirty="0"/>
          </a:p>
        </p:txBody>
      </p:sp>
      <p:sp>
        <p:nvSpPr>
          <p:cNvPr id="162" name="Google Shape;248;p17">
            <a:extLst>
              <a:ext uri="{FF2B5EF4-FFF2-40B4-BE49-F238E27FC236}">
                <a16:creationId xmlns:a16="http://schemas.microsoft.com/office/drawing/2014/main" id="{0D12A9BF-CEC2-4F8E-B993-C716F7988BA4}"/>
              </a:ext>
            </a:extLst>
          </p:cNvPr>
          <p:cNvSpPr txBox="1">
            <a:spLocks/>
          </p:cNvSpPr>
          <p:nvPr/>
        </p:nvSpPr>
        <p:spPr>
          <a:xfrm>
            <a:off x="1554029" y="505117"/>
            <a:ext cx="9083941" cy="76218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gn="ctr"/>
            <a:r>
              <a:rPr lang="en-US" sz="4800" kern="0" dirty="0">
                <a:solidFill>
                  <a:srgbClr val="FF9800"/>
                </a:solidFill>
              </a:rPr>
              <a:t>Containers</a:t>
            </a:r>
            <a:endParaRPr lang="en-US" sz="7200" kern="0" dirty="0">
              <a:solidFill>
                <a:srgbClr val="FF9800"/>
              </a:solidFill>
            </a:endParaRPr>
          </a:p>
        </p:txBody>
      </p:sp>
      <p:sp>
        <p:nvSpPr>
          <p:cNvPr id="6" name="Rectangle 5">
            <a:extLst>
              <a:ext uri="{FF2B5EF4-FFF2-40B4-BE49-F238E27FC236}">
                <a16:creationId xmlns:a16="http://schemas.microsoft.com/office/drawing/2014/main" id="{D8605627-4881-4066-B8BE-EAA8FB0660B7}"/>
              </a:ext>
            </a:extLst>
          </p:cNvPr>
          <p:cNvSpPr/>
          <p:nvPr/>
        </p:nvSpPr>
        <p:spPr>
          <a:xfrm>
            <a:off x="676069" y="4875242"/>
            <a:ext cx="3355942" cy="472243"/>
          </a:xfrm>
          <a:prstGeom prst="rect">
            <a:avLst/>
          </a:prstGeom>
          <a:solidFill>
            <a:srgbClr val="D9D9D9"/>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IN" sz="1400" dirty="0">
                <a:solidFill>
                  <a:schemeClr val="tx1">
                    <a:lumMod val="85000"/>
                    <a:lumOff val="15000"/>
                  </a:schemeClr>
                </a:solidFill>
              </a:rPr>
              <a:t>Physical Hardware</a:t>
            </a:r>
          </a:p>
        </p:txBody>
      </p:sp>
      <p:sp>
        <p:nvSpPr>
          <p:cNvPr id="7" name="Rectangle 6">
            <a:extLst>
              <a:ext uri="{FF2B5EF4-FFF2-40B4-BE49-F238E27FC236}">
                <a16:creationId xmlns:a16="http://schemas.microsoft.com/office/drawing/2014/main" id="{A68F64B1-46B1-4FB9-928A-733A2E307B4B}"/>
              </a:ext>
            </a:extLst>
          </p:cNvPr>
          <p:cNvSpPr/>
          <p:nvPr/>
        </p:nvSpPr>
        <p:spPr>
          <a:xfrm>
            <a:off x="676069" y="4212811"/>
            <a:ext cx="3355942" cy="476369"/>
          </a:xfrm>
          <a:prstGeom prst="rect">
            <a:avLst/>
          </a:prstGeom>
          <a:solidFill>
            <a:srgbClr val="445469"/>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IN" sz="1400" dirty="0"/>
              <a:t>Operating System (OS)</a:t>
            </a:r>
          </a:p>
        </p:txBody>
      </p:sp>
      <p:sp>
        <p:nvSpPr>
          <p:cNvPr id="8" name="Rectangle 7">
            <a:extLst>
              <a:ext uri="{FF2B5EF4-FFF2-40B4-BE49-F238E27FC236}">
                <a16:creationId xmlns:a16="http://schemas.microsoft.com/office/drawing/2014/main" id="{67223F4F-4885-43BC-A1BD-B784E0B7DC3A}"/>
              </a:ext>
            </a:extLst>
          </p:cNvPr>
          <p:cNvSpPr/>
          <p:nvPr/>
        </p:nvSpPr>
        <p:spPr>
          <a:xfrm>
            <a:off x="676069" y="3554506"/>
            <a:ext cx="3355942" cy="476369"/>
          </a:xfrm>
          <a:prstGeom prst="rect">
            <a:avLst/>
          </a:prstGeom>
          <a:solidFill>
            <a:srgbClr val="F29B26"/>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IN" sz="1400" dirty="0"/>
              <a:t>Application (App)</a:t>
            </a:r>
          </a:p>
        </p:txBody>
      </p:sp>
      <p:sp>
        <p:nvSpPr>
          <p:cNvPr id="9" name="Rectangle 8">
            <a:extLst>
              <a:ext uri="{FF2B5EF4-FFF2-40B4-BE49-F238E27FC236}">
                <a16:creationId xmlns:a16="http://schemas.microsoft.com/office/drawing/2014/main" id="{D31F1FCE-2ABB-49CE-90C7-B27D450C5DC5}"/>
              </a:ext>
            </a:extLst>
          </p:cNvPr>
          <p:cNvSpPr/>
          <p:nvPr/>
        </p:nvSpPr>
        <p:spPr>
          <a:xfrm>
            <a:off x="4457789" y="4875242"/>
            <a:ext cx="3355942" cy="472243"/>
          </a:xfrm>
          <a:prstGeom prst="rect">
            <a:avLst/>
          </a:prstGeom>
          <a:solidFill>
            <a:srgbClr val="D9D9D9"/>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IN" sz="1400" dirty="0">
                <a:solidFill>
                  <a:schemeClr val="tx1">
                    <a:lumMod val="85000"/>
                    <a:lumOff val="15000"/>
                  </a:schemeClr>
                </a:solidFill>
              </a:rPr>
              <a:t>Physical Hardware</a:t>
            </a:r>
          </a:p>
        </p:txBody>
      </p:sp>
      <p:sp>
        <p:nvSpPr>
          <p:cNvPr id="10" name="Rectangle 9">
            <a:extLst>
              <a:ext uri="{FF2B5EF4-FFF2-40B4-BE49-F238E27FC236}">
                <a16:creationId xmlns:a16="http://schemas.microsoft.com/office/drawing/2014/main" id="{B92F4699-28CF-464F-ACC6-CA0B1CD45E47}"/>
              </a:ext>
            </a:extLst>
          </p:cNvPr>
          <p:cNvSpPr/>
          <p:nvPr/>
        </p:nvSpPr>
        <p:spPr>
          <a:xfrm>
            <a:off x="4457789" y="4212811"/>
            <a:ext cx="3355942" cy="476369"/>
          </a:xfrm>
          <a:prstGeom prst="rect">
            <a:avLst/>
          </a:prstGeom>
          <a:solidFill>
            <a:schemeClr val="accent3">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IN" sz="1400" dirty="0"/>
              <a:t>Hypervisor</a:t>
            </a:r>
          </a:p>
        </p:txBody>
      </p:sp>
      <p:sp>
        <p:nvSpPr>
          <p:cNvPr id="11" name="Rectangle 10">
            <a:extLst>
              <a:ext uri="{FF2B5EF4-FFF2-40B4-BE49-F238E27FC236}">
                <a16:creationId xmlns:a16="http://schemas.microsoft.com/office/drawing/2014/main" id="{8945A07B-61E6-4A64-BE14-0624458FDD53}"/>
              </a:ext>
            </a:extLst>
          </p:cNvPr>
          <p:cNvSpPr/>
          <p:nvPr/>
        </p:nvSpPr>
        <p:spPr>
          <a:xfrm>
            <a:off x="8239509" y="4875242"/>
            <a:ext cx="3355942" cy="472243"/>
          </a:xfrm>
          <a:prstGeom prst="rect">
            <a:avLst/>
          </a:prstGeom>
          <a:solidFill>
            <a:srgbClr val="D9D9D9"/>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IN" sz="1400" dirty="0">
                <a:solidFill>
                  <a:schemeClr val="tx1">
                    <a:lumMod val="85000"/>
                    <a:lumOff val="15000"/>
                  </a:schemeClr>
                </a:solidFill>
              </a:rPr>
              <a:t>Physical Hardware</a:t>
            </a:r>
          </a:p>
        </p:txBody>
      </p:sp>
      <p:sp>
        <p:nvSpPr>
          <p:cNvPr id="12" name="Rectangle 11">
            <a:extLst>
              <a:ext uri="{FF2B5EF4-FFF2-40B4-BE49-F238E27FC236}">
                <a16:creationId xmlns:a16="http://schemas.microsoft.com/office/drawing/2014/main" id="{5405C337-98F3-4F42-89FE-37576B44AE58}"/>
              </a:ext>
            </a:extLst>
          </p:cNvPr>
          <p:cNvSpPr/>
          <p:nvPr/>
        </p:nvSpPr>
        <p:spPr>
          <a:xfrm>
            <a:off x="8239509" y="4212811"/>
            <a:ext cx="3355942" cy="476369"/>
          </a:xfrm>
          <a:prstGeom prst="rect">
            <a:avLst/>
          </a:prstGeom>
          <a:solidFill>
            <a:srgbClr val="445469"/>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IN" sz="1400" dirty="0"/>
              <a:t>Linux Operating System</a:t>
            </a:r>
          </a:p>
        </p:txBody>
      </p:sp>
      <p:sp>
        <p:nvSpPr>
          <p:cNvPr id="13" name="TextBox 12">
            <a:extLst>
              <a:ext uri="{FF2B5EF4-FFF2-40B4-BE49-F238E27FC236}">
                <a16:creationId xmlns:a16="http://schemas.microsoft.com/office/drawing/2014/main" id="{E1E98A1F-6706-40ED-B962-3AD4A4B880EE}"/>
              </a:ext>
            </a:extLst>
          </p:cNvPr>
          <p:cNvSpPr txBox="1"/>
          <p:nvPr/>
        </p:nvSpPr>
        <p:spPr>
          <a:xfrm>
            <a:off x="1439990" y="5421329"/>
            <a:ext cx="1966692" cy="307777"/>
          </a:xfrm>
          <a:prstGeom prst="rect">
            <a:avLst/>
          </a:prstGeom>
          <a:noFill/>
        </p:spPr>
        <p:txBody>
          <a:bodyPr wrap="none" rtlCol="0">
            <a:spAutoFit/>
          </a:bodyPr>
          <a:lstStyle/>
          <a:p>
            <a:r>
              <a:rPr lang="en-IN" sz="1400" b="1" dirty="0">
                <a:solidFill>
                  <a:schemeClr val="accent4">
                    <a:lumMod val="50000"/>
                  </a:schemeClr>
                </a:solidFill>
              </a:rPr>
              <a:t>Traditional Approach</a:t>
            </a:r>
          </a:p>
        </p:txBody>
      </p:sp>
      <p:sp>
        <p:nvSpPr>
          <p:cNvPr id="14" name="TextBox 13">
            <a:extLst>
              <a:ext uri="{FF2B5EF4-FFF2-40B4-BE49-F238E27FC236}">
                <a16:creationId xmlns:a16="http://schemas.microsoft.com/office/drawing/2014/main" id="{D6B92491-AD8F-4FA2-A33C-D747EE17B2AE}"/>
              </a:ext>
            </a:extLst>
          </p:cNvPr>
          <p:cNvSpPr txBox="1"/>
          <p:nvPr/>
        </p:nvSpPr>
        <p:spPr>
          <a:xfrm>
            <a:off x="5612229" y="5405543"/>
            <a:ext cx="1305101" cy="307777"/>
          </a:xfrm>
          <a:prstGeom prst="rect">
            <a:avLst/>
          </a:prstGeom>
          <a:noFill/>
        </p:spPr>
        <p:txBody>
          <a:bodyPr wrap="none" rtlCol="0">
            <a:spAutoFit/>
          </a:bodyPr>
          <a:lstStyle>
            <a:defPPr>
              <a:defRPr lang="en-US"/>
            </a:defPPr>
            <a:lvl1pPr>
              <a:defRPr sz="1400" b="1">
                <a:solidFill>
                  <a:schemeClr val="accent4">
                    <a:lumMod val="50000"/>
                  </a:schemeClr>
                </a:solidFill>
              </a:defRPr>
            </a:lvl1pPr>
          </a:lstStyle>
          <a:p>
            <a:r>
              <a:rPr lang="en-IN" dirty="0"/>
              <a:t>Virtualization</a:t>
            </a:r>
          </a:p>
        </p:txBody>
      </p:sp>
      <p:sp>
        <p:nvSpPr>
          <p:cNvPr id="15" name="TextBox 14">
            <a:extLst>
              <a:ext uri="{FF2B5EF4-FFF2-40B4-BE49-F238E27FC236}">
                <a16:creationId xmlns:a16="http://schemas.microsoft.com/office/drawing/2014/main" id="{A350D84F-0F29-45FB-854E-81B3B7096329}"/>
              </a:ext>
            </a:extLst>
          </p:cNvPr>
          <p:cNvSpPr txBox="1"/>
          <p:nvPr/>
        </p:nvSpPr>
        <p:spPr>
          <a:xfrm>
            <a:off x="9012314" y="5394537"/>
            <a:ext cx="1585690" cy="307777"/>
          </a:xfrm>
          <a:prstGeom prst="rect">
            <a:avLst/>
          </a:prstGeom>
          <a:noFill/>
        </p:spPr>
        <p:txBody>
          <a:bodyPr wrap="none" rtlCol="0">
            <a:spAutoFit/>
          </a:bodyPr>
          <a:lstStyle/>
          <a:p>
            <a:r>
              <a:rPr lang="en-IN" sz="1400" b="1" dirty="0">
                <a:solidFill>
                  <a:schemeClr val="accent4">
                    <a:lumMod val="50000"/>
                  </a:schemeClr>
                </a:solidFill>
              </a:rPr>
              <a:t>Containerization</a:t>
            </a:r>
          </a:p>
        </p:txBody>
      </p:sp>
      <p:sp>
        <p:nvSpPr>
          <p:cNvPr id="16" name="Rectangle 15">
            <a:extLst>
              <a:ext uri="{FF2B5EF4-FFF2-40B4-BE49-F238E27FC236}">
                <a16:creationId xmlns:a16="http://schemas.microsoft.com/office/drawing/2014/main" id="{CBE97EC6-A465-40F4-862C-FC212E7E6323}"/>
              </a:ext>
            </a:extLst>
          </p:cNvPr>
          <p:cNvSpPr/>
          <p:nvPr/>
        </p:nvSpPr>
        <p:spPr>
          <a:xfrm>
            <a:off x="4904629" y="3424115"/>
            <a:ext cx="893975" cy="421105"/>
          </a:xfrm>
          <a:prstGeom prst="rect">
            <a:avLst/>
          </a:prstGeom>
          <a:solidFill>
            <a:srgbClr val="445469"/>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IN" sz="1400" dirty="0"/>
              <a:t>Guest OS</a:t>
            </a:r>
          </a:p>
        </p:txBody>
      </p:sp>
      <p:sp>
        <p:nvSpPr>
          <p:cNvPr id="17" name="Rectangle 16">
            <a:extLst>
              <a:ext uri="{FF2B5EF4-FFF2-40B4-BE49-F238E27FC236}">
                <a16:creationId xmlns:a16="http://schemas.microsoft.com/office/drawing/2014/main" id="{6D1795B3-3ADB-4274-83D2-6447F83B729C}"/>
              </a:ext>
            </a:extLst>
          </p:cNvPr>
          <p:cNvSpPr/>
          <p:nvPr/>
        </p:nvSpPr>
        <p:spPr>
          <a:xfrm>
            <a:off x="6476966" y="3414716"/>
            <a:ext cx="893975" cy="421105"/>
          </a:xfrm>
          <a:prstGeom prst="rect">
            <a:avLst/>
          </a:prstGeom>
          <a:solidFill>
            <a:srgbClr val="445469"/>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IN" sz="1400" dirty="0"/>
              <a:t>Guest OS</a:t>
            </a:r>
          </a:p>
        </p:txBody>
      </p:sp>
      <p:sp>
        <p:nvSpPr>
          <p:cNvPr id="18" name="Rectangle 17">
            <a:extLst>
              <a:ext uri="{FF2B5EF4-FFF2-40B4-BE49-F238E27FC236}">
                <a16:creationId xmlns:a16="http://schemas.microsoft.com/office/drawing/2014/main" id="{19943AAA-9B58-45D4-AFCD-3DCE7BD4771F}"/>
              </a:ext>
            </a:extLst>
          </p:cNvPr>
          <p:cNvSpPr/>
          <p:nvPr/>
        </p:nvSpPr>
        <p:spPr>
          <a:xfrm>
            <a:off x="4828086" y="1915228"/>
            <a:ext cx="1063658" cy="2143027"/>
          </a:xfrm>
          <a:prstGeom prst="rect">
            <a:avLst/>
          </a:prstGeom>
          <a:no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41321CBC-48DE-40F2-BF53-5DD7BDA5C93D}"/>
              </a:ext>
            </a:extLst>
          </p:cNvPr>
          <p:cNvSpPr/>
          <p:nvPr/>
        </p:nvSpPr>
        <p:spPr>
          <a:xfrm>
            <a:off x="6406829" y="1913658"/>
            <a:ext cx="1063658" cy="2143027"/>
          </a:xfrm>
          <a:prstGeom prst="rect">
            <a:avLst/>
          </a:prstGeom>
          <a:no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0D243BB4-B658-4F9E-B96B-18949B898188}"/>
              </a:ext>
            </a:extLst>
          </p:cNvPr>
          <p:cNvSpPr txBox="1"/>
          <p:nvPr/>
        </p:nvSpPr>
        <p:spPr>
          <a:xfrm>
            <a:off x="5083236" y="2014385"/>
            <a:ext cx="553357" cy="307777"/>
          </a:xfrm>
          <a:prstGeom prst="rect">
            <a:avLst/>
          </a:prstGeom>
          <a:noFill/>
        </p:spPr>
        <p:txBody>
          <a:bodyPr wrap="none" rtlCol="0">
            <a:spAutoFit/>
          </a:bodyPr>
          <a:lstStyle/>
          <a:p>
            <a:r>
              <a:rPr lang="en-IN" sz="1400" dirty="0">
                <a:solidFill>
                  <a:schemeClr val="bg1">
                    <a:lumMod val="50000"/>
                  </a:schemeClr>
                </a:solidFill>
              </a:rPr>
              <a:t>VM1</a:t>
            </a:r>
          </a:p>
        </p:txBody>
      </p:sp>
      <p:sp>
        <p:nvSpPr>
          <p:cNvPr id="21" name="TextBox 20">
            <a:extLst>
              <a:ext uri="{FF2B5EF4-FFF2-40B4-BE49-F238E27FC236}">
                <a16:creationId xmlns:a16="http://schemas.microsoft.com/office/drawing/2014/main" id="{ADE97DE9-0D0A-4442-BBEC-D0C39348CEBD}"/>
              </a:ext>
            </a:extLst>
          </p:cNvPr>
          <p:cNvSpPr txBox="1"/>
          <p:nvPr/>
        </p:nvSpPr>
        <p:spPr>
          <a:xfrm>
            <a:off x="6617950" y="2012816"/>
            <a:ext cx="553357" cy="307777"/>
          </a:xfrm>
          <a:prstGeom prst="rect">
            <a:avLst/>
          </a:prstGeom>
          <a:noFill/>
        </p:spPr>
        <p:txBody>
          <a:bodyPr wrap="none" rtlCol="0">
            <a:spAutoFit/>
          </a:bodyPr>
          <a:lstStyle/>
          <a:p>
            <a:r>
              <a:rPr lang="en-IN" sz="1400" dirty="0">
                <a:solidFill>
                  <a:schemeClr val="bg1">
                    <a:lumMod val="50000"/>
                  </a:schemeClr>
                </a:solidFill>
              </a:rPr>
              <a:t>VM2</a:t>
            </a:r>
          </a:p>
        </p:txBody>
      </p:sp>
      <p:sp>
        <p:nvSpPr>
          <p:cNvPr id="22" name="Rectangle 21">
            <a:extLst>
              <a:ext uri="{FF2B5EF4-FFF2-40B4-BE49-F238E27FC236}">
                <a16:creationId xmlns:a16="http://schemas.microsoft.com/office/drawing/2014/main" id="{1013E5D4-E4AC-4976-8022-A4C1AE921CFC}"/>
              </a:ext>
            </a:extLst>
          </p:cNvPr>
          <p:cNvSpPr/>
          <p:nvPr/>
        </p:nvSpPr>
        <p:spPr>
          <a:xfrm>
            <a:off x="8303389" y="3453964"/>
            <a:ext cx="893975" cy="363875"/>
          </a:xfrm>
          <a:prstGeom prst="rect">
            <a:avLst/>
          </a:prstGeom>
          <a:solidFill>
            <a:srgbClr val="F29B26"/>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IN" sz="1400" dirty="0"/>
              <a:t>App1</a:t>
            </a:r>
          </a:p>
        </p:txBody>
      </p:sp>
      <p:sp>
        <p:nvSpPr>
          <p:cNvPr id="23" name="Rectangle 22">
            <a:extLst>
              <a:ext uri="{FF2B5EF4-FFF2-40B4-BE49-F238E27FC236}">
                <a16:creationId xmlns:a16="http://schemas.microsoft.com/office/drawing/2014/main" id="{E82BBF95-16AF-4265-BCE0-946333B9B0FC}"/>
              </a:ext>
            </a:extLst>
          </p:cNvPr>
          <p:cNvSpPr/>
          <p:nvPr/>
        </p:nvSpPr>
        <p:spPr>
          <a:xfrm>
            <a:off x="9446581" y="3358444"/>
            <a:ext cx="893975" cy="453136"/>
          </a:xfrm>
          <a:prstGeom prst="rect">
            <a:avLst/>
          </a:prstGeom>
          <a:solidFill>
            <a:srgbClr val="445469"/>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IN" sz="1400" dirty="0"/>
              <a:t>Lib/ Binaries</a:t>
            </a:r>
          </a:p>
        </p:txBody>
      </p:sp>
      <p:sp>
        <p:nvSpPr>
          <p:cNvPr id="24" name="Rectangle 23">
            <a:extLst>
              <a:ext uri="{FF2B5EF4-FFF2-40B4-BE49-F238E27FC236}">
                <a16:creationId xmlns:a16="http://schemas.microsoft.com/office/drawing/2014/main" id="{6C251B04-427D-4639-8944-8DC6B4B82B55}"/>
              </a:ext>
            </a:extLst>
          </p:cNvPr>
          <p:cNvSpPr/>
          <p:nvPr/>
        </p:nvSpPr>
        <p:spPr>
          <a:xfrm>
            <a:off x="10601021" y="3358444"/>
            <a:ext cx="893975" cy="443285"/>
          </a:xfrm>
          <a:prstGeom prst="rect">
            <a:avLst/>
          </a:prstGeom>
          <a:solidFill>
            <a:srgbClr val="445469"/>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IN" sz="1400" dirty="0"/>
              <a:t>Mini </a:t>
            </a:r>
          </a:p>
          <a:p>
            <a:pPr algn="ctr"/>
            <a:r>
              <a:rPr lang="en-IN" sz="1400" dirty="0"/>
              <a:t>OS</a:t>
            </a:r>
          </a:p>
        </p:txBody>
      </p:sp>
      <p:sp>
        <p:nvSpPr>
          <p:cNvPr id="25" name="Rectangle 24">
            <a:extLst>
              <a:ext uri="{FF2B5EF4-FFF2-40B4-BE49-F238E27FC236}">
                <a16:creationId xmlns:a16="http://schemas.microsoft.com/office/drawing/2014/main" id="{0DFB3A5B-1705-4D4C-87C9-57EA7802821E}"/>
              </a:ext>
            </a:extLst>
          </p:cNvPr>
          <p:cNvSpPr/>
          <p:nvPr/>
        </p:nvSpPr>
        <p:spPr>
          <a:xfrm>
            <a:off x="8215598" y="1889418"/>
            <a:ext cx="1063658" cy="2143027"/>
          </a:xfrm>
          <a:prstGeom prst="rect">
            <a:avLst/>
          </a:prstGeom>
          <a:no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9FCA5613-32E5-45F4-9597-FD959A16B67A}"/>
              </a:ext>
            </a:extLst>
          </p:cNvPr>
          <p:cNvSpPr/>
          <p:nvPr/>
        </p:nvSpPr>
        <p:spPr>
          <a:xfrm>
            <a:off x="10537291" y="1890989"/>
            <a:ext cx="1063658" cy="2143027"/>
          </a:xfrm>
          <a:prstGeom prst="rect">
            <a:avLst/>
          </a:prstGeom>
          <a:no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5B4DCF45-DA61-485A-A86B-5A4BCED322CA}"/>
              </a:ext>
            </a:extLst>
          </p:cNvPr>
          <p:cNvSpPr/>
          <p:nvPr/>
        </p:nvSpPr>
        <p:spPr>
          <a:xfrm>
            <a:off x="9376444" y="1889417"/>
            <a:ext cx="1063658" cy="2143027"/>
          </a:xfrm>
          <a:prstGeom prst="rect">
            <a:avLst/>
          </a:prstGeom>
          <a:no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20615CA3-A061-4A24-AFFF-6237B82564D0}"/>
              </a:ext>
            </a:extLst>
          </p:cNvPr>
          <p:cNvSpPr txBox="1"/>
          <p:nvPr/>
        </p:nvSpPr>
        <p:spPr>
          <a:xfrm>
            <a:off x="8267944" y="1988575"/>
            <a:ext cx="1059906" cy="307777"/>
          </a:xfrm>
          <a:prstGeom prst="rect">
            <a:avLst/>
          </a:prstGeom>
          <a:noFill/>
        </p:spPr>
        <p:txBody>
          <a:bodyPr wrap="none" rtlCol="0">
            <a:spAutoFit/>
          </a:bodyPr>
          <a:lstStyle/>
          <a:p>
            <a:r>
              <a:rPr lang="en-IN" sz="1400" dirty="0">
                <a:solidFill>
                  <a:schemeClr val="bg1">
                    <a:lumMod val="50000"/>
                  </a:schemeClr>
                </a:solidFill>
              </a:rPr>
              <a:t>Container1</a:t>
            </a:r>
          </a:p>
        </p:txBody>
      </p:sp>
      <p:sp>
        <p:nvSpPr>
          <p:cNvPr id="29" name="TextBox 28">
            <a:extLst>
              <a:ext uri="{FF2B5EF4-FFF2-40B4-BE49-F238E27FC236}">
                <a16:creationId xmlns:a16="http://schemas.microsoft.com/office/drawing/2014/main" id="{F85928A9-2327-4859-8EEA-FAFE8C5739CA}"/>
              </a:ext>
            </a:extLst>
          </p:cNvPr>
          <p:cNvSpPr txBox="1"/>
          <p:nvPr/>
        </p:nvSpPr>
        <p:spPr>
          <a:xfrm>
            <a:off x="9387707" y="1987005"/>
            <a:ext cx="1059906" cy="307777"/>
          </a:xfrm>
          <a:prstGeom prst="rect">
            <a:avLst/>
          </a:prstGeom>
          <a:noFill/>
        </p:spPr>
        <p:txBody>
          <a:bodyPr wrap="none" rtlCol="0">
            <a:spAutoFit/>
          </a:bodyPr>
          <a:lstStyle/>
          <a:p>
            <a:r>
              <a:rPr lang="en-IN" sz="1400" dirty="0">
                <a:solidFill>
                  <a:schemeClr val="bg1">
                    <a:lumMod val="50000"/>
                  </a:schemeClr>
                </a:solidFill>
              </a:rPr>
              <a:t>Container2</a:t>
            </a:r>
          </a:p>
        </p:txBody>
      </p:sp>
      <p:sp>
        <p:nvSpPr>
          <p:cNvPr id="30" name="TextBox 29">
            <a:extLst>
              <a:ext uri="{FF2B5EF4-FFF2-40B4-BE49-F238E27FC236}">
                <a16:creationId xmlns:a16="http://schemas.microsoft.com/office/drawing/2014/main" id="{6D8079BB-9710-4F23-B86F-4F7C07AAF560}"/>
              </a:ext>
            </a:extLst>
          </p:cNvPr>
          <p:cNvSpPr txBox="1"/>
          <p:nvPr/>
        </p:nvSpPr>
        <p:spPr>
          <a:xfrm>
            <a:off x="10535545" y="1972032"/>
            <a:ext cx="1059906" cy="307777"/>
          </a:xfrm>
          <a:prstGeom prst="rect">
            <a:avLst/>
          </a:prstGeom>
          <a:noFill/>
        </p:spPr>
        <p:txBody>
          <a:bodyPr wrap="none" rtlCol="0">
            <a:spAutoFit/>
          </a:bodyPr>
          <a:lstStyle/>
          <a:p>
            <a:r>
              <a:rPr lang="en-IN" sz="1400" dirty="0">
                <a:solidFill>
                  <a:schemeClr val="bg1">
                    <a:lumMod val="50000"/>
                  </a:schemeClr>
                </a:solidFill>
              </a:rPr>
              <a:t>Container3</a:t>
            </a:r>
          </a:p>
        </p:txBody>
      </p:sp>
      <p:sp>
        <p:nvSpPr>
          <p:cNvPr id="31" name="Rectangle 30">
            <a:extLst>
              <a:ext uri="{FF2B5EF4-FFF2-40B4-BE49-F238E27FC236}">
                <a16:creationId xmlns:a16="http://schemas.microsoft.com/office/drawing/2014/main" id="{6899E3FA-2257-47EE-979D-FE3AB4762391}"/>
              </a:ext>
            </a:extLst>
          </p:cNvPr>
          <p:cNvSpPr/>
          <p:nvPr/>
        </p:nvSpPr>
        <p:spPr>
          <a:xfrm>
            <a:off x="10601021" y="2813065"/>
            <a:ext cx="893975" cy="443285"/>
          </a:xfrm>
          <a:prstGeom prst="rect">
            <a:avLst/>
          </a:prstGeom>
          <a:solidFill>
            <a:srgbClr val="445469"/>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IN" sz="1400" dirty="0"/>
              <a:t>Lib/ Binaries</a:t>
            </a:r>
          </a:p>
        </p:txBody>
      </p:sp>
      <p:sp>
        <p:nvSpPr>
          <p:cNvPr id="32" name="Rectangle 31">
            <a:extLst>
              <a:ext uri="{FF2B5EF4-FFF2-40B4-BE49-F238E27FC236}">
                <a16:creationId xmlns:a16="http://schemas.microsoft.com/office/drawing/2014/main" id="{DA875BE8-D7C2-45D8-BE04-90BAEDCFA1BA}"/>
              </a:ext>
            </a:extLst>
          </p:cNvPr>
          <p:cNvSpPr/>
          <p:nvPr/>
        </p:nvSpPr>
        <p:spPr>
          <a:xfrm>
            <a:off x="6476966" y="2595969"/>
            <a:ext cx="893975" cy="421105"/>
          </a:xfrm>
          <a:prstGeom prst="rect">
            <a:avLst/>
          </a:prstGeom>
          <a:solidFill>
            <a:srgbClr val="F29B26"/>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IN" sz="1400" dirty="0"/>
              <a:t>App2</a:t>
            </a:r>
          </a:p>
        </p:txBody>
      </p:sp>
      <p:sp>
        <p:nvSpPr>
          <p:cNvPr id="33" name="Rectangle 32">
            <a:extLst>
              <a:ext uri="{FF2B5EF4-FFF2-40B4-BE49-F238E27FC236}">
                <a16:creationId xmlns:a16="http://schemas.microsoft.com/office/drawing/2014/main" id="{E5E8F5F4-2F68-4C4F-980B-0A1A7C082243}"/>
              </a:ext>
            </a:extLst>
          </p:cNvPr>
          <p:cNvSpPr/>
          <p:nvPr/>
        </p:nvSpPr>
        <p:spPr>
          <a:xfrm>
            <a:off x="4904629" y="2605368"/>
            <a:ext cx="893975" cy="421105"/>
          </a:xfrm>
          <a:prstGeom prst="rect">
            <a:avLst/>
          </a:prstGeom>
          <a:solidFill>
            <a:srgbClr val="F29B26"/>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IN" sz="1400" dirty="0"/>
              <a:t>App1</a:t>
            </a:r>
          </a:p>
        </p:txBody>
      </p:sp>
      <p:sp>
        <p:nvSpPr>
          <p:cNvPr id="34" name="Rectangle 33">
            <a:extLst>
              <a:ext uri="{FF2B5EF4-FFF2-40B4-BE49-F238E27FC236}">
                <a16:creationId xmlns:a16="http://schemas.microsoft.com/office/drawing/2014/main" id="{395F0936-3DA7-4C6D-951F-921406F2D8CB}"/>
              </a:ext>
            </a:extLst>
          </p:cNvPr>
          <p:cNvSpPr/>
          <p:nvPr/>
        </p:nvSpPr>
        <p:spPr>
          <a:xfrm>
            <a:off x="9446580" y="2813066"/>
            <a:ext cx="893975" cy="349994"/>
          </a:xfrm>
          <a:prstGeom prst="rect">
            <a:avLst/>
          </a:prstGeom>
          <a:solidFill>
            <a:srgbClr val="F29B26"/>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IN" sz="1400" dirty="0"/>
              <a:t>App2</a:t>
            </a:r>
          </a:p>
        </p:txBody>
      </p:sp>
      <p:sp>
        <p:nvSpPr>
          <p:cNvPr id="35" name="Rectangle 34">
            <a:extLst>
              <a:ext uri="{FF2B5EF4-FFF2-40B4-BE49-F238E27FC236}">
                <a16:creationId xmlns:a16="http://schemas.microsoft.com/office/drawing/2014/main" id="{A79BDAA3-355A-4D63-A20F-FA54439862BF}"/>
              </a:ext>
            </a:extLst>
          </p:cNvPr>
          <p:cNvSpPr/>
          <p:nvPr/>
        </p:nvSpPr>
        <p:spPr>
          <a:xfrm>
            <a:off x="10618510" y="2377587"/>
            <a:ext cx="893975" cy="307777"/>
          </a:xfrm>
          <a:prstGeom prst="rect">
            <a:avLst/>
          </a:prstGeom>
          <a:solidFill>
            <a:srgbClr val="F29B26"/>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IN" sz="1400" dirty="0"/>
              <a:t>App3</a:t>
            </a:r>
          </a:p>
        </p:txBody>
      </p:sp>
    </p:spTree>
    <p:extLst>
      <p:ext uri="{BB962C8B-B14F-4D97-AF65-F5344CB8AC3E}">
        <p14:creationId xmlns:p14="http://schemas.microsoft.com/office/powerpoint/2010/main" val="40960412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wipe(left)">
                                          <p:cBhvr>
                                            <p:cTn id="7" dur="500"/>
                                            <p:tgtEl>
                                              <p:spTgt spid="16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100"/>
                                      </p:iterate>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42" presetClass="path" presetSubtype="0" accel="25000" decel="50000" fill="hold" grpId="0" nodeType="withEffect" p14:presetBounceEnd="34000">
                                      <p:stCondLst>
                                        <p:cond delay="0"/>
                                      </p:stCondLst>
                                      <p:childTnLst>
                                        <p:animMotion origin="layout" path="M 1.04167E-6 1.11111E-6 L -0.00013 0.11805 " pathEditMode="relative" rAng="0" ptsTypes="AA" p14:bounceEnd="34000">
                                          <p:cBhvr>
                                            <p:cTn id="17" dur="1000" spd="-100000" fill="hold"/>
                                            <p:tgtEl>
                                              <p:spTgt spid="6"/>
                                            </p:tgtEl>
                                            <p:attrNameLst>
                                              <p:attrName>ppt_x</p:attrName>
                                              <p:attrName>ppt_y</p:attrName>
                                            </p:attrNameLst>
                                          </p:cBhvr>
                                          <p:rCtr x="-13" y="5903"/>
                                        </p:animMotion>
                                      </p:childTnLst>
                                    </p:cTn>
                                  </p:par>
                                </p:childTnLst>
                              </p:cTn>
                            </p:par>
                            <p:par>
                              <p:cTn id="18" fill="hold">
                                <p:stCondLst>
                                  <p:cond delay="1000"/>
                                </p:stCondLst>
                                <p:childTnLst>
                                  <p:par>
                                    <p:cTn id="19" presetID="1" presetClass="entr" presetSubtype="0" fill="hold" grpId="1" nodeType="after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42" presetClass="path" presetSubtype="0" accel="25000" fill="hold" grpId="0" nodeType="withEffect" p14:presetBounceEnd="32000">
                                      <p:stCondLst>
                                        <p:cond delay="0"/>
                                      </p:stCondLst>
                                      <p:childTnLst>
                                        <p:animMotion origin="layout" path="M 1.04167E-6 -4.07407E-6 L 1.04167E-6 0.25 " pathEditMode="relative" rAng="0" ptsTypes="AA" p14:bounceEnd="32000">
                                          <p:cBhvr>
                                            <p:cTn id="22" dur="1000" spd="-100000" fill="hold"/>
                                            <p:tgtEl>
                                              <p:spTgt spid="7"/>
                                            </p:tgtEl>
                                            <p:attrNameLst>
                                              <p:attrName>ppt_x</p:attrName>
                                              <p:attrName>ppt_y</p:attrName>
                                            </p:attrNameLst>
                                          </p:cBhvr>
                                          <p:rCtr x="0" y="12500"/>
                                        </p:animMotion>
                                      </p:childTnLst>
                                    </p:cTn>
                                  </p:par>
                                </p:childTnLst>
                              </p:cTn>
                            </p:par>
                            <p:par>
                              <p:cTn id="23" fill="hold">
                                <p:stCondLst>
                                  <p:cond delay="2000"/>
                                </p:stCondLst>
                                <p:childTnLst>
                                  <p:par>
                                    <p:cTn id="24" presetID="1" presetClass="entr" presetSubtype="0" fill="hold" grpId="1" nodeType="afterEffect">
                                      <p:stCondLst>
                                        <p:cond delay="0"/>
                                      </p:stCondLst>
                                      <p:childTnLst>
                                        <p:set>
                                          <p:cBhvr>
                                            <p:cTn id="25" dur="1" fill="hold">
                                              <p:stCondLst>
                                                <p:cond delay="0"/>
                                              </p:stCondLst>
                                            </p:cTn>
                                            <p:tgtEl>
                                              <p:spTgt spid="8"/>
                                            </p:tgtEl>
                                            <p:attrNameLst>
                                              <p:attrName>style.visibility</p:attrName>
                                            </p:attrNameLst>
                                          </p:cBhvr>
                                          <p:to>
                                            <p:strVal val="visible"/>
                                          </p:to>
                                        </p:set>
                                      </p:childTnLst>
                                    </p:cTn>
                                  </p:par>
                                  <p:par>
                                    <p:cTn id="26" presetID="42" presetClass="path" presetSubtype="0" accel="26000" fill="hold" grpId="0" nodeType="withEffect" p14:presetBounceEnd="32000">
                                      <p:stCondLst>
                                        <p:cond delay="0"/>
                                      </p:stCondLst>
                                      <p:childTnLst>
                                        <p:animMotion origin="layout" path="M 1.04167E-6 7.40741E-7 L -0.00104 0.34167 " pathEditMode="relative" rAng="0" ptsTypes="AA" p14:bounceEnd="32000">
                                          <p:cBhvr>
                                            <p:cTn id="27" dur="1000" spd="-100000" fill="hold"/>
                                            <p:tgtEl>
                                              <p:spTgt spid="8"/>
                                            </p:tgtEl>
                                            <p:attrNameLst>
                                              <p:attrName>ppt_x</p:attrName>
                                              <p:attrName>ppt_y</p:attrName>
                                            </p:attrNameLst>
                                          </p:cBhvr>
                                          <p:rCtr x="-52" y="17083"/>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type="lt">
                                        <p:tmAbs val="100"/>
                                      </p:iterate>
                                      <p:childTnLst>
                                        <p:set>
                                          <p:cBhvr>
                                            <p:cTn id="31" dur="1" fill="hold">
                                              <p:stCondLst>
                                                <p:cond delay="0"/>
                                              </p:stCondLst>
                                            </p:cTn>
                                            <p:tgtEl>
                                              <p:spTgt spid="14"/>
                                            </p:tgtEl>
                                            <p:attrNameLst>
                                              <p:attrName>style.visibility</p:attrName>
                                            </p:attrNameLst>
                                          </p:cBhvr>
                                          <p:to>
                                            <p:strVal val="visible"/>
                                          </p:to>
                                        </p:set>
                                      </p:childTnLst>
                                    </p:cTn>
                                  </p:par>
                                </p:childTnLst>
                              </p:cTn>
                            </p:par>
                            <p:par>
                              <p:cTn id="32" fill="hold">
                                <p:stCondLst>
                                  <p:cond delay="1301"/>
                                </p:stCondLst>
                                <p:childTnLst>
                                  <p:par>
                                    <p:cTn id="33" presetID="1"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42" presetClass="path" presetSubtype="0" accel="25000" fill="hold" grpId="1" nodeType="withEffect" p14:presetBounceEnd="32000">
                                      <p:stCondLst>
                                        <p:cond delay="0"/>
                                      </p:stCondLst>
                                      <p:childTnLst>
                                        <p:animMotion origin="layout" path="M 4.79167E-6 1.11111E-6 L -0.00079 0.15717 " pathEditMode="relative" rAng="0" ptsTypes="AA" p14:bounceEnd="32000">
                                          <p:cBhvr>
                                            <p:cTn id="36" dur="1000" spd="-100000" fill="hold"/>
                                            <p:tgtEl>
                                              <p:spTgt spid="9"/>
                                            </p:tgtEl>
                                            <p:attrNameLst>
                                              <p:attrName>ppt_x</p:attrName>
                                              <p:attrName>ppt_y</p:attrName>
                                            </p:attrNameLst>
                                          </p:cBhvr>
                                          <p:rCtr x="-39" y="7847"/>
                                        </p:animMotion>
                                      </p:childTnLst>
                                    </p:cTn>
                                  </p:par>
                                </p:childTnLst>
                              </p:cTn>
                            </p:par>
                            <p:par>
                              <p:cTn id="37" fill="hold">
                                <p:stCondLst>
                                  <p:cond delay="2301"/>
                                </p:stCondLst>
                                <p:childTnLst>
                                  <p:par>
                                    <p:cTn id="38" presetID="1"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par>
                                    <p:cTn id="40" presetID="42" presetClass="path" presetSubtype="0" accel="25000" fill="hold" grpId="1" nodeType="withEffect" p14:presetBounceEnd="32000">
                                      <p:stCondLst>
                                        <p:cond delay="0"/>
                                      </p:stCondLst>
                                      <p:childTnLst>
                                        <p:animMotion origin="layout" path="M 4.79167E-6 -4.07407E-6 L 4.79167E-6 0.25 " pathEditMode="relative" rAng="0" ptsTypes="AA" p14:bounceEnd="32000">
                                          <p:cBhvr>
                                            <p:cTn id="41" dur="1000" spd="-100000" fill="hold"/>
                                            <p:tgtEl>
                                              <p:spTgt spid="10"/>
                                            </p:tgtEl>
                                            <p:attrNameLst>
                                              <p:attrName>ppt_x</p:attrName>
                                              <p:attrName>ppt_y</p:attrName>
                                            </p:attrNameLst>
                                          </p:cBhvr>
                                          <p:rCtr x="0" y="12500"/>
                                        </p:animMotion>
                                      </p:childTnLst>
                                    </p:cTn>
                                  </p:par>
                                </p:childTnLst>
                              </p:cTn>
                            </p:par>
                            <p:par>
                              <p:cTn id="42" fill="hold">
                                <p:stCondLst>
                                  <p:cond delay="3301"/>
                                </p:stCondLst>
                                <p:childTnLst>
                                  <p:par>
                                    <p:cTn id="43" presetID="21" presetClass="entr" presetSubtype="1"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heel(1)">
                                          <p:cBhvr>
                                            <p:cTn id="45" dur="2000"/>
                                            <p:tgtEl>
                                              <p:spTgt spid="18"/>
                                            </p:tgtEl>
                                          </p:cBhvr>
                                        </p:animEffect>
                                      </p:childTnLst>
                                    </p:cTn>
                                  </p:par>
                                </p:childTnLst>
                              </p:cTn>
                            </p:par>
                            <p:par>
                              <p:cTn id="46" fill="hold">
                                <p:stCondLst>
                                  <p:cond delay="5301"/>
                                </p:stCondLst>
                                <p:childTnLst>
                                  <p:par>
                                    <p:cTn id="47" presetID="21" presetClass="entr" presetSubtype="1"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heel(1)">
                                          <p:cBhvr>
                                            <p:cTn id="49" dur="2000"/>
                                            <p:tgtEl>
                                              <p:spTgt spid="19"/>
                                            </p:tgtEl>
                                          </p:cBhvr>
                                        </p:animEffect>
                                      </p:childTnLst>
                                    </p:cTn>
                                  </p:par>
                                </p:childTnLst>
                              </p:cTn>
                            </p:par>
                            <p:par>
                              <p:cTn id="50" fill="hold">
                                <p:stCondLst>
                                  <p:cond delay="7301"/>
                                </p:stCondLst>
                                <p:childTnLst>
                                  <p:par>
                                    <p:cTn id="51" presetID="53" presetClass="entr" presetSubtype="16"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p:cTn id="53" dur="500" fill="hold"/>
                                            <p:tgtEl>
                                              <p:spTgt spid="20"/>
                                            </p:tgtEl>
                                            <p:attrNameLst>
                                              <p:attrName>ppt_w</p:attrName>
                                            </p:attrNameLst>
                                          </p:cBhvr>
                                          <p:tavLst>
                                            <p:tav tm="0">
                                              <p:val>
                                                <p:fltVal val="0"/>
                                              </p:val>
                                            </p:tav>
                                            <p:tav tm="100000">
                                              <p:val>
                                                <p:strVal val="#ppt_w"/>
                                              </p:val>
                                            </p:tav>
                                          </p:tavLst>
                                        </p:anim>
                                        <p:anim calcmode="lin" valueType="num">
                                          <p:cBhvr>
                                            <p:cTn id="54" dur="500" fill="hold"/>
                                            <p:tgtEl>
                                              <p:spTgt spid="20"/>
                                            </p:tgtEl>
                                            <p:attrNameLst>
                                              <p:attrName>ppt_h</p:attrName>
                                            </p:attrNameLst>
                                          </p:cBhvr>
                                          <p:tavLst>
                                            <p:tav tm="0">
                                              <p:val>
                                                <p:fltVal val="0"/>
                                              </p:val>
                                            </p:tav>
                                            <p:tav tm="100000">
                                              <p:val>
                                                <p:strVal val="#ppt_h"/>
                                              </p:val>
                                            </p:tav>
                                          </p:tavLst>
                                        </p:anim>
                                        <p:animEffect transition="in" filter="fade">
                                          <p:cBhvr>
                                            <p:cTn id="55" dur="500"/>
                                            <p:tgtEl>
                                              <p:spTgt spid="20"/>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p:cTn id="58" dur="500" fill="hold"/>
                                            <p:tgtEl>
                                              <p:spTgt spid="21"/>
                                            </p:tgtEl>
                                            <p:attrNameLst>
                                              <p:attrName>ppt_w</p:attrName>
                                            </p:attrNameLst>
                                          </p:cBhvr>
                                          <p:tavLst>
                                            <p:tav tm="0">
                                              <p:val>
                                                <p:fltVal val="0"/>
                                              </p:val>
                                            </p:tav>
                                            <p:tav tm="100000">
                                              <p:val>
                                                <p:strVal val="#ppt_w"/>
                                              </p:val>
                                            </p:tav>
                                          </p:tavLst>
                                        </p:anim>
                                        <p:anim calcmode="lin" valueType="num">
                                          <p:cBhvr>
                                            <p:cTn id="59" dur="500" fill="hold"/>
                                            <p:tgtEl>
                                              <p:spTgt spid="21"/>
                                            </p:tgtEl>
                                            <p:attrNameLst>
                                              <p:attrName>ppt_h</p:attrName>
                                            </p:attrNameLst>
                                          </p:cBhvr>
                                          <p:tavLst>
                                            <p:tav tm="0">
                                              <p:val>
                                                <p:fltVal val="0"/>
                                              </p:val>
                                            </p:tav>
                                            <p:tav tm="100000">
                                              <p:val>
                                                <p:strVal val="#ppt_h"/>
                                              </p:val>
                                            </p:tav>
                                          </p:tavLst>
                                        </p:anim>
                                        <p:animEffect transition="in" filter="fad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1"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42" presetClass="path" presetSubtype="0" accel="25000" fill="hold" grpId="0" nodeType="withEffect" p14:presetBounceEnd="32000">
                                      <p:stCondLst>
                                        <p:cond delay="0"/>
                                      </p:stCondLst>
                                      <p:childTnLst>
                                        <p:animMotion origin="layout" path="M -2.29167E-6 -1.11111E-6 L -0.00195 0.12778 " pathEditMode="relative" rAng="0" ptsTypes="AA" p14:bounceEnd="32000">
                                          <p:cBhvr>
                                            <p:cTn id="66" dur="1000" spd="-100000" fill="hold"/>
                                            <p:tgtEl>
                                              <p:spTgt spid="16"/>
                                            </p:tgtEl>
                                            <p:attrNameLst>
                                              <p:attrName>ppt_x</p:attrName>
                                              <p:attrName>ppt_y</p:attrName>
                                            </p:attrNameLst>
                                          </p:cBhvr>
                                          <p:rCtr x="-104" y="6389"/>
                                        </p:animMotion>
                                      </p:childTnLst>
                                    </p:cTn>
                                  </p:par>
                                </p:childTnLst>
                              </p:cTn>
                            </p:par>
                            <p:par>
                              <p:cTn id="67" fill="hold">
                                <p:stCondLst>
                                  <p:cond delay="1000"/>
                                </p:stCondLst>
                                <p:childTnLst>
                                  <p:par>
                                    <p:cTn id="68" presetID="1" presetClass="entr" presetSubtype="0"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childTnLst>
                                    </p:cTn>
                                  </p:par>
                                  <p:par>
                                    <p:cTn id="70" presetID="42" presetClass="path" presetSubtype="0" accel="25000" fill="hold" grpId="1" nodeType="withEffect" p14:presetBounceEnd="32000">
                                      <p:stCondLst>
                                        <p:cond delay="0"/>
                                      </p:stCondLst>
                                      <p:childTnLst>
                                        <p:animMotion origin="layout" path="M -2.29167E-6 3.33333E-6 L -2.29167E-6 0.25 " pathEditMode="relative" rAng="0" ptsTypes="AA" p14:bounceEnd="32000">
                                          <p:cBhvr>
                                            <p:cTn id="71" dur="1000" spd="-100000" fill="hold"/>
                                            <p:tgtEl>
                                              <p:spTgt spid="33"/>
                                            </p:tgtEl>
                                            <p:attrNameLst>
                                              <p:attrName>ppt_x</p:attrName>
                                              <p:attrName>ppt_y</p:attrName>
                                            </p:attrNameLst>
                                          </p:cBhvr>
                                          <p:rCtr x="0" y="12500"/>
                                        </p:animMotion>
                                      </p:childTnLst>
                                    </p:cTn>
                                  </p:par>
                                </p:childTnLst>
                              </p:cTn>
                            </p:par>
                            <p:par>
                              <p:cTn id="72" fill="hold">
                                <p:stCondLst>
                                  <p:cond delay="2000"/>
                                </p:stCondLst>
                                <p:childTnLst>
                                  <p:par>
                                    <p:cTn id="73" presetID="1" presetClass="entr" presetSubtype="0" fill="hold" grpId="0" nodeType="after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par>
                                    <p:cTn id="75" presetID="42" presetClass="path" presetSubtype="0" accel="25000" fill="hold" grpId="1" nodeType="withEffect" p14:presetBounceEnd="32000">
                                      <p:stCondLst>
                                        <p:cond delay="0"/>
                                      </p:stCondLst>
                                      <p:childTnLst>
                                        <p:animMotion origin="layout" path="M 1.45833E-6 -2.22222E-6 L 1.45833E-6 0.12824 " pathEditMode="relative" rAng="0" ptsTypes="AA" p14:bounceEnd="32000">
                                          <p:cBhvr>
                                            <p:cTn id="76" dur="1000" spd="-100000" fill="hold"/>
                                            <p:tgtEl>
                                              <p:spTgt spid="17"/>
                                            </p:tgtEl>
                                            <p:attrNameLst>
                                              <p:attrName>ppt_x</p:attrName>
                                              <p:attrName>ppt_y</p:attrName>
                                            </p:attrNameLst>
                                          </p:cBhvr>
                                          <p:rCtr x="0" y="6412"/>
                                        </p:animMotion>
                                      </p:childTnLst>
                                    </p:cTn>
                                  </p:par>
                                </p:childTnLst>
                              </p:cTn>
                            </p:par>
                            <p:par>
                              <p:cTn id="77" fill="hold">
                                <p:stCondLst>
                                  <p:cond delay="3000"/>
                                </p:stCondLst>
                                <p:childTnLst>
                                  <p:par>
                                    <p:cTn id="78" presetID="1" presetClass="entr" presetSubtype="0" fill="hold" grpId="0" nodeType="afterEffect">
                                      <p:stCondLst>
                                        <p:cond delay="0"/>
                                      </p:stCondLst>
                                      <p:childTnLst>
                                        <p:set>
                                          <p:cBhvr>
                                            <p:cTn id="79" dur="1" fill="hold">
                                              <p:stCondLst>
                                                <p:cond delay="0"/>
                                              </p:stCondLst>
                                            </p:cTn>
                                            <p:tgtEl>
                                              <p:spTgt spid="32"/>
                                            </p:tgtEl>
                                            <p:attrNameLst>
                                              <p:attrName>style.visibility</p:attrName>
                                            </p:attrNameLst>
                                          </p:cBhvr>
                                          <p:to>
                                            <p:strVal val="visible"/>
                                          </p:to>
                                        </p:set>
                                      </p:childTnLst>
                                    </p:cTn>
                                  </p:par>
                                  <p:par>
                                    <p:cTn id="80" presetID="42" presetClass="path" presetSubtype="0" accel="25000" fill="hold" grpId="1" nodeType="withEffect" p14:presetBounceEnd="32000">
                                      <p:stCondLst>
                                        <p:cond delay="0"/>
                                      </p:stCondLst>
                                      <p:childTnLst>
                                        <p:animMotion origin="layout" path="M 1.45833E-6 7.40741E-7 L 1.45833E-6 0.25 " pathEditMode="relative" rAng="0" ptsTypes="AA" p14:bounceEnd="32000">
                                          <p:cBhvr>
                                            <p:cTn id="81" dur="1000" spd="-100000" fill="hold"/>
                                            <p:tgtEl>
                                              <p:spTgt spid="32"/>
                                            </p:tgtEl>
                                            <p:attrNameLst>
                                              <p:attrName>ppt_x</p:attrName>
                                              <p:attrName>ppt_y</p:attrName>
                                            </p:attrNameLst>
                                          </p:cBhvr>
                                          <p:rCtr x="0" y="12500"/>
                                        </p:animMotion>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iterate type="lt">
                                        <p:tmAbs val="100"/>
                                      </p:iterate>
                                      <p:childTnLst>
                                        <p:set>
                                          <p:cBhvr>
                                            <p:cTn id="85" dur="1" fill="hold">
                                              <p:stCondLst>
                                                <p:cond delay="0"/>
                                              </p:stCondLst>
                                            </p:cTn>
                                            <p:tgtEl>
                                              <p:spTgt spid="15"/>
                                            </p:tgtEl>
                                            <p:attrNameLst>
                                              <p:attrName>style.visibility</p:attrName>
                                            </p:attrNameLst>
                                          </p:cBhvr>
                                          <p:to>
                                            <p:strVal val="visible"/>
                                          </p:to>
                                        </p:set>
                                      </p:childTnLst>
                                    </p:cTn>
                                  </p:par>
                                </p:childTnLst>
                              </p:cTn>
                            </p:par>
                            <p:par>
                              <p:cTn id="86" fill="hold">
                                <p:stCondLst>
                                  <p:cond delay="1501"/>
                                </p:stCondLst>
                                <p:childTnLst>
                                  <p:par>
                                    <p:cTn id="87" presetID="1" presetClass="entr" presetSubtype="0" fill="hold" grpId="0" nodeType="afterEffect">
                                      <p:stCondLst>
                                        <p:cond delay="0"/>
                                      </p:stCondLst>
                                      <p:childTnLst>
                                        <p:set>
                                          <p:cBhvr>
                                            <p:cTn id="88" dur="1" fill="hold">
                                              <p:stCondLst>
                                                <p:cond delay="0"/>
                                              </p:stCondLst>
                                            </p:cTn>
                                            <p:tgtEl>
                                              <p:spTgt spid="11"/>
                                            </p:tgtEl>
                                            <p:attrNameLst>
                                              <p:attrName>style.visibility</p:attrName>
                                            </p:attrNameLst>
                                          </p:cBhvr>
                                          <p:to>
                                            <p:strVal val="visible"/>
                                          </p:to>
                                        </p:set>
                                      </p:childTnLst>
                                    </p:cTn>
                                  </p:par>
                                  <p:par>
                                    <p:cTn id="89" presetID="42" presetClass="path" presetSubtype="0" accel="25000" fill="hold" grpId="1" nodeType="withEffect" p14:presetBounceEnd="31000">
                                      <p:stCondLst>
                                        <p:cond delay="0"/>
                                      </p:stCondLst>
                                      <p:childTnLst>
                                        <p:animMotion origin="layout" path="M -1.45833E-6 1.11111E-6 L -0.00065 0.14305 " pathEditMode="relative" rAng="0" ptsTypes="AA" p14:bounceEnd="31000">
                                          <p:cBhvr>
                                            <p:cTn id="90" dur="1000" spd="-100000" fill="hold"/>
                                            <p:tgtEl>
                                              <p:spTgt spid="11"/>
                                            </p:tgtEl>
                                            <p:attrNameLst>
                                              <p:attrName>ppt_x</p:attrName>
                                              <p:attrName>ppt_y</p:attrName>
                                            </p:attrNameLst>
                                          </p:cBhvr>
                                          <p:rCtr x="-39" y="7153"/>
                                        </p:animMotion>
                                      </p:childTnLst>
                                    </p:cTn>
                                  </p:par>
                                </p:childTnLst>
                              </p:cTn>
                            </p:par>
                            <p:par>
                              <p:cTn id="91" fill="hold">
                                <p:stCondLst>
                                  <p:cond delay="2501"/>
                                </p:stCondLst>
                                <p:childTnLst>
                                  <p:par>
                                    <p:cTn id="92" presetID="1" presetClass="entr" presetSubtype="0" fill="hold" grpId="0" nodeType="afterEffect">
                                      <p:stCondLst>
                                        <p:cond delay="0"/>
                                      </p:stCondLst>
                                      <p:childTnLst>
                                        <p:set>
                                          <p:cBhvr>
                                            <p:cTn id="93" dur="1" fill="hold">
                                              <p:stCondLst>
                                                <p:cond delay="0"/>
                                              </p:stCondLst>
                                            </p:cTn>
                                            <p:tgtEl>
                                              <p:spTgt spid="12"/>
                                            </p:tgtEl>
                                            <p:attrNameLst>
                                              <p:attrName>style.visibility</p:attrName>
                                            </p:attrNameLst>
                                          </p:cBhvr>
                                          <p:to>
                                            <p:strVal val="visible"/>
                                          </p:to>
                                        </p:set>
                                      </p:childTnLst>
                                    </p:cTn>
                                  </p:par>
                                  <p:par>
                                    <p:cTn id="94" presetID="42" presetClass="path" presetSubtype="0" accel="25000" fill="hold" grpId="1" nodeType="withEffect" p14:presetBounceEnd="31000">
                                      <p:stCondLst>
                                        <p:cond delay="0"/>
                                      </p:stCondLst>
                                      <p:childTnLst>
                                        <p:animMotion origin="layout" path="M -1.45833E-6 -4.07407E-6 L -0.00065 0.22084 " pathEditMode="relative" rAng="0" ptsTypes="AA" p14:bounceEnd="31000">
                                          <p:cBhvr>
                                            <p:cTn id="95" dur="1000" spd="-100000" fill="hold"/>
                                            <p:tgtEl>
                                              <p:spTgt spid="12"/>
                                            </p:tgtEl>
                                            <p:attrNameLst>
                                              <p:attrName>ppt_x</p:attrName>
                                              <p:attrName>ppt_y</p:attrName>
                                            </p:attrNameLst>
                                          </p:cBhvr>
                                          <p:rCtr x="-39" y="11042"/>
                                        </p:animMotion>
                                      </p:childTnLst>
                                    </p:cTn>
                                  </p:par>
                                </p:childTnLst>
                              </p:cTn>
                            </p:par>
                            <p:par>
                              <p:cTn id="96" fill="hold">
                                <p:stCondLst>
                                  <p:cond delay="3501"/>
                                </p:stCondLst>
                                <p:childTnLst>
                                  <p:par>
                                    <p:cTn id="97" presetID="21" presetClass="entr" presetSubtype="1" fill="hold" grpId="0" nodeType="after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wheel(1)">
                                          <p:cBhvr>
                                            <p:cTn id="99" dur="2000"/>
                                            <p:tgtEl>
                                              <p:spTgt spid="25"/>
                                            </p:tgtEl>
                                          </p:cBhvr>
                                        </p:animEffect>
                                      </p:childTnLst>
                                    </p:cTn>
                                  </p:par>
                                  <p:par>
                                    <p:cTn id="100" presetID="21" presetClass="entr" presetSubtype="1"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wheel(1)">
                                          <p:cBhvr>
                                            <p:cTn id="102" dur="2000"/>
                                            <p:tgtEl>
                                              <p:spTgt spid="27"/>
                                            </p:tgtEl>
                                          </p:cBhvr>
                                        </p:animEffect>
                                      </p:childTnLst>
                                    </p:cTn>
                                  </p:par>
                                  <p:par>
                                    <p:cTn id="103" presetID="21" presetClass="entr" presetSubtype="1"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wheel(1)">
                                          <p:cBhvr>
                                            <p:cTn id="105" dur="2000"/>
                                            <p:tgtEl>
                                              <p:spTgt spid="26"/>
                                            </p:tgtEl>
                                          </p:cBhvr>
                                        </p:animEffect>
                                      </p:childTnLst>
                                    </p:cTn>
                                  </p:par>
                                </p:childTnLst>
                              </p:cTn>
                            </p:par>
                            <p:par>
                              <p:cTn id="106" fill="hold">
                                <p:stCondLst>
                                  <p:cond delay="5501"/>
                                </p:stCondLst>
                                <p:childTnLst>
                                  <p:par>
                                    <p:cTn id="107" presetID="53" presetClass="entr" presetSubtype="16" fill="hold" grpId="0" nodeType="afterEffect">
                                      <p:stCondLst>
                                        <p:cond delay="0"/>
                                      </p:stCondLst>
                                      <p:childTnLst>
                                        <p:set>
                                          <p:cBhvr>
                                            <p:cTn id="108" dur="1" fill="hold">
                                              <p:stCondLst>
                                                <p:cond delay="0"/>
                                              </p:stCondLst>
                                            </p:cTn>
                                            <p:tgtEl>
                                              <p:spTgt spid="28"/>
                                            </p:tgtEl>
                                            <p:attrNameLst>
                                              <p:attrName>style.visibility</p:attrName>
                                            </p:attrNameLst>
                                          </p:cBhvr>
                                          <p:to>
                                            <p:strVal val="visible"/>
                                          </p:to>
                                        </p:set>
                                        <p:anim calcmode="lin" valueType="num">
                                          <p:cBhvr>
                                            <p:cTn id="109" dur="500" fill="hold"/>
                                            <p:tgtEl>
                                              <p:spTgt spid="28"/>
                                            </p:tgtEl>
                                            <p:attrNameLst>
                                              <p:attrName>ppt_w</p:attrName>
                                            </p:attrNameLst>
                                          </p:cBhvr>
                                          <p:tavLst>
                                            <p:tav tm="0">
                                              <p:val>
                                                <p:fltVal val="0"/>
                                              </p:val>
                                            </p:tav>
                                            <p:tav tm="100000">
                                              <p:val>
                                                <p:strVal val="#ppt_w"/>
                                              </p:val>
                                            </p:tav>
                                          </p:tavLst>
                                        </p:anim>
                                        <p:anim calcmode="lin" valueType="num">
                                          <p:cBhvr>
                                            <p:cTn id="110" dur="500" fill="hold"/>
                                            <p:tgtEl>
                                              <p:spTgt spid="28"/>
                                            </p:tgtEl>
                                            <p:attrNameLst>
                                              <p:attrName>ppt_h</p:attrName>
                                            </p:attrNameLst>
                                          </p:cBhvr>
                                          <p:tavLst>
                                            <p:tav tm="0">
                                              <p:val>
                                                <p:fltVal val="0"/>
                                              </p:val>
                                            </p:tav>
                                            <p:tav tm="100000">
                                              <p:val>
                                                <p:strVal val="#ppt_h"/>
                                              </p:val>
                                            </p:tav>
                                          </p:tavLst>
                                        </p:anim>
                                        <p:animEffect transition="in" filter="fade">
                                          <p:cBhvr>
                                            <p:cTn id="111" dur="500"/>
                                            <p:tgtEl>
                                              <p:spTgt spid="28"/>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29"/>
                                            </p:tgtEl>
                                            <p:attrNameLst>
                                              <p:attrName>style.visibility</p:attrName>
                                            </p:attrNameLst>
                                          </p:cBhvr>
                                          <p:to>
                                            <p:strVal val="visible"/>
                                          </p:to>
                                        </p:set>
                                        <p:anim calcmode="lin" valueType="num">
                                          <p:cBhvr>
                                            <p:cTn id="114" dur="500" fill="hold"/>
                                            <p:tgtEl>
                                              <p:spTgt spid="29"/>
                                            </p:tgtEl>
                                            <p:attrNameLst>
                                              <p:attrName>ppt_w</p:attrName>
                                            </p:attrNameLst>
                                          </p:cBhvr>
                                          <p:tavLst>
                                            <p:tav tm="0">
                                              <p:val>
                                                <p:fltVal val="0"/>
                                              </p:val>
                                            </p:tav>
                                            <p:tav tm="100000">
                                              <p:val>
                                                <p:strVal val="#ppt_w"/>
                                              </p:val>
                                            </p:tav>
                                          </p:tavLst>
                                        </p:anim>
                                        <p:anim calcmode="lin" valueType="num">
                                          <p:cBhvr>
                                            <p:cTn id="115" dur="500" fill="hold"/>
                                            <p:tgtEl>
                                              <p:spTgt spid="29"/>
                                            </p:tgtEl>
                                            <p:attrNameLst>
                                              <p:attrName>ppt_h</p:attrName>
                                            </p:attrNameLst>
                                          </p:cBhvr>
                                          <p:tavLst>
                                            <p:tav tm="0">
                                              <p:val>
                                                <p:fltVal val="0"/>
                                              </p:val>
                                            </p:tav>
                                            <p:tav tm="100000">
                                              <p:val>
                                                <p:strVal val="#ppt_h"/>
                                              </p:val>
                                            </p:tav>
                                          </p:tavLst>
                                        </p:anim>
                                        <p:animEffect transition="in" filter="fade">
                                          <p:cBhvr>
                                            <p:cTn id="116" dur="500"/>
                                            <p:tgtEl>
                                              <p:spTgt spid="29"/>
                                            </p:tgtEl>
                                          </p:cBhvr>
                                        </p:animEffect>
                                      </p:childTnLst>
                                    </p:cTn>
                                  </p:par>
                                  <p:par>
                                    <p:cTn id="117" presetID="53" presetClass="entr" presetSubtype="16" fill="hold" grpId="0" nodeType="withEffect">
                                      <p:stCondLst>
                                        <p:cond delay="0"/>
                                      </p:stCondLst>
                                      <p:childTnLst>
                                        <p:set>
                                          <p:cBhvr>
                                            <p:cTn id="118" dur="1" fill="hold">
                                              <p:stCondLst>
                                                <p:cond delay="0"/>
                                              </p:stCondLst>
                                            </p:cTn>
                                            <p:tgtEl>
                                              <p:spTgt spid="30"/>
                                            </p:tgtEl>
                                            <p:attrNameLst>
                                              <p:attrName>style.visibility</p:attrName>
                                            </p:attrNameLst>
                                          </p:cBhvr>
                                          <p:to>
                                            <p:strVal val="visible"/>
                                          </p:to>
                                        </p:set>
                                        <p:anim calcmode="lin" valueType="num">
                                          <p:cBhvr>
                                            <p:cTn id="119" dur="500" fill="hold"/>
                                            <p:tgtEl>
                                              <p:spTgt spid="30"/>
                                            </p:tgtEl>
                                            <p:attrNameLst>
                                              <p:attrName>ppt_w</p:attrName>
                                            </p:attrNameLst>
                                          </p:cBhvr>
                                          <p:tavLst>
                                            <p:tav tm="0">
                                              <p:val>
                                                <p:fltVal val="0"/>
                                              </p:val>
                                            </p:tav>
                                            <p:tav tm="100000">
                                              <p:val>
                                                <p:strVal val="#ppt_w"/>
                                              </p:val>
                                            </p:tav>
                                          </p:tavLst>
                                        </p:anim>
                                        <p:anim calcmode="lin" valueType="num">
                                          <p:cBhvr>
                                            <p:cTn id="120" dur="500" fill="hold"/>
                                            <p:tgtEl>
                                              <p:spTgt spid="30"/>
                                            </p:tgtEl>
                                            <p:attrNameLst>
                                              <p:attrName>ppt_h</p:attrName>
                                            </p:attrNameLst>
                                          </p:cBhvr>
                                          <p:tavLst>
                                            <p:tav tm="0">
                                              <p:val>
                                                <p:fltVal val="0"/>
                                              </p:val>
                                            </p:tav>
                                            <p:tav tm="100000">
                                              <p:val>
                                                <p:strVal val="#ppt_h"/>
                                              </p:val>
                                            </p:tav>
                                          </p:tavLst>
                                        </p:anim>
                                        <p:animEffect transition="in" filter="fade">
                                          <p:cBhvr>
                                            <p:cTn id="121" dur="500"/>
                                            <p:tgtEl>
                                              <p:spTgt spid="30"/>
                                            </p:tgtEl>
                                          </p:cBhvr>
                                        </p:animEffec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22"/>
                                            </p:tgtEl>
                                            <p:attrNameLst>
                                              <p:attrName>style.visibility</p:attrName>
                                            </p:attrNameLst>
                                          </p:cBhvr>
                                          <p:to>
                                            <p:strVal val="visible"/>
                                          </p:to>
                                        </p:set>
                                      </p:childTnLst>
                                    </p:cTn>
                                  </p:par>
                                  <p:par>
                                    <p:cTn id="126" presetID="42" presetClass="path" presetSubtype="0" accel="25000" fill="hold" grpId="1" nodeType="withEffect" p14:presetBounceEnd="31000">
                                      <p:stCondLst>
                                        <p:cond delay="0"/>
                                      </p:stCondLst>
                                      <p:childTnLst>
                                        <p:animMotion origin="layout" path="M 1.66667E-6 -2.59259E-6 L -0.00182 0.12338 " pathEditMode="relative" rAng="0" ptsTypes="AA" p14:bounceEnd="31000">
                                          <p:cBhvr>
                                            <p:cTn id="127" dur="1000" spd="-100000" fill="hold"/>
                                            <p:tgtEl>
                                              <p:spTgt spid="22"/>
                                            </p:tgtEl>
                                            <p:attrNameLst>
                                              <p:attrName>ppt_x</p:attrName>
                                              <p:attrName>ppt_y</p:attrName>
                                            </p:attrNameLst>
                                          </p:cBhvr>
                                          <p:rCtr x="-91" y="6157"/>
                                        </p:animMotion>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23"/>
                                            </p:tgtEl>
                                            <p:attrNameLst>
                                              <p:attrName>style.visibility</p:attrName>
                                            </p:attrNameLst>
                                          </p:cBhvr>
                                          <p:to>
                                            <p:strVal val="visible"/>
                                          </p:to>
                                        </p:set>
                                      </p:childTnLst>
                                    </p:cTn>
                                  </p:par>
                                  <p:par>
                                    <p:cTn id="132" presetID="42" presetClass="path" presetSubtype="0" accel="25000" fill="hold" grpId="1" nodeType="withEffect" p14:presetBounceEnd="31000">
                                      <p:stCondLst>
                                        <p:cond delay="0"/>
                                      </p:stCondLst>
                                      <p:childTnLst>
                                        <p:animMotion origin="layout" path="M 1.66667E-6 4.81481E-6 L 0.00195 0.12638 " pathEditMode="relative" rAng="0" ptsTypes="AA" p14:bounceEnd="31000">
                                          <p:cBhvr>
                                            <p:cTn id="133" dur="1000" spd="-100000" fill="hold"/>
                                            <p:tgtEl>
                                              <p:spTgt spid="23"/>
                                            </p:tgtEl>
                                            <p:attrNameLst>
                                              <p:attrName>ppt_x</p:attrName>
                                              <p:attrName>ppt_y</p:attrName>
                                            </p:attrNameLst>
                                          </p:cBhvr>
                                          <p:rCtr x="91" y="6319"/>
                                        </p:animMotion>
                                      </p:childTnLst>
                                    </p:cTn>
                                  </p:par>
                                </p:childTnLst>
                              </p:cTn>
                            </p:par>
                            <p:par>
                              <p:cTn id="134" fill="hold">
                                <p:stCondLst>
                                  <p:cond delay="1000"/>
                                </p:stCondLst>
                                <p:childTnLst>
                                  <p:par>
                                    <p:cTn id="135" presetID="1" presetClass="entr" presetSubtype="0" fill="hold" grpId="1" nodeType="afterEffect">
                                      <p:stCondLst>
                                        <p:cond delay="0"/>
                                      </p:stCondLst>
                                      <p:childTnLst>
                                        <p:set>
                                          <p:cBhvr>
                                            <p:cTn id="136" dur="1" fill="hold">
                                              <p:stCondLst>
                                                <p:cond delay="0"/>
                                              </p:stCondLst>
                                            </p:cTn>
                                            <p:tgtEl>
                                              <p:spTgt spid="34"/>
                                            </p:tgtEl>
                                            <p:attrNameLst>
                                              <p:attrName>style.visibility</p:attrName>
                                            </p:attrNameLst>
                                          </p:cBhvr>
                                          <p:to>
                                            <p:strVal val="visible"/>
                                          </p:to>
                                        </p:set>
                                      </p:childTnLst>
                                    </p:cTn>
                                  </p:par>
                                  <p:par>
                                    <p:cTn id="137" presetID="42" presetClass="path" presetSubtype="0" accel="25000" fill="hold" grpId="0" nodeType="withEffect" p14:presetBounceEnd="31000">
                                      <p:stCondLst>
                                        <p:cond delay="0"/>
                                      </p:stCondLst>
                                      <p:childTnLst>
                                        <p:animMotion origin="layout" path="M 1.66667E-6 1.85185E-6 L 0.00195 0.21342 " pathEditMode="relative" rAng="0" ptsTypes="AA" p14:bounceEnd="31000">
                                          <p:cBhvr>
                                            <p:cTn id="138" dur="1000" spd="-100000" fill="hold"/>
                                            <p:tgtEl>
                                              <p:spTgt spid="34"/>
                                            </p:tgtEl>
                                            <p:attrNameLst>
                                              <p:attrName>ppt_x</p:attrName>
                                              <p:attrName>ppt_y</p:attrName>
                                            </p:attrNameLst>
                                          </p:cBhvr>
                                          <p:rCtr x="91" y="10671"/>
                                        </p:animMotion>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24"/>
                                            </p:tgtEl>
                                            <p:attrNameLst>
                                              <p:attrName>style.visibility</p:attrName>
                                            </p:attrNameLst>
                                          </p:cBhvr>
                                          <p:to>
                                            <p:strVal val="visible"/>
                                          </p:to>
                                        </p:set>
                                      </p:childTnLst>
                                    </p:cTn>
                                  </p:par>
                                  <p:par>
                                    <p:cTn id="143" presetID="42" presetClass="path" presetSubtype="0" accel="25000" fill="hold" grpId="1" nodeType="withEffect" p14:presetBounceEnd="31000">
                                      <p:stCondLst>
                                        <p:cond delay="0"/>
                                      </p:stCondLst>
                                      <p:childTnLst>
                                        <p:animMotion origin="layout" path="M 2.08333E-7 -7.40741E-7 L 0.00456 0.13657 " pathEditMode="relative" rAng="0" ptsTypes="AA" p14:bounceEnd="31000">
                                          <p:cBhvr>
                                            <p:cTn id="144" dur="1000" spd="-100000" fill="hold"/>
                                            <p:tgtEl>
                                              <p:spTgt spid="24"/>
                                            </p:tgtEl>
                                            <p:attrNameLst>
                                              <p:attrName>ppt_x</p:attrName>
                                              <p:attrName>ppt_y</p:attrName>
                                            </p:attrNameLst>
                                          </p:cBhvr>
                                          <p:rCtr x="221" y="6829"/>
                                        </p:animMotion>
                                      </p:childTnLst>
                                    </p:cTn>
                                  </p:par>
                                </p:childTnLst>
                              </p:cTn>
                            </p:par>
                            <p:par>
                              <p:cTn id="145" fill="hold">
                                <p:stCondLst>
                                  <p:cond delay="1000"/>
                                </p:stCondLst>
                                <p:childTnLst>
                                  <p:par>
                                    <p:cTn id="146" presetID="1" presetClass="entr" presetSubtype="0" fill="hold" grpId="0" nodeType="afterEffect">
                                      <p:stCondLst>
                                        <p:cond delay="0"/>
                                      </p:stCondLst>
                                      <p:childTnLst>
                                        <p:set>
                                          <p:cBhvr>
                                            <p:cTn id="147" dur="1" fill="hold">
                                              <p:stCondLst>
                                                <p:cond delay="0"/>
                                              </p:stCondLst>
                                            </p:cTn>
                                            <p:tgtEl>
                                              <p:spTgt spid="31"/>
                                            </p:tgtEl>
                                            <p:attrNameLst>
                                              <p:attrName>style.visibility</p:attrName>
                                            </p:attrNameLst>
                                          </p:cBhvr>
                                          <p:to>
                                            <p:strVal val="visible"/>
                                          </p:to>
                                        </p:set>
                                      </p:childTnLst>
                                    </p:cTn>
                                  </p:par>
                                  <p:par>
                                    <p:cTn id="148" presetID="42" presetClass="path" presetSubtype="0" accel="25000" fill="hold" grpId="1" nodeType="withEffect" p14:presetBounceEnd="31000">
                                      <p:stCondLst>
                                        <p:cond delay="0"/>
                                      </p:stCondLst>
                                      <p:childTnLst>
                                        <p:animMotion origin="layout" path="M 2.08333E-7 -1.11111E-6 L -0.00482 0.20093 " pathEditMode="relative" rAng="0" ptsTypes="AA" p14:bounceEnd="31000">
                                          <p:cBhvr>
                                            <p:cTn id="149" dur="1000" spd="-100000" fill="hold"/>
                                            <p:tgtEl>
                                              <p:spTgt spid="31"/>
                                            </p:tgtEl>
                                            <p:attrNameLst>
                                              <p:attrName>ppt_x</p:attrName>
                                              <p:attrName>ppt_y</p:attrName>
                                            </p:attrNameLst>
                                          </p:cBhvr>
                                          <p:rCtr x="-247" y="10046"/>
                                        </p:animMotion>
                                      </p:childTnLst>
                                    </p:cTn>
                                  </p:par>
                                </p:childTnLst>
                              </p:cTn>
                            </p:par>
                            <p:par>
                              <p:cTn id="150" fill="hold">
                                <p:stCondLst>
                                  <p:cond delay="2000"/>
                                </p:stCondLst>
                                <p:childTnLst>
                                  <p:par>
                                    <p:cTn id="151" presetID="1" presetClass="entr" presetSubtype="0" fill="hold" grpId="0" nodeType="afterEffect">
                                      <p:stCondLst>
                                        <p:cond delay="0"/>
                                      </p:stCondLst>
                                      <p:childTnLst>
                                        <p:set>
                                          <p:cBhvr>
                                            <p:cTn id="152" dur="1" fill="hold">
                                              <p:stCondLst>
                                                <p:cond delay="0"/>
                                              </p:stCondLst>
                                            </p:cTn>
                                            <p:tgtEl>
                                              <p:spTgt spid="35"/>
                                            </p:tgtEl>
                                            <p:attrNameLst>
                                              <p:attrName>style.visibility</p:attrName>
                                            </p:attrNameLst>
                                          </p:cBhvr>
                                          <p:to>
                                            <p:strVal val="visible"/>
                                          </p:to>
                                        </p:set>
                                      </p:childTnLst>
                                    </p:cTn>
                                  </p:par>
                                  <p:par>
                                    <p:cTn id="153" presetID="42" presetClass="path" presetSubtype="0" accel="25000" fill="hold" grpId="1" nodeType="withEffect" p14:presetBounceEnd="31000">
                                      <p:stCondLst>
                                        <p:cond delay="0"/>
                                      </p:stCondLst>
                                      <p:childTnLst>
                                        <p:animMotion origin="layout" path="M -2.08333E-6 -2.96296E-6 L -0.00534 0.27709 " pathEditMode="relative" rAng="0" ptsTypes="AA" p14:bounceEnd="31000">
                                          <p:cBhvr>
                                            <p:cTn id="154" dur="1000" spd="-100000" fill="hold"/>
                                            <p:tgtEl>
                                              <p:spTgt spid="35"/>
                                            </p:tgtEl>
                                            <p:attrNameLst>
                                              <p:attrName>ppt_x</p:attrName>
                                              <p:attrName>ppt_y</p:attrName>
                                            </p:attrNameLst>
                                          </p:cBhvr>
                                          <p:rCtr x="-273" y="138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p:bldP spid="14" grpId="0"/>
          <p:bldP spid="15" grpId="0"/>
          <p:bldP spid="16" grpId="0" animBg="1"/>
          <p:bldP spid="16" grpId="1" animBg="1"/>
          <p:bldP spid="17" grpId="0" animBg="1"/>
          <p:bldP spid="17" grpId="1" animBg="1"/>
          <p:bldP spid="18" grpId="0" animBg="1"/>
          <p:bldP spid="19" grpId="0" animBg="1"/>
          <p:bldP spid="20" grpId="0"/>
          <p:bldP spid="21" grpId="0"/>
          <p:bldP spid="22" grpId="0" animBg="1"/>
          <p:bldP spid="22" grpId="1" animBg="1"/>
          <p:bldP spid="23" grpId="0" animBg="1"/>
          <p:bldP spid="23" grpId="1" animBg="1"/>
          <p:bldP spid="24" grpId="0" animBg="1"/>
          <p:bldP spid="24" grpId="1" animBg="1"/>
          <p:bldP spid="25" grpId="0" animBg="1"/>
          <p:bldP spid="26" grpId="0" animBg="1"/>
          <p:bldP spid="27" grpId="0" animBg="1"/>
          <p:bldP spid="28" grpId="0"/>
          <p:bldP spid="29" grpId="0"/>
          <p:bldP spid="30" grpId="0"/>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wipe(left)">
                                          <p:cBhvr>
                                            <p:cTn id="7" dur="500"/>
                                            <p:tgtEl>
                                              <p:spTgt spid="16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100"/>
                                      </p:iterate>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42" presetClass="path" presetSubtype="0" accel="25000" decel="50000" fill="hold" grpId="0" nodeType="withEffect">
                                      <p:stCondLst>
                                        <p:cond delay="0"/>
                                      </p:stCondLst>
                                      <p:childTnLst>
                                        <p:animMotion origin="layout" path="M 1.04167E-6 1.11111E-6 L -0.00013 0.11805 " pathEditMode="relative" rAng="0" ptsTypes="AA">
                                          <p:cBhvr>
                                            <p:cTn id="17" dur="1000" spd="-100000" fill="hold"/>
                                            <p:tgtEl>
                                              <p:spTgt spid="6"/>
                                            </p:tgtEl>
                                            <p:attrNameLst>
                                              <p:attrName>ppt_x</p:attrName>
                                              <p:attrName>ppt_y</p:attrName>
                                            </p:attrNameLst>
                                          </p:cBhvr>
                                          <p:rCtr x="-13" y="5903"/>
                                        </p:animMotion>
                                      </p:childTnLst>
                                    </p:cTn>
                                  </p:par>
                                </p:childTnLst>
                              </p:cTn>
                            </p:par>
                            <p:par>
                              <p:cTn id="18" fill="hold">
                                <p:stCondLst>
                                  <p:cond delay="1000"/>
                                </p:stCondLst>
                                <p:childTnLst>
                                  <p:par>
                                    <p:cTn id="19" presetID="1" presetClass="entr" presetSubtype="0" fill="hold" grpId="1" nodeType="after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42" presetClass="path" presetSubtype="0" accel="25000" fill="hold" grpId="0" nodeType="withEffect">
                                      <p:stCondLst>
                                        <p:cond delay="0"/>
                                      </p:stCondLst>
                                      <p:childTnLst>
                                        <p:animMotion origin="layout" path="M 1.04167E-6 -4.07407E-6 L 1.04167E-6 0.25 " pathEditMode="relative" rAng="0" ptsTypes="AA">
                                          <p:cBhvr>
                                            <p:cTn id="22" dur="1000" spd="-100000" fill="hold"/>
                                            <p:tgtEl>
                                              <p:spTgt spid="7"/>
                                            </p:tgtEl>
                                            <p:attrNameLst>
                                              <p:attrName>ppt_x</p:attrName>
                                              <p:attrName>ppt_y</p:attrName>
                                            </p:attrNameLst>
                                          </p:cBhvr>
                                          <p:rCtr x="0" y="12500"/>
                                        </p:animMotion>
                                      </p:childTnLst>
                                    </p:cTn>
                                  </p:par>
                                </p:childTnLst>
                              </p:cTn>
                            </p:par>
                            <p:par>
                              <p:cTn id="23" fill="hold">
                                <p:stCondLst>
                                  <p:cond delay="2000"/>
                                </p:stCondLst>
                                <p:childTnLst>
                                  <p:par>
                                    <p:cTn id="24" presetID="1" presetClass="entr" presetSubtype="0" fill="hold" grpId="1" nodeType="afterEffect">
                                      <p:stCondLst>
                                        <p:cond delay="0"/>
                                      </p:stCondLst>
                                      <p:childTnLst>
                                        <p:set>
                                          <p:cBhvr>
                                            <p:cTn id="25" dur="1" fill="hold">
                                              <p:stCondLst>
                                                <p:cond delay="0"/>
                                              </p:stCondLst>
                                            </p:cTn>
                                            <p:tgtEl>
                                              <p:spTgt spid="8"/>
                                            </p:tgtEl>
                                            <p:attrNameLst>
                                              <p:attrName>style.visibility</p:attrName>
                                            </p:attrNameLst>
                                          </p:cBhvr>
                                          <p:to>
                                            <p:strVal val="visible"/>
                                          </p:to>
                                        </p:set>
                                      </p:childTnLst>
                                    </p:cTn>
                                  </p:par>
                                  <p:par>
                                    <p:cTn id="26" presetID="42" presetClass="path" presetSubtype="0" accel="26000" fill="hold" grpId="0" nodeType="withEffect">
                                      <p:stCondLst>
                                        <p:cond delay="0"/>
                                      </p:stCondLst>
                                      <p:childTnLst>
                                        <p:animMotion origin="layout" path="M 1.04167E-6 7.40741E-7 L -0.00104 0.34167 " pathEditMode="relative" rAng="0" ptsTypes="AA">
                                          <p:cBhvr>
                                            <p:cTn id="27" dur="1000" spd="-100000" fill="hold"/>
                                            <p:tgtEl>
                                              <p:spTgt spid="8"/>
                                            </p:tgtEl>
                                            <p:attrNameLst>
                                              <p:attrName>ppt_x</p:attrName>
                                              <p:attrName>ppt_y</p:attrName>
                                            </p:attrNameLst>
                                          </p:cBhvr>
                                          <p:rCtr x="-52" y="17083"/>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type="lt">
                                        <p:tmAbs val="100"/>
                                      </p:iterate>
                                      <p:childTnLst>
                                        <p:set>
                                          <p:cBhvr>
                                            <p:cTn id="31" dur="1" fill="hold">
                                              <p:stCondLst>
                                                <p:cond delay="0"/>
                                              </p:stCondLst>
                                            </p:cTn>
                                            <p:tgtEl>
                                              <p:spTgt spid="14"/>
                                            </p:tgtEl>
                                            <p:attrNameLst>
                                              <p:attrName>style.visibility</p:attrName>
                                            </p:attrNameLst>
                                          </p:cBhvr>
                                          <p:to>
                                            <p:strVal val="visible"/>
                                          </p:to>
                                        </p:set>
                                      </p:childTnLst>
                                    </p:cTn>
                                  </p:par>
                                </p:childTnLst>
                              </p:cTn>
                            </p:par>
                            <p:par>
                              <p:cTn id="32" fill="hold">
                                <p:stCondLst>
                                  <p:cond delay="1301"/>
                                </p:stCondLst>
                                <p:childTnLst>
                                  <p:par>
                                    <p:cTn id="33" presetID="1"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42" presetClass="path" presetSubtype="0" accel="25000" fill="hold" grpId="1" nodeType="withEffect">
                                      <p:stCondLst>
                                        <p:cond delay="0"/>
                                      </p:stCondLst>
                                      <p:childTnLst>
                                        <p:animMotion origin="layout" path="M 4.79167E-6 1.11111E-6 L -0.00079 0.15717 " pathEditMode="relative" rAng="0" ptsTypes="AA">
                                          <p:cBhvr>
                                            <p:cTn id="36" dur="1000" spd="-100000" fill="hold"/>
                                            <p:tgtEl>
                                              <p:spTgt spid="9"/>
                                            </p:tgtEl>
                                            <p:attrNameLst>
                                              <p:attrName>ppt_x</p:attrName>
                                              <p:attrName>ppt_y</p:attrName>
                                            </p:attrNameLst>
                                          </p:cBhvr>
                                          <p:rCtr x="-39" y="7847"/>
                                        </p:animMotion>
                                      </p:childTnLst>
                                    </p:cTn>
                                  </p:par>
                                </p:childTnLst>
                              </p:cTn>
                            </p:par>
                            <p:par>
                              <p:cTn id="37" fill="hold">
                                <p:stCondLst>
                                  <p:cond delay="2301"/>
                                </p:stCondLst>
                                <p:childTnLst>
                                  <p:par>
                                    <p:cTn id="38" presetID="1"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par>
                                    <p:cTn id="40" presetID="42" presetClass="path" presetSubtype="0" accel="25000" fill="hold" grpId="1" nodeType="withEffect">
                                      <p:stCondLst>
                                        <p:cond delay="0"/>
                                      </p:stCondLst>
                                      <p:childTnLst>
                                        <p:animMotion origin="layout" path="M 4.79167E-6 -4.07407E-6 L 4.79167E-6 0.25 " pathEditMode="relative" rAng="0" ptsTypes="AA">
                                          <p:cBhvr>
                                            <p:cTn id="41" dur="1000" spd="-100000" fill="hold"/>
                                            <p:tgtEl>
                                              <p:spTgt spid="10"/>
                                            </p:tgtEl>
                                            <p:attrNameLst>
                                              <p:attrName>ppt_x</p:attrName>
                                              <p:attrName>ppt_y</p:attrName>
                                            </p:attrNameLst>
                                          </p:cBhvr>
                                          <p:rCtr x="0" y="12500"/>
                                        </p:animMotion>
                                      </p:childTnLst>
                                    </p:cTn>
                                  </p:par>
                                </p:childTnLst>
                              </p:cTn>
                            </p:par>
                            <p:par>
                              <p:cTn id="42" fill="hold">
                                <p:stCondLst>
                                  <p:cond delay="3301"/>
                                </p:stCondLst>
                                <p:childTnLst>
                                  <p:par>
                                    <p:cTn id="43" presetID="21" presetClass="entr" presetSubtype="1"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heel(1)">
                                          <p:cBhvr>
                                            <p:cTn id="45" dur="2000"/>
                                            <p:tgtEl>
                                              <p:spTgt spid="18"/>
                                            </p:tgtEl>
                                          </p:cBhvr>
                                        </p:animEffect>
                                      </p:childTnLst>
                                    </p:cTn>
                                  </p:par>
                                </p:childTnLst>
                              </p:cTn>
                            </p:par>
                            <p:par>
                              <p:cTn id="46" fill="hold">
                                <p:stCondLst>
                                  <p:cond delay="5301"/>
                                </p:stCondLst>
                                <p:childTnLst>
                                  <p:par>
                                    <p:cTn id="47" presetID="21" presetClass="entr" presetSubtype="1"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heel(1)">
                                          <p:cBhvr>
                                            <p:cTn id="49" dur="2000"/>
                                            <p:tgtEl>
                                              <p:spTgt spid="19"/>
                                            </p:tgtEl>
                                          </p:cBhvr>
                                        </p:animEffect>
                                      </p:childTnLst>
                                    </p:cTn>
                                  </p:par>
                                </p:childTnLst>
                              </p:cTn>
                            </p:par>
                            <p:par>
                              <p:cTn id="50" fill="hold">
                                <p:stCondLst>
                                  <p:cond delay="7301"/>
                                </p:stCondLst>
                                <p:childTnLst>
                                  <p:par>
                                    <p:cTn id="51" presetID="53" presetClass="entr" presetSubtype="16"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p:cTn id="53" dur="500" fill="hold"/>
                                            <p:tgtEl>
                                              <p:spTgt spid="20"/>
                                            </p:tgtEl>
                                            <p:attrNameLst>
                                              <p:attrName>ppt_w</p:attrName>
                                            </p:attrNameLst>
                                          </p:cBhvr>
                                          <p:tavLst>
                                            <p:tav tm="0">
                                              <p:val>
                                                <p:fltVal val="0"/>
                                              </p:val>
                                            </p:tav>
                                            <p:tav tm="100000">
                                              <p:val>
                                                <p:strVal val="#ppt_w"/>
                                              </p:val>
                                            </p:tav>
                                          </p:tavLst>
                                        </p:anim>
                                        <p:anim calcmode="lin" valueType="num">
                                          <p:cBhvr>
                                            <p:cTn id="54" dur="500" fill="hold"/>
                                            <p:tgtEl>
                                              <p:spTgt spid="20"/>
                                            </p:tgtEl>
                                            <p:attrNameLst>
                                              <p:attrName>ppt_h</p:attrName>
                                            </p:attrNameLst>
                                          </p:cBhvr>
                                          <p:tavLst>
                                            <p:tav tm="0">
                                              <p:val>
                                                <p:fltVal val="0"/>
                                              </p:val>
                                            </p:tav>
                                            <p:tav tm="100000">
                                              <p:val>
                                                <p:strVal val="#ppt_h"/>
                                              </p:val>
                                            </p:tav>
                                          </p:tavLst>
                                        </p:anim>
                                        <p:animEffect transition="in" filter="fade">
                                          <p:cBhvr>
                                            <p:cTn id="55" dur="500"/>
                                            <p:tgtEl>
                                              <p:spTgt spid="20"/>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p:cTn id="58" dur="500" fill="hold"/>
                                            <p:tgtEl>
                                              <p:spTgt spid="21"/>
                                            </p:tgtEl>
                                            <p:attrNameLst>
                                              <p:attrName>ppt_w</p:attrName>
                                            </p:attrNameLst>
                                          </p:cBhvr>
                                          <p:tavLst>
                                            <p:tav tm="0">
                                              <p:val>
                                                <p:fltVal val="0"/>
                                              </p:val>
                                            </p:tav>
                                            <p:tav tm="100000">
                                              <p:val>
                                                <p:strVal val="#ppt_w"/>
                                              </p:val>
                                            </p:tav>
                                          </p:tavLst>
                                        </p:anim>
                                        <p:anim calcmode="lin" valueType="num">
                                          <p:cBhvr>
                                            <p:cTn id="59" dur="500" fill="hold"/>
                                            <p:tgtEl>
                                              <p:spTgt spid="21"/>
                                            </p:tgtEl>
                                            <p:attrNameLst>
                                              <p:attrName>ppt_h</p:attrName>
                                            </p:attrNameLst>
                                          </p:cBhvr>
                                          <p:tavLst>
                                            <p:tav tm="0">
                                              <p:val>
                                                <p:fltVal val="0"/>
                                              </p:val>
                                            </p:tav>
                                            <p:tav tm="100000">
                                              <p:val>
                                                <p:strVal val="#ppt_h"/>
                                              </p:val>
                                            </p:tav>
                                          </p:tavLst>
                                        </p:anim>
                                        <p:animEffect transition="in" filter="fad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1"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42" presetClass="path" presetSubtype="0" accel="25000" fill="hold" grpId="0" nodeType="withEffect">
                                      <p:stCondLst>
                                        <p:cond delay="0"/>
                                      </p:stCondLst>
                                      <p:childTnLst>
                                        <p:animMotion origin="layout" path="M -2.29167E-6 -1.11111E-6 L -0.00195 0.12778 " pathEditMode="relative" rAng="0" ptsTypes="AA">
                                          <p:cBhvr>
                                            <p:cTn id="66" dur="1000" spd="-100000" fill="hold"/>
                                            <p:tgtEl>
                                              <p:spTgt spid="16"/>
                                            </p:tgtEl>
                                            <p:attrNameLst>
                                              <p:attrName>ppt_x</p:attrName>
                                              <p:attrName>ppt_y</p:attrName>
                                            </p:attrNameLst>
                                          </p:cBhvr>
                                          <p:rCtr x="-104" y="6389"/>
                                        </p:animMotion>
                                      </p:childTnLst>
                                    </p:cTn>
                                  </p:par>
                                </p:childTnLst>
                              </p:cTn>
                            </p:par>
                            <p:par>
                              <p:cTn id="67" fill="hold">
                                <p:stCondLst>
                                  <p:cond delay="1000"/>
                                </p:stCondLst>
                                <p:childTnLst>
                                  <p:par>
                                    <p:cTn id="68" presetID="1" presetClass="entr" presetSubtype="0"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childTnLst>
                                    </p:cTn>
                                  </p:par>
                                  <p:par>
                                    <p:cTn id="70" presetID="42" presetClass="path" presetSubtype="0" accel="25000" fill="hold" grpId="1" nodeType="withEffect">
                                      <p:stCondLst>
                                        <p:cond delay="0"/>
                                      </p:stCondLst>
                                      <p:childTnLst>
                                        <p:animMotion origin="layout" path="M -2.29167E-6 3.33333E-6 L -2.29167E-6 0.25 " pathEditMode="relative" rAng="0" ptsTypes="AA">
                                          <p:cBhvr>
                                            <p:cTn id="71" dur="1000" spd="-100000" fill="hold"/>
                                            <p:tgtEl>
                                              <p:spTgt spid="33"/>
                                            </p:tgtEl>
                                            <p:attrNameLst>
                                              <p:attrName>ppt_x</p:attrName>
                                              <p:attrName>ppt_y</p:attrName>
                                            </p:attrNameLst>
                                          </p:cBhvr>
                                          <p:rCtr x="0" y="12500"/>
                                        </p:animMotion>
                                      </p:childTnLst>
                                    </p:cTn>
                                  </p:par>
                                </p:childTnLst>
                              </p:cTn>
                            </p:par>
                            <p:par>
                              <p:cTn id="72" fill="hold">
                                <p:stCondLst>
                                  <p:cond delay="2000"/>
                                </p:stCondLst>
                                <p:childTnLst>
                                  <p:par>
                                    <p:cTn id="73" presetID="1" presetClass="entr" presetSubtype="0" fill="hold" grpId="0" nodeType="after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par>
                                    <p:cTn id="75" presetID="42" presetClass="path" presetSubtype="0" accel="25000" fill="hold" grpId="1" nodeType="withEffect">
                                      <p:stCondLst>
                                        <p:cond delay="0"/>
                                      </p:stCondLst>
                                      <p:childTnLst>
                                        <p:animMotion origin="layout" path="M 1.45833E-6 -2.22222E-6 L 1.45833E-6 0.12824 " pathEditMode="relative" rAng="0" ptsTypes="AA">
                                          <p:cBhvr>
                                            <p:cTn id="76" dur="1000" spd="-100000" fill="hold"/>
                                            <p:tgtEl>
                                              <p:spTgt spid="17"/>
                                            </p:tgtEl>
                                            <p:attrNameLst>
                                              <p:attrName>ppt_x</p:attrName>
                                              <p:attrName>ppt_y</p:attrName>
                                            </p:attrNameLst>
                                          </p:cBhvr>
                                          <p:rCtr x="0" y="6412"/>
                                        </p:animMotion>
                                      </p:childTnLst>
                                    </p:cTn>
                                  </p:par>
                                </p:childTnLst>
                              </p:cTn>
                            </p:par>
                            <p:par>
                              <p:cTn id="77" fill="hold">
                                <p:stCondLst>
                                  <p:cond delay="3000"/>
                                </p:stCondLst>
                                <p:childTnLst>
                                  <p:par>
                                    <p:cTn id="78" presetID="1" presetClass="entr" presetSubtype="0" fill="hold" grpId="0" nodeType="afterEffect">
                                      <p:stCondLst>
                                        <p:cond delay="0"/>
                                      </p:stCondLst>
                                      <p:childTnLst>
                                        <p:set>
                                          <p:cBhvr>
                                            <p:cTn id="79" dur="1" fill="hold">
                                              <p:stCondLst>
                                                <p:cond delay="0"/>
                                              </p:stCondLst>
                                            </p:cTn>
                                            <p:tgtEl>
                                              <p:spTgt spid="32"/>
                                            </p:tgtEl>
                                            <p:attrNameLst>
                                              <p:attrName>style.visibility</p:attrName>
                                            </p:attrNameLst>
                                          </p:cBhvr>
                                          <p:to>
                                            <p:strVal val="visible"/>
                                          </p:to>
                                        </p:set>
                                      </p:childTnLst>
                                    </p:cTn>
                                  </p:par>
                                  <p:par>
                                    <p:cTn id="80" presetID="42" presetClass="path" presetSubtype="0" accel="25000" fill="hold" grpId="1" nodeType="withEffect">
                                      <p:stCondLst>
                                        <p:cond delay="0"/>
                                      </p:stCondLst>
                                      <p:childTnLst>
                                        <p:animMotion origin="layout" path="M 1.45833E-6 7.40741E-7 L 1.45833E-6 0.25 " pathEditMode="relative" rAng="0" ptsTypes="AA">
                                          <p:cBhvr>
                                            <p:cTn id="81" dur="1000" spd="-100000" fill="hold"/>
                                            <p:tgtEl>
                                              <p:spTgt spid="32"/>
                                            </p:tgtEl>
                                            <p:attrNameLst>
                                              <p:attrName>ppt_x</p:attrName>
                                              <p:attrName>ppt_y</p:attrName>
                                            </p:attrNameLst>
                                          </p:cBhvr>
                                          <p:rCtr x="0" y="12500"/>
                                        </p:animMotion>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iterate type="lt">
                                        <p:tmAbs val="100"/>
                                      </p:iterate>
                                      <p:childTnLst>
                                        <p:set>
                                          <p:cBhvr>
                                            <p:cTn id="85" dur="1" fill="hold">
                                              <p:stCondLst>
                                                <p:cond delay="0"/>
                                              </p:stCondLst>
                                            </p:cTn>
                                            <p:tgtEl>
                                              <p:spTgt spid="15"/>
                                            </p:tgtEl>
                                            <p:attrNameLst>
                                              <p:attrName>style.visibility</p:attrName>
                                            </p:attrNameLst>
                                          </p:cBhvr>
                                          <p:to>
                                            <p:strVal val="visible"/>
                                          </p:to>
                                        </p:set>
                                      </p:childTnLst>
                                    </p:cTn>
                                  </p:par>
                                </p:childTnLst>
                              </p:cTn>
                            </p:par>
                            <p:par>
                              <p:cTn id="86" fill="hold">
                                <p:stCondLst>
                                  <p:cond delay="1501"/>
                                </p:stCondLst>
                                <p:childTnLst>
                                  <p:par>
                                    <p:cTn id="87" presetID="1" presetClass="entr" presetSubtype="0" fill="hold" grpId="0" nodeType="afterEffect">
                                      <p:stCondLst>
                                        <p:cond delay="0"/>
                                      </p:stCondLst>
                                      <p:childTnLst>
                                        <p:set>
                                          <p:cBhvr>
                                            <p:cTn id="88" dur="1" fill="hold">
                                              <p:stCondLst>
                                                <p:cond delay="0"/>
                                              </p:stCondLst>
                                            </p:cTn>
                                            <p:tgtEl>
                                              <p:spTgt spid="11"/>
                                            </p:tgtEl>
                                            <p:attrNameLst>
                                              <p:attrName>style.visibility</p:attrName>
                                            </p:attrNameLst>
                                          </p:cBhvr>
                                          <p:to>
                                            <p:strVal val="visible"/>
                                          </p:to>
                                        </p:set>
                                      </p:childTnLst>
                                    </p:cTn>
                                  </p:par>
                                  <p:par>
                                    <p:cTn id="89" presetID="42" presetClass="path" presetSubtype="0" accel="25000" fill="hold" grpId="1" nodeType="withEffect">
                                      <p:stCondLst>
                                        <p:cond delay="0"/>
                                      </p:stCondLst>
                                      <p:childTnLst>
                                        <p:animMotion origin="layout" path="M -1.45833E-6 1.11111E-6 L -0.00065 0.14305 " pathEditMode="relative" rAng="0" ptsTypes="AA">
                                          <p:cBhvr>
                                            <p:cTn id="90" dur="1000" spd="-100000" fill="hold"/>
                                            <p:tgtEl>
                                              <p:spTgt spid="11"/>
                                            </p:tgtEl>
                                            <p:attrNameLst>
                                              <p:attrName>ppt_x</p:attrName>
                                              <p:attrName>ppt_y</p:attrName>
                                            </p:attrNameLst>
                                          </p:cBhvr>
                                          <p:rCtr x="-39" y="7153"/>
                                        </p:animMotion>
                                      </p:childTnLst>
                                    </p:cTn>
                                  </p:par>
                                </p:childTnLst>
                              </p:cTn>
                            </p:par>
                            <p:par>
                              <p:cTn id="91" fill="hold">
                                <p:stCondLst>
                                  <p:cond delay="2501"/>
                                </p:stCondLst>
                                <p:childTnLst>
                                  <p:par>
                                    <p:cTn id="92" presetID="1" presetClass="entr" presetSubtype="0" fill="hold" grpId="0" nodeType="afterEffect">
                                      <p:stCondLst>
                                        <p:cond delay="0"/>
                                      </p:stCondLst>
                                      <p:childTnLst>
                                        <p:set>
                                          <p:cBhvr>
                                            <p:cTn id="93" dur="1" fill="hold">
                                              <p:stCondLst>
                                                <p:cond delay="0"/>
                                              </p:stCondLst>
                                            </p:cTn>
                                            <p:tgtEl>
                                              <p:spTgt spid="12"/>
                                            </p:tgtEl>
                                            <p:attrNameLst>
                                              <p:attrName>style.visibility</p:attrName>
                                            </p:attrNameLst>
                                          </p:cBhvr>
                                          <p:to>
                                            <p:strVal val="visible"/>
                                          </p:to>
                                        </p:set>
                                      </p:childTnLst>
                                    </p:cTn>
                                  </p:par>
                                  <p:par>
                                    <p:cTn id="94" presetID="42" presetClass="path" presetSubtype="0" accel="25000" fill="hold" grpId="1" nodeType="withEffect">
                                      <p:stCondLst>
                                        <p:cond delay="0"/>
                                      </p:stCondLst>
                                      <p:childTnLst>
                                        <p:animMotion origin="layout" path="M -1.45833E-6 -4.07407E-6 L -0.00065 0.22084 " pathEditMode="relative" rAng="0" ptsTypes="AA">
                                          <p:cBhvr>
                                            <p:cTn id="95" dur="1000" spd="-100000" fill="hold"/>
                                            <p:tgtEl>
                                              <p:spTgt spid="12"/>
                                            </p:tgtEl>
                                            <p:attrNameLst>
                                              <p:attrName>ppt_x</p:attrName>
                                              <p:attrName>ppt_y</p:attrName>
                                            </p:attrNameLst>
                                          </p:cBhvr>
                                          <p:rCtr x="-39" y="11042"/>
                                        </p:animMotion>
                                      </p:childTnLst>
                                    </p:cTn>
                                  </p:par>
                                </p:childTnLst>
                              </p:cTn>
                            </p:par>
                            <p:par>
                              <p:cTn id="96" fill="hold">
                                <p:stCondLst>
                                  <p:cond delay="3501"/>
                                </p:stCondLst>
                                <p:childTnLst>
                                  <p:par>
                                    <p:cTn id="97" presetID="21" presetClass="entr" presetSubtype="1" fill="hold" grpId="0" nodeType="after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wheel(1)">
                                          <p:cBhvr>
                                            <p:cTn id="99" dur="2000"/>
                                            <p:tgtEl>
                                              <p:spTgt spid="25"/>
                                            </p:tgtEl>
                                          </p:cBhvr>
                                        </p:animEffect>
                                      </p:childTnLst>
                                    </p:cTn>
                                  </p:par>
                                  <p:par>
                                    <p:cTn id="100" presetID="21" presetClass="entr" presetSubtype="1"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wheel(1)">
                                          <p:cBhvr>
                                            <p:cTn id="102" dur="2000"/>
                                            <p:tgtEl>
                                              <p:spTgt spid="27"/>
                                            </p:tgtEl>
                                          </p:cBhvr>
                                        </p:animEffect>
                                      </p:childTnLst>
                                    </p:cTn>
                                  </p:par>
                                  <p:par>
                                    <p:cTn id="103" presetID="21" presetClass="entr" presetSubtype="1"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wheel(1)">
                                          <p:cBhvr>
                                            <p:cTn id="105" dur="2000"/>
                                            <p:tgtEl>
                                              <p:spTgt spid="26"/>
                                            </p:tgtEl>
                                          </p:cBhvr>
                                        </p:animEffect>
                                      </p:childTnLst>
                                    </p:cTn>
                                  </p:par>
                                </p:childTnLst>
                              </p:cTn>
                            </p:par>
                            <p:par>
                              <p:cTn id="106" fill="hold">
                                <p:stCondLst>
                                  <p:cond delay="5501"/>
                                </p:stCondLst>
                                <p:childTnLst>
                                  <p:par>
                                    <p:cTn id="107" presetID="53" presetClass="entr" presetSubtype="16" fill="hold" grpId="0" nodeType="afterEffect">
                                      <p:stCondLst>
                                        <p:cond delay="0"/>
                                      </p:stCondLst>
                                      <p:childTnLst>
                                        <p:set>
                                          <p:cBhvr>
                                            <p:cTn id="108" dur="1" fill="hold">
                                              <p:stCondLst>
                                                <p:cond delay="0"/>
                                              </p:stCondLst>
                                            </p:cTn>
                                            <p:tgtEl>
                                              <p:spTgt spid="28"/>
                                            </p:tgtEl>
                                            <p:attrNameLst>
                                              <p:attrName>style.visibility</p:attrName>
                                            </p:attrNameLst>
                                          </p:cBhvr>
                                          <p:to>
                                            <p:strVal val="visible"/>
                                          </p:to>
                                        </p:set>
                                        <p:anim calcmode="lin" valueType="num">
                                          <p:cBhvr>
                                            <p:cTn id="109" dur="500" fill="hold"/>
                                            <p:tgtEl>
                                              <p:spTgt spid="28"/>
                                            </p:tgtEl>
                                            <p:attrNameLst>
                                              <p:attrName>ppt_w</p:attrName>
                                            </p:attrNameLst>
                                          </p:cBhvr>
                                          <p:tavLst>
                                            <p:tav tm="0">
                                              <p:val>
                                                <p:fltVal val="0"/>
                                              </p:val>
                                            </p:tav>
                                            <p:tav tm="100000">
                                              <p:val>
                                                <p:strVal val="#ppt_w"/>
                                              </p:val>
                                            </p:tav>
                                          </p:tavLst>
                                        </p:anim>
                                        <p:anim calcmode="lin" valueType="num">
                                          <p:cBhvr>
                                            <p:cTn id="110" dur="500" fill="hold"/>
                                            <p:tgtEl>
                                              <p:spTgt spid="28"/>
                                            </p:tgtEl>
                                            <p:attrNameLst>
                                              <p:attrName>ppt_h</p:attrName>
                                            </p:attrNameLst>
                                          </p:cBhvr>
                                          <p:tavLst>
                                            <p:tav tm="0">
                                              <p:val>
                                                <p:fltVal val="0"/>
                                              </p:val>
                                            </p:tav>
                                            <p:tav tm="100000">
                                              <p:val>
                                                <p:strVal val="#ppt_h"/>
                                              </p:val>
                                            </p:tav>
                                          </p:tavLst>
                                        </p:anim>
                                        <p:animEffect transition="in" filter="fade">
                                          <p:cBhvr>
                                            <p:cTn id="111" dur="500"/>
                                            <p:tgtEl>
                                              <p:spTgt spid="28"/>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29"/>
                                            </p:tgtEl>
                                            <p:attrNameLst>
                                              <p:attrName>style.visibility</p:attrName>
                                            </p:attrNameLst>
                                          </p:cBhvr>
                                          <p:to>
                                            <p:strVal val="visible"/>
                                          </p:to>
                                        </p:set>
                                        <p:anim calcmode="lin" valueType="num">
                                          <p:cBhvr>
                                            <p:cTn id="114" dur="500" fill="hold"/>
                                            <p:tgtEl>
                                              <p:spTgt spid="29"/>
                                            </p:tgtEl>
                                            <p:attrNameLst>
                                              <p:attrName>ppt_w</p:attrName>
                                            </p:attrNameLst>
                                          </p:cBhvr>
                                          <p:tavLst>
                                            <p:tav tm="0">
                                              <p:val>
                                                <p:fltVal val="0"/>
                                              </p:val>
                                            </p:tav>
                                            <p:tav tm="100000">
                                              <p:val>
                                                <p:strVal val="#ppt_w"/>
                                              </p:val>
                                            </p:tav>
                                          </p:tavLst>
                                        </p:anim>
                                        <p:anim calcmode="lin" valueType="num">
                                          <p:cBhvr>
                                            <p:cTn id="115" dur="500" fill="hold"/>
                                            <p:tgtEl>
                                              <p:spTgt spid="29"/>
                                            </p:tgtEl>
                                            <p:attrNameLst>
                                              <p:attrName>ppt_h</p:attrName>
                                            </p:attrNameLst>
                                          </p:cBhvr>
                                          <p:tavLst>
                                            <p:tav tm="0">
                                              <p:val>
                                                <p:fltVal val="0"/>
                                              </p:val>
                                            </p:tav>
                                            <p:tav tm="100000">
                                              <p:val>
                                                <p:strVal val="#ppt_h"/>
                                              </p:val>
                                            </p:tav>
                                          </p:tavLst>
                                        </p:anim>
                                        <p:animEffect transition="in" filter="fade">
                                          <p:cBhvr>
                                            <p:cTn id="116" dur="500"/>
                                            <p:tgtEl>
                                              <p:spTgt spid="29"/>
                                            </p:tgtEl>
                                          </p:cBhvr>
                                        </p:animEffect>
                                      </p:childTnLst>
                                    </p:cTn>
                                  </p:par>
                                  <p:par>
                                    <p:cTn id="117" presetID="53" presetClass="entr" presetSubtype="16" fill="hold" grpId="0" nodeType="withEffect">
                                      <p:stCondLst>
                                        <p:cond delay="0"/>
                                      </p:stCondLst>
                                      <p:childTnLst>
                                        <p:set>
                                          <p:cBhvr>
                                            <p:cTn id="118" dur="1" fill="hold">
                                              <p:stCondLst>
                                                <p:cond delay="0"/>
                                              </p:stCondLst>
                                            </p:cTn>
                                            <p:tgtEl>
                                              <p:spTgt spid="30"/>
                                            </p:tgtEl>
                                            <p:attrNameLst>
                                              <p:attrName>style.visibility</p:attrName>
                                            </p:attrNameLst>
                                          </p:cBhvr>
                                          <p:to>
                                            <p:strVal val="visible"/>
                                          </p:to>
                                        </p:set>
                                        <p:anim calcmode="lin" valueType="num">
                                          <p:cBhvr>
                                            <p:cTn id="119" dur="500" fill="hold"/>
                                            <p:tgtEl>
                                              <p:spTgt spid="30"/>
                                            </p:tgtEl>
                                            <p:attrNameLst>
                                              <p:attrName>ppt_w</p:attrName>
                                            </p:attrNameLst>
                                          </p:cBhvr>
                                          <p:tavLst>
                                            <p:tav tm="0">
                                              <p:val>
                                                <p:fltVal val="0"/>
                                              </p:val>
                                            </p:tav>
                                            <p:tav tm="100000">
                                              <p:val>
                                                <p:strVal val="#ppt_w"/>
                                              </p:val>
                                            </p:tav>
                                          </p:tavLst>
                                        </p:anim>
                                        <p:anim calcmode="lin" valueType="num">
                                          <p:cBhvr>
                                            <p:cTn id="120" dur="500" fill="hold"/>
                                            <p:tgtEl>
                                              <p:spTgt spid="30"/>
                                            </p:tgtEl>
                                            <p:attrNameLst>
                                              <p:attrName>ppt_h</p:attrName>
                                            </p:attrNameLst>
                                          </p:cBhvr>
                                          <p:tavLst>
                                            <p:tav tm="0">
                                              <p:val>
                                                <p:fltVal val="0"/>
                                              </p:val>
                                            </p:tav>
                                            <p:tav tm="100000">
                                              <p:val>
                                                <p:strVal val="#ppt_h"/>
                                              </p:val>
                                            </p:tav>
                                          </p:tavLst>
                                        </p:anim>
                                        <p:animEffect transition="in" filter="fade">
                                          <p:cBhvr>
                                            <p:cTn id="121" dur="500"/>
                                            <p:tgtEl>
                                              <p:spTgt spid="30"/>
                                            </p:tgtEl>
                                          </p:cBhvr>
                                        </p:animEffec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22"/>
                                            </p:tgtEl>
                                            <p:attrNameLst>
                                              <p:attrName>style.visibility</p:attrName>
                                            </p:attrNameLst>
                                          </p:cBhvr>
                                          <p:to>
                                            <p:strVal val="visible"/>
                                          </p:to>
                                        </p:set>
                                      </p:childTnLst>
                                    </p:cTn>
                                  </p:par>
                                  <p:par>
                                    <p:cTn id="126" presetID="42" presetClass="path" presetSubtype="0" accel="25000" fill="hold" grpId="1" nodeType="withEffect">
                                      <p:stCondLst>
                                        <p:cond delay="0"/>
                                      </p:stCondLst>
                                      <p:childTnLst>
                                        <p:animMotion origin="layout" path="M 1.66667E-6 -2.59259E-6 L -0.00182 0.12338 " pathEditMode="relative" rAng="0" ptsTypes="AA">
                                          <p:cBhvr>
                                            <p:cTn id="127" dur="1000" spd="-100000" fill="hold"/>
                                            <p:tgtEl>
                                              <p:spTgt spid="22"/>
                                            </p:tgtEl>
                                            <p:attrNameLst>
                                              <p:attrName>ppt_x</p:attrName>
                                              <p:attrName>ppt_y</p:attrName>
                                            </p:attrNameLst>
                                          </p:cBhvr>
                                          <p:rCtr x="-91" y="6157"/>
                                        </p:animMotion>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23"/>
                                            </p:tgtEl>
                                            <p:attrNameLst>
                                              <p:attrName>style.visibility</p:attrName>
                                            </p:attrNameLst>
                                          </p:cBhvr>
                                          <p:to>
                                            <p:strVal val="visible"/>
                                          </p:to>
                                        </p:set>
                                      </p:childTnLst>
                                    </p:cTn>
                                  </p:par>
                                  <p:par>
                                    <p:cTn id="132" presetID="42" presetClass="path" presetSubtype="0" accel="25000" fill="hold" grpId="1" nodeType="withEffect">
                                      <p:stCondLst>
                                        <p:cond delay="0"/>
                                      </p:stCondLst>
                                      <p:childTnLst>
                                        <p:animMotion origin="layout" path="M 1.66667E-6 4.81481E-6 L 0.00195 0.12638 " pathEditMode="relative" rAng="0" ptsTypes="AA">
                                          <p:cBhvr>
                                            <p:cTn id="133" dur="1000" spd="-100000" fill="hold"/>
                                            <p:tgtEl>
                                              <p:spTgt spid="23"/>
                                            </p:tgtEl>
                                            <p:attrNameLst>
                                              <p:attrName>ppt_x</p:attrName>
                                              <p:attrName>ppt_y</p:attrName>
                                            </p:attrNameLst>
                                          </p:cBhvr>
                                          <p:rCtr x="91" y="6319"/>
                                        </p:animMotion>
                                      </p:childTnLst>
                                    </p:cTn>
                                  </p:par>
                                </p:childTnLst>
                              </p:cTn>
                            </p:par>
                            <p:par>
                              <p:cTn id="134" fill="hold">
                                <p:stCondLst>
                                  <p:cond delay="1000"/>
                                </p:stCondLst>
                                <p:childTnLst>
                                  <p:par>
                                    <p:cTn id="135" presetID="1" presetClass="entr" presetSubtype="0" fill="hold" grpId="1" nodeType="afterEffect">
                                      <p:stCondLst>
                                        <p:cond delay="0"/>
                                      </p:stCondLst>
                                      <p:childTnLst>
                                        <p:set>
                                          <p:cBhvr>
                                            <p:cTn id="136" dur="1" fill="hold">
                                              <p:stCondLst>
                                                <p:cond delay="0"/>
                                              </p:stCondLst>
                                            </p:cTn>
                                            <p:tgtEl>
                                              <p:spTgt spid="34"/>
                                            </p:tgtEl>
                                            <p:attrNameLst>
                                              <p:attrName>style.visibility</p:attrName>
                                            </p:attrNameLst>
                                          </p:cBhvr>
                                          <p:to>
                                            <p:strVal val="visible"/>
                                          </p:to>
                                        </p:set>
                                      </p:childTnLst>
                                    </p:cTn>
                                  </p:par>
                                  <p:par>
                                    <p:cTn id="137" presetID="42" presetClass="path" presetSubtype="0" accel="25000" fill="hold" grpId="0" nodeType="withEffect">
                                      <p:stCondLst>
                                        <p:cond delay="0"/>
                                      </p:stCondLst>
                                      <p:childTnLst>
                                        <p:animMotion origin="layout" path="M 1.66667E-6 1.85185E-6 L 0.00195 0.21342 " pathEditMode="relative" rAng="0" ptsTypes="AA">
                                          <p:cBhvr>
                                            <p:cTn id="138" dur="1000" spd="-100000" fill="hold"/>
                                            <p:tgtEl>
                                              <p:spTgt spid="34"/>
                                            </p:tgtEl>
                                            <p:attrNameLst>
                                              <p:attrName>ppt_x</p:attrName>
                                              <p:attrName>ppt_y</p:attrName>
                                            </p:attrNameLst>
                                          </p:cBhvr>
                                          <p:rCtr x="91" y="10671"/>
                                        </p:animMotion>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24"/>
                                            </p:tgtEl>
                                            <p:attrNameLst>
                                              <p:attrName>style.visibility</p:attrName>
                                            </p:attrNameLst>
                                          </p:cBhvr>
                                          <p:to>
                                            <p:strVal val="visible"/>
                                          </p:to>
                                        </p:set>
                                      </p:childTnLst>
                                    </p:cTn>
                                  </p:par>
                                  <p:par>
                                    <p:cTn id="143" presetID="42" presetClass="path" presetSubtype="0" accel="25000" fill="hold" grpId="1" nodeType="withEffect">
                                      <p:stCondLst>
                                        <p:cond delay="0"/>
                                      </p:stCondLst>
                                      <p:childTnLst>
                                        <p:animMotion origin="layout" path="M 2.08333E-7 -7.40741E-7 L 0.00456 0.13657 " pathEditMode="relative" rAng="0" ptsTypes="AA">
                                          <p:cBhvr>
                                            <p:cTn id="144" dur="1000" spd="-100000" fill="hold"/>
                                            <p:tgtEl>
                                              <p:spTgt spid="24"/>
                                            </p:tgtEl>
                                            <p:attrNameLst>
                                              <p:attrName>ppt_x</p:attrName>
                                              <p:attrName>ppt_y</p:attrName>
                                            </p:attrNameLst>
                                          </p:cBhvr>
                                          <p:rCtr x="221" y="6829"/>
                                        </p:animMotion>
                                      </p:childTnLst>
                                    </p:cTn>
                                  </p:par>
                                </p:childTnLst>
                              </p:cTn>
                            </p:par>
                            <p:par>
                              <p:cTn id="145" fill="hold">
                                <p:stCondLst>
                                  <p:cond delay="1000"/>
                                </p:stCondLst>
                                <p:childTnLst>
                                  <p:par>
                                    <p:cTn id="146" presetID="1" presetClass="entr" presetSubtype="0" fill="hold" grpId="0" nodeType="afterEffect">
                                      <p:stCondLst>
                                        <p:cond delay="0"/>
                                      </p:stCondLst>
                                      <p:childTnLst>
                                        <p:set>
                                          <p:cBhvr>
                                            <p:cTn id="147" dur="1" fill="hold">
                                              <p:stCondLst>
                                                <p:cond delay="0"/>
                                              </p:stCondLst>
                                            </p:cTn>
                                            <p:tgtEl>
                                              <p:spTgt spid="31"/>
                                            </p:tgtEl>
                                            <p:attrNameLst>
                                              <p:attrName>style.visibility</p:attrName>
                                            </p:attrNameLst>
                                          </p:cBhvr>
                                          <p:to>
                                            <p:strVal val="visible"/>
                                          </p:to>
                                        </p:set>
                                      </p:childTnLst>
                                    </p:cTn>
                                  </p:par>
                                  <p:par>
                                    <p:cTn id="148" presetID="42" presetClass="path" presetSubtype="0" accel="25000" fill="hold" grpId="1" nodeType="withEffect">
                                      <p:stCondLst>
                                        <p:cond delay="0"/>
                                      </p:stCondLst>
                                      <p:childTnLst>
                                        <p:animMotion origin="layout" path="M 2.08333E-7 -1.11111E-6 L -0.00482 0.20093 " pathEditMode="relative" rAng="0" ptsTypes="AA">
                                          <p:cBhvr>
                                            <p:cTn id="149" dur="1000" spd="-100000" fill="hold"/>
                                            <p:tgtEl>
                                              <p:spTgt spid="31"/>
                                            </p:tgtEl>
                                            <p:attrNameLst>
                                              <p:attrName>ppt_x</p:attrName>
                                              <p:attrName>ppt_y</p:attrName>
                                            </p:attrNameLst>
                                          </p:cBhvr>
                                          <p:rCtr x="-247" y="10046"/>
                                        </p:animMotion>
                                      </p:childTnLst>
                                    </p:cTn>
                                  </p:par>
                                </p:childTnLst>
                              </p:cTn>
                            </p:par>
                            <p:par>
                              <p:cTn id="150" fill="hold">
                                <p:stCondLst>
                                  <p:cond delay="2000"/>
                                </p:stCondLst>
                                <p:childTnLst>
                                  <p:par>
                                    <p:cTn id="151" presetID="1" presetClass="entr" presetSubtype="0" fill="hold" grpId="0" nodeType="afterEffect">
                                      <p:stCondLst>
                                        <p:cond delay="0"/>
                                      </p:stCondLst>
                                      <p:childTnLst>
                                        <p:set>
                                          <p:cBhvr>
                                            <p:cTn id="152" dur="1" fill="hold">
                                              <p:stCondLst>
                                                <p:cond delay="0"/>
                                              </p:stCondLst>
                                            </p:cTn>
                                            <p:tgtEl>
                                              <p:spTgt spid="35"/>
                                            </p:tgtEl>
                                            <p:attrNameLst>
                                              <p:attrName>style.visibility</p:attrName>
                                            </p:attrNameLst>
                                          </p:cBhvr>
                                          <p:to>
                                            <p:strVal val="visible"/>
                                          </p:to>
                                        </p:set>
                                      </p:childTnLst>
                                    </p:cTn>
                                  </p:par>
                                  <p:par>
                                    <p:cTn id="153" presetID="42" presetClass="path" presetSubtype="0" accel="25000" fill="hold" grpId="1" nodeType="withEffect">
                                      <p:stCondLst>
                                        <p:cond delay="0"/>
                                      </p:stCondLst>
                                      <p:childTnLst>
                                        <p:animMotion origin="layout" path="M -2.08333E-6 -2.96296E-6 L -0.00534 0.27709 " pathEditMode="relative" rAng="0" ptsTypes="AA">
                                          <p:cBhvr>
                                            <p:cTn id="154" dur="1000" spd="-100000" fill="hold"/>
                                            <p:tgtEl>
                                              <p:spTgt spid="35"/>
                                            </p:tgtEl>
                                            <p:attrNameLst>
                                              <p:attrName>ppt_x</p:attrName>
                                              <p:attrName>ppt_y</p:attrName>
                                            </p:attrNameLst>
                                          </p:cBhvr>
                                          <p:rCtr x="-273" y="138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p:bldP spid="14" grpId="0"/>
          <p:bldP spid="15" grpId="0"/>
          <p:bldP spid="16" grpId="0" animBg="1"/>
          <p:bldP spid="16" grpId="1" animBg="1"/>
          <p:bldP spid="17" grpId="0" animBg="1"/>
          <p:bldP spid="17" grpId="1" animBg="1"/>
          <p:bldP spid="18" grpId="0" animBg="1"/>
          <p:bldP spid="19" grpId="0" animBg="1"/>
          <p:bldP spid="20" grpId="0"/>
          <p:bldP spid="21" grpId="0"/>
          <p:bldP spid="22" grpId="0" animBg="1"/>
          <p:bldP spid="22" grpId="1" animBg="1"/>
          <p:bldP spid="23" grpId="0" animBg="1"/>
          <p:bldP spid="23" grpId="1" animBg="1"/>
          <p:bldP spid="24" grpId="0" animBg="1"/>
          <p:bldP spid="24" grpId="1" animBg="1"/>
          <p:bldP spid="25" grpId="0" animBg="1"/>
          <p:bldP spid="26" grpId="0" animBg="1"/>
          <p:bldP spid="27" grpId="0" animBg="1"/>
          <p:bldP spid="28" grpId="0"/>
          <p:bldP spid="29" grpId="0"/>
          <p:bldP spid="30" grpId="0"/>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D9D986-2A82-4D49-B2EB-C97992314942}"/>
              </a:ext>
            </a:extLst>
          </p:cNvPr>
          <p:cNvSpPr>
            <a:spLocks noGrp="1"/>
          </p:cNvSpPr>
          <p:nvPr>
            <p:ph type="title"/>
          </p:nvPr>
        </p:nvSpPr>
        <p:spPr/>
        <p:txBody>
          <a:bodyPr/>
          <a:lstStyle/>
          <a:p>
            <a:r>
              <a:rPr lang="en-US" dirty="0"/>
              <a:t>Container Orchestration</a:t>
            </a:r>
          </a:p>
        </p:txBody>
      </p:sp>
      <p:sp>
        <p:nvSpPr>
          <p:cNvPr id="7" name="Rectangle 6">
            <a:extLst>
              <a:ext uri="{FF2B5EF4-FFF2-40B4-BE49-F238E27FC236}">
                <a16:creationId xmlns:a16="http://schemas.microsoft.com/office/drawing/2014/main" id="{1A7AA6C4-FFF3-46C5-80B3-723E37A4A100}"/>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8C2E4AF-6007-48D2-A1BE-AC718737FF78}"/>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255A9E1-B7EA-46E4-9AE6-55C39FE0B854}"/>
              </a:ext>
            </a:extLst>
          </p:cNvPr>
          <p:cNvPicPr>
            <a:picLocks noChangeAspect="1"/>
          </p:cNvPicPr>
          <p:nvPr/>
        </p:nvPicPr>
        <p:blipFill>
          <a:blip r:embed="rId3"/>
          <a:stretch>
            <a:fillRect/>
          </a:stretch>
        </p:blipFill>
        <p:spPr>
          <a:xfrm>
            <a:off x="4805638" y="-68014"/>
            <a:ext cx="6858000" cy="6858000"/>
          </a:xfrm>
          <a:prstGeom prst="rect">
            <a:avLst/>
          </a:prstGeom>
        </p:spPr>
      </p:pic>
      <p:sp>
        <p:nvSpPr>
          <p:cNvPr id="10" name="TextBox 9">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Tree>
    <p:extLst>
      <p:ext uri="{BB962C8B-B14F-4D97-AF65-F5344CB8AC3E}">
        <p14:creationId xmlns:p14="http://schemas.microsoft.com/office/powerpoint/2010/main" val="344587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Limitation?</a:t>
            </a:r>
          </a:p>
        </p:txBody>
      </p:sp>
      <p:sp>
        <p:nvSpPr>
          <p:cNvPr id="23" name="Rectangle 22">
            <a:extLst>
              <a:ext uri="{FF2B5EF4-FFF2-40B4-BE49-F238E27FC236}">
                <a16:creationId xmlns:a16="http://schemas.microsoft.com/office/drawing/2014/main" id="{4B67F146-8700-4B8B-B45A-92AD3078CC33}"/>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009E0C6-7DFA-4171-A11B-23B29E859EEB}"/>
              </a:ext>
            </a:extLst>
          </p:cNvPr>
          <p:cNvSpPr txBox="1"/>
          <p:nvPr/>
        </p:nvSpPr>
        <p:spPr>
          <a:xfrm>
            <a:off x="1319514" y="2413337"/>
            <a:ext cx="9282896" cy="2585323"/>
          </a:xfrm>
          <a:prstGeom prst="rect">
            <a:avLst/>
          </a:prstGeom>
          <a:noFill/>
        </p:spPr>
        <p:txBody>
          <a:bodyPr wrap="square" rtlCol="0">
            <a:spAutoFit/>
          </a:bodyPr>
          <a:lstStyle/>
          <a:p>
            <a:r>
              <a:rPr lang="en-IN" dirty="0"/>
              <a:t>High Availability?</a:t>
            </a:r>
          </a:p>
          <a:p>
            <a:r>
              <a:rPr lang="en-IN" dirty="0"/>
              <a:t>Overlay Network?</a:t>
            </a:r>
          </a:p>
          <a:p>
            <a:r>
              <a:rPr lang="en-IN" dirty="0"/>
              <a:t>Application Centric or Infra Centric?</a:t>
            </a:r>
          </a:p>
          <a:p>
            <a:r>
              <a:rPr lang="en-IN" dirty="0"/>
              <a:t>Versioning of Application – Rollout, Rollback?</a:t>
            </a:r>
          </a:p>
          <a:p>
            <a:r>
              <a:rPr lang="en-IN" dirty="0"/>
              <a:t>Scaling?</a:t>
            </a:r>
          </a:p>
          <a:p>
            <a:r>
              <a:rPr lang="en-IN" dirty="0"/>
              <a:t>Autoscaling?</a:t>
            </a:r>
          </a:p>
          <a:p>
            <a:r>
              <a:rPr lang="en-IN" dirty="0"/>
              <a:t>Monitoring?</a:t>
            </a:r>
          </a:p>
          <a:p>
            <a:r>
              <a:rPr lang="en-IN" dirty="0"/>
              <a:t>Dependency between containers?</a:t>
            </a:r>
          </a:p>
          <a:p>
            <a:endParaRPr lang="en-IN" dirty="0"/>
          </a:p>
        </p:txBody>
      </p:sp>
    </p:spTree>
    <p:extLst>
      <p:ext uri="{BB962C8B-B14F-4D97-AF65-F5344CB8AC3E}">
        <p14:creationId xmlns:p14="http://schemas.microsoft.com/office/powerpoint/2010/main" val="913521274"/>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a:t>
            </a:r>
          </a:p>
        </p:txBody>
      </p:sp>
      <p:sp>
        <p:nvSpPr>
          <p:cNvPr id="4" name="Rectangle 3"/>
          <p:cNvSpPr/>
          <p:nvPr/>
        </p:nvSpPr>
        <p:spPr>
          <a:xfrm>
            <a:off x="1187133" y="2933700"/>
            <a:ext cx="2165667" cy="1986494"/>
          </a:xfrm>
          <a:prstGeom prst="rect">
            <a:avLst/>
          </a:prstGeom>
          <a:solidFill>
            <a:srgbClr val="95D8F3"/>
          </a:solidFill>
          <a:ln>
            <a:solidFill>
              <a:srgbClr val="2683C6"/>
            </a:solidFill>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dirty="0">
                <a:solidFill>
                  <a:schemeClr val="accent1">
                    <a:lumMod val="50000"/>
                  </a:schemeClr>
                </a:solidFill>
              </a:rPr>
              <a:t>Docker Host</a:t>
            </a:r>
          </a:p>
        </p:txBody>
      </p:sp>
      <p:pic>
        <p:nvPicPr>
          <p:cNvPr id="5" name="Picture 6"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9732" t="23999" r="8505" b="18645"/>
          <a:stretch/>
        </p:blipFill>
        <p:spPr bwMode="auto">
          <a:xfrm>
            <a:off x="1246016" y="4620349"/>
            <a:ext cx="392284" cy="27518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326262" y="3048000"/>
            <a:ext cx="815475" cy="440471"/>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b"/>
          <a:lstStyle/>
          <a:p>
            <a:pPr algn="ctr"/>
            <a:r>
              <a:rPr lang="en-US" sz="1200" dirty="0">
                <a:solidFill>
                  <a:schemeClr val="accent6">
                    <a:lumMod val="20000"/>
                    <a:lumOff val="80000"/>
                  </a:schemeClr>
                </a:solidFill>
              </a:rPr>
              <a:t>Web</a:t>
            </a:r>
          </a:p>
          <a:p>
            <a:pPr algn="ctr"/>
            <a:r>
              <a:rPr lang="en-US" sz="900" dirty="0">
                <a:solidFill>
                  <a:schemeClr val="accent6">
                    <a:lumMod val="20000"/>
                    <a:lumOff val="80000"/>
                  </a:schemeClr>
                </a:solidFill>
              </a:rPr>
              <a:t>Container</a:t>
            </a:r>
          </a:p>
        </p:txBody>
      </p:sp>
      <p:sp>
        <p:nvSpPr>
          <p:cNvPr id="7" name="Rectangle 6"/>
          <p:cNvSpPr/>
          <p:nvPr/>
        </p:nvSpPr>
        <p:spPr>
          <a:xfrm>
            <a:off x="2376370" y="3048000"/>
            <a:ext cx="815475" cy="440471"/>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b"/>
          <a:lstStyle/>
          <a:p>
            <a:pPr algn="ctr"/>
            <a:r>
              <a:rPr lang="en-US" sz="1200" dirty="0">
                <a:solidFill>
                  <a:schemeClr val="accent6">
                    <a:lumMod val="20000"/>
                    <a:lumOff val="80000"/>
                  </a:schemeClr>
                </a:solidFill>
              </a:rPr>
              <a:t>Web</a:t>
            </a:r>
          </a:p>
          <a:p>
            <a:pPr algn="ctr"/>
            <a:r>
              <a:rPr lang="en-US" sz="900" dirty="0">
                <a:solidFill>
                  <a:schemeClr val="accent6">
                    <a:lumMod val="20000"/>
                    <a:lumOff val="80000"/>
                  </a:schemeClr>
                </a:solidFill>
              </a:rPr>
              <a:t>Container</a:t>
            </a:r>
          </a:p>
        </p:txBody>
      </p:sp>
      <p:sp>
        <p:nvSpPr>
          <p:cNvPr id="8" name="Rectangle 7"/>
          <p:cNvSpPr/>
          <p:nvPr/>
        </p:nvSpPr>
        <p:spPr>
          <a:xfrm>
            <a:off x="1799256" y="3670800"/>
            <a:ext cx="815475" cy="440471"/>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b"/>
          <a:lstStyle/>
          <a:p>
            <a:pPr algn="ctr"/>
            <a:r>
              <a:rPr lang="en-US" sz="1200" dirty="0">
                <a:solidFill>
                  <a:schemeClr val="accent6">
                    <a:lumMod val="20000"/>
                    <a:lumOff val="80000"/>
                  </a:schemeClr>
                </a:solidFill>
              </a:rPr>
              <a:t>MySQL</a:t>
            </a:r>
          </a:p>
          <a:p>
            <a:pPr algn="ctr"/>
            <a:r>
              <a:rPr lang="en-US" sz="900" dirty="0">
                <a:solidFill>
                  <a:schemeClr val="accent6">
                    <a:lumMod val="20000"/>
                    <a:lumOff val="80000"/>
                  </a:schemeClr>
                </a:solidFill>
              </a:rPr>
              <a:t>Container</a:t>
            </a:r>
          </a:p>
        </p:txBody>
      </p:sp>
      <p:grpSp>
        <p:nvGrpSpPr>
          <p:cNvPr id="12" name="Group 11"/>
          <p:cNvGrpSpPr/>
          <p:nvPr/>
        </p:nvGrpSpPr>
        <p:grpSpPr>
          <a:xfrm>
            <a:off x="3587433" y="2933700"/>
            <a:ext cx="2165667" cy="1986494"/>
            <a:chOff x="3358832" y="4015740"/>
            <a:chExt cx="2165667" cy="1986494"/>
          </a:xfrm>
          <a:solidFill>
            <a:srgbClr val="95D8F3"/>
          </a:solidFill>
        </p:grpSpPr>
        <p:sp>
          <p:nvSpPr>
            <p:cNvPr id="10" name="Rectangle 9"/>
            <p:cNvSpPr/>
            <p:nvPr/>
          </p:nvSpPr>
          <p:spPr>
            <a:xfrm>
              <a:off x="3358832" y="4015740"/>
              <a:ext cx="2165667" cy="1986494"/>
            </a:xfrm>
            <a:prstGeom prst="rect">
              <a:avLst/>
            </a:prstGeom>
            <a:grpFill/>
            <a:ln>
              <a:solidFill>
                <a:srgbClr val="2683C6"/>
              </a:solidFill>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dirty="0">
                  <a:solidFill>
                    <a:schemeClr val="accent1">
                      <a:lumMod val="50000"/>
                    </a:schemeClr>
                  </a:solidFill>
                </a:rPr>
                <a:t>Docker Host</a:t>
              </a:r>
            </a:p>
          </p:txBody>
        </p:sp>
        <p:pic>
          <p:nvPicPr>
            <p:cNvPr id="11" name="Picture 6"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9732" t="23999" r="8505" b="18645"/>
            <a:stretch/>
          </p:blipFill>
          <p:spPr bwMode="auto">
            <a:xfrm>
              <a:off x="3387815" y="5700401"/>
              <a:ext cx="395118" cy="277172"/>
            </a:xfrm>
            <a:prstGeom prst="rect">
              <a:avLst/>
            </a:prstGeom>
            <a:grpFill/>
            <a:ln>
              <a:noFill/>
            </a:ln>
          </p:spPr>
        </p:pic>
      </p:grpSp>
      <p:grpSp>
        <p:nvGrpSpPr>
          <p:cNvPr id="13" name="Group 12"/>
          <p:cNvGrpSpPr/>
          <p:nvPr/>
        </p:nvGrpSpPr>
        <p:grpSpPr>
          <a:xfrm>
            <a:off x="5987733" y="2933700"/>
            <a:ext cx="2165667" cy="1986494"/>
            <a:chOff x="3358832" y="4015740"/>
            <a:chExt cx="2165667" cy="1986494"/>
          </a:xfrm>
          <a:solidFill>
            <a:srgbClr val="95D8F3"/>
          </a:solidFill>
        </p:grpSpPr>
        <p:sp>
          <p:nvSpPr>
            <p:cNvPr id="14" name="Rectangle 13"/>
            <p:cNvSpPr/>
            <p:nvPr/>
          </p:nvSpPr>
          <p:spPr>
            <a:xfrm>
              <a:off x="3358832" y="4015740"/>
              <a:ext cx="2165667" cy="1986494"/>
            </a:xfrm>
            <a:prstGeom prst="rect">
              <a:avLst/>
            </a:prstGeom>
            <a:grpFill/>
            <a:ln>
              <a:solidFill>
                <a:srgbClr val="2683C6"/>
              </a:solidFill>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dirty="0">
                  <a:solidFill>
                    <a:schemeClr val="accent1">
                      <a:lumMod val="50000"/>
                    </a:schemeClr>
                  </a:solidFill>
                </a:rPr>
                <a:t>Docker Host</a:t>
              </a:r>
            </a:p>
          </p:txBody>
        </p:sp>
        <p:pic>
          <p:nvPicPr>
            <p:cNvPr id="15" name="Picture 6"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9732" t="23999" r="8505" b="18645"/>
            <a:stretch/>
          </p:blipFill>
          <p:spPr bwMode="auto">
            <a:xfrm>
              <a:off x="3416795" y="5672162"/>
              <a:ext cx="395118" cy="277172"/>
            </a:xfrm>
            <a:prstGeom prst="rect">
              <a:avLst/>
            </a:prstGeom>
            <a:grpFill/>
            <a:ln>
              <a:noFill/>
            </a:ln>
          </p:spPr>
        </p:pic>
      </p:grpSp>
      <p:grpSp>
        <p:nvGrpSpPr>
          <p:cNvPr id="16" name="Group 15"/>
          <p:cNvGrpSpPr/>
          <p:nvPr/>
        </p:nvGrpSpPr>
        <p:grpSpPr>
          <a:xfrm>
            <a:off x="8388033" y="2933700"/>
            <a:ext cx="2165667" cy="1986494"/>
            <a:chOff x="3358832" y="4015740"/>
            <a:chExt cx="2165667" cy="1986494"/>
          </a:xfrm>
          <a:solidFill>
            <a:srgbClr val="95D8F3"/>
          </a:solidFill>
        </p:grpSpPr>
        <p:sp>
          <p:nvSpPr>
            <p:cNvPr id="17" name="Rectangle 16"/>
            <p:cNvSpPr/>
            <p:nvPr/>
          </p:nvSpPr>
          <p:spPr>
            <a:xfrm>
              <a:off x="3358832" y="4015740"/>
              <a:ext cx="2165667" cy="1986494"/>
            </a:xfrm>
            <a:prstGeom prst="rect">
              <a:avLst/>
            </a:prstGeom>
            <a:grpFill/>
            <a:ln>
              <a:solidFill>
                <a:srgbClr val="2683C6"/>
              </a:solidFill>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dirty="0">
                  <a:solidFill>
                    <a:schemeClr val="accent1">
                      <a:lumMod val="50000"/>
                    </a:schemeClr>
                  </a:solidFill>
                </a:rPr>
                <a:t>Docker Host</a:t>
              </a:r>
            </a:p>
          </p:txBody>
        </p:sp>
        <p:pic>
          <p:nvPicPr>
            <p:cNvPr id="18" name="Picture 6"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9732" t="23999" r="8505" b="18645"/>
            <a:stretch/>
          </p:blipFill>
          <p:spPr bwMode="auto">
            <a:xfrm>
              <a:off x="3416795" y="5672162"/>
              <a:ext cx="395118" cy="277172"/>
            </a:xfrm>
            <a:prstGeom prst="rect">
              <a:avLst/>
            </a:prstGeom>
            <a:grpFill/>
            <a:ln>
              <a:noFill/>
            </a:ln>
          </p:spPr>
        </p:pic>
      </p:grpSp>
      <p:sp>
        <p:nvSpPr>
          <p:cNvPr id="19" name="Rectangle 18"/>
          <p:cNvSpPr/>
          <p:nvPr/>
        </p:nvSpPr>
        <p:spPr>
          <a:xfrm>
            <a:off x="1187133" y="2499360"/>
            <a:ext cx="9366567" cy="327660"/>
          </a:xfrm>
          <a:prstGeom prst="rect">
            <a:avLst/>
          </a:prstGeom>
          <a:solidFill>
            <a:srgbClr val="2683C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4">
                    <a:lumMod val="20000"/>
                    <a:lumOff val="80000"/>
                  </a:schemeClr>
                </a:solidFill>
              </a:rPr>
              <a:t>Orchestration</a:t>
            </a:r>
          </a:p>
        </p:txBody>
      </p:sp>
      <p:sp>
        <p:nvSpPr>
          <p:cNvPr id="20" name="Rectangle 19"/>
          <p:cNvSpPr/>
          <p:nvPr/>
        </p:nvSpPr>
        <p:spPr>
          <a:xfrm>
            <a:off x="4262528" y="3084060"/>
            <a:ext cx="815475" cy="440471"/>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b"/>
          <a:lstStyle/>
          <a:p>
            <a:pPr algn="ctr"/>
            <a:r>
              <a:rPr lang="en-US" sz="1200" dirty="0">
                <a:solidFill>
                  <a:schemeClr val="accent6">
                    <a:lumMod val="20000"/>
                    <a:lumOff val="80000"/>
                  </a:schemeClr>
                </a:solidFill>
              </a:rPr>
              <a:t>Web</a:t>
            </a:r>
          </a:p>
          <a:p>
            <a:pPr algn="ctr"/>
            <a:r>
              <a:rPr lang="en-US" sz="900" dirty="0">
                <a:solidFill>
                  <a:schemeClr val="accent6">
                    <a:lumMod val="20000"/>
                    <a:lumOff val="80000"/>
                  </a:schemeClr>
                </a:solidFill>
              </a:rPr>
              <a:t>Container</a:t>
            </a:r>
          </a:p>
        </p:txBody>
      </p:sp>
      <p:sp>
        <p:nvSpPr>
          <p:cNvPr id="21" name="Rectangle 20"/>
          <p:cNvSpPr/>
          <p:nvPr/>
        </p:nvSpPr>
        <p:spPr>
          <a:xfrm>
            <a:off x="6662828" y="3084060"/>
            <a:ext cx="815475" cy="440471"/>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b"/>
          <a:lstStyle/>
          <a:p>
            <a:pPr algn="ctr"/>
            <a:r>
              <a:rPr lang="en-US" sz="1200" dirty="0">
                <a:solidFill>
                  <a:schemeClr val="accent6">
                    <a:lumMod val="20000"/>
                    <a:lumOff val="80000"/>
                  </a:schemeClr>
                </a:solidFill>
              </a:rPr>
              <a:t>Web</a:t>
            </a:r>
          </a:p>
          <a:p>
            <a:pPr algn="ctr"/>
            <a:r>
              <a:rPr lang="en-US" sz="900" dirty="0">
                <a:solidFill>
                  <a:schemeClr val="accent6">
                    <a:lumMod val="20000"/>
                    <a:lumOff val="80000"/>
                  </a:schemeClr>
                </a:solidFill>
              </a:rPr>
              <a:t>Container</a:t>
            </a:r>
          </a:p>
        </p:txBody>
      </p:sp>
      <p:sp>
        <p:nvSpPr>
          <p:cNvPr id="22" name="Rectangle 21"/>
          <p:cNvSpPr/>
          <p:nvPr/>
        </p:nvSpPr>
        <p:spPr>
          <a:xfrm>
            <a:off x="9063128" y="3084060"/>
            <a:ext cx="815475" cy="440471"/>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b"/>
          <a:lstStyle/>
          <a:p>
            <a:pPr algn="ctr"/>
            <a:r>
              <a:rPr lang="en-US" sz="1200" dirty="0">
                <a:solidFill>
                  <a:schemeClr val="accent6">
                    <a:lumMod val="20000"/>
                    <a:lumOff val="80000"/>
                  </a:schemeClr>
                </a:solidFill>
              </a:rPr>
              <a:t>Web</a:t>
            </a:r>
          </a:p>
          <a:p>
            <a:pPr algn="ctr"/>
            <a:r>
              <a:rPr lang="en-US" sz="900" dirty="0">
                <a:solidFill>
                  <a:schemeClr val="accent6">
                    <a:lumMod val="20000"/>
                    <a:lumOff val="80000"/>
                  </a:schemeClr>
                </a:solidFill>
              </a:rPr>
              <a:t>Container</a:t>
            </a:r>
          </a:p>
        </p:txBody>
      </p:sp>
      <p:sp>
        <p:nvSpPr>
          <p:cNvPr id="23" name="Rectangle 22">
            <a:extLst>
              <a:ext uri="{FF2B5EF4-FFF2-40B4-BE49-F238E27FC236}">
                <a16:creationId xmlns:a16="http://schemas.microsoft.com/office/drawing/2014/main" id="{4B67F146-8700-4B8B-B45A-92AD3078CC33}"/>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4303531"/>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p:tgtEl>
                                              <p:spTgt spid="6"/>
                                            </p:tgtEl>
                                          </p:cBhvr>
                                        </p:animEffect>
                                      </p:childTnLst>
                                    </p:cTn>
                                  </p:par>
                                  <p:par>
                                    <p:cTn id="8" presetID="64" presetClass="path" presetSubtype="0" accel="50000" fill="hold" grpId="1" nodeType="withEffect" p14:presetBounceEnd="63750">
                                      <p:stCondLst>
                                        <p:cond delay="0"/>
                                      </p:stCondLst>
                                      <p:childTnLst>
                                        <p:animMotion origin="layout" path="M 2.5E-6 0.04444 L 2.5E-6 1.11111E-6 " pathEditMode="relative" rAng="0" ptsTypes="AA" p14:bounceEnd="63750">
                                          <p:cBhvr>
                                            <p:cTn id="9" dur="800" fill="hold"/>
                                            <p:tgtEl>
                                              <p:spTgt spid="6"/>
                                            </p:tgtEl>
                                            <p:attrNameLst>
                                              <p:attrName>ppt_x</p:attrName>
                                              <p:attrName>ppt_y</p:attrName>
                                            </p:attrNameLst>
                                          </p:cBhvr>
                                          <p:rCtr x="0" y="-2222"/>
                                        </p:animMotion>
                                      </p:childTnLst>
                                    </p:cTn>
                                  </p:par>
                                </p:childTnLst>
                              </p:cTn>
                            </p:par>
                            <p:par>
                              <p:cTn id="10" fill="hold">
                                <p:stCondLst>
                                  <p:cond delay="800"/>
                                </p:stCondLst>
                                <p:childTnLst>
                                  <p:par>
                                    <p:cTn id="11" presetID="10"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800"/>
                                            <p:tgtEl>
                                              <p:spTgt spid="7"/>
                                            </p:tgtEl>
                                          </p:cBhvr>
                                        </p:animEffect>
                                      </p:childTnLst>
                                    </p:cTn>
                                  </p:par>
                                  <p:par>
                                    <p:cTn id="14" presetID="64" presetClass="path" presetSubtype="0" accel="50000" fill="hold" grpId="1" nodeType="withEffect" p14:presetBounceEnd="63750">
                                      <p:stCondLst>
                                        <p:cond delay="0"/>
                                      </p:stCondLst>
                                      <p:childTnLst>
                                        <p:animMotion origin="layout" path="M 4.58333E-6 0.04444 L 4.58333E-6 1.11111E-6 " pathEditMode="relative" rAng="0" ptsTypes="AA" p14:bounceEnd="63750">
                                          <p:cBhvr>
                                            <p:cTn id="15" dur="800" fill="hold"/>
                                            <p:tgtEl>
                                              <p:spTgt spid="7"/>
                                            </p:tgtEl>
                                            <p:attrNameLst>
                                              <p:attrName>ppt_x</p:attrName>
                                              <p:attrName>ppt_y</p:attrName>
                                            </p:attrNameLst>
                                          </p:cBhvr>
                                          <p:rCtr x="0" y="-2222"/>
                                        </p:animMotion>
                                      </p:childTnLst>
                                    </p:cTn>
                                  </p:par>
                                </p:childTnLst>
                              </p:cTn>
                            </p:par>
                            <p:par>
                              <p:cTn id="16" fill="hold">
                                <p:stCondLst>
                                  <p:cond delay="16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800"/>
                                            <p:tgtEl>
                                              <p:spTgt spid="8"/>
                                            </p:tgtEl>
                                          </p:cBhvr>
                                        </p:animEffect>
                                      </p:childTnLst>
                                    </p:cTn>
                                  </p:par>
                                  <p:par>
                                    <p:cTn id="20" presetID="64" presetClass="path" presetSubtype="0" accel="50000" fill="hold" grpId="1" nodeType="withEffect" p14:presetBounceEnd="63750">
                                      <p:stCondLst>
                                        <p:cond delay="0"/>
                                      </p:stCondLst>
                                      <p:childTnLst>
                                        <p:animMotion origin="layout" path="M 4.16667E-7 0.04445 L 4.16667E-7 -1.11111E-6 " pathEditMode="relative" rAng="0" ptsTypes="AA" p14:bounceEnd="63750">
                                          <p:cBhvr>
                                            <p:cTn id="21" dur="800" fill="hold"/>
                                            <p:tgtEl>
                                              <p:spTgt spid="8"/>
                                            </p:tgtEl>
                                            <p:attrNameLst>
                                              <p:attrName>ppt_x</p:attrName>
                                              <p:attrName>ppt_y</p:attrName>
                                            </p:attrNameLst>
                                          </p:cBhvr>
                                          <p:rCtr x="0" y="-2222"/>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250"/>
                                            <p:tgtEl>
                                              <p:spTgt spid="12"/>
                                            </p:tgtEl>
                                          </p:cBhvr>
                                        </p:animEffect>
                                      </p:childTnLst>
                                    </p:cTn>
                                  </p:par>
                                </p:childTnLst>
                              </p:cTn>
                            </p:par>
                            <p:par>
                              <p:cTn id="27" fill="hold">
                                <p:stCondLst>
                                  <p:cond delay="25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250"/>
                                            <p:tgtEl>
                                              <p:spTgt spid="1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250"/>
                                            <p:tgtEl>
                                              <p:spTgt spid="16"/>
                                            </p:tgtEl>
                                          </p:cBhvr>
                                        </p:animEffect>
                                      </p:childTnLst>
                                    </p:cTn>
                                  </p:par>
                                </p:childTnLst>
                              </p:cTn>
                            </p:par>
                            <p:par>
                              <p:cTn id="35" fill="hold">
                                <p:stCondLst>
                                  <p:cond delay="750"/>
                                </p:stCondLst>
                                <p:childTnLst>
                                  <p:par>
                                    <p:cTn id="36" presetID="22" presetClass="entr" presetSubtype="8"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par>
                              <p:cTn id="39" fill="hold">
                                <p:stCondLst>
                                  <p:cond delay="1250"/>
                                </p:stCondLst>
                                <p:childTnLst>
                                  <p:par>
                                    <p:cTn id="40" presetID="10" presetClass="exit" presetSubtype="0" fill="hold" grpId="2" nodeType="after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800"/>
                                            <p:tgtEl>
                                              <p:spTgt spid="20"/>
                                            </p:tgtEl>
                                          </p:cBhvr>
                                        </p:animEffect>
                                      </p:childTnLst>
                                    </p:cTn>
                                  </p:par>
                                  <p:par>
                                    <p:cTn id="46" presetID="64" presetClass="path" presetSubtype="0" accel="50000" fill="hold" grpId="1" nodeType="withEffect" p14:presetBounceEnd="63750">
                                      <p:stCondLst>
                                        <p:cond delay="0"/>
                                      </p:stCondLst>
                                      <p:childTnLst>
                                        <p:animMotion origin="layout" path="M -0.15664 -0.00509 L -2.91667E-6 -2.96296E-6 " pathEditMode="relative" rAng="0" ptsTypes="AA" p14:bounceEnd="63750">
                                          <p:cBhvr>
                                            <p:cTn id="47" dur="800" fill="hold"/>
                                            <p:tgtEl>
                                              <p:spTgt spid="20"/>
                                            </p:tgtEl>
                                            <p:attrNameLst>
                                              <p:attrName>ppt_x</p:attrName>
                                              <p:attrName>ppt_y</p:attrName>
                                            </p:attrNameLst>
                                          </p:cBhvr>
                                          <p:rCtr x="7826" y="255"/>
                                        </p:animMotion>
                                      </p:childTnLst>
                                    </p:cTn>
                                  </p:par>
                                </p:childTnLst>
                              </p:cTn>
                            </p:par>
                            <p:par>
                              <p:cTn id="48" fill="hold">
                                <p:stCondLst>
                                  <p:cond delay="2050"/>
                                </p:stCondLst>
                                <p:childTnLst>
                                  <p:par>
                                    <p:cTn id="49" presetID="10" presetClass="entr" presetSubtype="0"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800"/>
                                            <p:tgtEl>
                                              <p:spTgt spid="21"/>
                                            </p:tgtEl>
                                          </p:cBhvr>
                                        </p:animEffect>
                                      </p:childTnLst>
                                    </p:cTn>
                                  </p:par>
                                  <p:par>
                                    <p:cTn id="52" presetID="64" presetClass="path" presetSubtype="0" accel="50000" fill="hold" grpId="1" nodeType="withEffect" p14:presetBounceEnd="63750">
                                      <p:stCondLst>
                                        <p:cond delay="0"/>
                                      </p:stCondLst>
                                      <p:childTnLst>
                                        <p:animMotion origin="layout" path="M -0.35378 -0.00509 L 2.08333E-6 -2.96296E-6 " pathEditMode="relative" rAng="0" ptsTypes="AA" p14:bounceEnd="63750">
                                          <p:cBhvr>
                                            <p:cTn id="53" dur="800" fill="hold"/>
                                            <p:tgtEl>
                                              <p:spTgt spid="21"/>
                                            </p:tgtEl>
                                            <p:attrNameLst>
                                              <p:attrName>ppt_x</p:attrName>
                                              <p:attrName>ppt_y</p:attrName>
                                            </p:attrNameLst>
                                          </p:cBhvr>
                                          <p:rCtr x="17682" y="255"/>
                                        </p:animMotion>
                                      </p:childTnLst>
                                    </p:cTn>
                                  </p:par>
                                </p:childTnLst>
                              </p:cTn>
                            </p:par>
                            <p:par>
                              <p:cTn id="54" fill="hold">
                                <p:stCondLst>
                                  <p:cond delay="285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800"/>
                                            <p:tgtEl>
                                              <p:spTgt spid="22"/>
                                            </p:tgtEl>
                                          </p:cBhvr>
                                        </p:animEffect>
                                      </p:childTnLst>
                                    </p:cTn>
                                  </p:par>
                                  <p:par>
                                    <p:cTn id="58" presetID="10" presetClass="exit" presetSubtype="0" fill="hold" grpId="2" nodeType="withEffect">
                                      <p:stCondLst>
                                        <p:cond delay="0"/>
                                      </p:stCondLst>
                                      <p:childTnLst>
                                        <p:animEffect transition="out" filter="fade">
                                          <p:cBhvr>
                                            <p:cTn id="59" dur="500"/>
                                            <p:tgtEl>
                                              <p:spTgt spid="6"/>
                                            </p:tgtEl>
                                          </p:cBhvr>
                                        </p:animEffect>
                                        <p:set>
                                          <p:cBhvr>
                                            <p:cTn id="60" dur="1" fill="hold">
                                              <p:stCondLst>
                                                <p:cond delay="499"/>
                                              </p:stCondLst>
                                            </p:cTn>
                                            <p:tgtEl>
                                              <p:spTgt spid="6"/>
                                            </p:tgtEl>
                                            <p:attrNameLst>
                                              <p:attrName>style.visibility</p:attrName>
                                            </p:attrNameLst>
                                          </p:cBhvr>
                                          <p:to>
                                            <p:strVal val="hidden"/>
                                          </p:to>
                                        </p:set>
                                      </p:childTnLst>
                                    </p:cTn>
                                  </p:par>
                                  <p:par>
                                    <p:cTn id="61" presetID="64" presetClass="path" presetSubtype="0" accel="50000" fill="hold" grpId="1" nodeType="withEffect" p14:presetBounceEnd="63750">
                                      <p:stCondLst>
                                        <p:cond delay="0"/>
                                      </p:stCondLst>
                                      <p:childTnLst>
                                        <p:animMotion origin="layout" path="M -0.55195 -0.00509 L -2.91667E-6 -2.96296E-6 " pathEditMode="relative" rAng="0" ptsTypes="AA" p14:bounceEnd="63750">
                                          <p:cBhvr>
                                            <p:cTn id="62" dur="800" fill="hold"/>
                                            <p:tgtEl>
                                              <p:spTgt spid="22"/>
                                            </p:tgtEl>
                                            <p:attrNameLst>
                                              <p:attrName>ppt_x</p:attrName>
                                              <p:attrName>ppt_y</p:attrName>
                                            </p:attrNameLst>
                                          </p:cBhvr>
                                          <p:rCtr x="27591" y="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P spid="7" grpId="2" animBg="1"/>
          <p:bldP spid="8" grpId="0" animBg="1"/>
          <p:bldP spid="8" grpId="1" animBg="1"/>
          <p:bldP spid="19" grpId="0" animBg="1"/>
          <p:bldP spid="20" grpId="0" animBg="1"/>
          <p:bldP spid="20" grpId="1" animBg="1"/>
          <p:bldP spid="21" grpId="0" animBg="1"/>
          <p:bldP spid="21" grpId="1" animBg="1"/>
          <p:bldP spid="22" grpId="0" animBg="1"/>
          <p:bldP spid="22"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p:tgtEl>
                                              <p:spTgt spid="6"/>
                                            </p:tgtEl>
                                          </p:cBhvr>
                                        </p:animEffect>
                                      </p:childTnLst>
                                    </p:cTn>
                                  </p:par>
                                  <p:par>
                                    <p:cTn id="8" presetID="64" presetClass="path" presetSubtype="0" accel="50000" fill="hold" grpId="1" nodeType="withEffect">
                                      <p:stCondLst>
                                        <p:cond delay="0"/>
                                      </p:stCondLst>
                                      <p:childTnLst>
                                        <p:animMotion origin="layout" path="M 1.04167E-6 0.04445 L 1.04167E-6 -1.48148E-6 " pathEditMode="relative" rAng="0" ptsTypes="AA">
                                          <p:cBhvr>
                                            <p:cTn id="9" dur="800" fill="hold"/>
                                            <p:tgtEl>
                                              <p:spTgt spid="6"/>
                                            </p:tgtEl>
                                            <p:attrNameLst>
                                              <p:attrName>ppt_x</p:attrName>
                                              <p:attrName>ppt_y</p:attrName>
                                            </p:attrNameLst>
                                          </p:cBhvr>
                                          <p:rCtr x="0" y="-2222"/>
                                        </p:animMotion>
                                      </p:childTnLst>
                                    </p:cTn>
                                  </p:par>
                                </p:childTnLst>
                              </p:cTn>
                            </p:par>
                            <p:par>
                              <p:cTn id="10" fill="hold">
                                <p:stCondLst>
                                  <p:cond delay="800"/>
                                </p:stCondLst>
                                <p:childTnLst>
                                  <p:par>
                                    <p:cTn id="11" presetID="10"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800"/>
                                            <p:tgtEl>
                                              <p:spTgt spid="7"/>
                                            </p:tgtEl>
                                          </p:cBhvr>
                                        </p:animEffect>
                                      </p:childTnLst>
                                    </p:cTn>
                                  </p:par>
                                  <p:par>
                                    <p:cTn id="14" presetID="64" presetClass="path" presetSubtype="0" accel="50000" fill="hold" grpId="1" nodeType="withEffect">
                                      <p:stCondLst>
                                        <p:cond delay="0"/>
                                      </p:stCondLst>
                                      <p:childTnLst>
                                        <p:animMotion origin="layout" path="M 4.16667E-7 0.04445 L 4.16667E-7 -1.48148E-6 " pathEditMode="relative" rAng="0" ptsTypes="AA">
                                          <p:cBhvr>
                                            <p:cTn id="15" dur="800" fill="hold"/>
                                            <p:tgtEl>
                                              <p:spTgt spid="7"/>
                                            </p:tgtEl>
                                            <p:attrNameLst>
                                              <p:attrName>ppt_x</p:attrName>
                                              <p:attrName>ppt_y</p:attrName>
                                            </p:attrNameLst>
                                          </p:cBhvr>
                                          <p:rCtr x="0" y="-2222"/>
                                        </p:animMotion>
                                      </p:childTnLst>
                                    </p:cTn>
                                  </p:par>
                                </p:childTnLst>
                              </p:cTn>
                            </p:par>
                            <p:par>
                              <p:cTn id="16" fill="hold">
                                <p:stCondLst>
                                  <p:cond delay="16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800"/>
                                            <p:tgtEl>
                                              <p:spTgt spid="8"/>
                                            </p:tgtEl>
                                          </p:cBhvr>
                                        </p:animEffect>
                                      </p:childTnLst>
                                    </p:cTn>
                                  </p:par>
                                  <p:par>
                                    <p:cTn id="20" presetID="64" presetClass="path" presetSubtype="0" accel="50000" fill="hold" grpId="1" nodeType="withEffect">
                                      <p:stCondLst>
                                        <p:cond delay="0"/>
                                      </p:stCondLst>
                                      <p:childTnLst>
                                        <p:animMotion origin="layout" path="M 2.29167E-6 0.04445 L 2.29167E-6 -2.22222E-6 " pathEditMode="relative" rAng="0" ptsTypes="AA">
                                          <p:cBhvr>
                                            <p:cTn id="21" dur="800" fill="hold"/>
                                            <p:tgtEl>
                                              <p:spTgt spid="8"/>
                                            </p:tgtEl>
                                            <p:attrNameLst>
                                              <p:attrName>ppt_x</p:attrName>
                                              <p:attrName>ppt_y</p:attrName>
                                            </p:attrNameLst>
                                          </p:cBhvr>
                                          <p:rCtr x="0" y="-2222"/>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250"/>
                                            <p:tgtEl>
                                              <p:spTgt spid="12"/>
                                            </p:tgtEl>
                                          </p:cBhvr>
                                        </p:animEffect>
                                      </p:childTnLst>
                                    </p:cTn>
                                  </p:par>
                                </p:childTnLst>
                              </p:cTn>
                            </p:par>
                            <p:par>
                              <p:cTn id="27" fill="hold">
                                <p:stCondLst>
                                  <p:cond delay="25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250"/>
                                            <p:tgtEl>
                                              <p:spTgt spid="1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250"/>
                                            <p:tgtEl>
                                              <p:spTgt spid="16"/>
                                            </p:tgtEl>
                                          </p:cBhvr>
                                        </p:animEffect>
                                      </p:childTnLst>
                                    </p:cTn>
                                  </p:par>
                                </p:childTnLst>
                              </p:cTn>
                            </p:par>
                            <p:par>
                              <p:cTn id="35" fill="hold">
                                <p:stCondLst>
                                  <p:cond delay="750"/>
                                </p:stCondLst>
                                <p:childTnLst>
                                  <p:par>
                                    <p:cTn id="36" presetID="22" presetClass="entr" presetSubtype="8"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par>
                              <p:cTn id="39" fill="hold">
                                <p:stCondLst>
                                  <p:cond delay="1250"/>
                                </p:stCondLst>
                                <p:childTnLst>
                                  <p:par>
                                    <p:cTn id="40" presetID="10" presetClass="exit" presetSubtype="0" fill="hold" grpId="2" nodeType="after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800"/>
                                            <p:tgtEl>
                                              <p:spTgt spid="20"/>
                                            </p:tgtEl>
                                          </p:cBhvr>
                                        </p:animEffect>
                                      </p:childTnLst>
                                    </p:cTn>
                                  </p:par>
                                  <p:par>
                                    <p:cTn id="46" presetID="64" presetClass="path" presetSubtype="0" accel="50000" fill="hold" grpId="1" nodeType="withEffect">
                                      <p:stCondLst>
                                        <p:cond delay="0"/>
                                      </p:stCondLst>
                                      <p:childTnLst>
                                        <p:animMotion origin="layout" path="M -0.15664 -0.0051 L -2.08333E-7 4.44444E-6 " pathEditMode="relative" rAng="0" ptsTypes="AA">
                                          <p:cBhvr>
                                            <p:cTn id="47" dur="800" fill="hold"/>
                                            <p:tgtEl>
                                              <p:spTgt spid="20"/>
                                            </p:tgtEl>
                                            <p:attrNameLst>
                                              <p:attrName>ppt_x</p:attrName>
                                              <p:attrName>ppt_y</p:attrName>
                                            </p:attrNameLst>
                                          </p:cBhvr>
                                          <p:rCtr x="7826" y="255"/>
                                        </p:animMotion>
                                      </p:childTnLst>
                                    </p:cTn>
                                  </p:par>
                                </p:childTnLst>
                              </p:cTn>
                            </p:par>
                            <p:par>
                              <p:cTn id="48" fill="hold">
                                <p:stCondLst>
                                  <p:cond delay="2050"/>
                                </p:stCondLst>
                                <p:childTnLst>
                                  <p:par>
                                    <p:cTn id="49" presetID="10" presetClass="entr" presetSubtype="0"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800"/>
                                            <p:tgtEl>
                                              <p:spTgt spid="21"/>
                                            </p:tgtEl>
                                          </p:cBhvr>
                                        </p:animEffect>
                                      </p:childTnLst>
                                    </p:cTn>
                                  </p:par>
                                  <p:par>
                                    <p:cTn id="52" presetID="64" presetClass="path" presetSubtype="0" accel="50000" fill="hold" grpId="1" nodeType="withEffect">
                                      <p:stCondLst>
                                        <p:cond delay="0"/>
                                      </p:stCondLst>
                                      <p:childTnLst>
                                        <p:animMotion origin="layout" path="M -0.35378 -0.0051 L 4.375E-6 4.44444E-6 " pathEditMode="relative" rAng="0" ptsTypes="AA">
                                          <p:cBhvr>
                                            <p:cTn id="53" dur="800" fill="hold"/>
                                            <p:tgtEl>
                                              <p:spTgt spid="21"/>
                                            </p:tgtEl>
                                            <p:attrNameLst>
                                              <p:attrName>ppt_x</p:attrName>
                                              <p:attrName>ppt_y</p:attrName>
                                            </p:attrNameLst>
                                          </p:cBhvr>
                                          <p:rCtr x="17682" y="255"/>
                                        </p:animMotion>
                                      </p:childTnLst>
                                    </p:cTn>
                                  </p:par>
                                </p:childTnLst>
                              </p:cTn>
                            </p:par>
                            <p:par>
                              <p:cTn id="54" fill="hold">
                                <p:stCondLst>
                                  <p:cond delay="285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800"/>
                                            <p:tgtEl>
                                              <p:spTgt spid="22"/>
                                            </p:tgtEl>
                                          </p:cBhvr>
                                        </p:animEffect>
                                      </p:childTnLst>
                                    </p:cTn>
                                  </p:par>
                                  <p:par>
                                    <p:cTn id="58" presetID="10" presetClass="exit" presetSubtype="0" fill="hold" grpId="2" nodeType="withEffect">
                                      <p:stCondLst>
                                        <p:cond delay="0"/>
                                      </p:stCondLst>
                                      <p:childTnLst>
                                        <p:animEffect transition="out" filter="fade">
                                          <p:cBhvr>
                                            <p:cTn id="59" dur="500"/>
                                            <p:tgtEl>
                                              <p:spTgt spid="6"/>
                                            </p:tgtEl>
                                          </p:cBhvr>
                                        </p:animEffect>
                                        <p:set>
                                          <p:cBhvr>
                                            <p:cTn id="60" dur="1" fill="hold">
                                              <p:stCondLst>
                                                <p:cond delay="499"/>
                                              </p:stCondLst>
                                            </p:cTn>
                                            <p:tgtEl>
                                              <p:spTgt spid="6"/>
                                            </p:tgtEl>
                                            <p:attrNameLst>
                                              <p:attrName>style.visibility</p:attrName>
                                            </p:attrNameLst>
                                          </p:cBhvr>
                                          <p:to>
                                            <p:strVal val="hidden"/>
                                          </p:to>
                                        </p:set>
                                      </p:childTnLst>
                                    </p:cTn>
                                  </p:par>
                                  <p:par>
                                    <p:cTn id="61" presetID="64" presetClass="path" presetSubtype="0" accel="50000" fill="hold" grpId="1" nodeType="withEffect">
                                      <p:stCondLst>
                                        <p:cond delay="0"/>
                                      </p:stCondLst>
                                      <p:childTnLst>
                                        <p:animMotion origin="layout" path="M -0.55195 -0.0051 L -2.70833E-6 4.44444E-6 " pathEditMode="relative" rAng="0" ptsTypes="AA">
                                          <p:cBhvr>
                                            <p:cTn id="62" dur="800" fill="hold"/>
                                            <p:tgtEl>
                                              <p:spTgt spid="22"/>
                                            </p:tgtEl>
                                            <p:attrNameLst>
                                              <p:attrName>ppt_x</p:attrName>
                                              <p:attrName>ppt_y</p:attrName>
                                            </p:attrNameLst>
                                          </p:cBhvr>
                                          <p:rCtr x="27591" y="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P spid="7" grpId="2" animBg="1"/>
          <p:bldP spid="8" grpId="0" animBg="1"/>
          <p:bldP spid="8" grpId="1" animBg="1"/>
          <p:bldP spid="19" grpId="0" animBg="1"/>
          <p:bldP spid="20" grpId="0" animBg="1"/>
          <p:bldP spid="20" grpId="1" animBg="1"/>
          <p:bldP spid="21" grpId="0" animBg="1"/>
          <p:bldP spid="21" grpId="1" animBg="1"/>
          <p:bldP spid="22" grpId="0" animBg="1"/>
          <p:bldP spid="22" grpId="1"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3758-1FCD-4869-92E5-6E131BBCDF82}"/>
              </a:ext>
            </a:extLst>
          </p:cNvPr>
          <p:cNvSpPr>
            <a:spLocks noGrp="1"/>
          </p:cNvSpPr>
          <p:nvPr>
            <p:ph type="title"/>
          </p:nvPr>
        </p:nvSpPr>
        <p:spPr>
          <a:xfrm>
            <a:off x="1097280" y="286603"/>
            <a:ext cx="10058400" cy="1450757"/>
          </a:xfrm>
        </p:spPr>
        <p:txBody>
          <a:bodyPr>
            <a:normAutofit/>
          </a:bodyPr>
          <a:lstStyle/>
          <a:p>
            <a:r>
              <a:rPr lang="en-US" dirty="0"/>
              <a:t>Orchestration Technologies</a:t>
            </a:r>
          </a:p>
        </p:txBody>
      </p:sp>
      <p:sp>
        <p:nvSpPr>
          <p:cNvPr id="4" name="Rectangle 3">
            <a:extLst>
              <a:ext uri="{FF2B5EF4-FFF2-40B4-BE49-F238E27FC236}">
                <a16:creationId xmlns:a16="http://schemas.microsoft.com/office/drawing/2014/main" id="{2F0DE27D-4E6D-4B71-82F7-C219F94AA076}"/>
              </a:ext>
            </a:extLst>
          </p:cNvPr>
          <p:cNvSpPr/>
          <p:nvPr/>
        </p:nvSpPr>
        <p:spPr>
          <a:xfrm>
            <a:off x="1273215" y="2048719"/>
            <a:ext cx="2847372" cy="3865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Calibri" panose="020F0502020204030204" pitchFamily="34" charset="0"/>
              <a:cs typeface="Calibri" panose="020F0502020204030204" pitchFamily="34" charset="0"/>
            </a:endParaRPr>
          </a:p>
          <a:p>
            <a:pPr algn="ctr"/>
            <a:r>
              <a:rPr lang="en-US" sz="2800" dirty="0">
                <a:latin typeface="Calibri" panose="020F0502020204030204" pitchFamily="34" charset="0"/>
                <a:cs typeface="Calibri" panose="020F0502020204030204" pitchFamily="34" charset="0"/>
              </a:rPr>
              <a:t>Docker Swarm</a:t>
            </a:r>
          </a:p>
        </p:txBody>
      </p:sp>
      <p:sp>
        <p:nvSpPr>
          <p:cNvPr id="7" name="Rectangle 6">
            <a:extLst>
              <a:ext uri="{FF2B5EF4-FFF2-40B4-BE49-F238E27FC236}">
                <a16:creationId xmlns:a16="http://schemas.microsoft.com/office/drawing/2014/main" id="{5985894F-6B93-491C-8AC5-AEF052C0160A}"/>
              </a:ext>
            </a:extLst>
          </p:cNvPr>
          <p:cNvSpPr/>
          <p:nvPr/>
        </p:nvSpPr>
        <p:spPr>
          <a:xfrm>
            <a:off x="4120587" y="2048719"/>
            <a:ext cx="2847372" cy="3865944"/>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F8CA370-DB83-43C8-9684-301C22C3F349}"/>
              </a:ext>
            </a:extLst>
          </p:cNvPr>
          <p:cNvSpPr/>
          <p:nvPr/>
        </p:nvSpPr>
        <p:spPr>
          <a:xfrm>
            <a:off x="6967959" y="2048719"/>
            <a:ext cx="2847372" cy="386594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2" name="Picture 8" descr="Image result for apache mesos icon">
            <a:extLst>
              <a:ext uri="{FF2B5EF4-FFF2-40B4-BE49-F238E27FC236}">
                <a16:creationId xmlns:a16="http://schemas.microsoft.com/office/drawing/2014/main" id="{13A2CD54-D790-4586-98F3-75A6400075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125"/>
          <a:stretch/>
        </p:blipFill>
        <p:spPr bwMode="auto">
          <a:xfrm>
            <a:off x="8055730" y="2979982"/>
            <a:ext cx="815711" cy="87479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kubernetes logo">
            <a:extLst>
              <a:ext uri="{FF2B5EF4-FFF2-40B4-BE49-F238E27FC236}">
                <a16:creationId xmlns:a16="http://schemas.microsoft.com/office/drawing/2014/main" id="{83F4842B-E914-40A7-B1C7-B4C077D899DE}"/>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19761"/>
          <a:stretch/>
        </p:blipFill>
        <p:spPr bwMode="auto">
          <a:xfrm>
            <a:off x="4426916" y="3926806"/>
            <a:ext cx="2234713" cy="49228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lated image">
            <a:extLst>
              <a:ext uri="{FF2B5EF4-FFF2-40B4-BE49-F238E27FC236}">
                <a16:creationId xmlns:a16="http://schemas.microsoft.com/office/drawing/2014/main" id="{D18805A5-D945-4F0D-93D6-2E04B2EBC2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3247" y="2916001"/>
            <a:ext cx="1002753" cy="1002753"/>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08C45028-A245-43F5-995A-022559356F25}"/>
              </a:ext>
            </a:extLst>
          </p:cNvPr>
          <p:cNvGrpSpPr/>
          <p:nvPr/>
        </p:nvGrpSpPr>
        <p:grpSpPr>
          <a:xfrm>
            <a:off x="2014049" y="2802231"/>
            <a:ext cx="1583581" cy="947967"/>
            <a:chOff x="3080657" y="943337"/>
            <a:chExt cx="6657703" cy="3985449"/>
          </a:xfrm>
        </p:grpSpPr>
        <p:pic>
          <p:nvPicPr>
            <p:cNvPr id="23" name="Picture 22">
              <a:extLst>
                <a:ext uri="{FF2B5EF4-FFF2-40B4-BE49-F238E27FC236}">
                  <a16:creationId xmlns:a16="http://schemas.microsoft.com/office/drawing/2014/main" id="{57639B8A-5B1A-4F4F-B590-9FED7B31CF25}"/>
                </a:ext>
              </a:extLst>
            </p:cNvPr>
            <p:cNvPicPr>
              <a:picLocks noChangeAspect="1"/>
            </p:cNvPicPr>
            <p:nvPr/>
          </p:nvPicPr>
          <p:blipFill rotWithShape="1">
            <a:blip r:embed="rId6">
              <a:extLst>
                <a:ext uri="{28A0092B-C50C-407E-A947-70E740481C1C}">
                  <a14:useLocalDpi xmlns:a14="http://schemas.microsoft.com/office/drawing/2010/main" val="0"/>
                </a:ext>
              </a:extLst>
            </a:blip>
            <a:srcRect t="-844" b="29579"/>
            <a:stretch/>
          </p:blipFill>
          <p:spPr>
            <a:xfrm>
              <a:off x="3080657" y="943337"/>
              <a:ext cx="6657703" cy="3985449"/>
            </a:xfrm>
            <a:prstGeom prst="rect">
              <a:avLst/>
            </a:prstGeom>
          </p:spPr>
        </p:pic>
        <p:pic>
          <p:nvPicPr>
            <p:cNvPr id="24" name="Picture 23">
              <a:extLst>
                <a:ext uri="{FF2B5EF4-FFF2-40B4-BE49-F238E27FC236}">
                  <a16:creationId xmlns:a16="http://schemas.microsoft.com/office/drawing/2014/main" id="{4D159B7C-337C-462D-944E-655EBE399E7D}"/>
                </a:ext>
              </a:extLst>
            </p:cNvPr>
            <p:cNvPicPr>
              <a:picLocks noChangeAspect="1"/>
            </p:cNvPicPr>
            <p:nvPr/>
          </p:nvPicPr>
          <p:blipFill rotWithShape="1">
            <a:blip r:embed="rId6">
              <a:extLst>
                <a:ext uri="{28A0092B-C50C-407E-A947-70E740481C1C}">
                  <a14:useLocalDpi xmlns:a14="http://schemas.microsoft.com/office/drawing/2010/main" val="0"/>
                </a:ext>
              </a:extLst>
            </a:blip>
            <a:srcRect l="66580" b="29580"/>
            <a:stretch/>
          </p:blipFill>
          <p:spPr>
            <a:xfrm>
              <a:off x="7513320" y="990600"/>
              <a:ext cx="2225040" cy="3938186"/>
            </a:xfrm>
            <a:prstGeom prst="rect">
              <a:avLst/>
            </a:prstGeom>
          </p:spPr>
        </p:pic>
      </p:grpSp>
      <p:pic>
        <p:nvPicPr>
          <p:cNvPr id="25" name="Picture 8" descr="Image result for apache mesos icon">
            <a:extLst>
              <a:ext uri="{FF2B5EF4-FFF2-40B4-BE49-F238E27FC236}">
                <a16:creationId xmlns:a16="http://schemas.microsoft.com/office/drawing/2014/main" id="{6ED40D6E-6600-4BC1-A7DF-AF5BB6385C0D}"/>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35306"/>
          <a:stretch/>
        </p:blipFill>
        <p:spPr bwMode="auto">
          <a:xfrm>
            <a:off x="7612722" y="3750198"/>
            <a:ext cx="1557846" cy="87479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769928A-14FB-4A46-A611-BA4342DFDF8B}"/>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4027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500"/>
                                  </p:stCondLst>
                                  <p:childTnLst>
                                    <p:animRot by="120000">
                                      <p:cBhvr>
                                        <p:cTn id="6" dur="50" fill="hold">
                                          <p:stCondLst>
                                            <p:cond delay="0"/>
                                          </p:stCondLst>
                                        </p:cTn>
                                        <p:tgtEl>
                                          <p:spTgt spid="22"/>
                                        </p:tgtEl>
                                        <p:attrNameLst>
                                          <p:attrName>r</p:attrName>
                                        </p:attrNameLst>
                                      </p:cBhvr>
                                    </p:animRot>
                                    <p:animRot by="-240000">
                                      <p:cBhvr>
                                        <p:cTn id="7" dur="100" fill="hold">
                                          <p:stCondLst>
                                            <p:cond delay="100"/>
                                          </p:stCondLst>
                                        </p:cTn>
                                        <p:tgtEl>
                                          <p:spTgt spid="22"/>
                                        </p:tgtEl>
                                        <p:attrNameLst>
                                          <p:attrName>r</p:attrName>
                                        </p:attrNameLst>
                                      </p:cBhvr>
                                    </p:animRot>
                                    <p:animRot by="240000">
                                      <p:cBhvr>
                                        <p:cTn id="8" dur="100" fill="hold">
                                          <p:stCondLst>
                                            <p:cond delay="200"/>
                                          </p:stCondLst>
                                        </p:cTn>
                                        <p:tgtEl>
                                          <p:spTgt spid="22"/>
                                        </p:tgtEl>
                                        <p:attrNameLst>
                                          <p:attrName>r</p:attrName>
                                        </p:attrNameLst>
                                      </p:cBhvr>
                                    </p:animRot>
                                    <p:animRot by="-240000">
                                      <p:cBhvr>
                                        <p:cTn id="9" dur="100" fill="hold">
                                          <p:stCondLst>
                                            <p:cond delay="300"/>
                                          </p:stCondLst>
                                        </p:cTn>
                                        <p:tgtEl>
                                          <p:spTgt spid="22"/>
                                        </p:tgtEl>
                                        <p:attrNameLst>
                                          <p:attrName>r</p:attrName>
                                        </p:attrNameLst>
                                      </p:cBhvr>
                                    </p:animRot>
                                    <p:animRot by="120000">
                                      <p:cBhvr>
                                        <p:cTn id="10" dur="100" fill="hold">
                                          <p:stCondLst>
                                            <p:cond delay="400"/>
                                          </p:stCondLst>
                                        </p:cTn>
                                        <p:tgtEl>
                                          <p:spTgt spid="22"/>
                                        </p:tgtEl>
                                        <p:attrNameLst>
                                          <p:attrName>r</p:attrName>
                                        </p:attrNameLst>
                                      </p:cBhvr>
                                    </p:animRot>
                                  </p:childTnLst>
                                </p:cTn>
                              </p:par>
                              <p:par>
                                <p:cTn id="11" presetID="32" presetClass="emph" presetSubtype="0" fill="hold" nodeType="withEffect">
                                  <p:stCondLst>
                                    <p:cond delay="250"/>
                                  </p:stCondLst>
                                  <p:childTnLst>
                                    <p:animRot by="120000">
                                      <p:cBhvr>
                                        <p:cTn id="12" dur="50" fill="hold">
                                          <p:stCondLst>
                                            <p:cond delay="0"/>
                                          </p:stCondLst>
                                        </p:cTn>
                                        <p:tgtEl>
                                          <p:spTgt spid="22"/>
                                        </p:tgtEl>
                                        <p:attrNameLst>
                                          <p:attrName>r</p:attrName>
                                        </p:attrNameLst>
                                      </p:cBhvr>
                                    </p:animRot>
                                    <p:animRot by="-240000">
                                      <p:cBhvr>
                                        <p:cTn id="13" dur="100" fill="hold">
                                          <p:stCondLst>
                                            <p:cond delay="100"/>
                                          </p:stCondLst>
                                        </p:cTn>
                                        <p:tgtEl>
                                          <p:spTgt spid="22"/>
                                        </p:tgtEl>
                                        <p:attrNameLst>
                                          <p:attrName>r</p:attrName>
                                        </p:attrNameLst>
                                      </p:cBhvr>
                                    </p:animRot>
                                    <p:animRot by="240000">
                                      <p:cBhvr>
                                        <p:cTn id="14" dur="100" fill="hold">
                                          <p:stCondLst>
                                            <p:cond delay="200"/>
                                          </p:stCondLst>
                                        </p:cTn>
                                        <p:tgtEl>
                                          <p:spTgt spid="22"/>
                                        </p:tgtEl>
                                        <p:attrNameLst>
                                          <p:attrName>r</p:attrName>
                                        </p:attrNameLst>
                                      </p:cBhvr>
                                    </p:animRot>
                                    <p:animRot by="-240000">
                                      <p:cBhvr>
                                        <p:cTn id="15" dur="100" fill="hold">
                                          <p:stCondLst>
                                            <p:cond delay="300"/>
                                          </p:stCondLst>
                                        </p:cTn>
                                        <p:tgtEl>
                                          <p:spTgt spid="22"/>
                                        </p:tgtEl>
                                        <p:attrNameLst>
                                          <p:attrName>r</p:attrName>
                                        </p:attrNameLst>
                                      </p:cBhvr>
                                    </p:animRot>
                                    <p:animRot by="120000">
                                      <p:cBhvr>
                                        <p:cTn id="16" dur="100" fill="hold">
                                          <p:stCondLst>
                                            <p:cond delay="400"/>
                                          </p:stCondLst>
                                        </p:cTn>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5494" y="1772238"/>
            <a:ext cx="8101013" cy="3711707"/>
          </a:xfrm>
        </p:spPr>
        <p:txBody>
          <a:bodyPr>
            <a:normAutofit fontScale="77500" lnSpcReduction="20000"/>
          </a:bodyPr>
          <a:lstStyle/>
          <a:p>
            <a:endParaRPr lang="en-US" sz="1772" dirty="0"/>
          </a:p>
          <a:p>
            <a:pPr>
              <a:lnSpc>
                <a:spcPct val="120000"/>
              </a:lnSpc>
              <a:spcBef>
                <a:spcPts val="0"/>
              </a:spcBef>
            </a:pPr>
            <a:r>
              <a:rPr lang="en-US" sz="1870" dirty="0"/>
              <a:t>The Kubernetes project was started by Google in 2014.</a:t>
            </a:r>
          </a:p>
          <a:p>
            <a:pPr>
              <a:lnSpc>
                <a:spcPct val="120000"/>
              </a:lnSpc>
              <a:spcBef>
                <a:spcPts val="0"/>
              </a:spcBef>
            </a:pPr>
            <a:endParaRPr lang="en-US" sz="1870" dirty="0"/>
          </a:p>
          <a:p>
            <a:pPr>
              <a:lnSpc>
                <a:spcPct val="120000"/>
              </a:lnSpc>
              <a:spcBef>
                <a:spcPts val="0"/>
              </a:spcBef>
            </a:pPr>
            <a:r>
              <a:rPr lang="en-US" sz="1870" dirty="0"/>
              <a:t>Kubernetes builds upon a decade and a half of experience that Google has with running production workloads at scale.</a:t>
            </a:r>
          </a:p>
          <a:p>
            <a:pPr>
              <a:lnSpc>
                <a:spcPct val="120000"/>
              </a:lnSpc>
              <a:spcBef>
                <a:spcPts val="0"/>
              </a:spcBef>
            </a:pPr>
            <a:endParaRPr lang="en-US" sz="1870" dirty="0"/>
          </a:p>
          <a:p>
            <a:pPr>
              <a:lnSpc>
                <a:spcPct val="120000"/>
              </a:lnSpc>
              <a:spcBef>
                <a:spcPts val="0"/>
              </a:spcBef>
            </a:pPr>
            <a:r>
              <a:rPr lang="en-US" sz="1870" dirty="0"/>
              <a:t>Kubernetes can run on a range of platforms, from your laptop, to VMs on a cloud provider, to rack of bare metal servers.</a:t>
            </a:r>
          </a:p>
          <a:p>
            <a:pPr>
              <a:lnSpc>
                <a:spcPct val="120000"/>
              </a:lnSpc>
              <a:spcBef>
                <a:spcPts val="0"/>
              </a:spcBef>
            </a:pPr>
            <a:endParaRPr lang="en-US" sz="1870" dirty="0"/>
          </a:p>
          <a:p>
            <a:pPr>
              <a:lnSpc>
                <a:spcPct val="120000"/>
              </a:lnSpc>
              <a:spcBef>
                <a:spcPts val="0"/>
              </a:spcBef>
            </a:pPr>
            <a:r>
              <a:rPr lang="en-US" sz="1870" dirty="0"/>
              <a:t>Kubernetes is an open-source platform for automating deployment, scaling, and operations of application containers across clusters of hosts, providing container-centric infrastructure.</a:t>
            </a:r>
          </a:p>
          <a:p>
            <a:pPr>
              <a:lnSpc>
                <a:spcPct val="120000"/>
              </a:lnSpc>
              <a:spcBef>
                <a:spcPts val="0"/>
              </a:spcBef>
            </a:pPr>
            <a:endParaRPr lang="en-US" sz="1772" dirty="0"/>
          </a:p>
          <a:p>
            <a:pPr>
              <a:lnSpc>
                <a:spcPct val="120000"/>
              </a:lnSpc>
              <a:spcBef>
                <a:spcPts val="0"/>
              </a:spcBef>
            </a:pPr>
            <a:r>
              <a:rPr lang="en-US" sz="1870" b="1" dirty="0"/>
              <a:t>portable</a:t>
            </a:r>
            <a:r>
              <a:rPr lang="en-US" sz="1870" dirty="0"/>
              <a:t>: with all public, private, hybrid, community cloud</a:t>
            </a:r>
          </a:p>
          <a:p>
            <a:pPr>
              <a:lnSpc>
                <a:spcPct val="120000"/>
              </a:lnSpc>
              <a:spcBef>
                <a:spcPts val="0"/>
              </a:spcBef>
            </a:pPr>
            <a:endParaRPr lang="en-US" sz="1969" dirty="0"/>
          </a:p>
          <a:p>
            <a:pPr>
              <a:lnSpc>
                <a:spcPct val="120000"/>
              </a:lnSpc>
              <a:spcBef>
                <a:spcPts val="0"/>
              </a:spcBef>
            </a:pPr>
            <a:r>
              <a:rPr lang="en-US" sz="1870" b="1" dirty="0"/>
              <a:t>self-healing</a:t>
            </a:r>
            <a:r>
              <a:rPr lang="en-US" sz="1870" dirty="0"/>
              <a:t>: auto-placement, auto-restart, auto-replication, auto-scaling</a:t>
            </a:r>
          </a:p>
          <a:p>
            <a:pPr marL="108013" indent="0">
              <a:buNone/>
            </a:pPr>
            <a:endParaRPr lang="en-US" sz="1870" dirty="0"/>
          </a:p>
          <a:p>
            <a:pPr>
              <a:buNone/>
            </a:pPr>
            <a:endParaRPr lang="en-US" sz="1772" dirty="0"/>
          </a:p>
        </p:txBody>
      </p:sp>
      <p:sp>
        <p:nvSpPr>
          <p:cNvPr id="2" name="Title 1"/>
          <p:cNvSpPr>
            <a:spLocks noGrp="1"/>
          </p:cNvSpPr>
          <p:nvPr>
            <p:ph type="title"/>
          </p:nvPr>
        </p:nvSpPr>
        <p:spPr>
          <a:xfrm>
            <a:off x="1292973" y="496234"/>
            <a:ext cx="8701088" cy="1125141"/>
          </a:xfrm>
        </p:spPr>
        <p:txBody>
          <a:bodyPr>
            <a:normAutofit/>
          </a:bodyPr>
          <a:lstStyle/>
          <a:p>
            <a:r>
              <a:rPr lang="en-US" sz="3545" dirty="0"/>
              <a:t>What is Kubernetes?</a:t>
            </a:r>
          </a:p>
        </p:txBody>
      </p:sp>
      <p:sp>
        <p:nvSpPr>
          <p:cNvPr id="5" name="Slide Number Placeholder 4"/>
          <p:cNvSpPr>
            <a:spLocks noGrp="1"/>
          </p:cNvSpPr>
          <p:nvPr>
            <p:ph type="sldNum" sz="quarter" idx="12"/>
          </p:nvPr>
        </p:nvSpPr>
        <p:spPr/>
        <p:txBody>
          <a:bodyPr/>
          <a:lstStyle/>
          <a:p>
            <a:fld id="{13F480B4-4699-41FE-89A7-96EFD1001786}" type="slidenum">
              <a:rPr lang="en-US" smtClean="0"/>
              <a:t>27</a:t>
            </a:fld>
            <a:endParaRPr lang="en-US"/>
          </a:p>
        </p:txBody>
      </p:sp>
      <p:sp>
        <p:nvSpPr>
          <p:cNvPr id="4" name="Footer Placeholder 3"/>
          <p:cNvSpPr>
            <a:spLocks noGrp="1"/>
          </p:cNvSpPr>
          <p:nvPr>
            <p:ph type="ftr" sz="quarter" idx="11"/>
          </p:nvPr>
        </p:nvSpPr>
        <p:spPr/>
        <p:txBody>
          <a:bodyPr/>
          <a:lstStyle/>
          <a:p>
            <a:r>
              <a:rPr lang="en-US" dirty="0"/>
              <a:t>Copyright  © Techlanders Solutions</a:t>
            </a:r>
          </a:p>
        </p:txBody>
      </p:sp>
    </p:spTree>
    <p:extLst>
      <p:ext uri="{BB962C8B-B14F-4D97-AF65-F5344CB8AC3E}">
        <p14:creationId xmlns:p14="http://schemas.microsoft.com/office/powerpoint/2010/main" val="2839956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5494" y="1847654"/>
            <a:ext cx="8101013" cy="3636292"/>
          </a:xfrm>
        </p:spPr>
        <p:txBody>
          <a:bodyPr>
            <a:normAutofit fontScale="85000" lnSpcReduction="20000"/>
          </a:bodyPr>
          <a:lstStyle/>
          <a:p>
            <a:endParaRPr lang="en-US" sz="1772" b="1" dirty="0"/>
          </a:p>
          <a:p>
            <a:pPr>
              <a:lnSpc>
                <a:spcPct val="120000"/>
              </a:lnSpc>
              <a:spcBef>
                <a:spcPts val="0"/>
              </a:spcBef>
            </a:pPr>
            <a:r>
              <a:rPr lang="en-US" sz="1772" dirty="0"/>
              <a:t>Kubernetes can schedule and run application containers on clusters of physical or virtual machines.</a:t>
            </a:r>
          </a:p>
          <a:p>
            <a:pPr>
              <a:lnSpc>
                <a:spcPct val="120000"/>
              </a:lnSpc>
              <a:spcBef>
                <a:spcPts val="0"/>
              </a:spcBef>
            </a:pPr>
            <a:endParaRPr lang="en-US" sz="1772" dirty="0"/>
          </a:p>
          <a:p>
            <a:pPr>
              <a:lnSpc>
                <a:spcPct val="120000"/>
              </a:lnSpc>
              <a:spcBef>
                <a:spcPts val="0"/>
              </a:spcBef>
            </a:pPr>
            <a:r>
              <a:rPr lang="en-US" sz="1772" b="1" dirty="0"/>
              <a:t>host-centric</a:t>
            </a:r>
            <a:r>
              <a:rPr lang="en-US" sz="1772" dirty="0"/>
              <a:t> infrastructure to a </a:t>
            </a:r>
            <a:r>
              <a:rPr lang="en-US" sz="1772" b="1" dirty="0"/>
              <a:t>container-centric</a:t>
            </a:r>
            <a:r>
              <a:rPr lang="en-US" sz="1772" dirty="0"/>
              <a:t> infrastructure.</a:t>
            </a:r>
          </a:p>
          <a:p>
            <a:pPr>
              <a:lnSpc>
                <a:spcPct val="120000"/>
              </a:lnSpc>
              <a:spcBef>
                <a:spcPts val="0"/>
              </a:spcBef>
            </a:pPr>
            <a:endParaRPr lang="en-US" sz="1772" dirty="0"/>
          </a:p>
          <a:p>
            <a:pPr>
              <a:lnSpc>
                <a:spcPct val="120000"/>
              </a:lnSpc>
              <a:spcBef>
                <a:spcPts val="0"/>
              </a:spcBef>
            </a:pPr>
            <a:r>
              <a:rPr lang="en-US" sz="1772" dirty="0"/>
              <a:t>Orchestrator</a:t>
            </a:r>
          </a:p>
          <a:p>
            <a:pPr>
              <a:lnSpc>
                <a:spcPct val="120000"/>
              </a:lnSpc>
              <a:spcBef>
                <a:spcPts val="0"/>
              </a:spcBef>
            </a:pPr>
            <a:endParaRPr lang="en-US" sz="1772" dirty="0"/>
          </a:p>
          <a:p>
            <a:pPr>
              <a:lnSpc>
                <a:spcPct val="120000"/>
              </a:lnSpc>
              <a:spcBef>
                <a:spcPts val="0"/>
              </a:spcBef>
            </a:pPr>
            <a:r>
              <a:rPr lang="en-US" sz="1772" dirty="0"/>
              <a:t>Load balancing</a:t>
            </a:r>
          </a:p>
          <a:p>
            <a:pPr>
              <a:lnSpc>
                <a:spcPct val="120000"/>
              </a:lnSpc>
              <a:spcBef>
                <a:spcPts val="0"/>
              </a:spcBef>
            </a:pPr>
            <a:endParaRPr lang="en-US" sz="1772" dirty="0"/>
          </a:p>
          <a:p>
            <a:pPr>
              <a:lnSpc>
                <a:spcPct val="120000"/>
              </a:lnSpc>
              <a:spcBef>
                <a:spcPts val="0"/>
              </a:spcBef>
            </a:pPr>
            <a:r>
              <a:rPr lang="en-US" sz="1772" dirty="0"/>
              <a:t>Auto Scaling </a:t>
            </a:r>
          </a:p>
          <a:p>
            <a:pPr>
              <a:lnSpc>
                <a:spcPct val="120000"/>
              </a:lnSpc>
              <a:spcBef>
                <a:spcPts val="0"/>
              </a:spcBef>
            </a:pPr>
            <a:endParaRPr lang="en-US" sz="1772" dirty="0"/>
          </a:p>
          <a:p>
            <a:pPr>
              <a:lnSpc>
                <a:spcPct val="120000"/>
              </a:lnSpc>
              <a:spcBef>
                <a:spcPts val="0"/>
              </a:spcBef>
            </a:pPr>
            <a:r>
              <a:rPr lang="en-US" sz="1772" dirty="0"/>
              <a:t>Application Health checks</a:t>
            </a:r>
          </a:p>
          <a:p>
            <a:pPr>
              <a:lnSpc>
                <a:spcPct val="120000"/>
              </a:lnSpc>
              <a:spcBef>
                <a:spcPts val="0"/>
              </a:spcBef>
            </a:pPr>
            <a:endParaRPr lang="en-US" sz="1772" dirty="0"/>
          </a:p>
          <a:p>
            <a:pPr>
              <a:lnSpc>
                <a:spcPct val="120000"/>
              </a:lnSpc>
              <a:spcBef>
                <a:spcPts val="0"/>
              </a:spcBef>
            </a:pPr>
            <a:r>
              <a:rPr lang="en-US" sz="1772" dirty="0"/>
              <a:t>Rolling updates</a:t>
            </a:r>
          </a:p>
          <a:p>
            <a:endParaRPr lang="en-US" sz="1772" dirty="0"/>
          </a:p>
          <a:p>
            <a:pPr marL="108013" indent="0">
              <a:buNone/>
            </a:pPr>
            <a:endParaRPr lang="en-US" sz="1772" dirty="0"/>
          </a:p>
        </p:txBody>
      </p:sp>
      <p:sp>
        <p:nvSpPr>
          <p:cNvPr id="2" name="Title 1"/>
          <p:cNvSpPr>
            <a:spLocks noGrp="1"/>
          </p:cNvSpPr>
          <p:nvPr>
            <p:ph type="title"/>
          </p:nvPr>
        </p:nvSpPr>
        <p:spPr>
          <a:xfrm>
            <a:off x="1745459" y="128588"/>
            <a:ext cx="8701088" cy="1125141"/>
          </a:xfrm>
        </p:spPr>
        <p:txBody>
          <a:bodyPr>
            <a:normAutofit/>
          </a:bodyPr>
          <a:lstStyle/>
          <a:p>
            <a:r>
              <a:rPr lang="en-US" sz="3545" dirty="0"/>
              <a:t>Why Kubernetes</a:t>
            </a:r>
          </a:p>
        </p:txBody>
      </p:sp>
      <p:sp>
        <p:nvSpPr>
          <p:cNvPr id="5" name="Slide Number Placeholder 4"/>
          <p:cNvSpPr>
            <a:spLocks noGrp="1"/>
          </p:cNvSpPr>
          <p:nvPr>
            <p:ph type="sldNum" sz="quarter" idx="12"/>
          </p:nvPr>
        </p:nvSpPr>
        <p:spPr/>
        <p:txBody>
          <a:bodyPr/>
          <a:lstStyle/>
          <a:p>
            <a:fld id="{13F480B4-4699-41FE-89A7-96EFD1001786}" type="slidenum">
              <a:rPr lang="en-US" smtClean="0"/>
              <a:t>28</a:t>
            </a:fld>
            <a:endParaRPr lang="en-US"/>
          </a:p>
        </p:txBody>
      </p:sp>
      <p:sp>
        <p:nvSpPr>
          <p:cNvPr id="4" name="Footer Placeholder 3"/>
          <p:cNvSpPr>
            <a:spLocks noGrp="1"/>
          </p:cNvSpPr>
          <p:nvPr>
            <p:ph type="ftr" sz="quarter" idx="11"/>
          </p:nvPr>
        </p:nvSpPr>
        <p:spPr/>
        <p:txBody>
          <a:bodyPr/>
          <a:lstStyle/>
          <a:p>
            <a:r>
              <a:rPr lang="en-US" dirty="0"/>
              <a:t>Copyright  © Techlanders Solutions</a:t>
            </a:r>
          </a:p>
        </p:txBody>
      </p:sp>
    </p:spTree>
    <p:extLst>
      <p:ext uri="{BB962C8B-B14F-4D97-AF65-F5344CB8AC3E}">
        <p14:creationId xmlns:p14="http://schemas.microsoft.com/office/powerpoint/2010/main" val="1008471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2DA71-9D78-4F2B-B132-498DCA90AEFB}"/>
              </a:ext>
            </a:extLst>
          </p:cNvPr>
          <p:cNvSpPr>
            <a:spLocks noGrp="1"/>
          </p:cNvSpPr>
          <p:nvPr>
            <p:ph type="title"/>
          </p:nvPr>
        </p:nvSpPr>
        <p:spPr/>
        <p:txBody>
          <a:bodyPr/>
          <a:lstStyle/>
          <a:p>
            <a:r>
              <a:rPr lang="en-US" dirty="0"/>
              <a:t>Kubernetes Advantage</a:t>
            </a:r>
          </a:p>
        </p:txBody>
      </p:sp>
      <p:sp>
        <p:nvSpPr>
          <p:cNvPr id="10" name="Rectangle 9">
            <a:extLst>
              <a:ext uri="{FF2B5EF4-FFF2-40B4-BE49-F238E27FC236}">
                <a16:creationId xmlns:a16="http://schemas.microsoft.com/office/drawing/2014/main" id="{EE9F9B1A-A7D1-4F98-83FA-0F597840443B}"/>
              </a:ext>
            </a:extLst>
          </p:cNvPr>
          <p:cNvSpPr/>
          <p:nvPr/>
        </p:nvSpPr>
        <p:spPr>
          <a:xfrm>
            <a:off x="2174239" y="3429004"/>
            <a:ext cx="1725507" cy="2620433"/>
          </a:xfrm>
          <a:prstGeom prst="rect">
            <a:avLst/>
          </a:prstGeom>
          <a:solidFill>
            <a:srgbClr val="95D8F3"/>
          </a:solidFill>
          <a:ln>
            <a:solidFill>
              <a:srgbClr val="2683C6"/>
            </a:solidFill>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600" dirty="0">
                <a:solidFill>
                  <a:schemeClr val="accent1">
                    <a:lumMod val="50000"/>
                  </a:schemeClr>
                </a:solidFill>
              </a:rPr>
              <a:t>Kubernetes</a:t>
            </a:r>
          </a:p>
        </p:txBody>
      </p:sp>
      <p:pic>
        <p:nvPicPr>
          <p:cNvPr id="11" name="Picture 6" descr="Related image">
            <a:extLst>
              <a:ext uri="{FF2B5EF4-FFF2-40B4-BE49-F238E27FC236}">
                <a16:creationId xmlns:a16="http://schemas.microsoft.com/office/drawing/2014/main" id="{DEDFA65A-2DD6-4E7B-BCB9-6E5B084306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32" t="23999" r="8505" b="18645"/>
          <a:stretch/>
        </p:blipFill>
        <p:spPr bwMode="auto">
          <a:xfrm>
            <a:off x="2123547" y="5735400"/>
            <a:ext cx="392284" cy="27518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972E9AA-ED19-4F0F-83BB-5BCD001429C4}"/>
              </a:ext>
            </a:extLst>
          </p:cNvPr>
          <p:cNvSpPr/>
          <p:nvPr/>
        </p:nvSpPr>
        <p:spPr>
          <a:xfrm>
            <a:off x="2662302" y="3544356"/>
            <a:ext cx="714205" cy="440471"/>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accent6">
                    <a:lumMod val="20000"/>
                    <a:lumOff val="80000"/>
                  </a:schemeClr>
                </a:solidFill>
              </a:rPr>
              <a:t>Web</a:t>
            </a:r>
          </a:p>
        </p:txBody>
      </p:sp>
      <p:sp>
        <p:nvSpPr>
          <p:cNvPr id="14" name="Rectangle 13">
            <a:extLst>
              <a:ext uri="{FF2B5EF4-FFF2-40B4-BE49-F238E27FC236}">
                <a16:creationId xmlns:a16="http://schemas.microsoft.com/office/drawing/2014/main" id="{95EB9300-659A-4157-A581-ADC961FCC652}"/>
              </a:ext>
            </a:extLst>
          </p:cNvPr>
          <p:cNvSpPr/>
          <p:nvPr/>
        </p:nvSpPr>
        <p:spPr>
          <a:xfrm>
            <a:off x="2660411" y="4994680"/>
            <a:ext cx="714205" cy="440471"/>
          </a:xfrm>
          <a:prstGeom prst="rect">
            <a:avLst/>
          </a:prstGeom>
          <a:solidFill>
            <a:schemeClr val="accent3">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accent6">
                    <a:lumMod val="20000"/>
                    <a:lumOff val="80000"/>
                  </a:schemeClr>
                </a:solidFill>
              </a:rPr>
              <a:t>Backend</a:t>
            </a:r>
          </a:p>
        </p:txBody>
      </p:sp>
      <p:sp>
        <p:nvSpPr>
          <p:cNvPr id="24" name="Rectangle 23">
            <a:extLst>
              <a:ext uri="{FF2B5EF4-FFF2-40B4-BE49-F238E27FC236}">
                <a16:creationId xmlns:a16="http://schemas.microsoft.com/office/drawing/2014/main" id="{B897DDCB-DB96-434A-84D1-3E77DC785C8E}"/>
              </a:ext>
            </a:extLst>
          </p:cNvPr>
          <p:cNvSpPr/>
          <p:nvPr/>
        </p:nvSpPr>
        <p:spPr>
          <a:xfrm>
            <a:off x="1905106" y="3124205"/>
            <a:ext cx="8233385" cy="198116"/>
          </a:xfrm>
          <a:prstGeom prst="rect">
            <a:avLst/>
          </a:prstGeom>
          <a:solidFill>
            <a:srgbClr val="2683C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accent4">
                    <a:lumMod val="20000"/>
                    <a:lumOff val="80000"/>
                  </a:schemeClr>
                </a:solidFill>
              </a:rPr>
              <a:t>Orchestration</a:t>
            </a:r>
          </a:p>
        </p:txBody>
      </p:sp>
      <p:sp>
        <p:nvSpPr>
          <p:cNvPr id="29" name="Rectangle 28">
            <a:extLst>
              <a:ext uri="{FF2B5EF4-FFF2-40B4-BE49-F238E27FC236}">
                <a16:creationId xmlns:a16="http://schemas.microsoft.com/office/drawing/2014/main" id="{29705403-9E32-488A-B1B0-535AF4CACAAB}"/>
              </a:ext>
            </a:extLst>
          </p:cNvPr>
          <p:cNvSpPr/>
          <p:nvPr/>
        </p:nvSpPr>
        <p:spPr>
          <a:xfrm>
            <a:off x="4168305" y="3429004"/>
            <a:ext cx="1725507" cy="2620433"/>
          </a:xfrm>
          <a:prstGeom prst="rect">
            <a:avLst/>
          </a:prstGeom>
          <a:solidFill>
            <a:srgbClr val="95D8F3"/>
          </a:solidFill>
          <a:ln>
            <a:solidFill>
              <a:srgbClr val="2683C6"/>
            </a:solidFill>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600" dirty="0">
                <a:solidFill>
                  <a:schemeClr val="accent1">
                    <a:lumMod val="50000"/>
                  </a:schemeClr>
                </a:solidFill>
              </a:rPr>
              <a:t>Kubernetes</a:t>
            </a:r>
          </a:p>
        </p:txBody>
      </p:sp>
      <p:pic>
        <p:nvPicPr>
          <p:cNvPr id="30" name="Picture 6" descr="Related image">
            <a:extLst>
              <a:ext uri="{FF2B5EF4-FFF2-40B4-BE49-F238E27FC236}">
                <a16:creationId xmlns:a16="http://schemas.microsoft.com/office/drawing/2014/main" id="{EFA966A9-819C-420B-9FEF-575FCB4D6D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32" t="23999" r="8505" b="18645"/>
          <a:stretch/>
        </p:blipFill>
        <p:spPr bwMode="auto">
          <a:xfrm>
            <a:off x="4117613" y="5735400"/>
            <a:ext cx="392284" cy="275184"/>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49B92E3D-9665-4365-8D69-18887118FD1F}"/>
              </a:ext>
            </a:extLst>
          </p:cNvPr>
          <p:cNvSpPr/>
          <p:nvPr/>
        </p:nvSpPr>
        <p:spPr>
          <a:xfrm>
            <a:off x="6189606" y="3429000"/>
            <a:ext cx="1725507" cy="2620433"/>
          </a:xfrm>
          <a:prstGeom prst="rect">
            <a:avLst/>
          </a:prstGeom>
          <a:solidFill>
            <a:srgbClr val="95D8F3"/>
          </a:solidFill>
          <a:ln>
            <a:solidFill>
              <a:srgbClr val="2683C6"/>
            </a:solidFill>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600" dirty="0">
                <a:solidFill>
                  <a:schemeClr val="accent1">
                    <a:lumMod val="50000"/>
                  </a:schemeClr>
                </a:solidFill>
              </a:rPr>
              <a:t>Kubernetes</a:t>
            </a:r>
          </a:p>
        </p:txBody>
      </p:sp>
      <p:pic>
        <p:nvPicPr>
          <p:cNvPr id="32" name="Picture 6" descr="Related image">
            <a:extLst>
              <a:ext uri="{FF2B5EF4-FFF2-40B4-BE49-F238E27FC236}">
                <a16:creationId xmlns:a16="http://schemas.microsoft.com/office/drawing/2014/main" id="{D94439BD-D862-4C03-B952-EB2D31B305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32" t="23999" r="8505" b="18645"/>
          <a:stretch/>
        </p:blipFill>
        <p:spPr bwMode="auto">
          <a:xfrm>
            <a:off x="6138914" y="5735396"/>
            <a:ext cx="392284" cy="275184"/>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99B07A27-CE48-450F-9C73-8E21B3943236}"/>
              </a:ext>
            </a:extLst>
          </p:cNvPr>
          <p:cNvSpPr/>
          <p:nvPr/>
        </p:nvSpPr>
        <p:spPr>
          <a:xfrm>
            <a:off x="8210907" y="3429000"/>
            <a:ext cx="1725507" cy="2620433"/>
          </a:xfrm>
          <a:prstGeom prst="rect">
            <a:avLst/>
          </a:prstGeom>
          <a:solidFill>
            <a:srgbClr val="95D8F3"/>
          </a:solidFill>
          <a:ln>
            <a:solidFill>
              <a:srgbClr val="2683C6"/>
            </a:solidFill>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600" dirty="0">
                <a:solidFill>
                  <a:schemeClr val="accent1">
                    <a:lumMod val="50000"/>
                  </a:schemeClr>
                </a:solidFill>
              </a:rPr>
              <a:t>Kubernetes</a:t>
            </a:r>
          </a:p>
        </p:txBody>
      </p:sp>
      <p:pic>
        <p:nvPicPr>
          <p:cNvPr id="34" name="Picture 6" descr="Related image">
            <a:extLst>
              <a:ext uri="{FF2B5EF4-FFF2-40B4-BE49-F238E27FC236}">
                <a16:creationId xmlns:a16="http://schemas.microsoft.com/office/drawing/2014/main" id="{0A70507B-4C58-4435-B34B-2B396C77BA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32" t="23999" r="8505" b="18645"/>
          <a:stretch/>
        </p:blipFill>
        <p:spPr bwMode="auto">
          <a:xfrm>
            <a:off x="8160215" y="5735396"/>
            <a:ext cx="392284" cy="27518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870321E5-2DF2-449E-A422-A9533E8EA2EF}"/>
              </a:ext>
            </a:extLst>
          </p:cNvPr>
          <p:cNvSpPr/>
          <p:nvPr/>
        </p:nvSpPr>
        <p:spPr>
          <a:xfrm>
            <a:off x="4691790" y="3544356"/>
            <a:ext cx="714205" cy="440471"/>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accent6">
                    <a:lumMod val="20000"/>
                    <a:lumOff val="80000"/>
                  </a:schemeClr>
                </a:solidFill>
              </a:rPr>
              <a:t>Web</a:t>
            </a:r>
          </a:p>
        </p:txBody>
      </p:sp>
      <p:sp>
        <p:nvSpPr>
          <p:cNvPr id="16" name="Rectangle 15">
            <a:extLst>
              <a:ext uri="{FF2B5EF4-FFF2-40B4-BE49-F238E27FC236}">
                <a16:creationId xmlns:a16="http://schemas.microsoft.com/office/drawing/2014/main" id="{EA62442F-34D2-4B0D-98DF-448E2DAB44EB}"/>
              </a:ext>
            </a:extLst>
          </p:cNvPr>
          <p:cNvSpPr/>
          <p:nvPr/>
        </p:nvSpPr>
        <p:spPr>
          <a:xfrm>
            <a:off x="6713091" y="3571854"/>
            <a:ext cx="714205" cy="440471"/>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accent6">
                    <a:lumMod val="20000"/>
                    <a:lumOff val="80000"/>
                  </a:schemeClr>
                </a:solidFill>
              </a:rPr>
              <a:t>Web</a:t>
            </a:r>
          </a:p>
        </p:txBody>
      </p:sp>
      <p:sp>
        <p:nvSpPr>
          <p:cNvPr id="17" name="Rectangle 16">
            <a:extLst>
              <a:ext uri="{FF2B5EF4-FFF2-40B4-BE49-F238E27FC236}">
                <a16:creationId xmlns:a16="http://schemas.microsoft.com/office/drawing/2014/main" id="{8CEA2A7C-67EF-4059-9A94-79CC55E75494}"/>
              </a:ext>
            </a:extLst>
          </p:cNvPr>
          <p:cNvSpPr/>
          <p:nvPr/>
        </p:nvSpPr>
        <p:spPr>
          <a:xfrm>
            <a:off x="8734392" y="3571854"/>
            <a:ext cx="714205" cy="440471"/>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accent6">
                    <a:lumMod val="20000"/>
                    <a:lumOff val="80000"/>
                  </a:schemeClr>
                </a:solidFill>
              </a:rPr>
              <a:t>Web</a:t>
            </a:r>
          </a:p>
        </p:txBody>
      </p:sp>
      <p:sp>
        <p:nvSpPr>
          <p:cNvPr id="18" name="Rectangle 17">
            <a:extLst>
              <a:ext uri="{FF2B5EF4-FFF2-40B4-BE49-F238E27FC236}">
                <a16:creationId xmlns:a16="http://schemas.microsoft.com/office/drawing/2014/main" id="{D97B796A-23E9-46EA-9F5C-F279603388E3}"/>
              </a:ext>
            </a:extLst>
          </p:cNvPr>
          <p:cNvSpPr/>
          <p:nvPr/>
        </p:nvSpPr>
        <p:spPr>
          <a:xfrm>
            <a:off x="4689898" y="4994679"/>
            <a:ext cx="714205" cy="440471"/>
          </a:xfrm>
          <a:prstGeom prst="rect">
            <a:avLst/>
          </a:prstGeom>
          <a:solidFill>
            <a:schemeClr val="accent3">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accent6">
                    <a:lumMod val="20000"/>
                    <a:lumOff val="80000"/>
                  </a:schemeClr>
                </a:solidFill>
              </a:rPr>
              <a:t>Backend</a:t>
            </a:r>
          </a:p>
        </p:txBody>
      </p:sp>
      <p:sp>
        <p:nvSpPr>
          <p:cNvPr id="19" name="Rectangle 18">
            <a:extLst>
              <a:ext uri="{FF2B5EF4-FFF2-40B4-BE49-F238E27FC236}">
                <a16:creationId xmlns:a16="http://schemas.microsoft.com/office/drawing/2014/main" id="{22D86F82-EDDE-4C7E-8671-9FD7CC7E7921}"/>
              </a:ext>
            </a:extLst>
          </p:cNvPr>
          <p:cNvSpPr/>
          <p:nvPr/>
        </p:nvSpPr>
        <p:spPr>
          <a:xfrm>
            <a:off x="6711199" y="4994674"/>
            <a:ext cx="714205" cy="440471"/>
          </a:xfrm>
          <a:prstGeom prst="rect">
            <a:avLst/>
          </a:prstGeom>
          <a:solidFill>
            <a:schemeClr val="accent3">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accent6">
                    <a:lumMod val="20000"/>
                    <a:lumOff val="80000"/>
                  </a:schemeClr>
                </a:solidFill>
              </a:rPr>
              <a:t>Backend</a:t>
            </a:r>
          </a:p>
        </p:txBody>
      </p:sp>
      <p:sp>
        <p:nvSpPr>
          <p:cNvPr id="20" name="Rectangle 19">
            <a:extLst>
              <a:ext uri="{FF2B5EF4-FFF2-40B4-BE49-F238E27FC236}">
                <a16:creationId xmlns:a16="http://schemas.microsoft.com/office/drawing/2014/main" id="{8FCA9786-030C-4DA3-84C1-1C7F57EE8EF5}"/>
              </a:ext>
            </a:extLst>
          </p:cNvPr>
          <p:cNvSpPr/>
          <p:nvPr/>
        </p:nvSpPr>
        <p:spPr>
          <a:xfrm>
            <a:off x="8734392" y="4994673"/>
            <a:ext cx="714205" cy="440471"/>
          </a:xfrm>
          <a:prstGeom prst="rect">
            <a:avLst/>
          </a:prstGeom>
          <a:solidFill>
            <a:schemeClr val="accent3">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accent6">
                    <a:lumMod val="20000"/>
                    <a:lumOff val="80000"/>
                  </a:schemeClr>
                </a:solidFill>
              </a:rPr>
              <a:t>Backend</a:t>
            </a:r>
          </a:p>
        </p:txBody>
      </p:sp>
      <p:pic>
        <p:nvPicPr>
          <p:cNvPr id="4" name="Picture 3" descr="A close up of a logo&#10;&#10;Description generated with very high confidence">
            <a:extLst>
              <a:ext uri="{FF2B5EF4-FFF2-40B4-BE49-F238E27FC236}">
                <a16:creationId xmlns:a16="http://schemas.microsoft.com/office/drawing/2014/main" id="{F264293B-6563-4F35-A85C-00A5DB5C1357}"/>
              </a:ext>
            </a:extLst>
          </p:cNvPr>
          <p:cNvPicPr>
            <a:picLocks noChangeAspect="1"/>
          </p:cNvPicPr>
          <p:nvPr/>
        </p:nvPicPr>
        <p:blipFill>
          <a:blip r:embed="rId4"/>
          <a:stretch>
            <a:fillRect/>
          </a:stretch>
        </p:blipFill>
        <p:spPr>
          <a:xfrm>
            <a:off x="5073145" y="1081539"/>
            <a:ext cx="1737360" cy="1737360"/>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9EA155FC-A62B-48D8-BFF6-9C3330208352}"/>
              </a:ext>
            </a:extLst>
          </p:cNvPr>
          <p:cNvPicPr>
            <a:picLocks noChangeAspect="1"/>
          </p:cNvPicPr>
          <p:nvPr/>
        </p:nvPicPr>
        <p:blipFill>
          <a:blip r:embed="rId5"/>
          <a:stretch>
            <a:fillRect/>
          </a:stretch>
        </p:blipFill>
        <p:spPr>
          <a:xfrm>
            <a:off x="5027365" y="1931770"/>
            <a:ext cx="1802644" cy="1802644"/>
          </a:xfrm>
          <a:prstGeom prst="rect">
            <a:avLst/>
          </a:prstGeom>
        </p:spPr>
      </p:pic>
      <p:pic>
        <p:nvPicPr>
          <p:cNvPr id="25" name="Picture 24" descr="A close up of a logo&#10;&#10;Description generated with very high confidence">
            <a:extLst>
              <a:ext uri="{FF2B5EF4-FFF2-40B4-BE49-F238E27FC236}">
                <a16:creationId xmlns:a16="http://schemas.microsoft.com/office/drawing/2014/main" id="{FD32F70A-1491-4DD5-AAFA-7C00B7094BAF}"/>
              </a:ext>
            </a:extLst>
          </p:cNvPr>
          <p:cNvPicPr>
            <a:picLocks noChangeAspect="1"/>
          </p:cNvPicPr>
          <p:nvPr/>
        </p:nvPicPr>
        <p:blipFill>
          <a:blip r:embed="rId4"/>
          <a:stretch>
            <a:fillRect/>
          </a:stretch>
        </p:blipFill>
        <p:spPr>
          <a:xfrm>
            <a:off x="6218393" y="1081539"/>
            <a:ext cx="1737360" cy="1737360"/>
          </a:xfrm>
          <a:prstGeom prst="rect">
            <a:avLst/>
          </a:prstGeom>
        </p:spPr>
      </p:pic>
      <p:pic>
        <p:nvPicPr>
          <p:cNvPr id="26" name="Picture 25" descr="A close up of a logo&#10;&#10;Description generated with very high confidence">
            <a:extLst>
              <a:ext uri="{FF2B5EF4-FFF2-40B4-BE49-F238E27FC236}">
                <a16:creationId xmlns:a16="http://schemas.microsoft.com/office/drawing/2014/main" id="{D0AED9F4-5AEC-4C62-A27D-27029BEBD2CE}"/>
              </a:ext>
            </a:extLst>
          </p:cNvPr>
          <p:cNvPicPr>
            <a:picLocks noChangeAspect="1"/>
          </p:cNvPicPr>
          <p:nvPr/>
        </p:nvPicPr>
        <p:blipFill>
          <a:blip r:embed="rId4"/>
          <a:stretch>
            <a:fillRect/>
          </a:stretch>
        </p:blipFill>
        <p:spPr>
          <a:xfrm>
            <a:off x="4009178" y="1081539"/>
            <a:ext cx="1737360" cy="1737360"/>
          </a:xfrm>
          <a:prstGeom prst="rect">
            <a:avLst/>
          </a:prstGeom>
        </p:spPr>
      </p:pic>
      <p:sp>
        <p:nvSpPr>
          <p:cNvPr id="27" name="Rectangle 26">
            <a:extLst>
              <a:ext uri="{FF2B5EF4-FFF2-40B4-BE49-F238E27FC236}">
                <a16:creationId xmlns:a16="http://schemas.microsoft.com/office/drawing/2014/main" id="{E484457B-560E-438D-BBD0-2E8FA681B0DB}"/>
              </a:ext>
            </a:extLst>
          </p:cNvPr>
          <p:cNvSpPr/>
          <p:nvPr/>
        </p:nvSpPr>
        <p:spPr>
          <a:xfrm>
            <a:off x="2662302" y="4267374"/>
            <a:ext cx="714205" cy="440471"/>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accent6">
                    <a:lumMod val="20000"/>
                    <a:lumOff val="80000"/>
                  </a:schemeClr>
                </a:solidFill>
              </a:rPr>
              <a:t>Web</a:t>
            </a:r>
          </a:p>
        </p:txBody>
      </p:sp>
      <p:sp>
        <p:nvSpPr>
          <p:cNvPr id="28" name="Rectangle 27">
            <a:extLst>
              <a:ext uri="{FF2B5EF4-FFF2-40B4-BE49-F238E27FC236}">
                <a16:creationId xmlns:a16="http://schemas.microsoft.com/office/drawing/2014/main" id="{9F8145F8-CBD4-49E9-B092-535962E786BE}"/>
              </a:ext>
            </a:extLst>
          </p:cNvPr>
          <p:cNvSpPr/>
          <p:nvPr/>
        </p:nvSpPr>
        <p:spPr>
          <a:xfrm>
            <a:off x="4691790" y="4267374"/>
            <a:ext cx="714205" cy="440471"/>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accent6">
                    <a:lumMod val="20000"/>
                    <a:lumOff val="80000"/>
                  </a:schemeClr>
                </a:solidFill>
              </a:rPr>
              <a:t>Web</a:t>
            </a:r>
          </a:p>
        </p:txBody>
      </p:sp>
      <p:sp>
        <p:nvSpPr>
          <p:cNvPr id="35" name="Rectangle 34">
            <a:extLst>
              <a:ext uri="{FF2B5EF4-FFF2-40B4-BE49-F238E27FC236}">
                <a16:creationId xmlns:a16="http://schemas.microsoft.com/office/drawing/2014/main" id="{CC4D0918-CB57-4B39-985F-C53A6F408240}"/>
              </a:ext>
            </a:extLst>
          </p:cNvPr>
          <p:cNvSpPr/>
          <p:nvPr/>
        </p:nvSpPr>
        <p:spPr>
          <a:xfrm>
            <a:off x="6713091" y="4294872"/>
            <a:ext cx="714205" cy="440471"/>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accent6">
                    <a:lumMod val="20000"/>
                    <a:lumOff val="80000"/>
                  </a:schemeClr>
                </a:solidFill>
              </a:rPr>
              <a:t>Web</a:t>
            </a:r>
          </a:p>
        </p:txBody>
      </p:sp>
      <p:sp>
        <p:nvSpPr>
          <p:cNvPr id="36" name="Rectangle 35">
            <a:extLst>
              <a:ext uri="{FF2B5EF4-FFF2-40B4-BE49-F238E27FC236}">
                <a16:creationId xmlns:a16="http://schemas.microsoft.com/office/drawing/2014/main" id="{C4602CD5-86A8-44DB-B14D-CCB5FB165E0E}"/>
              </a:ext>
            </a:extLst>
          </p:cNvPr>
          <p:cNvSpPr/>
          <p:nvPr/>
        </p:nvSpPr>
        <p:spPr>
          <a:xfrm>
            <a:off x="8734392" y="4294872"/>
            <a:ext cx="714205" cy="440471"/>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accent6">
                    <a:lumMod val="20000"/>
                    <a:lumOff val="80000"/>
                  </a:schemeClr>
                </a:solidFill>
              </a:rPr>
              <a:t>Web</a:t>
            </a:r>
          </a:p>
        </p:txBody>
      </p:sp>
      <p:sp>
        <p:nvSpPr>
          <p:cNvPr id="37" name="Rectangle 36">
            <a:extLst>
              <a:ext uri="{FF2B5EF4-FFF2-40B4-BE49-F238E27FC236}">
                <a16:creationId xmlns:a16="http://schemas.microsoft.com/office/drawing/2014/main" id="{4A543EC9-EF3D-4C0E-A31C-7FE462E0D323}"/>
              </a:ext>
            </a:extLst>
          </p:cNvPr>
          <p:cNvSpPr/>
          <p:nvPr/>
        </p:nvSpPr>
        <p:spPr>
          <a:xfrm>
            <a:off x="289106" y="3429000"/>
            <a:ext cx="1725507" cy="2620433"/>
          </a:xfrm>
          <a:prstGeom prst="rect">
            <a:avLst/>
          </a:prstGeom>
          <a:solidFill>
            <a:srgbClr val="95D8F3"/>
          </a:solidFill>
          <a:ln>
            <a:solidFill>
              <a:srgbClr val="2683C6"/>
            </a:solidFill>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600" dirty="0">
                <a:solidFill>
                  <a:schemeClr val="accent1">
                    <a:lumMod val="50000"/>
                  </a:schemeClr>
                </a:solidFill>
              </a:rPr>
              <a:t>Kubernetes</a:t>
            </a:r>
          </a:p>
        </p:txBody>
      </p:sp>
      <p:pic>
        <p:nvPicPr>
          <p:cNvPr id="38" name="Picture 6" descr="Related image">
            <a:extLst>
              <a:ext uri="{FF2B5EF4-FFF2-40B4-BE49-F238E27FC236}">
                <a16:creationId xmlns:a16="http://schemas.microsoft.com/office/drawing/2014/main" id="{85157101-38C0-4296-A860-045C59C44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32" t="23999" r="8505" b="18645"/>
          <a:stretch/>
        </p:blipFill>
        <p:spPr bwMode="auto">
          <a:xfrm>
            <a:off x="238414" y="5735396"/>
            <a:ext cx="392284" cy="27518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47AB61E6-B6AB-480F-85BA-1530F7F3C051}"/>
              </a:ext>
            </a:extLst>
          </p:cNvPr>
          <p:cNvSpPr/>
          <p:nvPr/>
        </p:nvSpPr>
        <p:spPr>
          <a:xfrm>
            <a:off x="10232208" y="3430331"/>
            <a:ext cx="1725507" cy="2620433"/>
          </a:xfrm>
          <a:prstGeom prst="rect">
            <a:avLst/>
          </a:prstGeom>
          <a:solidFill>
            <a:srgbClr val="95D8F3"/>
          </a:solidFill>
          <a:ln>
            <a:solidFill>
              <a:srgbClr val="2683C6"/>
            </a:solidFill>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600" dirty="0">
                <a:solidFill>
                  <a:schemeClr val="accent1">
                    <a:lumMod val="50000"/>
                  </a:schemeClr>
                </a:solidFill>
              </a:rPr>
              <a:t>Kubernetes</a:t>
            </a:r>
          </a:p>
        </p:txBody>
      </p:sp>
      <p:pic>
        <p:nvPicPr>
          <p:cNvPr id="40" name="Picture 6" descr="Related image">
            <a:extLst>
              <a:ext uri="{FF2B5EF4-FFF2-40B4-BE49-F238E27FC236}">
                <a16:creationId xmlns:a16="http://schemas.microsoft.com/office/drawing/2014/main" id="{50C594B4-6777-40B3-9D21-81F4A27576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32" t="23999" r="8505" b="18645"/>
          <a:stretch/>
        </p:blipFill>
        <p:spPr bwMode="auto">
          <a:xfrm>
            <a:off x="10181516" y="5736727"/>
            <a:ext cx="392284" cy="27518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31A282E0-239F-43A9-B96B-115B3F1ABADB}"/>
              </a:ext>
            </a:extLst>
          </p:cNvPr>
          <p:cNvSpPr/>
          <p:nvPr/>
        </p:nvSpPr>
        <p:spPr>
          <a:xfrm>
            <a:off x="740177" y="3571854"/>
            <a:ext cx="714205" cy="440471"/>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accent6">
                    <a:lumMod val="20000"/>
                    <a:lumOff val="80000"/>
                  </a:schemeClr>
                </a:solidFill>
              </a:rPr>
              <a:t>Web</a:t>
            </a:r>
          </a:p>
        </p:txBody>
      </p:sp>
      <p:sp>
        <p:nvSpPr>
          <p:cNvPr id="42" name="Rectangle 41">
            <a:extLst>
              <a:ext uri="{FF2B5EF4-FFF2-40B4-BE49-F238E27FC236}">
                <a16:creationId xmlns:a16="http://schemas.microsoft.com/office/drawing/2014/main" id="{B6A11864-BF12-4FE7-826E-E9F5FB0949A5}"/>
              </a:ext>
            </a:extLst>
          </p:cNvPr>
          <p:cNvSpPr/>
          <p:nvPr/>
        </p:nvSpPr>
        <p:spPr>
          <a:xfrm>
            <a:off x="10737858" y="4994673"/>
            <a:ext cx="714205" cy="440471"/>
          </a:xfrm>
          <a:prstGeom prst="rect">
            <a:avLst/>
          </a:prstGeom>
          <a:solidFill>
            <a:schemeClr val="accent3">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accent6">
                    <a:lumMod val="20000"/>
                    <a:lumOff val="80000"/>
                  </a:schemeClr>
                </a:solidFill>
              </a:rPr>
              <a:t>Backend</a:t>
            </a:r>
          </a:p>
        </p:txBody>
      </p:sp>
    </p:spTree>
    <p:extLst>
      <p:ext uri="{BB962C8B-B14F-4D97-AF65-F5344CB8AC3E}">
        <p14:creationId xmlns:p14="http://schemas.microsoft.com/office/powerpoint/2010/main" val="391923497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64" presetClass="path" presetSubtype="0" accel="50000" fill="hold" grpId="1" nodeType="withEffect" p14:presetBounceEnd="63750">
                                      <p:stCondLst>
                                        <p:cond delay="0"/>
                                      </p:stCondLst>
                                      <p:childTnLst>
                                        <p:animMotion origin="layout" path="M 3.75E-6 0.04445 L 3.75E-6 -2.59259E-6 " pathEditMode="relative" rAng="0" ptsTypes="AA" p14:bounceEnd="63750">
                                          <p:cBhvr>
                                            <p:cTn id="9" dur="500" fill="hold"/>
                                            <p:tgtEl>
                                              <p:spTgt spid="12"/>
                                            </p:tgtEl>
                                            <p:attrNameLst>
                                              <p:attrName>ppt_x</p:attrName>
                                              <p:attrName>ppt_y</p:attrName>
                                            </p:attrNameLst>
                                          </p:cBhvr>
                                          <p:rCtr x="0" y="-2222"/>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64" presetClass="path" presetSubtype="0" accel="50000" fill="hold" grpId="1" nodeType="withEffect" p14:presetBounceEnd="63750">
                                      <p:stCondLst>
                                        <p:cond delay="0"/>
                                      </p:stCondLst>
                                      <p:childTnLst>
                                        <p:animMotion origin="layout" path="M -2.5E-6 0.04445 L -2.5E-6 -2.59259E-6 " pathEditMode="relative" rAng="0" ptsTypes="AA" p14:bounceEnd="63750">
                                          <p:cBhvr>
                                            <p:cTn id="15" dur="500" fill="hold"/>
                                            <p:tgtEl>
                                              <p:spTgt spid="15"/>
                                            </p:tgtEl>
                                            <p:attrNameLst>
                                              <p:attrName>ppt_x</p:attrName>
                                              <p:attrName>ppt_y</p:attrName>
                                            </p:attrNameLst>
                                          </p:cBhvr>
                                          <p:rCtr x="0" y="-2222"/>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64" presetClass="path" presetSubtype="0" accel="50000" fill="hold" grpId="1" nodeType="withEffect" p14:presetBounceEnd="63750">
                                      <p:stCondLst>
                                        <p:cond delay="0"/>
                                      </p:stCondLst>
                                      <p:childTnLst>
                                        <p:animMotion origin="layout" path="M 2.08333E-6 0.04444 L 2.08333E-6 2.22222E-6 " pathEditMode="relative" rAng="0" ptsTypes="AA" p14:bounceEnd="63750">
                                          <p:cBhvr>
                                            <p:cTn id="21" dur="500" fill="hold"/>
                                            <p:tgtEl>
                                              <p:spTgt spid="16"/>
                                            </p:tgtEl>
                                            <p:attrNameLst>
                                              <p:attrName>ppt_x</p:attrName>
                                              <p:attrName>ppt_y</p:attrName>
                                            </p:attrNameLst>
                                          </p:cBhvr>
                                          <p:rCtr x="0" y="-2222"/>
                                        </p:animMotion>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64" presetClass="path" presetSubtype="0" accel="50000" fill="hold" grpId="1" nodeType="withEffect" p14:presetBounceEnd="63750">
                                      <p:stCondLst>
                                        <p:cond delay="0"/>
                                      </p:stCondLst>
                                      <p:childTnLst>
                                        <p:animMotion origin="layout" path="M -3.125E-6 0.04444 L -3.125E-6 2.22222E-6 " pathEditMode="relative" rAng="0" ptsTypes="AA" p14:bounceEnd="63750">
                                          <p:cBhvr>
                                            <p:cTn id="27" dur="500" fill="hold"/>
                                            <p:tgtEl>
                                              <p:spTgt spid="17"/>
                                            </p:tgtEl>
                                            <p:attrNameLst>
                                              <p:attrName>ppt_x</p:attrName>
                                              <p:attrName>ppt_y</p:attrName>
                                            </p:attrNameLst>
                                          </p:cBhvr>
                                          <p:rCtr x="0" y="-2222"/>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64" presetClass="path" presetSubtype="0" accel="50000" fill="hold" grpId="1" nodeType="withEffect" p14:presetBounceEnd="63750">
                                      <p:stCondLst>
                                        <p:cond delay="0"/>
                                      </p:stCondLst>
                                      <p:childTnLst>
                                        <p:animMotion origin="layout" path="M 3.95833E-6 0.04444 L 3.95833E-6 3.33333E-6 " pathEditMode="relative" rAng="0" ptsTypes="AA" p14:bounceEnd="63750">
                                          <p:cBhvr>
                                            <p:cTn id="33" dur="500" fill="hold"/>
                                            <p:tgtEl>
                                              <p:spTgt spid="14"/>
                                            </p:tgtEl>
                                            <p:attrNameLst>
                                              <p:attrName>ppt_x</p:attrName>
                                              <p:attrName>ppt_y</p:attrName>
                                            </p:attrNameLst>
                                          </p:cBhvr>
                                          <p:rCtr x="0" y="-2222"/>
                                        </p:animMotion>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64" presetClass="path" presetSubtype="0" accel="50000" fill="hold" grpId="1" nodeType="withEffect" p14:presetBounceEnd="63750">
                                      <p:stCondLst>
                                        <p:cond delay="0"/>
                                      </p:stCondLst>
                                      <p:childTnLst>
                                        <p:animMotion origin="layout" path="M -2.29167E-6 0.04444 L -2.29167E-6 3.33333E-6 " pathEditMode="relative" rAng="0" ptsTypes="AA" p14:bounceEnd="63750">
                                          <p:cBhvr>
                                            <p:cTn id="39" dur="500" fill="hold"/>
                                            <p:tgtEl>
                                              <p:spTgt spid="18"/>
                                            </p:tgtEl>
                                            <p:attrNameLst>
                                              <p:attrName>ppt_x</p:attrName>
                                              <p:attrName>ppt_y</p:attrName>
                                            </p:attrNameLst>
                                          </p:cBhvr>
                                          <p:rCtr x="0" y="-2222"/>
                                        </p:animMotion>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64" presetClass="path" presetSubtype="0" accel="50000" fill="hold" grpId="1" nodeType="withEffect" p14:presetBounceEnd="63750">
                                      <p:stCondLst>
                                        <p:cond delay="0"/>
                                      </p:stCondLst>
                                      <p:childTnLst>
                                        <p:animMotion origin="layout" path="M 2.5E-6 0.04444 L 2.5E-6 3.33333E-6 " pathEditMode="relative" rAng="0" ptsTypes="AA" p14:bounceEnd="63750">
                                          <p:cBhvr>
                                            <p:cTn id="45" dur="500" fill="hold"/>
                                            <p:tgtEl>
                                              <p:spTgt spid="19"/>
                                            </p:tgtEl>
                                            <p:attrNameLst>
                                              <p:attrName>ppt_x</p:attrName>
                                              <p:attrName>ppt_y</p:attrName>
                                            </p:attrNameLst>
                                          </p:cBhvr>
                                          <p:rCtr x="0" y="-2222"/>
                                        </p:animMotion>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64" presetClass="path" presetSubtype="0" accel="50000" fill="hold" grpId="1" nodeType="withEffect" p14:presetBounceEnd="63750">
                                      <p:stCondLst>
                                        <p:cond delay="0"/>
                                      </p:stCondLst>
                                      <p:childTnLst>
                                        <p:animMotion origin="layout" path="M -3.125E-6 0.04444 L -3.125E-6 3.33333E-6 " pathEditMode="relative" rAng="0" ptsTypes="AA" p14:bounceEnd="63750">
                                          <p:cBhvr>
                                            <p:cTn id="51" dur="500" fill="hold"/>
                                            <p:tgtEl>
                                              <p:spTgt spid="20"/>
                                            </p:tgtEl>
                                            <p:attrNameLst>
                                              <p:attrName>ppt_x</p:attrName>
                                              <p:attrName>ppt_y</p:attrName>
                                            </p:attrNameLst>
                                          </p:cBhvr>
                                          <p:rCtr x="0" y="-2222"/>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64" presetClass="path" presetSubtype="0" accel="50000" fill="hold" grpId="1" nodeType="withEffect" p14:presetBounceEnd="63750">
                                      <p:stCondLst>
                                        <p:cond delay="0"/>
                                      </p:stCondLst>
                                      <p:childTnLst>
                                        <p:animMotion origin="layout" path="M 3.75E-6 0.04444 L 3.75E-6 1.85185E-6 " pathEditMode="relative" rAng="0" ptsTypes="AA" p14:bounceEnd="63750">
                                          <p:cBhvr>
                                            <p:cTn id="71" dur="500" fill="hold"/>
                                            <p:tgtEl>
                                              <p:spTgt spid="27"/>
                                            </p:tgtEl>
                                            <p:attrNameLst>
                                              <p:attrName>ppt_x</p:attrName>
                                              <p:attrName>ppt_y</p:attrName>
                                            </p:attrNameLst>
                                          </p:cBhvr>
                                          <p:rCtr x="0" y="-2222"/>
                                        </p:animMotion>
                                      </p:childTnLst>
                                    </p:cTn>
                                  </p:par>
                                </p:childTnLst>
                              </p:cTn>
                            </p:par>
                            <p:par>
                              <p:cTn id="72" fill="hold">
                                <p:stCondLst>
                                  <p:cond delay="1500"/>
                                </p:stCondLst>
                                <p:childTnLst>
                                  <p:par>
                                    <p:cTn id="73" presetID="10" presetClass="entr" presetSubtype="0" fill="hold" grpId="0" nodeType="after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par>
                                    <p:cTn id="76" presetID="64" presetClass="path" presetSubtype="0" accel="50000" fill="hold" grpId="1" nodeType="withEffect" p14:presetBounceEnd="63750">
                                      <p:stCondLst>
                                        <p:cond delay="0"/>
                                      </p:stCondLst>
                                      <p:childTnLst>
                                        <p:animMotion origin="layout" path="M -2.5E-6 0.04444 L -2.5E-6 1.85185E-6 " pathEditMode="relative" rAng="0" ptsTypes="AA" p14:bounceEnd="63750">
                                          <p:cBhvr>
                                            <p:cTn id="77" dur="500" fill="hold"/>
                                            <p:tgtEl>
                                              <p:spTgt spid="28"/>
                                            </p:tgtEl>
                                            <p:attrNameLst>
                                              <p:attrName>ppt_x</p:attrName>
                                              <p:attrName>ppt_y</p:attrName>
                                            </p:attrNameLst>
                                          </p:cBhvr>
                                          <p:rCtr x="0" y="-2222"/>
                                        </p:animMotion>
                                      </p:childTnLst>
                                    </p:cTn>
                                  </p:par>
                                </p:childTnLst>
                              </p:cTn>
                            </p:par>
                            <p:par>
                              <p:cTn id="78" fill="hold">
                                <p:stCondLst>
                                  <p:cond delay="2000"/>
                                </p:stCondLst>
                                <p:childTnLst>
                                  <p:par>
                                    <p:cTn id="79" presetID="10" presetClass="entr" presetSubtype="0"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par>
                                    <p:cTn id="82" presetID="64" presetClass="path" presetSubtype="0" accel="50000" fill="hold" grpId="1" nodeType="withEffect" p14:presetBounceEnd="63750">
                                      <p:stCondLst>
                                        <p:cond delay="0"/>
                                      </p:stCondLst>
                                      <p:childTnLst>
                                        <p:animMotion origin="layout" path="M 2.08333E-6 0.04445 L 2.08333E-6 -3.33333E-6 " pathEditMode="relative" rAng="0" ptsTypes="AA" p14:bounceEnd="63750">
                                          <p:cBhvr>
                                            <p:cTn id="83" dur="500" fill="hold"/>
                                            <p:tgtEl>
                                              <p:spTgt spid="35"/>
                                            </p:tgtEl>
                                            <p:attrNameLst>
                                              <p:attrName>ppt_x</p:attrName>
                                              <p:attrName>ppt_y</p:attrName>
                                            </p:attrNameLst>
                                          </p:cBhvr>
                                          <p:rCtr x="0" y="-2222"/>
                                        </p:animMotion>
                                      </p:childTnLst>
                                    </p:cTn>
                                  </p:par>
                                </p:childTnLst>
                              </p:cTn>
                            </p:par>
                            <p:par>
                              <p:cTn id="84" fill="hold">
                                <p:stCondLst>
                                  <p:cond delay="2500"/>
                                </p:stCondLst>
                                <p:childTnLst>
                                  <p:par>
                                    <p:cTn id="85" presetID="10" presetClass="entr" presetSubtype="0" fill="hold" grpId="0" nodeType="after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500"/>
                                            <p:tgtEl>
                                              <p:spTgt spid="36"/>
                                            </p:tgtEl>
                                          </p:cBhvr>
                                        </p:animEffect>
                                      </p:childTnLst>
                                    </p:cTn>
                                  </p:par>
                                  <p:par>
                                    <p:cTn id="88" presetID="64" presetClass="path" presetSubtype="0" accel="50000" fill="hold" grpId="1" nodeType="withEffect" p14:presetBounceEnd="63750">
                                      <p:stCondLst>
                                        <p:cond delay="0"/>
                                      </p:stCondLst>
                                      <p:childTnLst>
                                        <p:animMotion origin="layout" path="M -3.125E-6 0.04445 L -3.125E-6 -3.33333E-6 " pathEditMode="relative" rAng="0" ptsTypes="AA" p14:bounceEnd="63750">
                                          <p:cBhvr>
                                            <p:cTn id="89" dur="500" fill="hold"/>
                                            <p:tgtEl>
                                              <p:spTgt spid="36"/>
                                            </p:tgtEl>
                                            <p:attrNameLst>
                                              <p:attrName>ppt_x</p:attrName>
                                              <p:attrName>ppt_y</p:attrName>
                                            </p:attrNameLst>
                                          </p:cBhvr>
                                          <p:rCtr x="0" y="-2222"/>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fade">
                                          <p:cBhvr>
                                            <p:cTn id="94" dur="500"/>
                                            <p:tgtEl>
                                              <p:spTgt spid="37"/>
                                            </p:tgtEl>
                                          </p:cBhvr>
                                        </p:animEffect>
                                      </p:childTnLst>
                                    </p:cTn>
                                  </p:par>
                                  <p:par>
                                    <p:cTn id="95" presetID="10" presetClass="entr" presetSubtype="0" fill="hold" nodeType="with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500"/>
                                </p:stCondLst>
                                <p:childTnLst>
                                  <p:par>
                                    <p:cTn id="99" presetID="10" presetClass="entr" presetSubtype="0" fill="hold" grpId="0" nodeType="after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fade">
                                          <p:cBhvr>
                                            <p:cTn id="101" dur="500"/>
                                            <p:tgtEl>
                                              <p:spTgt spid="39"/>
                                            </p:tgtEl>
                                          </p:cBhvr>
                                        </p:animEffect>
                                      </p:childTnLst>
                                    </p:cTn>
                                  </p:par>
                                  <p:par>
                                    <p:cTn id="102" presetID="10" presetClass="entr" presetSubtype="0" fill="hold" nodeType="with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fade">
                                          <p:cBhvr>
                                            <p:cTn id="104" dur="500"/>
                                            <p:tgtEl>
                                              <p:spTgt spid="40"/>
                                            </p:tgtEl>
                                          </p:cBhvr>
                                        </p:animEffect>
                                      </p:childTnLst>
                                    </p:cTn>
                                  </p:par>
                                </p:childTnLst>
                              </p:cTn>
                            </p:par>
                            <p:par>
                              <p:cTn id="105" fill="hold">
                                <p:stCondLst>
                                  <p:cond delay="1000"/>
                                </p:stCondLst>
                                <p:childTnLst>
                                  <p:par>
                                    <p:cTn id="106" presetID="10" presetClass="entr" presetSubtype="0" fill="hold" grpId="0" nodeType="after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64" presetClass="path" presetSubtype="0" accel="50000" fill="hold" grpId="1" nodeType="withEffect" p14:presetBounceEnd="63750">
                                      <p:stCondLst>
                                        <p:cond delay="0"/>
                                      </p:stCondLst>
                                      <p:childTnLst>
                                        <p:animMotion origin="layout" path="M -3.95833E-6 0.04444 L -3.95833E-6 2.22222E-6 " pathEditMode="relative" rAng="0" ptsTypes="AA" p14:bounceEnd="63750">
                                          <p:cBhvr>
                                            <p:cTn id="110" dur="500" fill="hold"/>
                                            <p:tgtEl>
                                              <p:spTgt spid="41"/>
                                            </p:tgtEl>
                                            <p:attrNameLst>
                                              <p:attrName>ppt_x</p:attrName>
                                              <p:attrName>ppt_y</p:attrName>
                                            </p:attrNameLst>
                                          </p:cBhvr>
                                          <p:rCtr x="0" y="-2222"/>
                                        </p:animMotion>
                                      </p:childTnLst>
                                    </p:cTn>
                                  </p:par>
                                </p:childTnLst>
                              </p:cTn>
                            </p:par>
                            <p:par>
                              <p:cTn id="111" fill="hold">
                                <p:stCondLst>
                                  <p:cond delay="1500"/>
                                </p:stCondLst>
                                <p:childTnLst>
                                  <p:par>
                                    <p:cTn id="112" presetID="10" presetClass="entr" presetSubtype="0" fill="hold" grpId="0" nodeType="after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fade">
                                          <p:cBhvr>
                                            <p:cTn id="114" dur="500"/>
                                            <p:tgtEl>
                                              <p:spTgt spid="42"/>
                                            </p:tgtEl>
                                          </p:cBhvr>
                                        </p:animEffect>
                                      </p:childTnLst>
                                    </p:cTn>
                                  </p:par>
                                  <p:par>
                                    <p:cTn id="115" presetID="64" presetClass="path" presetSubtype="0" accel="50000" fill="hold" grpId="1" nodeType="withEffect" p14:presetBounceEnd="63750">
                                      <p:stCondLst>
                                        <p:cond delay="0"/>
                                      </p:stCondLst>
                                      <p:childTnLst>
                                        <p:animMotion origin="layout" path="M 3.95833E-6 0.04444 L 3.95833E-6 3.33333E-6 " pathEditMode="relative" rAng="0" ptsTypes="AA" p14:bounceEnd="63750">
                                          <p:cBhvr>
                                            <p:cTn id="116" dur="500" fill="hold"/>
                                            <p:tgtEl>
                                              <p:spTgt spid="42"/>
                                            </p:tgtEl>
                                            <p:attrNameLst>
                                              <p:attrName>ppt_x</p:attrName>
                                              <p:attrName>ppt_y</p:attrName>
                                            </p:attrNameLst>
                                          </p:cBhvr>
                                          <p:rCtr x="0" y="-2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7" grpId="0" animBg="1"/>
          <p:bldP spid="27" grpId="1" animBg="1"/>
          <p:bldP spid="28" grpId="0" animBg="1"/>
          <p:bldP spid="28" grpId="1" animBg="1"/>
          <p:bldP spid="35" grpId="0" animBg="1"/>
          <p:bldP spid="35" grpId="1" animBg="1"/>
          <p:bldP spid="36" grpId="0" animBg="1"/>
          <p:bldP spid="36" grpId="1" animBg="1"/>
          <p:bldP spid="37" grpId="0" animBg="1"/>
          <p:bldP spid="39" grpId="0" animBg="1"/>
          <p:bldP spid="41" grpId="0" animBg="1"/>
          <p:bldP spid="41" grpId="1" animBg="1"/>
          <p:bldP spid="42" grpId="0" animBg="1"/>
          <p:bldP spid="42"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64" presetClass="path" presetSubtype="0" accel="50000" fill="hold" grpId="1" nodeType="withEffect">
                                      <p:stCondLst>
                                        <p:cond delay="0"/>
                                      </p:stCondLst>
                                      <p:childTnLst>
                                        <p:animMotion origin="layout" path="M 3.75E-6 0.04445 L 3.75E-6 -2.59259E-6 " pathEditMode="relative" rAng="0" ptsTypes="AA">
                                          <p:cBhvr>
                                            <p:cTn id="9" dur="500" fill="hold"/>
                                            <p:tgtEl>
                                              <p:spTgt spid="12"/>
                                            </p:tgtEl>
                                            <p:attrNameLst>
                                              <p:attrName>ppt_x</p:attrName>
                                              <p:attrName>ppt_y</p:attrName>
                                            </p:attrNameLst>
                                          </p:cBhvr>
                                          <p:rCtr x="0" y="-2222"/>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64" presetClass="path" presetSubtype="0" accel="50000" fill="hold" grpId="1" nodeType="withEffect">
                                      <p:stCondLst>
                                        <p:cond delay="0"/>
                                      </p:stCondLst>
                                      <p:childTnLst>
                                        <p:animMotion origin="layout" path="M -2.5E-6 0.04445 L -2.5E-6 -2.59259E-6 " pathEditMode="relative" rAng="0" ptsTypes="AA">
                                          <p:cBhvr>
                                            <p:cTn id="15" dur="500" fill="hold"/>
                                            <p:tgtEl>
                                              <p:spTgt spid="15"/>
                                            </p:tgtEl>
                                            <p:attrNameLst>
                                              <p:attrName>ppt_x</p:attrName>
                                              <p:attrName>ppt_y</p:attrName>
                                            </p:attrNameLst>
                                          </p:cBhvr>
                                          <p:rCtr x="0" y="-2222"/>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64" presetClass="path" presetSubtype="0" accel="50000" fill="hold" grpId="1" nodeType="withEffect">
                                      <p:stCondLst>
                                        <p:cond delay="0"/>
                                      </p:stCondLst>
                                      <p:childTnLst>
                                        <p:animMotion origin="layout" path="M 2.08333E-6 0.04444 L 2.08333E-6 2.22222E-6 " pathEditMode="relative" rAng="0" ptsTypes="AA">
                                          <p:cBhvr>
                                            <p:cTn id="21" dur="500" fill="hold"/>
                                            <p:tgtEl>
                                              <p:spTgt spid="16"/>
                                            </p:tgtEl>
                                            <p:attrNameLst>
                                              <p:attrName>ppt_x</p:attrName>
                                              <p:attrName>ppt_y</p:attrName>
                                            </p:attrNameLst>
                                          </p:cBhvr>
                                          <p:rCtr x="0" y="-2222"/>
                                        </p:animMotion>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64" presetClass="path" presetSubtype="0" accel="50000" fill="hold" grpId="1" nodeType="withEffect">
                                      <p:stCondLst>
                                        <p:cond delay="0"/>
                                      </p:stCondLst>
                                      <p:childTnLst>
                                        <p:animMotion origin="layout" path="M -3.125E-6 0.04444 L -3.125E-6 2.22222E-6 " pathEditMode="relative" rAng="0" ptsTypes="AA">
                                          <p:cBhvr>
                                            <p:cTn id="27" dur="500" fill="hold"/>
                                            <p:tgtEl>
                                              <p:spTgt spid="17"/>
                                            </p:tgtEl>
                                            <p:attrNameLst>
                                              <p:attrName>ppt_x</p:attrName>
                                              <p:attrName>ppt_y</p:attrName>
                                            </p:attrNameLst>
                                          </p:cBhvr>
                                          <p:rCtr x="0" y="-2222"/>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64" presetClass="path" presetSubtype="0" accel="50000" fill="hold" grpId="1" nodeType="withEffect">
                                      <p:stCondLst>
                                        <p:cond delay="0"/>
                                      </p:stCondLst>
                                      <p:childTnLst>
                                        <p:animMotion origin="layout" path="M 3.95833E-6 0.04444 L 3.95833E-6 3.33333E-6 " pathEditMode="relative" rAng="0" ptsTypes="AA">
                                          <p:cBhvr>
                                            <p:cTn id="33" dur="500" fill="hold"/>
                                            <p:tgtEl>
                                              <p:spTgt spid="14"/>
                                            </p:tgtEl>
                                            <p:attrNameLst>
                                              <p:attrName>ppt_x</p:attrName>
                                              <p:attrName>ppt_y</p:attrName>
                                            </p:attrNameLst>
                                          </p:cBhvr>
                                          <p:rCtr x="0" y="-2222"/>
                                        </p:animMotion>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64" presetClass="path" presetSubtype="0" accel="50000" fill="hold" grpId="1" nodeType="withEffect">
                                      <p:stCondLst>
                                        <p:cond delay="0"/>
                                      </p:stCondLst>
                                      <p:childTnLst>
                                        <p:animMotion origin="layout" path="M -2.29167E-6 0.04444 L -2.29167E-6 3.33333E-6 " pathEditMode="relative" rAng="0" ptsTypes="AA">
                                          <p:cBhvr>
                                            <p:cTn id="39" dur="500" fill="hold"/>
                                            <p:tgtEl>
                                              <p:spTgt spid="18"/>
                                            </p:tgtEl>
                                            <p:attrNameLst>
                                              <p:attrName>ppt_x</p:attrName>
                                              <p:attrName>ppt_y</p:attrName>
                                            </p:attrNameLst>
                                          </p:cBhvr>
                                          <p:rCtr x="0" y="-2222"/>
                                        </p:animMotion>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64" presetClass="path" presetSubtype="0" accel="50000" fill="hold" grpId="1" nodeType="withEffect">
                                      <p:stCondLst>
                                        <p:cond delay="0"/>
                                      </p:stCondLst>
                                      <p:childTnLst>
                                        <p:animMotion origin="layout" path="M 2.5E-6 0.04444 L 2.5E-6 3.33333E-6 " pathEditMode="relative" rAng="0" ptsTypes="AA">
                                          <p:cBhvr>
                                            <p:cTn id="45" dur="500" fill="hold"/>
                                            <p:tgtEl>
                                              <p:spTgt spid="19"/>
                                            </p:tgtEl>
                                            <p:attrNameLst>
                                              <p:attrName>ppt_x</p:attrName>
                                              <p:attrName>ppt_y</p:attrName>
                                            </p:attrNameLst>
                                          </p:cBhvr>
                                          <p:rCtr x="0" y="-2222"/>
                                        </p:animMotion>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64" presetClass="path" presetSubtype="0" accel="50000" fill="hold" grpId="1" nodeType="withEffect">
                                      <p:stCondLst>
                                        <p:cond delay="0"/>
                                      </p:stCondLst>
                                      <p:childTnLst>
                                        <p:animMotion origin="layout" path="M -3.125E-6 0.04444 L -3.125E-6 3.33333E-6 " pathEditMode="relative" rAng="0" ptsTypes="AA">
                                          <p:cBhvr>
                                            <p:cTn id="51" dur="500" fill="hold"/>
                                            <p:tgtEl>
                                              <p:spTgt spid="20"/>
                                            </p:tgtEl>
                                            <p:attrNameLst>
                                              <p:attrName>ppt_x</p:attrName>
                                              <p:attrName>ppt_y</p:attrName>
                                            </p:attrNameLst>
                                          </p:cBhvr>
                                          <p:rCtr x="0" y="-2222"/>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64" presetClass="path" presetSubtype="0" accel="50000" fill="hold" grpId="1" nodeType="withEffect">
                                      <p:stCondLst>
                                        <p:cond delay="0"/>
                                      </p:stCondLst>
                                      <p:childTnLst>
                                        <p:animMotion origin="layout" path="M 3.75E-6 0.04444 L 3.75E-6 1.85185E-6 " pathEditMode="relative" rAng="0" ptsTypes="AA">
                                          <p:cBhvr>
                                            <p:cTn id="71" dur="500" fill="hold"/>
                                            <p:tgtEl>
                                              <p:spTgt spid="27"/>
                                            </p:tgtEl>
                                            <p:attrNameLst>
                                              <p:attrName>ppt_x</p:attrName>
                                              <p:attrName>ppt_y</p:attrName>
                                            </p:attrNameLst>
                                          </p:cBhvr>
                                          <p:rCtr x="0" y="-2222"/>
                                        </p:animMotion>
                                      </p:childTnLst>
                                    </p:cTn>
                                  </p:par>
                                </p:childTnLst>
                              </p:cTn>
                            </p:par>
                            <p:par>
                              <p:cTn id="72" fill="hold">
                                <p:stCondLst>
                                  <p:cond delay="1500"/>
                                </p:stCondLst>
                                <p:childTnLst>
                                  <p:par>
                                    <p:cTn id="73" presetID="10" presetClass="entr" presetSubtype="0" fill="hold" grpId="0" nodeType="after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par>
                                    <p:cTn id="76" presetID="64" presetClass="path" presetSubtype="0" accel="50000" fill="hold" grpId="1" nodeType="withEffect">
                                      <p:stCondLst>
                                        <p:cond delay="0"/>
                                      </p:stCondLst>
                                      <p:childTnLst>
                                        <p:animMotion origin="layout" path="M -2.5E-6 0.04444 L -2.5E-6 1.85185E-6 " pathEditMode="relative" rAng="0" ptsTypes="AA">
                                          <p:cBhvr>
                                            <p:cTn id="77" dur="500" fill="hold"/>
                                            <p:tgtEl>
                                              <p:spTgt spid="28"/>
                                            </p:tgtEl>
                                            <p:attrNameLst>
                                              <p:attrName>ppt_x</p:attrName>
                                              <p:attrName>ppt_y</p:attrName>
                                            </p:attrNameLst>
                                          </p:cBhvr>
                                          <p:rCtr x="0" y="-2222"/>
                                        </p:animMotion>
                                      </p:childTnLst>
                                    </p:cTn>
                                  </p:par>
                                </p:childTnLst>
                              </p:cTn>
                            </p:par>
                            <p:par>
                              <p:cTn id="78" fill="hold">
                                <p:stCondLst>
                                  <p:cond delay="2000"/>
                                </p:stCondLst>
                                <p:childTnLst>
                                  <p:par>
                                    <p:cTn id="79" presetID="10" presetClass="entr" presetSubtype="0"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par>
                                    <p:cTn id="82" presetID="64" presetClass="path" presetSubtype="0" accel="50000" fill="hold" grpId="1" nodeType="withEffect">
                                      <p:stCondLst>
                                        <p:cond delay="0"/>
                                      </p:stCondLst>
                                      <p:childTnLst>
                                        <p:animMotion origin="layout" path="M 2.08333E-6 0.04445 L 2.08333E-6 -3.33333E-6 " pathEditMode="relative" rAng="0" ptsTypes="AA">
                                          <p:cBhvr>
                                            <p:cTn id="83" dur="500" fill="hold"/>
                                            <p:tgtEl>
                                              <p:spTgt spid="35"/>
                                            </p:tgtEl>
                                            <p:attrNameLst>
                                              <p:attrName>ppt_x</p:attrName>
                                              <p:attrName>ppt_y</p:attrName>
                                            </p:attrNameLst>
                                          </p:cBhvr>
                                          <p:rCtr x="0" y="-2222"/>
                                        </p:animMotion>
                                      </p:childTnLst>
                                    </p:cTn>
                                  </p:par>
                                </p:childTnLst>
                              </p:cTn>
                            </p:par>
                            <p:par>
                              <p:cTn id="84" fill="hold">
                                <p:stCondLst>
                                  <p:cond delay="2500"/>
                                </p:stCondLst>
                                <p:childTnLst>
                                  <p:par>
                                    <p:cTn id="85" presetID="10" presetClass="entr" presetSubtype="0" fill="hold" grpId="0" nodeType="after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500"/>
                                            <p:tgtEl>
                                              <p:spTgt spid="36"/>
                                            </p:tgtEl>
                                          </p:cBhvr>
                                        </p:animEffect>
                                      </p:childTnLst>
                                    </p:cTn>
                                  </p:par>
                                  <p:par>
                                    <p:cTn id="88" presetID="64" presetClass="path" presetSubtype="0" accel="50000" fill="hold" grpId="1" nodeType="withEffect">
                                      <p:stCondLst>
                                        <p:cond delay="0"/>
                                      </p:stCondLst>
                                      <p:childTnLst>
                                        <p:animMotion origin="layout" path="M -3.125E-6 0.04445 L -3.125E-6 -3.33333E-6 " pathEditMode="relative" rAng="0" ptsTypes="AA">
                                          <p:cBhvr>
                                            <p:cTn id="89" dur="500" fill="hold"/>
                                            <p:tgtEl>
                                              <p:spTgt spid="36"/>
                                            </p:tgtEl>
                                            <p:attrNameLst>
                                              <p:attrName>ppt_x</p:attrName>
                                              <p:attrName>ppt_y</p:attrName>
                                            </p:attrNameLst>
                                          </p:cBhvr>
                                          <p:rCtr x="0" y="-2222"/>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fade">
                                          <p:cBhvr>
                                            <p:cTn id="94" dur="500"/>
                                            <p:tgtEl>
                                              <p:spTgt spid="37"/>
                                            </p:tgtEl>
                                          </p:cBhvr>
                                        </p:animEffect>
                                      </p:childTnLst>
                                    </p:cTn>
                                  </p:par>
                                  <p:par>
                                    <p:cTn id="95" presetID="10" presetClass="entr" presetSubtype="0" fill="hold" nodeType="with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500"/>
                                </p:stCondLst>
                                <p:childTnLst>
                                  <p:par>
                                    <p:cTn id="99" presetID="10" presetClass="entr" presetSubtype="0" fill="hold" grpId="0" nodeType="after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fade">
                                          <p:cBhvr>
                                            <p:cTn id="101" dur="500"/>
                                            <p:tgtEl>
                                              <p:spTgt spid="39"/>
                                            </p:tgtEl>
                                          </p:cBhvr>
                                        </p:animEffect>
                                      </p:childTnLst>
                                    </p:cTn>
                                  </p:par>
                                  <p:par>
                                    <p:cTn id="102" presetID="10" presetClass="entr" presetSubtype="0" fill="hold" nodeType="with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fade">
                                          <p:cBhvr>
                                            <p:cTn id="104" dur="500"/>
                                            <p:tgtEl>
                                              <p:spTgt spid="40"/>
                                            </p:tgtEl>
                                          </p:cBhvr>
                                        </p:animEffect>
                                      </p:childTnLst>
                                    </p:cTn>
                                  </p:par>
                                </p:childTnLst>
                              </p:cTn>
                            </p:par>
                            <p:par>
                              <p:cTn id="105" fill="hold">
                                <p:stCondLst>
                                  <p:cond delay="1000"/>
                                </p:stCondLst>
                                <p:childTnLst>
                                  <p:par>
                                    <p:cTn id="106" presetID="10" presetClass="entr" presetSubtype="0" fill="hold" grpId="0" nodeType="after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64" presetClass="path" presetSubtype="0" accel="50000" fill="hold" grpId="1" nodeType="withEffect">
                                      <p:stCondLst>
                                        <p:cond delay="0"/>
                                      </p:stCondLst>
                                      <p:childTnLst>
                                        <p:animMotion origin="layout" path="M -3.95833E-6 0.04444 L -3.95833E-6 2.22222E-6 " pathEditMode="relative" rAng="0" ptsTypes="AA">
                                          <p:cBhvr>
                                            <p:cTn id="110" dur="500" fill="hold"/>
                                            <p:tgtEl>
                                              <p:spTgt spid="41"/>
                                            </p:tgtEl>
                                            <p:attrNameLst>
                                              <p:attrName>ppt_x</p:attrName>
                                              <p:attrName>ppt_y</p:attrName>
                                            </p:attrNameLst>
                                          </p:cBhvr>
                                          <p:rCtr x="0" y="-2222"/>
                                        </p:animMotion>
                                      </p:childTnLst>
                                    </p:cTn>
                                  </p:par>
                                </p:childTnLst>
                              </p:cTn>
                            </p:par>
                            <p:par>
                              <p:cTn id="111" fill="hold">
                                <p:stCondLst>
                                  <p:cond delay="1500"/>
                                </p:stCondLst>
                                <p:childTnLst>
                                  <p:par>
                                    <p:cTn id="112" presetID="10" presetClass="entr" presetSubtype="0" fill="hold" grpId="0" nodeType="after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fade">
                                          <p:cBhvr>
                                            <p:cTn id="114" dur="500"/>
                                            <p:tgtEl>
                                              <p:spTgt spid="42"/>
                                            </p:tgtEl>
                                          </p:cBhvr>
                                        </p:animEffect>
                                      </p:childTnLst>
                                    </p:cTn>
                                  </p:par>
                                  <p:par>
                                    <p:cTn id="115" presetID="64" presetClass="path" presetSubtype="0" accel="50000" fill="hold" grpId="1" nodeType="withEffect">
                                      <p:stCondLst>
                                        <p:cond delay="0"/>
                                      </p:stCondLst>
                                      <p:childTnLst>
                                        <p:animMotion origin="layout" path="M 3.95833E-6 0.04444 L 3.95833E-6 3.33333E-6 " pathEditMode="relative" rAng="0" ptsTypes="AA">
                                          <p:cBhvr>
                                            <p:cTn id="116" dur="500" fill="hold"/>
                                            <p:tgtEl>
                                              <p:spTgt spid="42"/>
                                            </p:tgtEl>
                                            <p:attrNameLst>
                                              <p:attrName>ppt_x</p:attrName>
                                              <p:attrName>ppt_y</p:attrName>
                                            </p:attrNameLst>
                                          </p:cBhvr>
                                          <p:rCtr x="0" y="-2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7" grpId="0" animBg="1"/>
          <p:bldP spid="27" grpId="1" animBg="1"/>
          <p:bldP spid="28" grpId="0" animBg="1"/>
          <p:bldP spid="28" grpId="1" animBg="1"/>
          <p:bldP spid="35" grpId="0" animBg="1"/>
          <p:bldP spid="35" grpId="1" animBg="1"/>
          <p:bldP spid="36" grpId="0" animBg="1"/>
          <p:bldP spid="36" grpId="1" animBg="1"/>
          <p:bldP spid="37" grpId="0" animBg="1"/>
          <p:bldP spid="39" grpId="0" animBg="1"/>
          <p:bldP spid="41" grpId="0" animBg="1"/>
          <p:bldP spid="41" grpId="1" animBg="1"/>
          <p:bldP spid="42" grpId="0" animBg="1"/>
          <p:bldP spid="42" grpId="1"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3</a:t>
            </a:fld>
            <a:endParaRPr lang="en"/>
          </a:p>
        </p:txBody>
      </p:sp>
      <p:sp>
        <p:nvSpPr>
          <p:cNvPr id="3" name="Rectangle 2">
            <a:extLst>
              <a:ext uri="{FF2B5EF4-FFF2-40B4-BE49-F238E27FC236}">
                <a16:creationId xmlns:a16="http://schemas.microsoft.com/office/drawing/2014/main" id="{13FDC865-431D-41D9-B127-570041BE96C0}"/>
              </a:ext>
            </a:extLst>
          </p:cNvPr>
          <p:cNvSpPr/>
          <p:nvPr/>
        </p:nvSpPr>
        <p:spPr>
          <a:xfrm>
            <a:off x="2946295" y="3167390"/>
            <a:ext cx="6096000" cy="523220"/>
          </a:xfrm>
          <a:prstGeom prst="rect">
            <a:avLst/>
          </a:prstGeom>
        </p:spPr>
        <p:txBody>
          <a:bodyPr>
            <a:spAutoFit/>
          </a:bodyPr>
          <a:lstStyle/>
          <a:p>
            <a:pPr algn="ctr"/>
            <a:r>
              <a:rPr lang="en-US" sz="2800" b="1" dirty="0"/>
              <a:t>What is Container?</a:t>
            </a:r>
          </a:p>
        </p:txBody>
      </p:sp>
    </p:spTree>
    <p:extLst>
      <p:ext uri="{BB962C8B-B14F-4D97-AF65-F5344CB8AC3E}">
        <p14:creationId xmlns:p14="http://schemas.microsoft.com/office/powerpoint/2010/main" val="180568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7AA63-4729-44B3-98FD-343C0B5B1CC4}"/>
              </a:ext>
            </a:extLst>
          </p:cNvPr>
          <p:cNvSpPr>
            <a:spLocks noGrp="1"/>
          </p:cNvSpPr>
          <p:nvPr>
            <p:ph type="title" idx="4294967295"/>
          </p:nvPr>
        </p:nvSpPr>
        <p:spPr>
          <a:xfrm>
            <a:off x="2914492" y="2099581"/>
            <a:ext cx="6363015" cy="1450975"/>
          </a:xfrm>
        </p:spPr>
        <p:txBody>
          <a:bodyPr/>
          <a:lstStyle/>
          <a:p>
            <a:r>
              <a:rPr lang="en-US" dirty="0"/>
              <a:t>And that is </a:t>
            </a:r>
            <a:r>
              <a:rPr lang="en-US" dirty="0">
                <a:solidFill>
                  <a:srgbClr val="2683C6"/>
                </a:solidFill>
              </a:rPr>
              <a:t>kubernetes</a:t>
            </a:r>
            <a:r>
              <a:rPr lang="en-US" dirty="0"/>
              <a:t>..</a:t>
            </a:r>
          </a:p>
        </p:txBody>
      </p:sp>
      <p:sp>
        <p:nvSpPr>
          <p:cNvPr id="4" name="Rectangle 3">
            <a:extLst>
              <a:ext uri="{FF2B5EF4-FFF2-40B4-BE49-F238E27FC236}">
                <a16:creationId xmlns:a16="http://schemas.microsoft.com/office/drawing/2014/main" id="{11390869-E612-46C1-9F66-C7B5D98C0A4A}"/>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6675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173392-D8D0-41A1-A9D4-32D5EE4784B5}"/>
              </a:ext>
            </a:extLst>
          </p:cNvPr>
          <p:cNvSpPr>
            <a:spLocks noGrp="1"/>
          </p:cNvSpPr>
          <p:nvPr>
            <p:ph type="title"/>
          </p:nvPr>
        </p:nvSpPr>
        <p:spPr>
          <a:xfrm>
            <a:off x="331502" y="516835"/>
            <a:ext cx="3494429" cy="5772840"/>
          </a:xfrm>
        </p:spPr>
        <p:txBody>
          <a:bodyPr vert="horz" lIns="91440" tIns="45720" rIns="91440" bIns="45720" rtlCol="0" anchor="ctr">
            <a:normAutofit/>
          </a:bodyPr>
          <a:lstStyle/>
          <a:p>
            <a:r>
              <a:rPr lang="en-US" dirty="0"/>
              <a:t>Setup</a:t>
            </a:r>
          </a:p>
        </p:txBody>
      </p:sp>
      <p:sp>
        <p:nvSpPr>
          <p:cNvPr id="10" name="Rectangle 9">
            <a:extLst>
              <a:ext uri="{FF2B5EF4-FFF2-40B4-BE49-F238E27FC236}">
                <a16:creationId xmlns:a16="http://schemas.microsoft.com/office/drawing/2014/main" id="{53391308-640E-4166-A626-E2D04783EA03}"/>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CD98B8-8747-47B1-84C9-F1E542176584}"/>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logo&#10;&#10;Description generated with very high confidence">
            <a:extLst>
              <a:ext uri="{FF2B5EF4-FFF2-40B4-BE49-F238E27FC236}">
                <a16:creationId xmlns:a16="http://schemas.microsoft.com/office/drawing/2014/main" id="{F98510DA-CE39-4238-BE88-5284972290CB}"/>
              </a:ext>
            </a:extLst>
          </p:cNvPr>
          <p:cNvPicPr>
            <a:picLocks noChangeAspect="1"/>
          </p:cNvPicPr>
          <p:nvPr/>
        </p:nvPicPr>
        <p:blipFill>
          <a:blip r:embed="rId3"/>
          <a:stretch>
            <a:fillRect/>
          </a:stretch>
        </p:blipFill>
        <p:spPr>
          <a:xfrm>
            <a:off x="4937071" y="-228599"/>
            <a:ext cx="6858000" cy="6858000"/>
          </a:xfrm>
          <a:prstGeom prst="rect">
            <a:avLst/>
          </a:prstGeom>
        </p:spPr>
      </p:pic>
      <p:sp>
        <p:nvSpPr>
          <p:cNvPr id="7" name="TextBox 6">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Tree>
    <p:extLst>
      <p:ext uri="{BB962C8B-B14F-4D97-AF65-F5344CB8AC3E}">
        <p14:creationId xmlns:p14="http://schemas.microsoft.com/office/powerpoint/2010/main" val="788834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3F00AEE-431D-494F-88C1-EC58DFF5295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CDAB6AAC-029F-41DE-BE2F-A9D439D2C42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48CAA1E7-B772-4FC1-9062-39237998D927}"/>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50306D92-064B-46F2-8CB4-0D4372D995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19715F9-A71A-494D-A04D-C796CBEE588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5DF00D81-F08A-499F-AA1E-89EC9E81F17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8ED2B483-234C-4150-B8F6-A25DF2EA991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553"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C8BDED2-97F7-44E3-B726-617EADE2EE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969"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72BF4A-F973-4CBB-A013-C3D00CF03959}"/>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rPr>
              <a:t>Setup Kubernetes</a:t>
            </a:r>
          </a:p>
        </p:txBody>
      </p:sp>
      <p:sp>
        <p:nvSpPr>
          <p:cNvPr id="21" name="TextBox 20">
            <a:extLst>
              <a:ext uri="{FF2B5EF4-FFF2-40B4-BE49-F238E27FC236}">
                <a16:creationId xmlns:a16="http://schemas.microsoft.com/office/drawing/2014/main" id="{A3935B51-9F5E-4C53-8DFE-C83E2AFEA977}"/>
              </a:ext>
            </a:extLst>
          </p:cNvPr>
          <p:cNvSpPr txBox="1"/>
          <p:nvPr/>
        </p:nvSpPr>
        <p:spPr>
          <a:xfrm>
            <a:off x="2301887" y="2680652"/>
            <a:ext cx="1092350" cy="369332"/>
          </a:xfrm>
          <a:prstGeom prst="rect">
            <a:avLst/>
          </a:prstGeom>
          <a:noFill/>
        </p:spPr>
        <p:txBody>
          <a:bodyPr wrap="none" rtlCol="0">
            <a:spAutoFit/>
          </a:bodyPr>
          <a:lstStyle/>
          <a:p>
            <a:r>
              <a:rPr lang="en-US" b="1" dirty="0" err="1">
                <a:solidFill>
                  <a:schemeClr val="tx2">
                    <a:lumMod val="75000"/>
                  </a:schemeClr>
                </a:solidFill>
              </a:rPr>
              <a:t>Minikube</a:t>
            </a:r>
            <a:endParaRPr lang="en-US" b="1" dirty="0">
              <a:solidFill>
                <a:schemeClr val="tx2">
                  <a:lumMod val="75000"/>
                </a:schemeClr>
              </a:solidFill>
            </a:endParaRPr>
          </a:p>
        </p:txBody>
      </p:sp>
      <p:pic>
        <p:nvPicPr>
          <p:cNvPr id="23" name="Picture 2" descr="https://github.com/kubernetes/minikube/raw/master/logo/logo.png">
            <a:extLst>
              <a:ext uri="{FF2B5EF4-FFF2-40B4-BE49-F238E27FC236}">
                <a16:creationId xmlns:a16="http://schemas.microsoft.com/office/drawing/2014/main" id="{E70F91C5-CC48-49D5-8CA5-9D0E8C056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275" y="2610591"/>
            <a:ext cx="503950" cy="48900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DFD3D09-E0D0-411C-9A81-7B280CD58D49}"/>
              </a:ext>
            </a:extLst>
          </p:cNvPr>
          <p:cNvSpPr txBox="1"/>
          <p:nvPr/>
        </p:nvSpPr>
        <p:spPr>
          <a:xfrm>
            <a:off x="2301887" y="3244334"/>
            <a:ext cx="1095877" cy="369332"/>
          </a:xfrm>
          <a:prstGeom prst="rect">
            <a:avLst/>
          </a:prstGeom>
          <a:noFill/>
        </p:spPr>
        <p:txBody>
          <a:bodyPr wrap="none" rtlCol="0">
            <a:spAutoFit/>
          </a:bodyPr>
          <a:lstStyle/>
          <a:p>
            <a:r>
              <a:rPr lang="en-US" b="1" dirty="0" err="1">
                <a:solidFill>
                  <a:schemeClr val="tx2">
                    <a:lumMod val="75000"/>
                  </a:schemeClr>
                </a:solidFill>
              </a:rPr>
              <a:t>Kubeadm</a:t>
            </a:r>
            <a:endParaRPr lang="en-US" b="1" dirty="0">
              <a:solidFill>
                <a:schemeClr val="tx2">
                  <a:lumMod val="75000"/>
                </a:schemeClr>
              </a:solidFill>
            </a:endParaRPr>
          </a:p>
        </p:txBody>
      </p:sp>
      <p:pic>
        <p:nvPicPr>
          <p:cNvPr id="27" name="Graphic 26" descr="Network">
            <a:extLst>
              <a:ext uri="{FF2B5EF4-FFF2-40B4-BE49-F238E27FC236}">
                <a16:creationId xmlns:a16="http://schemas.microsoft.com/office/drawing/2014/main" id="{272B2679-3D1D-488E-94F1-8F59E45A4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48848" y="3120047"/>
            <a:ext cx="603952" cy="603952"/>
          </a:xfrm>
          <a:prstGeom prst="rect">
            <a:avLst/>
          </a:prstGeom>
        </p:spPr>
      </p:pic>
      <p:sp>
        <p:nvSpPr>
          <p:cNvPr id="29" name="TextBox 28">
            <a:extLst>
              <a:ext uri="{FF2B5EF4-FFF2-40B4-BE49-F238E27FC236}">
                <a16:creationId xmlns:a16="http://schemas.microsoft.com/office/drawing/2014/main" id="{1E3A5546-68E7-4F6C-8E61-4DCB6AE4C4F1}"/>
              </a:ext>
            </a:extLst>
          </p:cNvPr>
          <p:cNvSpPr txBox="1"/>
          <p:nvPr/>
        </p:nvSpPr>
        <p:spPr>
          <a:xfrm>
            <a:off x="5358565" y="2637011"/>
            <a:ext cx="2347950" cy="369332"/>
          </a:xfrm>
          <a:prstGeom prst="rect">
            <a:avLst/>
          </a:prstGeom>
          <a:noFill/>
        </p:spPr>
        <p:txBody>
          <a:bodyPr wrap="none" rtlCol="0">
            <a:spAutoFit/>
          </a:bodyPr>
          <a:lstStyle/>
          <a:p>
            <a:r>
              <a:rPr lang="en-US" b="1" dirty="0">
                <a:solidFill>
                  <a:schemeClr val="accent2">
                    <a:lumMod val="75000"/>
                  </a:schemeClr>
                </a:solidFill>
              </a:rPr>
              <a:t>Google Cloud Platform</a:t>
            </a:r>
          </a:p>
        </p:txBody>
      </p:sp>
      <p:pic>
        <p:nvPicPr>
          <p:cNvPr id="30" name="Picture 4" descr="Image result for gcp icon">
            <a:extLst>
              <a:ext uri="{FF2B5EF4-FFF2-40B4-BE49-F238E27FC236}">
                <a16:creationId xmlns:a16="http://schemas.microsoft.com/office/drawing/2014/main" id="{82A520DD-12BA-4863-AC08-FC13B7A8EA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492" y="2563412"/>
            <a:ext cx="488073" cy="48807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Image result for aws icon">
            <a:extLst>
              <a:ext uri="{FF2B5EF4-FFF2-40B4-BE49-F238E27FC236}">
                <a16:creationId xmlns:a16="http://schemas.microsoft.com/office/drawing/2014/main" id="{5A3FA195-F023-477C-87B4-6D7FAA4FB0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2109" y="2978069"/>
            <a:ext cx="824838" cy="82483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B825CB7-4FE7-4F9C-A774-936C4FFADF9E}"/>
              </a:ext>
            </a:extLst>
          </p:cNvPr>
          <p:cNvSpPr txBox="1"/>
          <p:nvPr/>
        </p:nvSpPr>
        <p:spPr>
          <a:xfrm>
            <a:off x="5358565" y="3227512"/>
            <a:ext cx="2282484" cy="369332"/>
          </a:xfrm>
          <a:prstGeom prst="rect">
            <a:avLst/>
          </a:prstGeom>
          <a:noFill/>
        </p:spPr>
        <p:txBody>
          <a:bodyPr wrap="none" rtlCol="0">
            <a:spAutoFit/>
          </a:bodyPr>
          <a:lstStyle/>
          <a:p>
            <a:r>
              <a:rPr lang="en-US" b="1" dirty="0">
                <a:solidFill>
                  <a:schemeClr val="accent2">
                    <a:lumMod val="75000"/>
                  </a:schemeClr>
                </a:solidFill>
              </a:rPr>
              <a:t>Amazon Web Services</a:t>
            </a:r>
          </a:p>
        </p:txBody>
      </p:sp>
      <p:sp>
        <p:nvSpPr>
          <p:cNvPr id="33" name="TextBox 32">
            <a:extLst>
              <a:ext uri="{FF2B5EF4-FFF2-40B4-BE49-F238E27FC236}">
                <a16:creationId xmlns:a16="http://schemas.microsoft.com/office/drawing/2014/main" id="{03FD8B7C-958D-4D61-B9B0-893C3BBB453B}"/>
              </a:ext>
            </a:extLst>
          </p:cNvPr>
          <p:cNvSpPr txBox="1"/>
          <p:nvPr/>
        </p:nvSpPr>
        <p:spPr>
          <a:xfrm>
            <a:off x="8902256" y="2730267"/>
            <a:ext cx="1941044" cy="369332"/>
          </a:xfrm>
          <a:prstGeom prst="rect">
            <a:avLst/>
          </a:prstGeom>
          <a:noFill/>
        </p:spPr>
        <p:txBody>
          <a:bodyPr wrap="none" rtlCol="0">
            <a:spAutoFit/>
          </a:bodyPr>
          <a:lstStyle/>
          <a:p>
            <a:r>
              <a:rPr lang="en-US" b="1" dirty="0">
                <a:solidFill>
                  <a:schemeClr val="accent2">
                    <a:lumMod val="75000"/>
                  </a:schemeClr>
                </a:solidFill>
              </a:rPr>
              <a:t>play-with-k8s.com</a:t>
            </a:r>
          </a:p>
        </p:txBody>
      </p:sp>
      <p:pic>
        <p:nvPicPr>
          <p:cNvPr id="4" name="Picture 3" descr="A close up of a logo&#10;&#10;Description generated with very high confidence">
            <a:extLst>
              <a:ext uri="{FF2B5EF4-FFF2-40B4-BE49-F238E27FC236}">
                <a16:creationId xmlns:a16="http://schemas.microsoft.com/office/drawing/2014/main" id="{E8D6C868-7D13-4F8A-9C20-604E97A33FAC}"/>
              </a:ext>
            </a:extLst>
          </p:cNvPr>
          <p:cNvPicPr>
            <a:picLocks noChangeAspect="1"/>
          </p:cNvPicPr>
          <p:nvPr/>
        </p:nvPicPr>
        <p:blipFill>
          <a:blip r:embed="rId8"/>
          <a:stretch>
            <a:fillRect/>
          </a:stretch>
        </p:blipFill>
        <p:spPr>
          <a:xfrm>
            <a:off x="940877" y="-38651"/>
            <a:ext cx="3108960" cy="3108960"/>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9ED4B0D2-DC20-4B72-B154-854F28C4D070}"/>
              </a:ext>
            </a:extLst>
          </p:cNvPr>
          <p:cNvPicPr>
            <a:picLocks noChangeAspect="1"/>
          </p:cNvPicPr>
          <p:nvPr/>
        </p:nvPicPr>
        <p:blipFill>
          <a:blip r:embed="rId9"/>
          <a:stretch>
            <a:fillRect/>
          </a:stretch>
        </p:blipFill>
        <p:spPr>
          <a:xfrm>
            <a:off x="4247328" y="-171512"/>
            <a:ext cx="3646139" cy="3646139"/>
          </a:xfrm>
          <a:prstGeom prst="rect">
            <a:avLst/>
          </a:prstGeom>
        </p:spPr>
      </p:pic>
      <p:pic>
        <p:nvPicPr>
          <p:cNvPr id="11" name="Picture 10">
            <a:extLst>
              <a:ext uri="{FF2B5EF4-FFF2-40B4-BE49-F238E27FC236}">
                <a16:creationId xmlns:a16="http://schemas.microsoft.com/office/drawing/2014/main" id="{DFE8AFB6-1219-4A65-85B4-3DA0E98D80C2}"/>
              </a:ext>
            </a:extLst>
          </p:cNvPr>
          <p:cNvPicPr>
            <a:picLocks noChangeAspect="1"/>
          </p:cNvPicPr>
          <p:nvPr/>
        </p:nvPicPr>
        <p:blipFill>
          <a:blip r:embed="rId10"/>
          <a:stretch>
            <a:fillRect/>
          </a:stretch>
        </p:blipFill>
        <p:spPr>
          <a:xfrm>
            <a:off x="8208387" y="-54125"/>
            <a:ext cx="3411363" cy="3411363"/>
          </a:xfrm>
          <a:prstGeom prst="rect">
            <a:avLst/>
          </a:prstGeom>
        </p:spPr>
      </p:pic>
    </p:spTree>
    <p:extLst>
      <p:ext uri="{BB962C8B-B14F-4D97-AF65-F5344CB8AC3E}">
        <p14:creationId xmlns:p14="http://schemas.microsoft.com/office/powerpoint/2010/main" val="26564411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0"/>
                            </p:stCondLst>
                            <p:childTnLst>
                              <p:par>
                                <p:cTn id="23" presetID="10" presetClass="entr" presetSubtype="0"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par>
                          <p:cTn id="40" fill="hold">
                            <p:stCondLst>
                              <p:cond delay="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29" grpId="0"/>
      <p:bldP spid="32" grpId="0"/>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descr="Cloud">
            <a:extLst>
              <a:ext uri="{FF2B5EF4-FFF2-40B4-BE49-F238E27FC236}">
                <a16:creationId xmlns:a16="http://schemas.microsoft.com/office/drawing/2014/main" id="{D75056D0-2663-4A46-AC04-43287D0CDE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53092" y="-508929"/>
            <a:ext cx="2478513" cy="2478513"/>
          </a:xfrm>
          <a:prstGeom prst="rect">
            <a:avLst/>
          </a:prstGeom>
        </p:spPr>
      </p:pic>
      <p:sp>
        <p:nvSpPr>
          <p:cNvPr id="29" name="Rectangle 28">
            <a:extLst>
              <a:ext uri="{FF2B5EF4-FFF2-40B4-BE49-F238E27FC236}">
                <a16:creationId xmlns:a16="http://schemas.microsoft.com/office/drawing/2014/main" id="{95440EF7-8DE8-467E-A0D0-04B24F82F68A}"/>
              </a:ext>
            </a:extLst>
          </p:cNvPr>
          <p:cNvSpPr/>
          <p:nvPr/>
        </p:nvSpPr>
        <p:spPr>
          <a:xfrm>
            <a:off x="4757089" y="2128833"/>
            <a:ext cx="2870520" cy="3716381"/>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b="1" dirty="0" err="1">
                <a:solidFill>
                  <a:schemeClr val="bg1"/>
                </a:solidFill>
                <a:effectLst>
                  <a:glow rad="228600">
                    <a:schemeClr val="accent2">
                      <a:satMod val="175000"/>
                      <a:alpha val="40000"/>
                    </a:schemeClr>
                  </a:glow>
                </a:effectLst>
              </a:rPr>
              <a:t>Minikube</a:t>
            </a:r>
            <a:endParaRPr lang="en-US" b="1" dirty="0">
              <a:solidFill>
                <a:schemeClr val="bg1"/>
              </a:solidFill>
              <a:effectLst>
                <a:glow rad="228600">
                  <a:schemeClr val="accent2">
                    <a:satMod val="175000"/>
                    <a:alpha val="40000"/>
                  </a:schemeClr>
                </a:glow>
              </a:effectLst>
            </a:endParaRPr>
          </a:p>
        </p:txBody>
      </p:sp>
      <p:sp>
        <p:nvSpPr>
          <p:cNvPr id="5" name="Title 4">
            <a:extLst>
              <a:ext uri="{FF2B5EF4-FFF2-40B4-BE49-F238E27FC236}">
                <a16:creationId xmlns:a16="http://schemas.microsoft.com/office/drawing/2014/main" id="{17D22253-45B5-4C3D-B8AF-D2B654F9A319}"/>
              </a:ext>
            </a:extLst>
          </p:cNvPr>
          <p:cNvSpPr>
            <a:spLocks noGrp="1"/>
          </p:cNvSpPr>
          <p:nvPr>
            <p:ph type="title"/>
          </p:nvPr>
        </p:nvSpPr>
        <p:spPr/>
        <p:txBody>
          <a:bodyPr/>
          <a:lstStyle/>
          <a:p>
            <a:r>
              <a:rPr lang="en-US" dirty="0" err="1"/>
              <a:t>Minikube</a:t>
            </a:r>
            <a:endParaRPr lang="en-US" dirty="0"/>
          </a:p>
        </p:txBody>
      </p:sp>
      <p:sp>
        <p:nvSpPr>
          <p:cNvPr id="4" name="Rectangle 3">
            <a:extLst>
              <a:ext uri="{FF2B5EF4-FFF2-40B4-BE49-F238E27FC236}">
                <a16:creationId xmlns:a16="http://schemas.microsoft.com/office/drawing/2014/main" id="{A218A23B-6114-47E3-83EC-3BC5DC9D9798}"/>
              </a:ext>
            </a:extLst>
          </p:cNvPr>
          <p:cNvSpPr/>
          <p:nvPr/>
        </p:nvSpPr>
        <p:spPr>
          <a:xfrm>
            <a:off x="8285160" y="2058787"/>
            <a:ext cx="2870520" cy="2922506"/>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b="1" dirty="0">
                <a:solidFill>
                  <a:schemeClr val="bg1"/>
                </a:solidFill>
                <a:effectLst>
                  <a:glow rad="228600">
                    <a:schemeClr val="accent2">
                      <a:satMod val="175000"/>
                      <a:alpha val="40000"/>
                    </a:schemeClr>
                  </a:glow>
                </a:effectLst>
              </a:rPr>
              <a:t>Worker Node</a:t>
            </a:r>
          </a:p>
        </p:txBody>
      </p:sp>
      <p:pic>
        <p:nvPicPr>
          <p:cNvPr id="7" name="Picture 6" descr="Related image">
            <a:extLst>
              <a:ext uri="{FF2B5EF4-FFF2-40B4-BE49-F238E27FC236}">
                <a16:creationId xmlns:a16="http://schemas.microsoft.com/office/drawing/2014/main" id="{EAD07EFE-0674-44DF-B0B5-929812BCA91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8285623" y="4492052"/>
            <a:ext cx="489241" cy="489241"/>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AAC61E3-8104-46C9-AC96-FA3FD66A71EF}"/>
              </a:ext>
            </a:extLst>
          </p:cNvPr>
          <p:cNvSpPr/>
          <p:nvPr/>
        </p:nvSpPr>
        <p:spPr>
          <a:xfrm>
            <a:off x="1486816" y="2116105"/>
            <a:ext cx="2870520" cy="2922506"/>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b="1" dirty="0">
                <a:solidFill>
                  <a:schemeClr val="bg1"/>
                </a:solidFill>
                <a:effectLst>
                  <a:glow rad="228600">
                    <a:schemeClr val="accent2">
                      <a:satMod val="175000"/>
                      <a:alpha val="40000"/>
                    </a:schemeClr>
                  </a:glow>
                </a:effectLst>
              </a:rPr>
              <a:t>Master</a:t>
            </a:r>
          </a:p>
        </p:txBody>
      </p:sp>
      <p:pic>
        <p:nvPicPr>
          <p:cNvPr id="9" name="Picture 4" descr="Related image">
            <a:extLst>
              <a:ext uri="{FF2B5EF4-FFF2-40B4-BE49-F238E27FC236}">
                <a16:creationId xmlns:a16="http://schemas.microsoft.com/office/drawing/2014/main" id="{4209BA73-7386-4AE2-82DF-22FC7E4B54D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1486816" y="4534771"/>
            <a:ext cx="489241" cy="489241"/>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63D9408A-9CC2-45F6-8A30-AC10444C857F}"/>
              </a:ext>
            </a:extLst>
          </p:cNvPr>
          <p:cNvGrpSpPr/>
          <p:nvPr/>
        </p:nvGrpSpPr>
        <p:grpSpPr>
          <a:xfrm>
            <a:off x="1934515" y="2325991"/>
            <a:ext cx="2125883" cy="344473"/>
            <a:chOff x="1934515" y="2325991"/>
            <a:chExt cx="2125883" cy="344473"/>
          </a:xfrm>
        </p:grpSpPr>
        <p:sp>
          <p:nvSpPr>
            <p:cNvPr id="10" name="Rectangle 9">
              <a:extLst>
                <a:ext uri="{FF2B5EF4-FFF2-40B4-BE49-F238E27FC236}">
                  <a16:creationId xmlns:a16="http://schemas.microsoft.com/office/drawing/2014/main" id="{55EBD423-37A7-40C1-8456-EDF174150DF9}"/>
                </a:ext>
              </a:extLst>
            </p:cNvPr>
            <p:cNvSpPr/>
            <p:nvPr/>
          </p:nvSpPr>
          <p:spPr>
            <a:xfrm>
              <a:off x="1934515" y="2325991"/>
              <a:ext cx="2125883" cy="34447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b="1" dirty="0">
                  <a:solidFill>
                    <a:schemeClr val="bg1"/>
                  </a:solidFill>
                </a:rPr>
                <a:t>&lt;/&gt;</a:t>
              </a:r>
              <a:r>
                <a:rPr lang="en-US" dirty="0">
                  <a:solidFill>
                    <a:schemeClr val="bg1"/>
                  </a:solidFill>
                </a:rPr>
                <a:t> </a:t>
              </a:r>
              <a:r>
                <a:rPr lang="en-US" dirty="0" err="1">
                  <a:solidFill>
                    <a:schemeClr val="bg1"/>
                  </a:solidFill>
                </a:rPr>
                <a:t>kube-apiserver</a:t>
              </a:r>
              <a:endParaRPr lang="en-US" dirty="0">
                <a:solidFill>
                  <a:schemeClr val="bg1"/>
                </a:solidFill>
              </a:endParaRPr>
            </a:p>
          </p:txBody>
        </p:sp>
        <p:sp>
          <p:nvSpPr>
            <p:cNvPr id="11" name="Rectangle 10">
              <a:extLst>
                <a:ext uri="{FF2B5EF4-FFF2-40B4-BE49-F238E27FC236}">
                  <a16:creationId xmlns:a16="http://schemas.microsoft.com/office/drawing/2014/main" id="{33C20469-6DDF-4534-A8C9-CCD6C2C6F367}"/>
                </a:ext>
              </a:extLst>
            </p:cNvPr>
            <p:cNvSpPr/>
            <p:nvPr/>
          </p:nvSpPr>
          <p:spPr>
            <a:xfrm>
              <a:off x="1934515" y="2325991"/>
              <a:ext cx="2125883" cy="344473"/>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89112934-C991-45B6-8B01-768E934B404A}"/>
              </a:ext>
            </a:extLst>
          </p:cNvPr>
          <p:cNvGrpSpPr/>
          <p:nvPr/>
        </p:nvGrpSpPr>
        <p:grpSpPr>
          <a:xfrm>
            <a:off x="8774864" y="2325991"/>
            <a:ext cx="2125883" cy="344473"/>
            <a:chOff x="8774864" y="2325991"/>
            <a:chExt cx="2125883" cy="344473"/>
          </a:xfrm>
        </p:grpSpPr>
        <p:sp>
          <p:nvSpPr>
            <p:cNvPr id="12" name="Rectangle 11">
              <a:extLst>
                <a:ext uri="{FF2B5EF4-FFF2-40B4-BE49-F238E27FC236}">
                  <a16:creationId xmlns:a16="http://schemas.microsoft.com/office/drawing/2014/main" id="{E4C8CF96-B11D-4E0E-B498-FA8E7F23C4A4}"/>
                </a:ext>
              </a:extLst>
            </p:cNvPr>
            <p:cNvSpPr/>
            <p:nvPr/>
          </p:nvSpPr>
          <p:spPr>
            <a:xfrm>
              <a:off x="8774864" y="2325991"/>
              <a:ext cx="2125883" cy="34447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b="1" dirty="0">
                  <a:solidFill>
                    <a:schemeClr val="bg1"/>
                  </a:solidFill>
                </a:rPr>
                <a:t>&lt;/&gt;</a:t>
              </a:r>
              <a:r>
                <a:rPr lang="en-US" dirty="0">
                  <a:solidFill>
                    <a:schemeClr val="bg1"/>
                  </a:solidFill>
                </a:rPr>
                <a:t> </a:t>
              </a:r>
              <a:r>
                <a:rPr lang="en-US" dirty="0" err="1">
                  <a:solidFill>
                    <a:schemeClr val="bg1"/>
                  </a:solidFill>
                </a:rPr>
                <a:t>kubelet</a:t>
              </a:r>
              <a:endParaRPr lang="en-US" dirty="0">
                <a:solidFill>
                  <a:schemeClr val="bg1"/>
                </a:solidFill>
              </a:endParaRPr>
            </a:p>
          </p:txBody>
        </p:sp>
        <p:sp>
          <p:nvSpPr>
            <p:cNvPr id="13" name="Rectangle 12">
              <a:extLst>
                <a:ext uri="{FF2B5EF4-FFF2-40B4-BE49-F238E27FC236}">
                  <a16:creationId xmlns:a16="http://schemas.microsoft.com/office/drawing/2014/main" id="{2D718898-14FF-45C6-B9D7-FE5A35B31B14}"/>
                </a:ext>
              </a:extLst>
            </p:cNvPr>
            <p:cNvSpPr/>
            <p:nvPr/>
          </p:nvSpPr>
          <p:spPr>
            <a:xfrm>
              <a:off x="8774864" y="2325991"/>
              <a:ext cx="2125883" cy="344473"/>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95F897B-EA0D-4ABC-91DB-DAA3C587F24C}"/>
              </a:ext>
            </a:extLst>
          </p:cNvPr>
          <p:cNvGrpSpPr/>
          <p:nvPr/>
        </p:nvGrpSpPr>
        <p:grpSpPr>
          <a:xfrm>
            <a:off x="1934515" y="2874195"/>
            <a:ext cx="2125883" cy="350628"/>
            <a:chOff x="1934515" y="2874195"/>
            <a:chExt cx="2125883" cy="350628"/>
          </a:xfrm>
        </p:grpSpPr>
        <p:sp>
          <p:nvSpPr>
            <p:cNvPr id="17" name="Rectangle 16">
              <a:extLst>
                <a:ext uri="{FF2B5EF4-FFF2-40B4-BE49-F238E27FC236}">
                  <a16:creationId xmlns:a16="http://schemas.microsoft.com/office/drawing/2014/main" id="{4783C950-40E5-425D-B5A0-853AD9EB068A}"/>
                </a:ext>
              </a:extLst>
            </p:cNvPr>
            <p:cNvSpPr/>
            <p:nvPr/>
          </p:nvSpPr>
          <p:spPr>
            <a:xfrm>
              <a:off x="1934515" y="2880350"/>
              <a:ext cx="2125883" cy="34447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err="1">
                  <a:solidFill>
                    <a:schemeClr val="bg1"/>
                  </a:solidFill>
                </a:rPr>
                <a:t>etcd</a:t>
              </a:r>
              <a:endParaRPr lang="en-US" dirty="0">
                <a:solidFill>
                  <a:schemeClr val="bg1"/>
                </a:solidFill>
              </a:endParaRPr>
            </a:p>
          </p:txBody>
        </p:sp>
        <p:sp>
          <p:nvSpPr>
            <p:cNvPr id="18" name="Rectangle 17">
              <a:extLst>
                <a:ext uri="{FF2B5EF4-FFF2-40B4-BE49-F238E27FC236}">
                  <a16:creationId xmlns:a16="http://schemas.microsoft.com/office/drawing/2014/main" id="{BA72E7DE-7EB4-4FD1-994F-7FC643385EDB}"/>
                </a:ext>
              </a:extLst>
            </p:cNvPr>
            <p:cNvSpPr/>
            <p:nvPr/>
          </p:nvSpPr>
          <p:spPr>
            <a:xfrm>
              <a:off x="1934515" y="2880350"/>
              <a:ext cx="2125883" cy="344473"/>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pic>
          <p:nvPicPr>
            <p:cNvPr id="19" name="Picture 2" descr="etcd-horizontal-color.png">
              <a:extLst>
                <a:ext uri="{FF2B5EF4-FFF2-40B4-BE49-F238E27FC236}">
                  <a16:creationId xmlns:a16="http://schemas.microsoft.com/office/drawing/2014/main" id="{06433B93-92BB-4229-B1EA-5AC2F13BE05A}"/>
                </a:ext>
              </a:extLst>
            </p:cNvPr>
            <p:cNvPicPr>
              <a:picLocks noChangeAspect="1" noChangeArrowheads="1"/>
            </p:cNvPicPr>
            <p:nvPr/>
          </p:nvPicPr>
          <p:blipFill rotWithShape="1">
            <a:blip r:embed="rId7">
              <a:lum bright="70000" contrast="-70000"/>
              <a:extLst>
                <a:ext uri="{28A0092B-C50C-407E-A947-70E740481C1C}">
                  <a14:useLocalDpi xmlns:a14="http://schemas.microsoft.com/office/drawing/2010/main" val="0"/>
                </a:ext>
              </a:extLst>
            </a:blip>
            <a:srcRect r="66560" b="-10742"/>
            <a:stretch/>
          </p:blipFill>
          <p:spPr bwMode="auto">
            <a:xfrm>
              <a:off x="1976057" y="2874195"/>
              <a:ext cx="291858" cy="3444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6471EB1E-D5D5-45A9-922A-CE5C127B1215}"/>
              </a:ext>
            </a:extLst>
          </p:cNvPr>
          <p:cNvGrpSpPr/>
          <p:nvPr/>
        </p:nvGrpSpPr>
        <p:grpSpPr>
          <a:xfrm>
            <a:off x="8285160" y="4089704"/>
            <a:ext cx="2870520" cy="385782"/>
            <a:chOff x="8285160" y="4089704"/>
            <a:chExt cx="2870520" cy="385782"/>
          </a:xfrm>
        </p:grpSpPr>
        <p:sp>
          <p:nvSpPr>
            <p:cNvPr id="15" name="Rectangle 14">
              <a:extLst>
                <a:ext uri="{FF2B5EF4-FFF2-40B4-BE49-F238E27FC236}">
                  <a16:creationId xmlns:a16="http://schemas.microsoft.com/office/drawing/2014/main" id="{A949F1F9-9F0E-4DBC-8FD7-7EDD25D82921}"/>
                </a:ext>
              </a:extLst>
            </p:cNvPr>
            <p:cNvSpPr/>
            <p:nvPr/>
          </p:nvSpPr>
          <p:spPr>
            <a:xfrm>
              <a:off x="8285160" y="4089704"/>
              <a:ext cx="2870520" cy="385782"/>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Container Runtime</a:t>
              </a:r>
            </a:p>
          </p:txBody>
        </p:sp>
        <p:sp>
          <p:nvSpPr>
            <p:cNvPr id="16" name="Rectangle 15">
              <a:extLst>
                <a:ext uri="{FF2B5EF4-FFF2-40B4-BE49-F238E27FC236}">
                  <a16:creationId xmlns:a16="http://schemas.microsoft.com/office/drawing/2014/main" id="{442EE705-6396-4F79-81C8-C28097AE47D8}"/>
                </a:ext>
              </a:extLst>
            </p:cNvPr>
            <p:cNvSpPr/>
            <p:nvPr/>
          </p:nvSpPr>
          <p:spPr>
            <a:xfrm>
              <a:off x="8285160" y="4089704"/>
              <a:ext cx="2870520" cy="385782"/>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nvGrpSpPr>
            <p:cNvPr id="20" name="Group 19">
              <a:extLst>
                <a:ext uri="{FF2B5EF4-FFF2-40B4-BE49-F238E27FC236}">
                  <a16:creationId xmlns:a16="http://schemas.microsoft.com/office/drawing/2014/main" id="{0644130E-E320-4337-AAB8-DE297A44E31F}"/>
                </a:ext>
              </a:extLst>
            </p:cNvPr>
            <p:cNvGrpSpPr/>
            <p:nvPr/>
          </p:nvGrpSpPr>
          <p:grpSpPr>
            <a:xfrm>
              <a:off x="8314303" y="4153328"/>
              <a:ext cx="431880" cy="258533"/>
              <a:chOff x="3080657" y="943337"/>
              <a:chExt cx="6657703" cy="3985449"/>
            </a:xfrm>
          </p:grpSpPr>
          <p:pic>
            <p:nvPicPr>
              <p:cNvPr id="21" name="Picture 20">
                <a:extLst>
                  <a:ext uri="{FF2B5EF4-FFF2-40B4-BE49-F238E27FC236}">
                    <a16:creationId xmlns:a16="http://schemas.microsoft.com/office/drawing/2014/main" id="{93B5AC8B-2DE1-4719-9BD9-ABD48A04F123}"/>
                  </a:ext>
                </a:extLst>
              </p:cNvPr>
              <p:cNvPicPr>
                <a:picLocks noChangeAspect="1"/>
              </p:cNvPicPr>
              <p:nvPr/>
            </p:nvPicPr>
            <p:blipFill rotWithShape="1">
              <a:blip r:embed="rId8">
                <a:extLst>
                  <a:ext uri="{28A0092B-C50C-407E-A947-70E740481C1C}">
                    <a14:useLocalDpi xmlns:a14="http://schemas.microsoft.com/office/drawing/2010/main" val="0"/>
                  </a:ext>
                </a:extLst>
              </a:blip>
              <a:srcRect t="-844" b="29579"/>
              <a:stretch/>
            </p:blipFill>
            <p:spPr>
              <a:xfrm>
                <a:off x="3080657" y="943337"/>
                <a:ext cx="6657703" cy="3985449"/>
              </a:xfrm>
              <a:prstGeom prst="rect">
                <a:avLst/>
              </a:prstGeom>
            </p:spPr>
          </p:pic>
          <p:pic>
            <p:nvPicPr>
              <p:cNvPr id="22" name="Picture 21">
                <a:extLst>
                  <a:ext uri="{FF2B5EF4-FFF2-40B4-BE49-F238E27FC236}">
                    <a16:creationId xmlns:a16="http://schemas.microsoft.com/office/drawing/2014/main" id="{617A4DB6-90F0-4AF5-B08D-53D3802A303A}"/>
                  </a:ext>
                </a:extLst>
              </p:cNvPr>
              <p:cNvPicPr>
                <a:picLocks noChangeAspect="1"/>
              </p:cNvPicPr>
              <p:nvPr/>
            </p:nvPicPr>
            <p:blipFill rotWithShape="1">
              <a:blip r:embed="rId8">
                <a:extLst>
                  <a:ext uri="{28A0092B-C50C-407E-A947-70E740481C1C}">
                    <a14:useLocalDpi xmlns:a14="http://schemas.microsoft.com/office/drawing/2010/main" val="0"/>
                  </a:ext>
                </a:extLst>
              </a:blip>
              <a:srcRect l="66580" b="29580"/>
              <a:stretch/>
            </p:blipFill>
            <p:spPr>
              <a:xfrm>
                <a:off x="7513320" y="990600"/>
                <a:ext cx="2225040" cy="3938186"/>
              </a:xfrm>
              <a:prstGeom prst="rect">
                <a:avLst/>
              </a:prstGeom>
            </p:spPr>
          </p:pic>
        </p:grpSp>
      </p:grpSp>
      <p:grpSp>
        <p:nvGrpSpPr>
          <p:cNvPr id="3" name="Group 2">
            <a:extLst>
              <a:ext uri="{FF2B5EF4-FFF2-40B4-BE49-F238E27FC236}">
                <a16:creationId xmlns:a16="http://schemas.microsoft.com/office/drawing/2014/main" id="{64853388-D5E5-4C1E-91C1-843C7AC811D1}"/>
              </a:ext>
            </a:extLst>
          </p:cNvPr>
          <p:cNvGrpSpPr/>
          <p:nvPr/>
        </p:nvGrpSpPr>
        <p:grpSpPr>
          <a:xfrm>
            <a:off x="1929356" y="3436125"/>
            <a:ext cx="2131042" cy="373999"/>
            <a:chOff x="1929356" y="3436125"/>
            <a:chExt cx="2131042" cy="373999"/>
          </a:xfrm>
        </p:grpSpPr>
        <p:sp>
          <p:nvSpPr>
            <p:cNvPr id="23" name="Rectangle 22">
              <a:extLst>
                <a:ext uri="{FF2B5EF4-FFF2-40B4-BE49-F238E27FC236}">
                  <a16:creationId xmlns:a16="http://schemas.microsoft.com/office/drawing/2014/main" id="{19E85462-FFA0-492E-904D-A551A75E2054}"/>
                </a:ext>
              </a:extLst>
            </p:cNvPr>
            <p:cNvSpPr/>
            <p:nvPr/>
          </p:nvSpPr>
          <p:spPr>
            <a:xfrm>
              <a:off x="1934515" y="3436125"/>
              <a:ext cx="2125883" cy="34447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node-controller</a:t>
              </a:r>
            </a:p>
          </p:txBody>
        </p:sp>
        <p:sp>
          <p:nvSpPr>
            <p:cNvPr id="24" name="Rectangle 23">
              <a:extLst>
                <a:ext uri="{FF2B5EF4-FFF2-40B4-BE49-F238E27FC236}">
                  <a16:creationId xmlns:a16="http://schemas.microsoft.com/office/drawing/2014/main" id="{652E6357-6475-44B6-BC90-09E9D06FFD54}"/>
                </a:ext>
              </a:extLst>
            </p:cNvPr>
            <p:cNvSpPr/>
            <p:nvPr/>
          </p:nvSpPr>
          <p:spPr>
            <a:xfrm>
              <a:off x="1934515" y="3436125"/>
              <a:ext cx="2125883" cy="344473"/>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pic>
          <p:nvPicPr>
            <p:cNvPr id="27" name="Graphic 26" descr="Single gear">
              <a:extLst>
                <a:ext uri="{FF2B5EF4-FFF2-40B4-BE49-F238E27FC236}">
                  <a16:creationId xmlns:a16="http://schemas.microsoft.com/office/drawing/2014/main" id="{FCB70016-70B0-433F-8F70-A84B00621A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29356" y="3471565"/>
              <a:ext cx="338559" cy="338559"/>
            </a:xfrm>
            <a:prstGeom prst="rect">
              <a:avLst/>
            </a:prstGeom>
          </p:spPr>
        </p:pic>
      </p:grpSp>
      <p:grpSp>
        <p:nvGrpSpPr>
          <p:cNvPr id="2" name="Group 1">
            <a:extLst>
              <a:ext uri="{FF2B5EF4-FFF2-40B4-BE49-F238E27FC236}">
                <a16:creationId xmlns:a16="http://schemas.microsoft.com/office/drawing/2014/main" id="{CFDACF54-43EB-4D3D-B682-BBCB18DE8298}"/>
              </a:ext>
            </a:extLst>
          </p:cNvPr>
          <p:cNvGrpSpPr/>
          <p:nvPr/>
        </p:nvGrpSpPr>
        <p:grpSpPr>
          <a:xfrm>
            <a:off x="1929356" y="3949470"/>
            <a:ext cx="2131042" cy="349385"/>
            <a:chOff x="1929356" y="3949470"/>
            <a:chExt cx="2131042" cy="349385"/>
          </a:xfrm>
        </p:grpSpPr>
        <p:sp>
          <p:nvSpPr>
            <p:cNvPr id="25" name="Rectangle 24">
              <a:extLst>
                <a:ext uri="{FF2B5EF4-FFF2-40B4-BE49-F238E27FC236}">
                  <a16:creationId xmlns:a16="http://schemas.microsoft.com/office/drawing/2014/main" id="{D88D0ED6-5965-4C3B-9FEE-80DE7D900A4A}"/>
                </a:ext>
              </a:extLst>
            </p:cNvPr>
            <p:cNvSpPr/>
            <p:nvPr/>
          </p:nvSpPr>
          <p:spPr>
            <a:xfrm>
              <a:off x="1934515" y="3954382"/>
              <a:ext cx="2125883" cy="34447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   replica-controller</a:t>
              </a:r>
            </a:p>
          </p:txBody>
        </p:sp>
        <p:sp>
          <p:nvSpPr>
            <p:cNvPr id="26" name="Rectangle 25">
              <a:extLst>
                <a:ext uri="{FF2B5EF4-FFF2-40B4-BE49-F238E27FC236}">
                  <a16:creationId xmlns:a16="http://schemas.microsoft.com/office/drawing/2014/main" id="{6C4F831B-BA01-4D71-86A5-AC82EA2F2D7F}"/>
                </a:ext>
              </a:extLst>
            </p:cNvPr>
            <p:cNvSpPr/>
            <p:nvPr/>
          </p:nvSpPr>
          <p:spPr>
            <a:xfrm>
              <a:off x="1934515" y="3954382"/>
              <a:ext cx="2125883" cy="344473"/>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pic>
          <p:nvPicPr>
            <p:cNvPr id="28" name="Graphic 27" descr="Single gear">
              <a:extLst>
                <a:ext uri="{FF2B5EF4-FFF2-40B4-BE49-F238E27FC236}">
                  <a16:creationId xmlns:a16="http://schemas.microsoft.com/office/drawing/2014/main" id="{8F4EF90A-6E9A-462A-BAC0-6F0625842B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29356" y="3949470"/>
              <a:ext cx="338559" cy="338559"/>
            </a:xfrm>
            <a:prstGeom prst="rect">
              <a:avLst/>
            </a:prstGeom>
          </p:spPr>
        </p:pic>
      </p:grpSp>
      <p:pic>
        <p:nvPicPr>
          <p:cNvPr id="30" name="Picture 2" descr="https://github.com/kubernetes/minikube/raw/master/logo/logo.png">
            <a:extLst>
              <a:ext uri="{FF2B5EF4-FFF2-40B4-BE49-F238E27FC236}">
                <a16:creationId xmlns:a16="http://schemas.microsoft.com/office/drawing/2014/main" id="{A19252EF-67BB-4571-8B57-348C522F15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6488" y="1011981"/>
            <a:ext cx="780792" cy="75764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github.com/kubernetes/minikube/raw/master/logo/logo.png">
            <a:extLst>
              <a:ext uri="{FF2B5EF4-FFF2-40B4-BE49-F238E27FC236}">
                <a16:creationId xmlns:a16="http://schemas.microsoft.com/office/drawing/2014/main" id="{C6D1986A-53E4-4253-B5CB-1EB8F13A496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58030" y="5401674"/>
            <a:ext cx="358921" cy="348279"/>
          </a:xfrm>
          <a:prstGeom prst="rect">
            <a:avLst/>
          </a:prstGeom>
          <a:noFill/>
          <a:extLst>
            <a:ext uri="{909E8E84-426E-40DD-AFC4-6F175D3DCCD1}">
              <a14:hiddenFill xmlns:a14="http://schemas.microsoft.com/office/drawing/2010/main">
                <a:solidFill>
                  <a:srgbClr val="FFFFFF"/>
                </a:solidFill>
              </a14:hiddenFill>
            </a:ext>
          </a:extLst>
        </p:spPr>
      </p:pic>
      <p:pic>
        <p:nvPicPr>
          <p:cNvPr id="37" name="Graphic 36" descr="Optical disc">
            <a:extLst>
              <a:ext uri="{FF2B5EF4-FFF2-40B4-BE49-F238E27FC236}">
                <a16:creationId xmlns:a16="http://schemas.microsoft.com/office/drawing/2014/main" id="{3EDC0BC0-888C-41F5-8481-4961EC7EDE5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24969" y="2776187"/>
            <a:ext cx="2262424" cy="2262424"/>
          </a:xfrm>
          <a:prstGeom prst="rect">
            <a:avLst/>
          </a:prstGeom>
        </p:spPr>
      </p:pic>
      <p:sp>
        <p:nvSpPr>
          <p:cNvPr id="36" name="Rectangle 35">
            <a:extLst>
              <a:ext uri="{FF2B5EF4-FFF2-40B4-BE49-F238E27FC236}">
                <a16:creationId xmlns:a16="http://schemas.microsoft.com/office/drawing/2014/main" id="{4D4F3D4B-D0A7-4116-977F-9205DCFBE7EF}"/>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4874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par>
                          <p:cTn id="11" fill="hold">
                            <p:stCondLst>
                              <p:cond delay="500"/>
                            </p:stCondLst>
                            <p:childTnLst>
                              <p:par>
                                <p:cTn id="12" presetID="42" presetClass="path" presetSubtype="0" accel="50000" decel="50000" fill="hold" nodeType="afterEffect">
                                  <p:stCondLst>
                                    <p:cond delay="0"/>
                                  </p:stCondLst>
                                  <p:childTnLst>
                                    <p:animMotion origin="layout" path="M 4.375E-6 4.44444E-6 L -0.28907 0.12245 " pathEditMode="relative" rAng="0" ptsTypes="AA">
                                      <p:cBhvr>
                                        <p:cTn id="13" dur="750" fill="hold"/>
                                        <p:tgtEl>
                                          <p:spTgt spid="34"/>
                                        </p:tgtEl>
                                        <p:attrNameLst>
                                          <p:attrName>ppt_x</p:attrName>
                                          <p:attrName>ppt_y</p:attrName>
                                        </p:attrNameLst>
                                      </p:cBhvr>
                                      <p:rCtr x="-14453" y="6111"/>
                                    </p:animMotion>
                                  </p:childTnLst>
                                </p:cTn>
                              </p:par>
                              <p:par>
                                <p:cTn id="14" presetID="42" presetClass="path" presetSubtype="0" accel="50000" decel="50000" fill="hold" nodeType="withEffect">
                                  <p:stCondLst>
                                    <p:cond delay="250"/>
                                  </p:stCondLst>
                                  <p:childTnLst>
                                    <p:animMotion origin="layout" path="M -2.91667E-6 1.11111E-6 L 0.26237 0.0493 " pathEditMode="relative" rAng="0" ptsTypes="AA">
                                      <p:cBhvr>
                                        <p:cTn id="15" dur="750" fill="hold"/>
                                        <p:tgtEl>
                                          <p:spTgt spid="2"/>
                                        </p:tgtEl>
                                        <p:attrNameLst>
                                          <p:attrName>ppt_x</p:attrName>
                                          <p:attrName>ppt_y</p:attrName>
                                        </p:attrNameLst>
                                      </p:cBhvr>
                                      <p:rCtr x="13112" y="2454"/>
                                    </p:animMotion>
                                  </p:childTnLst>
                                </p:cTn>
                              </p:par>
                              <p:par>
                                <p:cTn id="16" presetID="42" presetClass="path" presetSubtype="0" accel="50000" decel="50000" fill="hold" nodeType="withEffect">
                                  <p:stCondLst>
                                    <p:cond delay="250"/>
                                  </p:stCondLst>
                                  <p:childTnLst>
                                    <p:animMotion origin="layout" path="M -2.91667E-6 -7.40741E-7 L 0.26263 0.04398 " pathEditMode="relative" rAng="0" ptsTypes="AA">
                                      <p:cBhvr>
                                        <p:cTn id="17" dur="750" fill="hold"/>
                                        <p:tgtEl>
                                          <p:spTgt spid="3"/>
                                        </p:tgtEl>
                                        <p:attrNameLst>
                                          <p:attrName>ppt_x</p:attrName>
                                          <p:attrName>ppt_y</p:attrName>
                                        </p:attrNameLst>
                                      </p:cBhvr>
                                      <p:rCtr x="13125" y="2199"/>
                                    </p:animMotion>
                                  </p:childTnLst>
                                </p:cTn>
                              </p:par>
                              <p:par>
                                <p:cTn id="18" presetID="42" presetClass="path" presetSubtype="0" accel="50000" decel="50000" fill="hold" nodeType="withEffect">
                                  <p:stCondLst>
                                    <p:cond delay="500"/>
                                  </p:stCondLst>
                                  <p:childTnLst>
                                    <p:animMotion origin="layout" path="M -3.33333E-6 4.07407E-6 L 0.26237 0.06157 " pathEditMode="relative" rAng="0" ptsTypes="AA">
                                      <p:cBhvr>
                                        <p:cTn id="19" dur="750" fill="hold"/>
                                        <p:tgtEl>
                                          <p:spTgt spid="31"/>
                                        </p:tgtEl>
                                        <p:attrNameLst>
                                          <p:attrName>ppt_x</p:attrName>
                                          <p:attrName>ppt_y</p:attrName>
                                        </p:attrNameLst>
                                      </p:cBhvr>
                                      <p:rCtr x="13112" y="3079"/>
                                    </p:animMotion>
                                  </p:childTnLst>
                                </p:cTn>
                              </p:par>
                              <p:par>
                                <p:cTn id="20" presetID="42" presetClass="path" presetSubtype="0" accel="50000" decel="50000" fill="hold" nodeType="withEffect">
                                  <p:stCondLst>
                                    <p:cond delay="750"/>
                                  </p:stCondLst>
                                  <p:childTnLst>
                                    <p:animMotion origin="layout" path="M -3.33333E-6 -3.7037E-7 L 0.26237 0.05926 " pathEditMode="relative" rAng="0" ptsTypes="AA">
                                      <p:cBhvr>
                                        <p:cTn id="21" dur="750" fill="hold"/>
                                        <p:tgtEl>
                                          <p:spTgt spid="32"/>
                                        </p:tgtEl>
                                        <p:attrNameLst>
                                          <p:attrName>ppt_x</p:attrName>
                                          <p:attrName>ppt_y</p:attrName>
                                        </p:attrNameLst>
                                      </p:cBhvr>
                                      <p:rCtr x="13112" y="2963"/>
                                    </p:animMotion>
                                  </p:childTnLst>
                                </p:cTn>
                              </p:par>
                              <p:par>
                                <p:cTn id="22" presetID="42" presetClass="path" presetSubtype="0" accel="50000" decel="50000" fill="hold" nodeType="withEffect">
                                  <p:stCondLst>
                                    <p:cond delay="1000"/>
                                  </p:stCondLst>
                                  <p:childTnLst>
                                    <p:animMotion origin="layout" path="M -1.04167E-6 -3.7037E-7 L -0.29896 -0.01921 " pathEditMode="relative" rAng="0" ptsTypes="AA">
                                      <p:cBhvr>
                                        <p:cTn id="23" dur="750" fill="hold"/>
                                        <p:tgtEl>
                                          <p:spTgt spid="33"/>
                                        </p:tgtEl>
                                        <p:attrNameLst>
                                          <p:attrName>ppt_x</p:attrName>
                                          <p:attrName>ppt_y</p:attrName>
                                        </p:attrNameLst>
                                      </p:cBhvr>
                                      <p:rCtr x="-14948" y="-972"/>
                                    </p:animMotion>
                                  </p:childTnLst>
                                </p:cTn>
                              </p:par>
                              <p:par>
                                <p:cTn id="24" presetID="10" presetClass="exit" presetSubtype="0" fill="hold" grpId="0" nodeType="withEffect">
                                  <p:stCondLst>
                                    <p:cond delay="100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par>
                                <p:cTn id="27" presetID="10" presetClass="exit" presetSubtype="0" fill="hold" nodeType="withEffect">
                                  <p:stCondLst>
                                    <p:cond delay="100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10" presetClass="exit" presetSubtype="0" fill="hold" grpId="0" nodeType="withEffect">
                                  <p:stCondLst>
                                    <p:cond delay="125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10" presetClass="exit" presetSubtype="0" fill="hold" nodeType="withEffect">
                                  <p:stCondLst>
                                    <p:cond delay="1250"/>
                                  </p:stCondLst>
                                  <p:childTnLst>
                                    <p:animEffect transition="out" filter="fad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47"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anim calcmode="lin" valueType="num">
                                      <p:cBhvr>
                                        <p:cTn id="46" dur="500" fill="hold"/>
                                        <p:tgtEl>
                                          <p:spTgt spid="14"/>
                                        </p:tgtEl>
                                        <p:attrNameLst>
                                          <p:attrName>ppt_x</p:attrName>
                                        </p:attrNameLst>
                                      </p:cBhvr>
                                      <p:tavLst>
                                        <p:tav tm="0">
                                          <p:val>
                                            <p:strVal val="#ppt_x"/>
                                          </p:val>
                                        </p:tav>
                                        <p:tav tm="100000">
                                          <p:val>
                                            <p:strVal val="#ppt_x"/>
                                          </p:val>
                                        </p:tav>
                                      </p:tavLst>
                                    </p:anim>
                                    <p:anim calcmode="lin" valueType="num">
                                      <p:cBhvr>
                                        <p:cTn id="47" dur="500" fill="hold"/>
                                        <p:tgtEl>
                                          <p:spTgt spid="14"/>
                                        </p:tgtEl>
                                        <p:attrNameLst>
                                          <p:attrName>ppt_y</p:attrName>
                                        </p:attrNameLst>
                                      </p:cBhvr>
                                      <p:tavLst>
                                        <p:tav tm="0">
                                          <p:val>
                                            <p:strVal val="#ppt_y-.1"/>
                                          </p:val>
                                        </p:tav>
                                        <p:tav tm="100000">
                                          <p:val>
                                            <p:strVal val="#ppt_y"/>
                                          </p:val>
                                        </p:tav>
                                      </p:tavLst>
                                    </p:anim>
                                  </p:childTnLst>
                                </p:cTn>
                              </p:par>
                              <p:par>
                                <p:cTn id="48" presetID="64" presetClass="path" presetSubtype="0" accel="50000" decel="50000" fill="hold" nodeType="withEffect">
                                  <p:stCondLst>
                                    <p:cond delay="0"/>
                                  </p:stCondLst>
                                  <p:childTnLst>
                                    <p:animMotion origin="layout" path="M 2.29167E-6 4.07407E-6 L -0.00261 -0.42223 " pathEditMode="relative" rAng="0" ptsTypes="AA">
                                      <p:cBhvr>
                                        <p:cTn id="49" dur="1000" fill="hold"/>
                                        <p:tgtEl>
                                          <p:spTgt spid="37"/>
                                        </p:tgtEl>
                                        <p:attrNameLst>
                                          <p:attrName>ppt_x</p:attrName>
                                          <p:attrName>ppt_y</p:attrName>
                                        </p:attrNameLst>
                                      </p:cBhvr>
                                      <p:rCtr x="-130" y="-21111"/>
                                    </p:animMotion>
                                  </p:childTnLst>
                                </p:cTn>
                              </p:par>
                              <p:par>
                                <p:cTn id="50" presetID="6" presetClass="emph" presetSubtype="0" fill="hold" nodeType="withEffect">
                                  <p:stCondLst>
                                    <p:cond delay="0"/>
                                  </p:stCondLst>
                                  <p:childTnLst>
                                    <p:animScale>
                                      <p:cBhvr>
                                        <p:cTn id="51" dur="900" fill="hold"/>
                                        <p:tgtEl>
                                          <p:spTgt spid="37"/>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7C9D74-7FFF-438A-91FB-149E9822B28E}"/>
              </a:ext>
            </a:extLst>
          </p:cNvPr>
          <p:cNvSpPr/>
          <p:nvPr/>
        </p:nvSpPr>
        <p:spPr>
          <a:xfrm>
            <a:off x="4132162" y="2747100"/>
            <a:ext cx="5046562" cy="26853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D715CB5-8869-4F33-94A2-4C9C4DDC9B9E}"/>
              </a:ext>
            </a:extLst>
          </p:cNvPr>
          <p:cNvGrpSpPr/>
          <p:nvPr/>
        </p:nvGrpSpPr>
        <p:grpSpPr>
          <a:xfrm>
            <a:off x="1435261" y="3429000"/>
            <a:ext cx="1551007" cy="931344"/>
            <a:chOff x="1504709" y="3252486"/>
            <a:chExt cx="1551007" cy="931344"/>
          </a:xfrm>
        </p:grpSpPr>
        <p:sp>
          <p:nvSpPr>
            <p:cNvPr id="4" name="Rectangle 3">
              <a:extLst>
                <a:ext uri="{FF2B5EF4-FFF2-40B4-BE49-F238E27FC236}">
                  <a16:creationId xmlns:a16="http://schemas.microsoft.com/office/drawing/2014/main" id="{692C4688-6060-4CD5-A308-9452F13F5F30}"/>
                </a:ext>
              </a:extLst>
            </p:cNvPr>
            <p:cNvSpPr/>
            <p:nvPr/>
          </p:nvSpPr>
          <p:spPr>
            <a:xfrm>
              <a:off x="1504709" y="3252486"/>
              <a:ext cx="1551007" cy="931344"/>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pPr algn="ctr"/>
              <a:r>
                <a:rPr lang="en-US" sz="1400" dirty="0"/>
                <a:t>Minikube.exe</a:t>
              </a:r>
            </a:p>
          </p:txBody>
        </p:sp>
        <p:pic>
          <p:nvPicPr>
            <p:cNvPr id="6" name="Graphic 5" descr="Direction">
              <a:extLst>
                <a:ext uri="{FF2B5EF4-FFF2-40B4-BE49-F238E27FC236}">
                  <a16:creationId xmlns:a16="http://schemas.microsoft.com/office/drawing/2014/main" id="{51599D61-2804-48B3-BA00-22A03EC690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227654">
              <a:off x="2055470" y="3429000"/>
              <a:ext cx="449483" cy="449483"/>
            </a:xfrm>
            <a:prstGeom prst="rect">
              <a:avLst/>
            </a:prstGeom>
          </p:spPr>
        </p:pic>
      </p:grpSp>
      <p:pic>
        <p:nvPicPr>
          <p:cNvPr id="7" name="Graphic 6" descr="Cloud">
            <a:extLst>
              <a:ext uri="{FF2B5EF4-FFF2-40B4-BE49-F238E27FC236}">
                <a16:creationId xmlns:a16="http://schemas.microsoft.com/office/drawing/2014/main" id="{2C086FBA-21D5-4DB4-A806-82F64E96AF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53092" y="-508929"/>
            <a:ext cx="2478513" cy="2478513"/>
          </a:xfrm>
          <a:prstGeom prst="rect">
            <a:avLst/>
          </a:prstGeom>
        </p:spPr>
      </p:pic>
      <p:pic>
        <p:nvPicPr>
          <p:cNvPr id="9" name="Graphic 8" descr="Optical disc">
            <a:extLst>
              <a:ext uri="{FF2B5EF4-FFF2-40B4-BE49-F238E27FC236}">
                <a16:creationId xmlns:a16="http://schemas.microsoft.com/office/drawing/2014/main" id="{98275B01-88CC-4E82-9746-3944FFF3CE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0730" y="732884"/>
            <a:ext cx="567690" cy="567690"/>
          </a:xfrm>
          <a:prstGeom prst="rect">
            <a:avLst/>
          </a:prstGeom>
        </p:spPr>
      </p:pic>
      <p:sp>
        <p:nvSpPr>
          <p:cNvPr id="12" name="Title 4">
            <a:extLst>
              <a:ext uri="{FF2B5EF4-FFF2-40B4-BE49-F238E27FC236}">
                <a16:creationId xmlns:a16="http://schemas.microsoft.com/office/drawing/2014/main" id="{FB4490D4-28B5-45DA-A028-9B0EEC319A03}"/>
              </a:ext>
            </a:extLst>
          </p:cNvPr>
          <p:cNvSpPr>
            <a:spLocks noGrp="1"/>
          </p:cNvSpPr>
          <p:nvPr>
            <p:ph type="title"/>
          </p:nvPr>
        </p:nvSpPr>
        <p:spPr>
          <a:xfrm>
            <a:off x="1097280" y="286603"/>
            <a:ext cx="10058400" cy="1450757"/>
          </a:xfrm>
        </p:spPr>
        <p:txBody>
          <a:bodyPr/>
          <a:lstStyle/>
          <a:p>
            <a:r>
              <a:rPr lang="en-US" dirty="0" err="1"/>
              <a:t>Minikube</a:t>
            </a:r>
            <a:endParaRPr lang="en-US" dirty="0"/>
          </a:p>
        </p:txBody>
      </p:sp>
      <p:pic>
        <p:nvPicPr>
          <p:cNvPr id="13" name="Picture 2" descr="https://github.com/kubernetes/minikube/raw/master/logo/logo.png">
            <a:extLst>
              <a:ext uri="{FF2B5EF4-FFF2-40B4-BE49-F238E27FC236}">
                <a16:creationId xmlns:a16="http://schemas.microsoft.com/office/drawing/2014/main" id="{FACA1E36-87A9-4976-8D31-3C6507509E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6488" y="1011981"/>
            <a:ext cx="780792" cy="75764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lated image">
            <a:extLst>
              <a:ext uri="{FF2B5EF4-FFF2-40B4-BE49-F238E27FC236}">
                <a16:creationId xmlns:a16="http://schemas.microsoft.com/office/drawing/2014/main" id="{69C26833-D8BE-4A38-86C5-596CD507104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31605" y="4360344"/>
            <a:ext cx="1590933" cy="91892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nector: Elbow 15">
            <a:extLst>
              <a:ext uri="{FF2B5EF4-FFF2-40B4-BE49-F238E27FC236}">
                <a16:creationId xmlns:a16="http://schemas.microsoft.com/office/drawing/2014/main" id="{0AA742CF-E86B-4CBF-907D-B16189455E4B}"/>
              </a:ext>
            </a:extLst>
          </p:cNvPr>
          <p:cNvCxnSpPr>
            <a:cxnSpLocks/>
            <a:stCxn id="4" idx="0"/>
            <a:endCxn id="9" idx="2"/>
          </p:cNvCxnSpPr>
          <p:nvPr/>
        </p:nvCxnSpPr>
        <p:spPr>
          <a:xfrm rot="5400000" flipH="1" flipV="1">
            <a:off x="3103457" y="407882"/>
            <a:ext cx="2128426" cy="3913810"/>
          </a:xfrm>
          <a:prstGeom prst="bentConnector3">
            <a:avLst>
              <a:gd name="adj1" fmla="val 67946"/>
            </a:avLst>
          </a:prstGeom>
          <a:ln w="9525" cap="flat" cmpd="sng" algn="ctr">
            <a:solidFill>
              <a:schemeClr val="accent1"/>
            </a:solidFill>
            <a:prstDash val="dashDot"/>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26" name="Connector: Elbow 25">
            <a:extLst>
              <a:ext uri="{FF2B5EF4-FFF2-40B4-BE49-F238E27FC236}">
                <a16:creationId xmlns:a16="http://schemas.microsoft.com/office/drawing/2014/main" id="{A01DCC46-6CB8-48B2-95DE-5033C51E9C25}"/>
              </a:ext>
            </a:extLst>
          </p:cNvPr>
          <p:cNvCxnSpPr>
            <a:cxnSpLocks/>
            <a:stCxn id="9" idx="2"/>
          </p:cNvCxnSpPr>
          <p:nvPr/>
        </p:nvCxnSpPr>
        <p:spPr>
          <a:xfrm rot="16200000" flipH="1">
            <a:off x="4972104" y="2453044"/>
            <a:ext cx="2304942" cy="1"/>
          </a:xfrm>
          <a:prstGeom prst="bentConnector3">
            <a:avLst>
              <a:gd name="adj1" fmla="val 50000"/>
            </a:avLst>
          </a:prstGeom>
          <a:ln w="9525" cap="flat" cmpd="sng" algn="ctr">
            <a:solidFill>
              <a:schemeClr val="accent1"/>
            </a:solidFill>
            <a:prstDash val="dashDot"/>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grpSp>
        <p:nvGrpSpPr>
          <p:cNvPr id="31" name="Group 30">
            <a:extLst>
              <a:ext uri="{FF2B5EF4-FFF2-40B4-BE49-F238E27FC236}">
                <a16:creationId xmlns:a16="http://schemas.microsoft.com/office/drawing/2014/main" id="{8D7E48BA-4255-4218-AAE9-6FBC48F2790A}"/>
              </a:ext>
            </a:extLst>
          </p:cNvPr>
          <p:cNvGrpSpPr/>
          <p:nvPr/>
        </p:nvGrpSpPr>
        <p:grpSpPr>
          <a:xfrm>
            <a:off x="1435259" y="4813595"/>
            <a:ext cx="1551007" cy="931344"/>
            <a:chOff x="1504709" y="3252486"/>
            <a:chExt cx="1551007" cy="931344"/>
          </a:xfrm>
        </p:grpSpPr>
        <p:sp>
          <p:nvSpPr>
            <p:cNvPr id="32" name="Rectangle 31">
              <a:extLst>
                <a:ext uri="{FF2B5EF4-FFF2-40B4-BE49-F238E27FC236}">
                  <a16:creationId xmlns:a16="http://schemas.microsoft.com/office/drawing/2014/main" id="{8F2D6D93-7611-4D1B-8B04-282C8709B446}"/>
                </a:ext>
              </a:extLst>
            </p:cNvPr>
            <p:cNvSpPr/>
            <p:nvPr/>
          </p:nvSpPr>
          <p:spPr>
            <a:xfrm>
              <a:off x="1504709" y="3252486"/>
              <a:ext cx="1551007" cy="931344"/>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pPr algn="ctr"/>
              <a:r>
                <a:rPr lang="en-US" sz="1400" dirty="0"/>
                <a:t>kubectl</a:t>
              </a:r>
            </a:p>
          </p:txBody>
        </p:sp>
        <p:pic>
          <p:nvPicPr>
            <p:cNvPr id="33" name="Graphic 32" descr="Direction">
              <a:extLst>
                <a:ext uri="{FF2B5EF4-FFF2-40B4-BE49-F238E27FC236}">
                  <a16:creationId xmlns:a16="http://schemas.microsoft.com/office/drawing/2014/main" id="{2F8391C0-872A-4B6B-BC05-BF9FEB545D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435847">
              <a:off x="2055470" y="3429000"/>
              <a:ext cx="449483" cy="449483"/>
            </a:xfrm>
            <a:prstGeom prst="rect">
              <a:avLst/>
            </a:prstGeom>
          </p:spPr>
        </p:pic>
      </p:grpSp>
      <p:cxnSp>
        <p:nvCxnSpPr>
          <p:cNvPr id="34" name="Connector: Elbow 33">
            <a:extLst>
              <a:ext uri="{FF2B5EF4-FFF2-40B4-BE49-F238E27FC236}">
                <a16:creationId xmlns:a16="http://schemas.microsoft.com/office/drawing/2014/main" id="{A3E9422A-0589-418A-BAA9-702DD39E6325}"/>
              </a:ext>
            </a:extLst>
          </p:cNvPr>
          <p:cNvCxnSpPr/>
          <p:nvPr/>
        </p:nvCxnSpPr>
        <p:spPr>
          <a:xfrm flipV="1">
            <a:off x="2986266" y="4360344"/>
            <a:ext cx="1145896" cy="1072083"/>
          </a:xfrm>
          <a:prstGeom prst="bentConnector3">
            <a:avLst/>
          </a:prstGeom>
          <a:ln>
            <a:prstDash val="dashDot"/>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B7E5F5D-2595-41A0-950D-9A5D9218F23D}"/>
              </a:ext>
            </a:extLst>
          </p:cNvPr>
          <p:cNvSpPr txBox="1"/>
          <p:nvPr/>
        </p:nvSpPr>
        <p:spPr>
          <a:xfrm>
            <a:off x="4624226" y="4981710"/>
            <a:ext cx="3136243" cy="369332"/>
          </a:xfrm>
          <a:prstGeom prst="rect">
            <a:avLst/>
          </a:prstGeom>
          <a:noFill/>
        </p:spPr>
        <p:txBody>
          <a:bodyPr wrap="none" rtlCol="0">
            <a:spAutoFit/>
          </a:bodyPr>
          <a:lstStyle/>
          <a:p>
            <a:r>
              <a:rPr lang="en-US" dirty="0">
                <a:solidFill>
                  <a:schemeClr val="accent1">
                    <a:lumMod val="75000"/>
                  </a:schemeClr>
                </a:solidFill>
              </a:rPr>
              <a:t>Single Node Kubernetes Cluster</a:t>
            </a:r>
          </a:p>
        </p:txBody>
      </p:sp>
      <p:sp>
        <p:nvSpPr>
          <p:cNvPr id="18" name="Rectangle 17">
            <a:extLst>
              <a:ext uri="{FF2B5EF4-FFF2-40B4-BE49-F238E27FC236}">
                <a16:creationId xmlns:a16="http://schemas.microsoft.com/office/drawing/2014/main" id="{F98CA2A0-CA31-43C9-BEE1-29112BBD4E4C}"/>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973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1000"/>
                                        <p:tgtEl>
                                          <p:spTgt spid="16"/>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up)">
                                      <p:cBhvr>
                                        <p:cTn id="11" dur="1000"/>
                                        <p:tgtEl>
                                          <p:spTgt spid="26"/>
                                        </p:tgtEl>
                                      </p:cBhvr>
                                    </p:animEffect>
                                  </p:childTnLst>
                                </p:cTn>
                              </p:par>
                              <p:par>
                                <p:cTn id="12" presetID="42" presetClass="path" presetSubtype="0" accel="50000" decel="50000" fill="hold" nodeType="withEffect">
                                  <p:stCondLst>
                                    <p:cond delay="0"/>
                                  </p:stCondLst>
                                  <p:childTnLst>
                                    <p:animMotion origin="layout" path="M -3.75E-6 1.85185E-6 L -3.75E-6 0.43102 " pathEditMode="relative" rAng="0" ptsTypes="AA">
                                      <p:cBhvr>
                                        <p:cTn id="13" dur="1000" fill="hold"/>
                                        <p:tgtEl>
                                          <p:spTgt spid="9"/>
                                        </p:tgtEl>
                                        <p:attrNameLst>
                                          <p:attrName>ppt_x</p:attrName>
                                          <p:attrName>ppt_y</p:attrName>
                                        </p:attrNameLst>
                                      </p:cBhvr>
                                      <p:rCtr x="0" y="21551"/>
                                    </p:animMotion>
                                  </p:childTnLst>
                                </p:cTn>
                              </p:par>
                              <p:par>
                                <p:cTn id="14" presetID="6" presetClass="emph" presetSubtype="0" fill="hold" nodeType="withEffect">
                                  <p:stCondLst>
                                    <p:cond delay="0"/>
                                  </p:stCondLst>
                                  <p:childTnLst>
                                    <p:animScale>
                                      <p:cBhvr>
                                        <p:cTn id="15" dur="800" fill="hold"/>
                                        <p:tgtEl>
                                          <p:spTgt spid="9"/>
                                        </p:tgtEl>
                                      </p:cBhvr>
                                      <p:by x="150000" y="150000"/>
                                    </p:animScale>
                                  </p:childTnLst>
                                </p:cTn>
                              </p:par>
                              <p:par>
                                <p:cTn id="16" presetID="47" presetClass="entr" presetSubtype="0" fill="hold" grpId="0" nodeType="withEffect">
                                  <p:stCondLst>
                                    <p:cond delay="80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600"/>
                                        <p:tgtEl>
                                          <p:spTgt spid="35"/>
                                        </p:tgtEl>
                                      </p:cBhvr>
                                    </p:animEffect>
                                    <p:anim calcmode="lin" valueType="num">
                                      <p:cBhvr>
                                        <p:cTn id="19" dur="600" fill="hold"/>
                                        <p:tgtEl>
                                          <p:spTgt spid="35"/>
                                        </p:tgtEl>
                                        <p:attrNameLst>
                                          <p:attrName>ppt_x</p:attrName>
                                        </p:attrNameLst>
                                      </p:cBhvr>
                                      <p:tavLst>
                                        <p:tav tm="0">
                                          <p:val>
                                            <p:strVal val="#ppt_x"/>
                                          </p:val>
                                        </p:tav>
                                        <p:tav tm="100000">
                                          <p:val>
                                            <p:strVal val="#ppt_x"/>
                                          </p:val>
                                        </p:tav>
                                      </p:tavLst>
                                    </p:anim>
                                    <p:anim calcmode="lin" valueType="num">
                                      <p:cBhvr>
                                        <p:cTn id="20" dur="6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240A2FC-E2C3-458D-96B4-5DF9028D93A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41">
            <a:extLst>
              <a:ext uri="{FF2B5EF4-FFF2-40B4-BE49-F238E27FC236}">
                <a16:creationId xmlns:a16="http://schemas.microsoft.com/office/drawing/2014/main" id="{5F097929-F3D6-4D1F-8AFC-CF348171A9E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4" name="Straight Connector 43">
            <a:extLst>
              <a:ext uri="{FF2B5EF4-FFF2-40B4-BE49-F238E27FC236}">
                <a16:creationId xmlns:a16="http://schemas.microsoft.com/office/drawing/2014/main" id="{43074C91-9045-414B-B5F9-567DAE3EED2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33428ACC-71EC-4171-9527-10983BA6B41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8967BEA-EA6A-4FF1-94E2-B010B61A36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2B9BBBC4-97A3-47D2-BFFE-A68530CDB9D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2" name="Straight Connector 51">
            <a:extLst>
              <a:ext uri="{FF2B5EF4-FFF2-40B4-BE49-F238E27FC236}">
                <a16:creationId xmlns:a16="http://schemas.microsoft.com/office/drawing/2014/main" id="{BA22713B-ABB6-4391-97F9-0449A2B9B66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D155AA0-1695-49A2-8DD3-2A340C4D2830}"/>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Demo</a:t>
            </a:r>
          </a:p>
        </p:txBody>
      </p:sp>
      <p:sp>
        <p:nvSpPr>
          <p:cNvPr id="28" name="Title 4">
            <a:extLst>
              <a:ext uri="{FF2B5EF4-FFF2-40B4-BE49-F238E27FC236}">
                <a16:creationId xmlns:a16="http://schemas.microsoft.com/office/drawing/2014/main" id="{28EB08AB-CBFC-48E7-8494-97B57439C862}"/>
              </a:ext>
            </a:extLst>
          </p:cNvPr>
          <p:cNvSpPr txBox="1">
            <a:spLocks/>
          </p:cNvSpPr>
          <p:nvPr/>
        </p:nvSpPr>
        <p:spPr>
          <a:xfrm>
            <a:off x="8523226" y="4343400"/>
            <a:ext cx="1603246" cy="6186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err="1"/>
              <a:t>minikube</a:t>
            </a:r>
            <a:endParaRPr lang="en-US" sz="2800" dirty="0"/>
          </a:p>
        </p:txBody>
      </p:sp>
      <p:pic>
        <p:nvPicPr>
          <p:cNvPr id="4" name="Picture 3" descr="A close up of a logo&#10;&#10;Description generated with very high confidence">
            <a:extLst>
              <a:ext uri="{FF2B5EF4-FFF2-40B4-BE49-F238E27FC236}">
                <a16:creationId xmlns:a16="http://schemas.microsoft.com/office/drawing/2014/main" id="{157F40E2-E0E6-4115-9E36-EE1EB00DED4E}"/>
              </a:ext>
            </a:extLst>
          </p:cNvPr>
          <p:cNvPicPr>
            <a:picLocks noChangeAspect="1"/>
          </p:cNvPicPr>
          <p:nvPr/>
        </p:nvPicPr>
        <p:blipFill>
          <a:blip r:embed="rId3"/>
          <a:stretch>
            <a:fillRect/>
          </a:stretch>
        </p:blipFill>
        <p:spPr>
          <a:xfrm>
            <a:off x="1128077" y="302258"/>
            <a:ext cx="5729800" cy="5729800"/>
          </a:xfrm>
          <a:prstGeom prst="rect">
            <a:avLst/>
          </a:prstGeom>
        </p:spPr>
      </p:pic>
    </p:spTree>
    <p:extLst>
      <p:ext uri="{BB962C8B-B14F-4D97-AF65-F5344CB8AC3E}">
        <p14:creationId xmlns:p14="http://schemas.microsoft.com/office/powerpoint/2010/main" val="3053865662"/>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173392-D8D0-41A1-A9D4-32D5EE4784B5}"/>
              </a:ext>
            </a:extLst>
          </p:cNvPr>
          <p:cNvSpPr>
            <a:spLocks noGrp="1"/>
          </p:cNvSpPr>
          <p:nvPr>
            <p:ph type="title"/>
          </p:nvPr>
        </p:nvSpPr>
        <p:spPr>
          <a:xfrm>
            <a:off x="331502" y="516835"/>
            <a:ext cx="3494429" cy="5772840"/>
          </a:xfrm>
        </p:spPr>
        <p:txBody>
          <a:bodyPr vert="horz" lIns="91440" tIns="45720" rIns="91440" bIns="45720" rtlCol="0" anchor="ctr">
            <a:normAutofit/>
          </a:bodyPr>
          <a:lstStyle/>
          <a:p>
            <a:r>
              <a:rPr lang="en-US" dirty="0"/>
              <a:t>Setup - </a:t>
            </a:r>
            <a:r>
              <a:rPr lang="en-US" dirty="0" err="1"/>
              <a:t>kubeadm</a:t>
            </a:r>
            <a:endParaRPr lang="en-US" dirty="0"/>
          </a:p>
        </p:txBody>
      </p:sp>
      <p:sp>
        <p:nvSpPr>
          <p:cNvPr id="10" name="Rectangle 9">
            <a:extLst>
              <a:ext uri="{FF2B5EF4-FFF2-40B4-BE49-F238E27FC236}">
                <a16:creationId xmlns:a16="http://schemas.microsoft.com/office/drawing/2014/main" id="{53391308-640E-4166-A626-E2D04783EA03}"/>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CD98B8-8747-47B1-84C9-F1E542176584}"/>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logo&#10;&#10;Description generated with very high confidence">
            <a:extLst>
              <a:ext uri="{FF2B5EF4-FFF2-40B4-BE49-F238E27FC236}">
                <a16:creationId xmlns:a16="http://schemas.microsoft.com/office/drawing/2014/main" id="{F98510DA-CE39-4238-BE88-5284972290CB}"/>
              </a:ext>
            </a:extLst>
          </p:cNvPr>
          <p:cNvPicPr>
            <a:picLocks noChangeAspect="1"/>
          </p:cNvPicPr>
          <p:nvPr/>
        </p:nvPicPr>
        <p:blipFill>
          <a:blip r:embed="rId3"/>
          <a:stretch>
            <a:fillRect/>
          </a:stretch>
        </p:blipFill>
        <p:spPr>
          <a:xfrm>
            <a:off x="4937071" y="-228599"/>
            <a:ext cx="6858000" cy="6858000"/>
          </a:xfrm>
          <a:prstGeom prst="rect">
            <a:avLst/>
          </a:prstGeom>
        </p:spPr>
      </p:pic>
      <p:sp>
        <p:nvSpPr>
          <p:cNvPr id="6" name="TextBox 5">
            <a:extLst>
              <a:ext uri="{FF2B5EF4-FFF2-40B4-BE49-F238E27FC236}">
                <a16:creationId xmlns:a16="http://schemas.microsoft.com/office/drawing/2014/main" id="{9BCA22E4-EBAB-4190-95E1-597B00BBFF2C}"/>
              </a:ext>
            </a:extLst>
          </p:cNvPr>
          <p:cNvSpPr txBox="1"/>
          <p:nvPr/>
        </p:nvSpPr>
        <p:spPr>
          <a:xfrm>
            <a:off x="4448700" y="6334780"/>
            <a:ext cx="1838708" cy="523220"/>
          </a:xfrm>
          <a:prstGeom prst="rect">
            <a:avLst/>
          </a:prstGeom>
          <a:noFill/>
        </p:spPr>
        <p:txBody>
          <a:bodyPr wrap="none" rtlCol="0">
            <a:spAutoFit/>
          </a:bodyPr>
          <a:lstStyle/>
          <a:p>
            <a:r>
              <a:rPr lang="en-US" sz="2800" dirty="0">
                <a:solidFill>
                  <a:schemeClr val="accent1">
                    <a:lumMod val="20000"/>
                    <a:lumOff val="80000"/>
                  </a:schemeClr>
                </a:solidFill>
              </a:rPr>
              <a:t>Gagandeep</a:t>
            </a:r>
          </a:p>
        </p:txBody>
      </p:sp>
    </p:spTree>
    <p:extLst>
      <p:ext uri="{BB962C8B-B14F-4D97-AF65-F5344CB8AC3E}">
        <p14:creationId xmlns:p14="http://schemas.microsoft.com/office/powerpoint/2010/main" val="4183783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5494" y="1677971"/>
            <a:ext cx="8101013" cy="4076324"/>
          </a:xfrm>
        </p:spPr>
        <p:txBody>
          <a:bodyPr>
            <a:normAutofit fontScale="85000" lnSpcReduction="20000"/>
          </a:bodyPr>
          <a:lstStyle/>
          <a:p>
            <a:endParaRPr lang="en-US" sz="1772" dirty="0"/>
          </a:p>
          <a:p>
            <a:pPr>
              <a:lnSpc>
                <a:spcPct val="120000"/>
              </a:lnSpc>
              <a:spcBef>
                <a:spcPts val="0"/>
              </a:spcBef>
            </a:pPr>
            <a:r>
              <a:rPr lang="en-US" sz="1772" dirty="0"/>
              <a:t>A Kubernetes cluster consists of two types of resources:</a:t>
            </a:r>
          </a:p>
          <a:p>
            <a:pPr>
              <a:lnSpc>
                <a:spcPct val="120000"/>
              </a:lnSpc>
              <a:spcBef>
                <a:spcPts val="0"/>
              </a:spcBef>
            </a:pPr>
            <a:endParaRPr lang="en-US" sz="1772" dirty="0"/>
          </a:p>
          <a:p>
            <a:pPr>
              <a:lnSpc>
                <a:spcPct val="120000"/>
              </a:lnSpc>
              <a:spcBef>
                <a:spcPts val="0"/>
              </a:spcBef>
            </a:pPr>
            <a:r>
              <a:rPr lang="en-US" sz="1772" b="1" dirty="0"/>
              <a:t>Master</a:t>
            </a:r>
            <a:r>
              <a:rPr lang="en-US" sz="1772" dirty="0"/>
              <a:t>: Which coordinates with the cluster</a:t>
            </a:r>
          </a:p>
          <a:p>
            <a:pPr>
              <a:lnSpc>
                <a:spcPct val="120000"/>
              </a:lnSpc>
              <a:spcBef>
                <a:spcPts val="0"/>
              </a:spcBef>
            </a:pPr>
            <a:endParaRPr lang="en-US" sz="1772" dirty="0"/>
          </a:p>
          <a:p>
            <a:pPr>
              <a:lnSpc>
                <a:spcPct val="120000"/>
              </a:lnSpc>
              <a:spcBef>
                <a:spcPts val="0"/>
              </a:spcBef>
            </a:pPr>
            <a:r>
              <a:rPr lang="en-US" sz="1772" dirty="0"/>
              <a:t>The Master is responsible for managing the cluster. The master coordinates all activities in your cluster, such as scheduling applications, maintaining applications' desired state, scaling applications, and rolling out new updates.</a:t>
            </a:r>
          </a:p>
          <a:p>
            <a:pPr>
              <a:lnSpc>
                <a:spcPct val="120000"/>
              </a:lnSpc>
              <a:spcBef>
                <a:spcPts val="0"/>
              </a:spcBef>
            </a:pPr>
            <a:endParaRPr lang="en-US" sz="1772" dirty="0"/>
          </a:p>
          <a:p>
            <a:pPr>
              <a:lnSpc>
                <a:spcPct val="120000"/>
              </a:lnSpc>
              <a:spcBef>
                <a:spcPts val="0"/>
              </a:spcBef>
            </a:pPr>
            <a:r>
              <a:rPr lang="en-US" sz="1772" b="1" dirty="0"/>
              <a:t>Nodes</a:t>
            </a:r>
            <a:r>
              <a:rPr lang="en-US" sz="1772" dirty="0"/>
              <a:t>: Are the workers that run application</a:t>
            </a:r>
          </a:p>
          <a:p>
            <a:pPr>
              <a:lnSpc>
                <a:spcPct val="120000"/>
              </a:lnSpc>
              <a:spcBef>
                <a:spcPts val="0"/>
              </a:spcBef>
            </a:pPr>
            <a:endParaRPr lang="en-US" sz="1772" dirty="0"/>
          </a:p>
          <a:p>
            <a:pPr>
              <a:lnSpc>
                <a:spcPct val="120000"/>
              </a:lnSpc>
              <a:spcBef>
                <a:spcPts val="0"/>
              </a:spcBef>
            </a:pPr>
            <a:r>
              <a:rPr lang="en-US" sz="1772" dirty="0"/>
              <a:t>A node is a VM or a physical computer that serves as a worker machine in a Kubernetes cluster.</a:t>
            </a:r>
          </a:p>
          <a:p>
            <a:pPr>
              <a:lnSpc>
                <a:spcPct val="120000"/>
              </a:lnSpc>
              <a:spcBef>
                <a:spcPts val="0"/>
              </a:spcBef>
            </a:pPr>
            <a:endParaRPr lang="en-US" sz="1772" dirty="0"/>
          </a:p>
          <a:p>
            <a:pPr>
              <a:lnSpc>
                <a:spcPct val="120000"/>
              </a:lnSpc>
              <a:spcBef>
                <a:spcPts val="0"/>
              </a:spcBef>
            </a:pPr>
            <a:r>
              <a:rPr lang="en-US" sz="1772" dirty="0"/>
              <a:t>Masters manage the cluster and the nodes are used to host the running applications. </a:t>
            </a:r>
          </a:p>
          <a:p>
            <a:pPr>
              <a:lnSpc>
                <a:spcPct val="120000"/>
              </a:lnSpc>
              <a:spcBef>
                <a:spcPts val="0"/>
              </a:spcBef>
            </a:pPr>
            <a:endParaRPr lang="en-US" sz="1772" dirty="0"/>
          </a:p>
          <a:p>
            <a:pPr>
              <a:lnSpc>
                <a:spcPct val="120000"/>
              </a:lnSpc>
              <a:spcBef>
                <a:spcPts val="0"/>
              </a:spcBef>
            </a:pPr>
            <a:r>
              <a:rPr lang="en-US" sz="1772" b="1" dirty="0"/>
              <a:t>The nodes communicate with the master using the Kubernetes API</a:t>
            </a:r>
            <a:r>
              <a:rPr lang="en-US" sz="1772" dirty="0"/>
              <a:t>, which the master exposes.</a:t>
            </a:r>
          </a:p>
          <a:p>
            <a:pPr marL="108013" indent="0">
              <a:buNone/>
            </a:pPr>
            <a:endParaRPr lang="en-US" sz="1772" dirty="0"/>
          </a:p>
        </p:txBody>
      </p:sp>
      <p:sp>
        <p:nvSpPr>
          <p:cNvPr id="2" name="Title 1"/>
          <p:cNvSpPr>
            <a:spLocks noGrp="1"/>
          </p:cNvSpPr>
          <p:nvPr>
            <p:ph type="title"/>
          </p:nvPr>
        </p:nvSpPr>
        <p:spPr>
          <a:xfrm>
            <a:off x="1745459" y="128588"/>
            <a:ext cx="8701088" cy="1125141"/>
          </a:xfrm>
        </p:spPr>
        <p:txBody>
          <a:bodyPr>
            <a:normAutofit/>
          </a:bodyPr>
          <a:lstStyle/>
          <a:p>
            <a:r>
              <a:rPr lang="en-US" sz="3545" dirty="0"/>
              <a:t>Kubernetes Cluster</a:t>
            </a:r>
          </a:p>
        </p:txBody>
      </p:sp>
      <p:sp>
        <p:nvSpPr>
          <p:cNvPr id="5" name="Slide Number Placeholder 4"/>
          <p:cNvSpPr>
            <a:spLocks noGrp="1"/>
          </p:cNvSpPr>
          <p:nvPr>
            <p:ph type="sldNum" sz="quarter" idx="12"/>
          </p:nvPr>
        </p:nvSpPr>
        <p:spPr/>
        <p:txBody>
          <a:bodyPr/>
          <a:lstStyle/>
          <a:p>
            <a:fld id="{13F480B4-4699-41FE-89A7-96EFD1001786}" type="slidenum">
              <a:rPr lang="en-US" smtClean="0"/>
              <a:t>37</a:t>
            </a:fld>
            <a:endParaRPr lang="en-US"/>
          </a:p>
        </p:txBody>
      </p:sp>
      <p:sp>
        <p:nvSpPr>
          <p:cNvPr id="4" name="Footer Placeholder 3"/>
          <p:cNvSpPr>
            <a:spLocks noGrp="1"/>
          </p:cNvSpPr>
          <p:nvPr>
            <p:ph type="ftr" sz="quarter" idx="11"/>
          </p:nvPr>
        </p:nvSpPr>
        <p:spPr/>
        <p:txBody>
          <a:bodyPr/>
          <a:lstStyle/>
          <a:p>
            <a:r>
              <a:rPr lang="en-US" dirty="0"/>
              <a:t>Copyright  © Techlanders Solutions</a:t>
            </a:r>
          </a:p>
        </p:txBody>
      </p:sp>
    </p:spTree>
    <p:extLst>
      <p:ext uri="{BB962C8B-B14F-4D97-AF65-F5344CB8AC3E}">
        <p14:creationId xmlns:p14="http://schemas.microsoft.com/office/powerpoint/2010/main" val="3142184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D1A53-5392-4EE2-9EE0-FB1A5F6184E4}"/>
              </a:ext>
            </a:extLst>
          </p:cNvPr>
          <p:cNvSpPr>
            <a:spLocks noGrp="1"/>
          </p:cNvSpPr>
          <p:nvPr>
            <p:ph type="title"/>
          </p:nvPr>
        </p:nvSpPr>
        <p:spPr>
          <a:xfrm>
            <a:off x="1066800" y="314169"/>
            <a:ext cx="10058400" cy="1450757"/>
          </a:xfrm>
        </p:spPr>
        <p:txBody>
          <a:bodyPr/>
          <a:lstStyle/>
          <a:p>
            <a:r>
              <a:rPr lang="en-US" dirty="0" err="1"/>
              <a:t>kubeadm</a:t>
            </a:r>
            <a:endParaRPr lang="en-US" dirty="0"/>
          </a:p>
        </p:txBody>
      </p:sp>
      <p:sp>
        <p:nvSpPr>
          <p:cNvPr id="5" name="Rectangle 4">
            <a:extLst>
              <a:ext uri="{FF2B5EF4-FFF2-40B4-BE49-F238E27FC236}">
                <a16:creationId xmlns:a16="http://schemas.microsoft.com/office/drawing/2014/main" id="{36C56DB8-1BA5-4825-957B-4C49782D96C9}"/>
              </a:ext>
            </a:extLst>
          </p:cNvPr>
          <p:cNvSpPr/>
          <p:nvPr/>
        </p:nvSpPr>
        <p:spPr>
          <a:xfrm>
            <a:off x="4799876" y="1811045"/>
            <a:ext cx="2870520" cy="4163627"/>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b="1" dirty="0">
                <a:solidFill>
                  <a:schemeClr val="bg1"/>
                </a:solidFill>
                <a:effectLst>
                  <a:glow rad="228600">
                    <a:schemeClr val="accent2">
                      <a:satMod val="175000"/>
                      <a:alpha val="40000"/>
                    </a:schemeClr>
                  </a:glow>
                </a:effectLst>
              </a:rPr>
              <a:t>Worker Node 1</a:t>
            </a:r>
          </a:p>
        </p:txBody>
      </p:sp>
      <p:pic>
        <p:nvPicPr>
          <p:cNvPr id="6" name="Picture 5" descr="Related image">
            <a:extLst>
              <a:ext uri="{FF2B5EF4-FFF2-40B4-BE49-F238E27FC236}">
                <a16:creationId xmlns:a16="http://schemas.microsoft.com/office/drawing/2014/main" id="{C5D1AF1A-04AC-4C8F-B1D6-C6EF6EB366A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4800339" y="5485431"/>
            <a:ext cx="489241" cy="489241"/>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88AAFF2-9561-41CD-A061-B58A771C802B}"/>
              </a:ext>
            </a:extLst>
          </p:cNvPr>
          <p:cNvSpPr/>
          <p:nvPr/>
        </p:nvSpPr>
        <p:spPr>
          <a:xfrm>
            <a:off x="1486816" y="1764926"/>
            <a:ext cx="2870520" cy="4224345"/>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b="1" dirty="0">
                <a:solidFill>
                  <a:schemeClr val="bg1"/>
                </a:solidFill>
                <a:effectLst>
                  <a:glow rad="228600">
                    <a:schemeClr val="accent2">
                      <a:satMod val="175000"/>
                      <a:alpha val="40000"/>
                    </a:schemeClr>
                  </a:glow>
                </a:effectLst>
              </a:rPr>
              <a:t>Master</a:t>
            </a:r>
          </a:p>
        </p:txBody>
      </p:sp>
      <p:pic>
        <p:nvPicPr>
          <p:cNvPr id="8" name="Picture 4" descr="Related image">
            <a:extLst>
              <a:ext uri="{FF2B5EF4-FFF2-40B4-BE49-F238E27FC236}">
                <a16:creationId xmlns:a16="http://schemas.microsoft.com/office/drawing/2014/main" id="{2674460F-A621-45D8-9576-26EF70679BC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1486816" y="5485431"/>
            <a:ext cx="489241" cy="489241"/>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CA79CE11-5636-40A3-BC33-881380DCB7BD}"/>
              </a:ext>
            </a:extLst>
          </p:cNvPr>
          <p:cNvGrpSpPr/>
          <p:nvPr/>
        </p:nvGrpSpPr>
        <p:grpSpPr>
          <a:xfrm>
            <a:off x="1871354" y="3036242"/>
            <a:ext cx="2125883" cy="237982"/>
            <a:chOff x="1934515" y="2325991"/>
            <a:chExt cx="2125883" cy="344473"/>
          </a:xfrm>
        </p:grpSpPr>
        <p:sp>
          <p:nvSpPr>
            <p:cNvPr id="10" name="Rectangle 9">
              <a:extLst>
                <a:ext uri="{FF2B5EF4-FFF2-40B4-BE49-F238E27FC236}">
                  <a16:creationId xmlns:a16="http://schemas.microsoft.com/office/drawing/2014/main" id="{33D095AF-FFC1-4EDC-ABC6-2EBDA18455A9}"/>
                </a:ext>
              </a:extLst>
            </p:cNvPr>
            <p:cNvSpPr/>
            <p:nvPr/>
          </p:nvSpPr>
          <p:spPr>
            <a:xfrm>
              <a:off x="1934515" y="2325991"/>
              <a:ext cx="2125883" cy="34447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b="1" dirty="0">
                  <a:solidFill>
                    <a:schemeClr val="bg1"/>
                  </a:solidFill>
                </a:rPr>
                <a:t>&lt;/&gt;</a:t>
              </a:r>
              <a:r>
                <a:rPr lang="en-US" dirty="0">
                  <a:solidFill>
                    <a:schemeClr val="bg1"/>
                  </a:solidFill>
                </a:rPr>
                <a:t> </a:t>
              </a:r>
              <a:r>
                <a:rPr lang="en-US" dirty="0" err="1">
                  <a:solidFill>
                    <a:schemeClr val="bg1"/>
                  </a:solidFill>
                </a:rPr>
                <a:t>kube-apiserver</a:t>
              </a:r>
              <a:endParaRPr lang="en-US" dirty="0">
                <a:solidFill>
                  <a:schemeClr val="bg1"/>
                </a:solidFill>
              </a:endParaRPr>
            </a:p>
          </p:txBody>
        </p:sp>
        <p:sp>
          <p:nvSpPr>
            <p:cNvPr id="11" name="Rectangle 10">
              <a:extLst>
                <a:ext uri="{FF2B5EF4-FFF2-40B4-BE49-F238E27FC236}">
                  <a16:creationId xmlns:a16="http://schemas.microsoft.com/office/drawing/2014/main" id="{B7E66B7E-C7A5-4BD8-BD30-A7DF89D084B4}"/>
                </a:ext>
              </a:extLst>
            </p:cNvPr>
            <p:cNvSpPr/>
            <p:nvPr/>
          </p:nvSpPr>
          <p:spPr>
            <a:xfrm>
              <a:off x="1934515" y="2325991"/>
              <a:ext cx="2125883" cy="344473"/>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3819DCEB-6E84-493D-A8F4-5ABD503E1B26}"/>
              </a:ext>
            </a:extLst>
          </p:cNvPr>
          <p:cNvGrpSpPr/>
          <p:nvPr/>
        </p:nvGrpSpPr>
        <p:grpSpPr>
          <a:xfrm>
            <a:off x="1875670" y="4759947"/>
            <a:ext cx="2125883" cy="237982"/>
            <a:chOff x="8774864" y="2325991"/>
            <a:chExt cx="2125883" cy="344473"/>
          </a:xfrm>
        </p:grpSpPr>
        <p:sp>
          <p:nvSpPr>
            <p:cNvPr id="13" name="Rectangle 12">
              <a:extLst>
                <a:ext uri="{FF2B5EF4-FFF2-40B4-BE49-F238E27FC236}">
                  <a16:creationId xmlns:a16="http://schemas.microsoft.com/office/drawing/2014/main" id="{8B352C38-6CD2-410F-B45F-8BF3E4A14852}"/>
                </a:ext>
              </a:extLst>
            </p:cNvPr>
            <p:cNvSpPr/>
            <p:nvPr/>
          </p:nvSpPr>
          <p:spPr>
            <a:xfrm>
              <a:off x="8774864" y="2325991"/>
              <a:ext cx="2125883" cy="34447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b="1" dirty="0">
                  <a:solidFill>
                    <a:schemeClr val="bg1"/>
                  </a:solidFill>
                </a:rPr>
                <a:t>&lt;/&gt;</a:t>
              </a:r>
              <a:r>
                <a:rPr lang="en-US" dirty="0">
                  <a:solidFill>
                    <a:schemeClr val="bg1"/>
                  </a:solidFill>
                </a:rPr>
                <a:t> </a:t>
              </a:r>
              <a:r>
                <a:rPr lang="en-US" dirty="0" err="1">
                  <a:solidFill>
                    <a:schemeClr val="bg1"/>
                  </a:solidFill>
                </a:rPr>
                <a:t>kubelet</a:t>
              </a:r>
              <a:endParaRPr lang="en-US" dirty="0">
                <a:solidFill>
                  <a:schemeClr val="bg1"/>
                </a:solidFill>
              </a:endParaRPr>
            </a:p>
          </p:txBody>
        </p:sp>
        <p:sp>
          <p:nvSpPr>
            <p:cNvPr id="14" name="Rectangle 13">
              <a:extLst>
                <a:ext uri="{FF2B5EF4-FFF2-40B4-BE49-F238E27FC236}">
                  <a16:creationId xmlns:a16="http://schemas.microsoft.com/office/drawing/2014/main" id="{9B82370A-7278-4779-9152-3E2F7A7CDAF7}"/>
                </a:ext>
              </a:extLst>
            </p:cNvPr>
            <p:cNvSpPr/>
            <p:nvPr/>
          </p:nvSpPr>
          <p:spPr>
            <a:xfrm>
              <a:off x="8774864" y="2325991"/>
              <a:ext cx="2125883" cy="344473"/>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755FE81B-B88A-4F95-BD7A-76FC8174F257}"/>
              </a:ext>
            </a:extLst>
          </p:cNvPr>
          <p:cNvGrpSpPr/>
          <p:nvPr/>
        </p:nvGrpSpPr>
        <p:grpSpPr>
          <a:xfrm>
            <a:off x="1880829" y="3435012"/>
            <a:ext cx="2125883" cy="242234"/>
            <a:chOff x="1934515" y="2874195"/>
            <a:chExt cx="2125883" cy="350628"/>
          </a:xfrm>
        </p:grpSpPr>
        <p:sp>
          <p:nvSpPr>
            <p:cNvPr id="16" name="Rectangle 15">
              <a:extLst>
                <a:ext uri="{FF2B5EF4-FFF2-40B4-BE49-F238E27FC236}">
                  <a16:creationId xmlns:a16="http://schemas.microsoft.com/office/drawing/2014/main" id="{DF0C87C7-685C-40D4-8E5E-BA86D952122F}"/>
                </a:ext>
              </a:extLst>
            </p:cNvPr>
            <p:cNvSpPr/>
            <p:nvPr/>
          </p:nvSpPr>
          <p:spPr>
            <a:xfrm>
              <a:off x="1934515" y="2880350"/>
              <a:ext cx="2125883" cy="34447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err="1">
                  <a:solidFill>
                    <a:schemeClr val="bg1"/>
                  </a:solidFill>
                </a:rPr>
                <a:t>etcd</a:t>
              </a:r>
              <a:endParaRPr lang="en-US" dirty="0">
                <a:solidFill>
                  <a:schemeClr val="bg1"/>
                </a:solidFill>
              </a:endParaRPr>
            </a:p>
          </p:txBody>
        </p:sp>
        <p:sp>
          <p:nvSpPr>
            <p:cNvPr id="17" name="Rectangle 16">
              <a:extLst>
                <a:ext uri="{FF2B5EF4-FFF2-40B4-BE49-F238E27FC236}">
                  <a16:creationId xmlns:a16="http://schemas.microsoft.com/office/drawing/2014/main" id="{729DAC74-2988-4F0D-BBD3-F4F7EAB36251}"/>
                </a:ext>
              </a:extLst>
            </p:cNvPr>
            <p:cNvSpPr/>
            <p:nvPr/>
          </p:nvSpPr>
          <p:spPr>
            <a:xfrm>
              <a:off x="1934515" y="2880350"/>
              <a:ext cx="2125883" cy="344473"/>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pic>
          <p:nvPicPr>
            <p:cNvPr id="18" name="Picture 2" descr="etcd-horizontal-color.png">
              <a:extLst>
                <a:ext uri="{FF2B5EF4-FFF2-40B4-BE49-F238E27FC236}">
                  <a16:creationId xmlns:a16="http://schemas.microsoft.com/office/drawing/2014/main" id="{1B3E422C-37DE-4743-BA9D-1D2AA500D66C}"/>
                </a:ext>
              </a:extLst>
            </p:cNvPr>
            <p:cNvPicPr>
              <a:picLocks noChangeAspect="1" noChangeArrowheads="1"/>
            </p:cNvPicPr>
            <p:nvPr/>
          </p:nvPicPr>
          <p:blipFill rotWithShape="1">
            <a:blip r:embed="rId5">
              <a:lum bright="70000" contrast="-70000"/>
              <a:extLst>
                <a:ext uri="{28A0092B-C50C-407E-A947-70E740481C1C}">
                  <a14:useLocalDpi xmlns:a14="http://schemas.microsoft.com/office/drawing/2010/main" val="0"/>
                </a:ext>
              </a:extLst>
            </a:blip>
            <a:srcRect r="66560" b="-10742"/>
            <a:stretch/>
          </p:blipFill>
          <p:spPr bwMode="auto">
            <a:xfrm>
              <a:off x="1976057" y="2874195"/>
              <a:ext cx="291858" cy="3444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50D98675-AAD5-401C-9E55-58FDA63DB5FB}"/>
              </a:ext>
            </a:extLst>
          </p:cNvPr>
          <p:cNvGrpSpPr/>
          <p:nvPr/>
        </p:nvGrpSpPr>
        <p:grpSpPr>
          <a:xfrm>
            <a:off x="4799876" y="5202343"/>
            <a:ext cx="2870520" cy="266521"/>
            <a:chOff x="8285160" y="4089704"/>
            <a:chExt cx="2870520" cy="385782"/>
          </a:xfrm>
        </p:grpSpPr>
        <p:sp>
          <p:nvSpPr>
            <p:cNvPr id="20" name="Rectangle 19">
              <a:extLst>
                <a:ext uri="{FF2B5EF4-FFF2-40B4-BE49-F238E27FC236}">
                  <a16:creationId xmlns:a16="http://schemas.microsoft.com/office/drawing/2014/main" id="{12DA700C-755D-43C5-AA43-523A24CD040B}"/>
                </a:ext>
              </a:extLst>
            </p:cNvPr>
            <p:cNvSpPr/>
            <p:nvPr/>
          </p:nvSpPr>
          <p:spPr>
            <a:xfrm>
              <a:off x="8285160" y="4089704"/>
              <a:ext cx="2870520" cy="385782"/>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Container Runtime</a:t>
              </a:r>
            </a:p>
          </p:txBody>
        </p:sp>
        <p:sp>
          <p:nvSpPr>
            <p:cNvPr id="21" name="Rectangle 20">
              <a:extLst>
                <a:ext uri="{FF2B5EF4-FFF2-40B4-BE49-F238E27FC236}">
                  <a16:creationId xmlns:a16="http://schemas.microsoft.com/office/drawing/2014/main" id="{05462897-07C7-490C-8722-DC241AED3FDD}"/>
                </a:ext>
              </a:extLst>
            </p:cNvPr>
            <p:cNvSpPr/>
            <p:nvPr/>
          </p:nvSpPr>
          <p:spPr>
            <a:xfrm>
              <a:off x="8285160" y="4089704"/>
              <a:ext cx="2870520" cy="385782"/>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nvGrpSpPr>
            <p:cNvPr id="22" name="Group 21">
              <a:extLst>
                <a:ext uri="{FF2B5EF4-FFF2-40B4-BE49-F238E27FC236}">
                  <a16:creationId xmlns:a16="http://schemas.microsoft.com/office/drawing/2014/main" id="{DBE709A7-B2A7-4D15-A4B1-3A7298A134D3}"/>
                </a:ext>
              </a:extLst>
            </p:cNvPr>
            <p:cNvGrpSpPr/>
            <p:nvPr/>
          </p:nvGrpSpPr>
          <p:grpSpPr>
            <a:xfrm>
              <a:off x="8314303" y="4153328"/>
              <a:ext cx="431880" cy="258533"/>
              <a:chOff x="3080657" y="943337"/>
              <a:chExt cx="6657703" cy="3985449"/>
            </a:xfrm>
          </p:grpSpPr>
          <p:pic>
            <p:nvPicPr>
              <p:cNvPr id="23" name="Picture 22">
                <a:extLst>
                  <a:ext uri="{FF2B5EF4-FFF2-40B4-BE49-F238E27FC236}">
                    <a16:creationId xmlns:a16="http://schemas.microsoft.com/office/drawing/2014/main" id="{D063A5AB-A0B5-4174-AF5F-3775A5A25352}"/>
                  </a:ext>
                </a:extLst>
              </p:cNvPr>
              <p:cNvPicPr>
                <a:picLocks noChangeAspect="1"/>
              </p:cNvPicPr>
              <p:nvPr/>
            </p:nvPicPr>
            <p:blipFill rotWithShape="1">
              <a:blip r:embed="rId6">
                <a:extLst>
                  <a:ext uri="{28A0092B-C50C-407E-A947-70E740481C1C}">
                    <a14:useLocalDpi xmlns:a14="http://schemas.microsoft.com/office/drawing/2010/main" val="0"/>
                  </a:ext>
                </a:extLst>
              </a:blip>
              <a:srcRect t="-844" b="29579"/>
              <a:stretch/>
            </p:blipFill>
            <p:spPr>
              <a:xfrm>
                <a:off x="3080657" y="943337"/>
                <a:ext cx="6657703" cy="3985449"/>
              </a:xfrm>
              <a:prstGeom prst="rect">
                <a:avLst/>
              </a:prstGeom>
            </p:spPr>
          </p:pic>
          <p:pic>
            <p:nvPicPr>
              <p:cNvPr id="24" name="Picture 23">
                <a:extLst>
                  <a:ext uri="{FF2B5EF4-FFF2-40B4-BE49-F238E27FC236}">
                    <a16:creationId xmlns:a16="http://schemas.microsoft.com/office/drawing/2014/main" id="{CED1B99D-EB39-4FF6-864F-6320B5045DB0}"/>
                  </a:ext>
                </a:extLst>
              </p:cNvPr>
              <p:cNvPicPr>
                <a:picLocks noChangeAspect="1"/>
              </p:cNvPicPr>
              <p:nvPr/>
            </p:nvPicPr>
            <p:blipFill rotWithShape="1">
              <a:blip r:embed="rId6">
                <a:extLst>
                  <a:ext uri="{28A0092B-C50C-407E-A947-70E740481C1C}">
                    <a14:useLocalDpi xmlns:a14="http://schemas.microsoft.com/office/drawing/2010/main" val="0"/>
                  </a:ext>
                </a:extLst>
              </a:blip>
              <a:srcRect l="66580" b="29580"/>
              <a:stretch/>
            </p:blipFill>
            <p:spPr>
              <a:xfrm>
                <a:off x="7513320" y="990600"/>
                <a:ext cx="2225040" cy="3938186"/>
              </a:xfrm>
              <a:prstGeom prst="rect">
                <a:avLst/>
              </a:prstGeom>
            </p:spPr>
          </p:pic>
        </p:grpSp>
      </p:grpSp>
      <p:grpSp>
        <p:nvGrpSpPr>
          <p:cNvPr id="25" name="Group 24">
            <a:extLst>
              <a:ext uri="{FF2B5EF4-FFF2-40B4-BE49-F238E27FC236}">
                <a16:creationId xmlns:a16="http://schemas.microsoft.com/office/drawing/2014/main" id="{C8D3B7B7-3222-47B2-B22E-5B62E20BDACC}"/>
              </a:ext>
            </a:extLst>
          </p:cNvPr>
          <p:cNvGrpSpPr/>
          <p:nvPr/>
        </p:nvGrpSpPr>
        <p:grpSpPr>
          <a:xfrm>
            <a:off x="1875670" y="3842286"/>
            <a:ext cx="2131042" cy="258380"/>
            <a:chOff x="1929356" y="3436125"/>
            <a:chExt cx="2131042" cy="373999"/>
          </a:xfrm>
        </p:grpSpPr>
        <p:sp>
          <p:nvSpPr>
            <p:cNvPr id="26" name="Rectangle 25">
              <a:extLst>
                <a:ext uri="{FF2B5EF4-FFF2-40B4-BE49-F238E27FC236}">
                  <a16:creationId xmlns:a16="http://schemas.microsoft.com/office/drawing/2014/main" id="{2DA975C5-9D5D-4B3A-BC60-6945AB16034D}"/>
                </a:ext>
              </a:extLst>
            </p:cNvPr>
            <p:cNvSpPr/>
            <p:nvPr/>
          </p:nvSpPr>
          <p:spPr>
            <a:xfrm>
              <a:off x="1934515" y="3436125"/>
              <a:ext cx="2125883" cy="34447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node-controller</a:t>
              </a:r>
            </a:p>
          </p:txBody>
        </p:sp>
        <p:sp>
          <p:nvSpPr>
            <p:cNvPr id="27" name="Rectangle 26">
              <a:extLst>
                <a:ext uri="{FF2B5EF4-FFF2-40B4-BE49-F238E27FC236}">
                  <a16:creationId xmlns:a16="http://schemas.microsoft.com/office/drawing/2014/main" id="{5B3E55EF-C29F-4AF2-9852-2D2572F8FABE}"/>
                </a:ext>
              </a:extLst>
            </p:cNvPr>
            <p:cNvSpPr/>
            <p:nvPr/>
          </p:nvSpPr>
          <p:spPr>
            <a:xfrm>
              <a:off x="1934515" y="3436125"/>
              <a:ext cx="2125883" cy="344473"/>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pic>
          <p:nvPicPr>
            <p:cNvPr id="28" name="Graphic 27" descr="Single gear">
              <a:extLst>
                <a:ext uri="{FF2B5EF4-FFF2-40B4-BE49-F238E27FC236}">
                  <a16:creationId xmlns:a16="http://schemas.microsoft.com/office/drawing/2014/main" id="{90287C03-1F3B-40CD-9304-7AF82D863A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9356" y="3471565"/>
              <a:ext cx="338559" cy="338559"/>
            </a:xfrm>
            <a:prstGeom prst="rect">
              <a:avLst/>
            </a:prstGeom>
          </p:spPr>
        </p:pic>
      </p:grpSp>
      <p:grpSp>
        <p:nvGrpSpPr>
          <p:cNvPr id="29" name="Group 28">
            <a:extLst>
              <a:ext uri="{FF2B5EF4-FFF2-40B4-BE49-F238E27FC236}">
                <a16:creationId xmlns:a16="http://schemas.microsoft.com/office/drawing/2014/main" id="{E2AA96AB-4563-4520-8EC2-BC6A87462D3C}"/>
              </a:ext>
            </a:extLst>
          </p:cNvPr>
          <p:cNvGrpSpPr/>
          <p:nvPr/>
        </p:nvGrpSpPr>
        <p:grpSpPr>
          <a:xfrm>
            <a:off x="1875670" y="4303175"/>
            <a:ext cx="2131042" cy="241375"/>
            <a:chOff x="1929356" y="3949470"/>
            <a:chExt cx="2131042" cy="349385"/>
          </a:xfrm>
        </p:grpSpPr>
        <p:sp>
          <p:nvSpPr>
            <p:cNvPr id="30" name="Rectangle 29">
              <a:extLst>
                <a:ext uri="{FF2B5EF4-FFF2-40B4-BE49-F238E27FC236}">
                  <a16:creationId xmlns:a16="http://schemas.microsoft.com/office/drawing/2014/main" id="{E521975A-D218-4192-837F-678626445332}"/>
                </a:ext>
              </a:extLst>
            </p:cNvPr>
            <p:cNvSpPr/>
            <p:nvPr/>
          </p:nvSpPr>
          <p:spPr>
            <a:xfrm>
              <a:off x="1934515" y="3954377"/>
              <a:ext cx="2125883" cy="34447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   replica-controller</a:t>
              </a:r>
            </a:p>
          </p:txBody>
        </p:sp>
        <p:sp>
          <p:nvSpPr>
            <p:cNvPr id="31" name="Rectangle 30">
              <a:extLst>
                <a:ext uri="{FF2B5EF4-FFF2-40B4-BE49-F238E27FC236}">
                  <a16:creationId xmlns:a16="http://schemas.microsoft.com/office/drawing/2014/main" id="{98BA3487-825F-4785-B9F0-8C255051FE7D}"/>
                </a:ext>
              </a:extLst>
            </p:cNvPr>
            <p:cNvSpPr/>
            <p:nvPr/>
          </p:nvSpPr>
          <p:spPr>
            <a:xfrm>
              <a:off x="1934515" y="3954382"/>
              <a:ext cx="2125883" cy="344473"/>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pic>
          <p:nvPicPr>
            <p:cNvPr id="32" name="Graphic 31" descr="Single gear">
              <a:extLst>
                <a:ext uri="{FF2B5EF4-FFF2-40B4-BE49-F238E27FC236}">
                  <a16:creationId xmlns:a16="http://schemas.microsoft.com/office/drawing/2014/main" id="{2B814DA7-50FE-4640-8105-069A7AB5B7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9356" y="3949470"/>
              <a:ext cx="338559" cy="338559"/>
            </a:xfrm>
            <a:prstGeom prst="rect">
              <a:avLst/>
            </a:prstGeom>
          </p:spPr>
        </p:pic>
      </p:grpSp>
      <p:sp>
        <p:nvSpPr>
          <p:cNvPr id="35" name="Rectangle 34">
            <a:extLst>
              <a:ext uri="{FF2B5EF4-FFF2-40B4-BE49-F238E27FC236}">
                <a16:creationId xmlns:a16="http://schemas.microsoft.com/office/drawing/2014/main" id="{EC2FA60E-4F56-415C-B166-6CD911F5BB93}"/>
              </a:ext>
            </a:extLst>
          </p:cNvPr>
          <p:cNvSpPr/>
          <p:nvPr/>
        </p:nvSpPr>
        <p:spPr>
          <a:xfrm>
            <a:off x="8112936" y="1811045"/>
            <a:ext cx="2870520" cy="4163627"/>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b="1" dirty="0">
                <a:solidFill>
                  <a:schemeClr val="bg1"/>
                </a:solidFill>
                <a:effectLst>
                  <a:glow rad="228600">
                    <a:schemeClr val="accent2">
                      <a:satMod val="175000"/>
                      <a:alpha val="40000"/>
                    </a:schemeClr>
                  </a:glow>
                </a:effectLst>
              </a:rPr>
              <a:t>Worker Node 2</a:t>
            </a:r>
          </a:p>
        </p:txBody>
      </p:sp>
      <p:pic>
        <p:nvPicPr>
          <p:cNvPr id="36" name="Picture 35" descr="Related image">
            <a:extLst>
              <a:ext uri="{FF2B5EF4-FFF2-40B4-BE49-F238E27FC236}">
                <a16:creationId xmlns:a16="http://schemas.microsoft.com/office/drawing/2014/main" id="{6930962F-6BC7-48DC-A267-30D0EB6FDAE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8113399" y="5485431"/>
            <a:ext cx="489241" cy="489241"/>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EEA34AD4-3781-4C24-B2D5-F55A83A5D589}"/>
              </a:ext>
            </a:extLst>
          </p:cNvPr>
          <p:cNvGrpSpPr/>
          <p:nvPr/>
        </p:nvGrpSpPr>
        <p:grpSpPr>
          <a:xfrm>
            <a:off x="8449171" y="4769405"/>
            <a:ext cx="2125883" cy="237982"/>
            <a:chOff x="8774864" y="2325991"/>
            <a:chExt cx="2125883" cy="344473"/>
          </a:xfrm>
        </p:grpSpPr>
        <p:sp>
          <p:nvSpPr>
            <p:cNvPr id="38" name="Rectangle 37">
              <a:extLst>
                <a:ext uri="{FF2B5EF4-FFF2-40B4-BE49-F238E27FC236}">
                  <a16:creationId xmlns:a16="http://schemas.microsoft.com/office/drawing/2014/main" id="{4C48D391-D989-4BE8-B742-A59F91B274B8}"/>
                </a:ext>
              </a:extLst>
            </p:cNvPr>
            <p:cNvSpPr/>
            <p:nvPr/>
          </p:nvSpPr>
          <p:spPr>
            <a:xfrm>
              <a:off x="8774864" y="2325991"/>
              <a:ext cx="2125883" cy="34447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b="1" dirty="0">
                  <a:solidFill>
                    <a:schemeClr val="bg1"/>
                  </a:solidFill>
                </a:rPr>
                <a:t>&lt;/&gt;</a:t>
              </a:r>
              <a:r>
                <a:rPr lang="en-US" dirty="0">
                  <a:solidFill>
                    <a:schemeClr val="bg1"/>
                  </a:solidFill>
                </a:rPr>
                <a:t> </a:t>
              </a:r>
              <a:r>
                <a:rPr lang="en-US" dirty="0" err="1">
                  <a:solidFill>
                    <a:schemeClr val="bg1"/>
                  </a:solidFill>
                </a:rPr>
                <a:t>kubelet</a:t>
              </a:r>
              <a:endParaRPr lang="en-US" dirty="0">
                <a:solidFill>
                  <a:schemeClr val="bg1"/>
                </a:solidFill>
              </a:endParaRPr>
            </a:p>
          </p:txBody>
        </p:sp>
        <p:sp>
          <p:nvSpPr>
            <p:cNvPr id="39" name="Rectangle 38">
              <a:extLst>
                <a:ext uri="{FF2B5EF4-FFF2-40B4-BE49-F238E27FC236}">
                  <a16:creationId xmlns:a16="http://schemas.microsoft.com/office/drawing/2014/main" id="{A5395A3C-2DD4-467B-9D2A-D9C68BF6738F}"/>
                </a:ext>
              </a:extLst>
            </p:cNvPr>
            <p:cNvSpPr/>
            <p:nvPr/>
          </p:nvSpPr>
          <p:spPr>
            <a:xfrm>
              <a:off x="8774864" y="2325991"/>
              <a:ext cx="2125883" cy="344473"/>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grpSp>
        <p:nvGrpSpPr>
          <p:cNvPr id="40" name="Group 39">
            <a:extLst>
              <a:ext uri="{FF2B5EF4-FFF2-40B4-BE49-F238E27FC236}">
                <a16:creationId xmlns:a16="http://schemas.microsoft.com/office/drawing/2014/main" id="{B7FF3EDB-3AD8-4FBB-873B-2BCEA9A957BD}"/>
              </a:ext>
            </a:extLst>
          </p:cNvPr>
          <p:cNvGrpSpPr/>
          <p:nvPr/>
        </p:nvGrpSpPr>
        <p:grpSpPr>
          <a:xfrm>
            <a:off x="8112936" y="5202343"/>
            <a:ext cx="2870520" cy="266521"/>
            <a:chOff x="8285160" y="4089704"/>
            <a:chExt cx="2870520" cy="385782"/>
          </a:xfrm>
        </p:grpSpPr>
        <p:sp>
          <p:nvSpPr>
            <p:cNvPr id="41" name="Rectangle 40">
              <a:extLst>
                <a:ext uri="{FF2B5EF4-FFF2-40B4-BE49-F238E27FC236}">
                  <a16:creationId xmlns:a16="http://schemas.microsoft.com/office/drawing/2014/main" id="{EEB458E9-8601-4736-803D-7841F66A72EE}"/>
                </a:ext>
              </a:extLst>
            </p:cNvPr>
            <p:cNvSpPr/>
            <p:nvPr/>
          </p:nvSpPr>
          <p:spPr>
            <a:xfrm>
              <a:off x="8285160" y="4089704"/>
              <a:ext cx="2870520" cy="385782"/>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Container Runtime</a:t>
              </a:r>
            </a:p>
          </p:txBody>
        </p:sp>
        <p:sp>
          <p:nvSpPr>
            <p:cNvPr id="42" name="Rectangle 41">
              <a:extLst>
                <a:ext uri="{FF2B5EF4-FFF2-40B4-BE49-F238E27FC236}">
                  <a16:creationId xmlns:a16="http://schemas.microsoft.com/office/drawing/2014/main" id="{242C3E33-4D74-487F-AE69-9312DA8EDA65}"/>
                </a:ext>
              </a:extLst>
            </p:cNvPr>
            <p:cNvSpPr/>
            <p:nvPr/>
          </p:nvSpPr>
          <p:spPr>
            <a:xfrm>
              <a:off x="8285160" y="4089704"/>
              <a:ext cx="2870520" cy="385782"/>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nvGrpSpPr>
            <p:cNvPr id="43" name="Group 42">
              <a:extLst>
                <a:ext uri="{FF2B5EF4-FFF2-40B4-BE49-F238E27FC236}">
                  <a16:creationId xmlns:a16="http://schemas.microsoft.com/office/drawing/2014/main" id="{285B6055-F617-4E8C-B158-A235EB862A3E}"/>
                </a:ext>
              </a:extLst>
            </p:cNvPr>
            <p:cNvGrpSpPr/>
            <p:nvPr/>
          </p:nvGrpSpPr>
          <p:grpSpPr>
            <a:xfrm>
              <a:off x="8314303" y="4153328"/>
              <a:ext cx="431880" cy="258533"/>
              <a:chOff x="3080657" y="943337"/>
              <a:chExt cx="6657703" cy="3985449"/>
            </a:xfrm>
          </p:grpSpPr>
          <p:pic>
            <p:nvPicPr>
              <p:cNvPr id="44" name="Picture 43">
                <a:extLst>
                  <a:ext uri="{FF2B5EF4-FFF2-40B4-BE49-F238E27FC236}">
                    <a16:creationId xmlns:a16="http://schemas.microsoft.com/office/drawing/2014/main" id="{7A6008D7-ABF7-4B1D-8920-8C469C88F7EB}"/>
                  </a:ext>
                </a:extLst>
              </p:cNvPr>
              <p:cNvPicPr>
                <a:picLocks noChangeAspect="1"/>
              </p:cNvPicPr>
              <p:nvPr/>
            </p:nvPicPr>
            <p:blipFill rotWithShape="1">
              <a:blip r:embed="rId6">
                <a:extLst>
                  <a:ext uri="{28A0092B-C50C-407E-A947-70E740481C1C}">
                    <a14:useLocalDpi xmlns:a14="http://schemas.microsoft.com/office/drawing/2010/main" val="0"/>
                  </a:ext>
                </a:extLst>
              </a:blip>
              <a:srcRect t="-844" b="29579"/>
              <a:stretch/>
            </p:blipFill>
            <p:spPr>
              <a:xfrm>
                <a:off x="3080657" y="943337"/>
                <a:ext cx="6657703" cy="3985449"/>
              </a:xfrm>
              <a:prstGeom prst="rect">
                <a:avLst/>
              </a:prstGeom>
            </p:spPr>
          </p:pic>
          <p:pic>
            <p:nvPicPr>
              <p:cNvPr id="45" name="Picture 44">
                <a:extLst>
                  <a:ext uri="{FF2B5EF4-FFF2-40B4-BE49-F238E27FC236}">
                    <a16:creationId xmlns:a16="http://schemas.microsoft.com/office/drawing/2014/main" id="{2D7AF8C1-9D31-4024-97A2-A684E64B5856}"/>
                  </a:ext>
                </a:extLst>
              </p:cNvPr>
              <p:cNvPicPr>
                <a:picLocks noChangeAspect="1"/>
              </p:cNvPicPr>
              <p:nvPr/>
            </p:nvPicPr>
            <p:blipFill rotWithShape="1">
              <a:blip r:embed="rId6">
                <a:extLst>
                  <a:ext uri="{28A0092B-C50C-407E-A947-70E740481C1C}">
                    <a14:useLocalDpi xmlns:a14="http://schemas.microsoft.com/office/drawing/2010/main" val="0"/>
                  </a:ext>
                </a:extLst>
              </a:blip>
              <a:srcRect l="66580" b="29580"/>
              <a:stretch/>
            </p:blipFill>
            <p:spPr>
              <a:xfrm>
                <a:off x="7513320" y="990600"/>
                <a:ext cx="2225040" cy="3938186"/>
              </a:xfrm>
              <a:prstGeom prst="rect">
                <a:avLst/>
              </a:prstGeom>
            </p:spPr>
          </p:pic>
        </p:grpSp>
      </p:grpSp>
      <p:grpSp>
        <p:nvGrpSpPr>
          <p:cNvPr id="58" name="Group 57">
            <a:extLst>
              <a:ext uri="{FF2B5EF4-FFF2-40B4-BE49-F238E27FC236}">
                <a16:creationId xmlns:a16="http://schemas.microsoft.com/office/drawing/2014/main" id="{E92E567F-CA5E-4EE4-8D66-AD3313B82CBF}"/>
              </a:ext>
            </a:extLst>
          </p:cNvPr>
          <p:cNvGrpSpPr/>
          <p:nvPr/>
        </p:nvGrpSpPr>
        <p:grpSpPr>
          <a:xfrm>
            <a:off x="1486816" y="5178164"/>
            <a:ext cx="2870520" cy="266521"/>
            <a:chOff x="8285160" y="4089704"/>
            <a:chExt cx="2870520" cy="385782"/>
          </a:xfrm>
        </p:grpSpPr>
        <p:sp>
          <p:nvSpPr>
            <p:cNvPr id="59" name="Rectangle 58">
              <a:extLst>
                <a:ext uri="{FF2B5EF4-FFF2-40B4-BE49-F238E27FC236}">
                  <a16:creationId xmlns:a16="http://schemas.microsoft.com/office/drawing/2014/main" id="{B09127EC-A578-4FAE-A7FC-4A9873AE50CC}"/>
                </a:ext>
              </a:extLst>
            </p:cNvPr>
            <p:cNvSpPr/>
            <p:nvPr/>
          </p:nvSpPr>
          <p:spPr>
            <a:xfrm>
              <a:off x="8285160" y="4089704"/>
              <a:ext cx="2870520" cy="385782"/>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Container Runtime</a:t>
              </a:r>
            </a:p>
          </p:txBody>
        </p:sp>
        <p:sp>
          <p:nvSpPr>
            <p:cNvPr id="60" name="Rectangle 59">
              <a:extLst>
                <a:ext uri="{FF2B5EF4-FFF2-40B4-BE49-F238E27FC236}">
                  <a16:creationId xmlns:a16="http://schemas.microsoft.com/office/drawing/2014/main" id="{4B70C961-F7DE-436B-AA8B-B0EB4D3F4E52}"/>
                </a:ext>
              </a:extLst>
            </p:cNvPr>
            <p:cNvSpPr/>
            <p:nvPr/>
          </p:nvSpPr>
          <p:spPr>
            <a:xfrm>
              <a:off x="8285160" y="4089704"/>
              <a:ext cx="2870520" cy="385782"/>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nvGrpSpPr>
            <p:cNvPr id="61" name="Group 60">
              <a:extLst>
                <a:ext uri="{FF2B5EF4-FFF2-40B4-BE49-F238E27FC236}">
                  <a16:creationId xmlns:a16="http://schemas.microsoft.com/office/drawing/2014/main" id="{7EC48988-B208-42F5-B6AB-2552285ED646}"/>
                </a:ext>
              </a:extLst>
            </p:cNvPr>
            <p:cNvGrpSpPr/>
            <p:nvPr/>
          </p:nvGrpSpPr>
          <p:grpSpPr>
            <a:xfrm>
              <a:off x="8314303" y="4153328"/>
              <a:ext cx="431880" cy="258533"/>
              <a:chOff x="3080657" y="943337"/>
              <a:chExt cx="6657703" cy="3985449"/>
            </a:xfrm>
          </p:grpSpPr>
          <p:pic>
            <p:nvPicPr>
              <p:cNvPr id="62" name="Picture 61">
                <a:extLst>
                  <a:ext uri="{FF2B5EF4-FFF2-40B4-BE49-F238E27FC236}">
                    <a16:creationId xmlns:a16="http://schemas.microsoft.com/office/drawing/2014/main" id="{FCC7F8F8-4CFC-4E48-884C-E2E1E61F4498}"/>
                  </a:ext>
                </a:extLst>
              </p:cNvPr>
              <p:cNvPicPr>
                <a:picLocks noChangeAspect="1"/>
              </p:cNvPicPr>
              <p:nvPr/>
            </p:nvPicPr>
            <p:blipFill rotWithShape="1">
              <a:blip r:embed="rId6">
                <a:extLst>
                  <a:ext uri="{28A0092B-C50C-407E-A947-70E740481C1C}">
                    <a14:useLocalDpi xmlns:a14="http://schemas.microsoft.com/office/drawing/2010/main" val="0"/>
                  </a:ext>
                </a:extLst>
              </a:blip>
              <a:srcRect t="-844" b="29579"/>
              <a:stretch/>
            </p:blipFill>
            <p:spPr>
              <a:xfrm>
                <a:off x="3080657" y="943337"/>
                <a:ext cx="6657703" cy="3985449"/>
              </a:xfrm>
              <a:prstGeom prst="rect">
                <a:avLst/>
              </a:prstGeom>
            </p:spPr>
          </p:pic>
          <p:pic>
            <p:nvPicPr>
              <p:cNvPr id="63" name="Picture 62">
                <a:extLst>
                  <a:ext uri="{FF2B5EF4-FFF2-40B4-BE49-F238E27FC236}">
                    <a16:creationId xmlns:a16="http://schemas.microsoft.com/office/drawing/2014/main" id="{AAA437EC-8CA8-475D-B42F-7BF23CEB02E6}"/>
                  </a:ext>
                </a:extLst>
              </p:cNvPr>
              <p:cNvPicPr>
                <a:picLocks noChangeAspect="1"/>
              </p:cNvPicPr>
              <p:nvPr/>
            </p:nvPicPr>
            <p:blipFill rotWithShape="1">
              <a:blip r:embed="rId6">
                <a:extLst>
                  <a:ext uri="{28A0092B-C50C-407E-A947-70E740481C1C}">
                    <a14:useLocalDpi xmlns:a14="http://schemas.microsoft.com/office/drawing/2010/main" val="0"/>
                  </a:ext>
                </a:extLst>
              </a:blip>
              <a:srcRect l="66580" b="29580"/>
              <a:stretch/>
            </p:blipFill>
            <p:spPr>
              <a:xfrm>
                <a:off x="7513320" y="990600"/>
                <a:ext cx="2225040" cy="3938186"/>
              </a:xfrm>
              <a:prstGeom prst="rect">
                <a:avLst/>
              </a:prstGeom>
            </p:spPr>
          </p:pic>
        </p:grpSp>
      </p:grpSp>
      <p:grpSp>
        <p:nvGrpSpPr>
          <p:cNvPr id="64" name="Group 63">
            <a:extLst>
              <a:ext uri="{FF2B5EF4-FFF2-40B4-BE49-F238E27FC236}">
                <a16:creationId xmlns:a16="http://schemas.microsoft.com/office/drawing/2014/main" id="{F934838E-B088-4690-99EF-8F8BBE87EDF6}"/>
              </a:ext>
            </a:extLst>
          </p:cNvPr>
          <p:cNvGrpSpPr/>
          <p:nvPr/>
        </p:nvGrpSpPr>
        <p:grpSpPr>
          <a:xfrm>
            <a:off x="5241379" y="4769406"/>
            <a:ext cx="2125883" cy="237982"/>
            <a:chOff x="8774864" y="2325991"/>
            <a:chExt cx="2125883" cy="344473"/>
          </a:xfrm>
        </p:grpSpPr>
        <p:sp>
          <p:nvSpPr>
            <p:cNvPr id="65" name="Rectangle 64">
              <a:extLst>
                <a:ext uri="{FF2B5EF4-FFF2-40B4-BE49-F238E27FC236}">
                  <a16:creationId xmlns:a16="http://schemas.microsoft.com/office/drawing/2014/main" id="{26302AE5-5869-422F-B8D7-E1D983AC8E9C}"/>
                </a:ext>
              </a:extLst>
            </p:cNvPr>
            <p:cNvSpPr/>
            <p:nvPr/>
          </p:nvSpPr>
          <p:spPr>
            <a:xfrm>
              <a:off x="8774864" y="2325991"/>
              <a:ext cx="2125883" cy="34447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b="1" dirty="0">
                  <a:solidFill>
                    <a:schemeClr val="bg1"/>
                  </a:solidFill>
                </a:rPr>
                <a:t>&lt;/&gt;</a:t>
              </a:r>
              <a:r>
                <a:rPr lang="en-US" dirty="0">
                  <a:solidFill>
                    <a:schemeClr val="bg1"/>
                  </a:solidFill>
                </a:rPr>
                <a:t> </a:t>
              </a:r>
              <a:r>
                <a:rPr lang="en-US" dirty="0" err="1">
                  <a:solidFill>
                    <a:schemeClr val="bg1"/>
                  </a:solidFill>
                </a:rPr>
                <a:t>kubelet</a:t>
              </a:r>
              <a:endParaRPr lang="en-US" dirty="0">
                <a:solidFill>
                  <a:schemeClr val="bg1"/>
                </a:solidFill>
              </a:endParaRPr>
            </a:p>
          </p:txBody>
        </p:sp>
        <p:sp>
          <p:nvSpPr>
            <p:cNvPr id="66" name="Rectangle 65">
              <a:extLst>
                <a:ext uri="{FF2B5EF4-FFF2-40B4-BE49-F238E27FC236}">
                  <a16:creationId xmlns:a16="http://schemas.microsoft.com/office/drawing/2014/main" id="{DD6AE6E9-8258-4179-A8A1-1897F8B439DE}"/>
                </a:ext>
              </a:extLst>
            </p:cNvPr>
            <p:cNvSpPr/>
            <p:nvPr/>
          </p:nvSpPr>
          <p:spPr>
            <a:xfrm>
              <a:off x="8774864" y="2325991"/>
              <a:ext cx="2125883" cy="344473"/>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grpSp>
        <p:nvGrpSpPr>
          <p:cNvPr id="67" name="Group 66">
            <a:extLst>
              <a:ext uri="{FF2B5EF4-FFF2-40B4-BE49-F238E27FC236}">
                <a16:creationId xmlns:a16="http://schemas.microsoft.com/office/drawing/2014/main" id="{54C0C98B-48A1-423D-9EAA-4A70922CBD0A}"/>
              </a:ext>
            </a:extLst>
          </p:cNvPr>
          <p:cNvGrpSpPr/>
          <p:nvPr/>
        </p:nvGrpSpPr>
        <p:grpSpPr>
          <a:xfrm>
            <a:off x="1880829" y="2586825"/>
            <a:ext cx="2125883" cy="237982"/>
            <a:chOff x="1934515" y="2325991"/>
            <a:chExt cx="2125883" cy="344473"/>
          </a:xfrm>
        </p:grpSpPr>
        <p:sp>
          <p:nvSpPr>
            <p:cNvPr id="68" name="Rectangle 67">
              <a:extLst>
                <a:ext uri="{FF2B5EF4-FFF2-40B4-BE49-F238E27FC236}">
                  <a16:creationId xmlns:a16="http://schemas.microsoft.com/office/drawing/2014/main" id="{EFB41D2E-8A64-4D8D-BA4A-DC5214846B31}"/>
                </a:ext>
              </a:extLst>
            </p:cNvPr>
            <p:cNvSpPr/>
            <p:nvPr/>
          </p:nvSpPr>
          <p:spPr>
            <a:xfrm>
              <a:off x="1934515" y="2325991"/>
              <a:ext cx="2125883" cy="34447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Proxy Service</a:t>
              </a:r>
            </a:p>
          </p:txBody>
        </p:sp>
        <p:sp>
          <p:nvSpPr>
            <p:cNvPr id="69" name="Rectangle 68">
              <a:extLst>
                <a:ext uri="{FF2B5EF4-FFF2-40B4-BE49-F238E27FC236}">
                  <a16:creationId xmlns:a16="http://schemas.microsoft.com/office/drawing/2014/main" id="{CF943457-8A95-44D9-9E44-967B5E17A52C}"/>
                </a:ext>
              </a:extLst>
            </p:cNvPr>
            <p:cNvSpPr/>
            <p:nvPr/>
          </p:nvSpPr>
          <p:spPr>
            <a:xfrm>
              <a:off x="1934515" y="2325991"/>
              <a:ext cx="2125883" cy="344473"/>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EFDD673C-D222-4151-9C82-73B469DB8D82}"/>
              </a:ext>
            </a:extLst>
          </p:cNvPr>
          <p:cNvGrpSpPr/>
          <p:nvPr/>
        </p:nvGrpSpPr>
        <p:grpSpPr>
          <a:xfrm>
            <a:off x="1871354" y="2179549"/>
            <a:ext cx="2135358" cy="246487"/>
            <a:chOff x="1934515" y="2325991"/>
            <a:chExt cx="2135358" cy="356784"/>
          </a:xfrm>
        </p:grpSpPr>
        <p:sp>
          <p:nvSpPr>
            <p:cNvPr id="71" name="Rectangle 70">
              <a:extLst>
                <a:ext uri="{FF2B5EF4-FFF2-40B4-BE49-F238E27FC236}">
                  <a16:creationId xmlns:a16="http://schemas.microsoft.com/office/drawing/2014/main" id="{AEE23EAF-431B-466E-B1B6-59D532084821}"/>
                </a:ext>
              </a:extLst>
            </p:cNvPr>
            <p:cNvSpPr/>
            <p:nvPr/>
          </p:nvSpPr>
          <p:spPr>
            <a:xfrm>
              <a:off x="1943990" y="2338302"/>
              <a:ext cx="2125883" cy="34447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DNS Service</a:t>
              </a:r>
            </a:p>
          </p:txBody>
        </p:sp>
        <p:sp>
          <p:nvSpPr>
            <p:cNvPr id="72" name="Rectangle 71">
              <a:extLst>
                <a:ext uri="{FF2B5EF4-FFF2-40B4-BE49-F238E27FC236}">
                  <a16:creationId xmlns:a16="http://schemas.microsoft.com/office/drawing/2014/main" id="{6C260B5C-F5FB-448C-B0C5-CF31612E5E4B}"/>
                </a:ext>
              </a:extLst>
            </p:cNvPr>
            <p:cNvSpPr/>
            <p:nvPr/>
          </p:nvSpPr>
          <p:spPr>
            <a:xfrm>
              <a:off x="1934515" y="2325991"/>
              <a:ext cx="2125883" cy="344473"/>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E2D694CE-450C-4B26-B2CF-80E4989AAC0F}"/>
              </a:ext>
            </a:extLst>
          </p:cNvPr>
          <p:cNvGrpSpPr/>
          <p:nvPr/>
        </p:nvGrpSpPr>
        <p:grpSpPr>
          <a:xfrm>
            <a:off x="5208279" y="4327011"/>
            <a:ext cx="2125883" cy="237982"/>
            <a:chOff x="1934515" y="2325991"/>
            <a:chExt cx="2125883" cy="344473"/>
          </a:xfrm>
        </p:grpSpPr>
        <p:sp>
          <p:nvSpPr>
            <p:cNvPr id="74" name="Rectangle 73">
              <a:extLst>
                <a:ext uri="{FF2B5EF4-FFF2-40B4-BE49-F238E27FC236}">
                  <a16:creationId xmlns:a16="http://schemas.microsoft.com/office/drawing/2014/main" id="{08192094-BC83-4560-8DF4-EA1D870E63B5}"/>
                </a:ext>
              </a:extLst>
            </p:cNvPr>
            <p:cNvSpPr/>
            <p:nvPr/>
          </p:nvSpPr>
          <p:spPr>
            <a:xfrm>
              <a:off x="1934515" y="2325991"/>
              <a:ext cx="2125883" cy="34447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Proxy Service</a:t>
              </a:r>
            </a:p>
          </p:txBody>
        </p:sp>
        <p:sp>
          <p:nvSpPr>
            <p:cNvPr id="75" name="Rectangle 74">
              <a:extLst>
                <a:ext uri="{FF2B5EF4-FFF2-40B4-BE49-F238E27FC236}">
                  <a16:creationId xmlns:a16="http://schemas.microsoft.com/office/drawing/2014/main" id="{A8E04D9E-E8E4-4C4E-9FAA-97926CF6EEEE}"/>
                </a:ext>
              </a:extLst>
            </p:cNvPr>
            <p:cNvSpPr/>
            <p:nvPr/>
          </p:nvSpPr>
          <p:spPr>
            <a:xfrm>
              <a:off x="1934515" y="2325991"/>
              <a:ext cx="2125883" cy="344473"/>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935D0025-3FD9-4795-887E-027E1F20978A}"/>
              </a:ext>
            </a:extLst>
          </p:cNvPr>
          <p:cNvGrpSpPr/>
          <p:nvPr/>
        </p:nvGrpSpPr>
        <p:grpSpPr>
          <a:xfrm>
            <a:off x="8449170" y="4309322"/>
            <a:ext cx="2125883" cy="237982"/>
            <a:chOff x="1934515" y="2325991"/>
            <a:chExt cx="2125883" cy="344473"/>
          </a:xfrm>
        </p:grpSpPr>
        <p:sp>
          <p:nvSpPr>
            <p:cNvPr id="77" name="Rectangle 76">
              <a:extLst>
                <a:ext uri="{FF2B5EF4-FFF2-40B4-BE49-F238E27FC236}">
                  <a16:creationId xmlns:a16="http://schemas.microsoft.com/office/drawing/2014/main" id="{D52CB913-43A7-4754-8FC2-BBD1CABFADFD}"/>
                </a:ext>
              </a:extLst>
            </p:cNvPr>
            <p:cNvSpPr/>
            <p:nvPr/>
          </p:nvSpPr>
          <p:spPr>
            <a:xfrm>
              <a:off x="1934515" y="2325991"/>
              <a:ext cx="2125883" cy="34447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Proxy Service</a:t>
              </a:r>
            </a:p>
          </p:txBody>
        </p:sp>
        <p:sp>
          <p:nvSpPr>
            <p:cNvPr id="78" name="Rectangle 77">
              <a:extLst>
                <a:ext uri="{FF2B5EF4-FFF2-40B4-BE49-F238E27FC236}">
                  <a16:creationId xmlns:a16="http://schemas.microsoft.com/office/drawing/2014/main" id="{49CD876A-68AA-4EF4-A7C8-B6B3821E74CC}"/>
                </a:ext>
              </a:extLst>
            </p:cNvPr>
            <p:cNvSpPr/>
            <p:nvPr/>
          </p:nvSpPr>
          <p:spPr>
            <a:xfrm>
              <a:off x="1934515" y="2325991"/>
              <a:ext cx="2125883" cy="344473"/>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1DE85962-B5CB-4B20-9DC3-FDDBFD85C786}"/>
              </a:ext>
            </a:extLst>
          </p:cNvPr>
          <p:cNvGrpSpPr/>
          <p:nvPr/>
        </p:nvGrpSpPr>
        <p:grpSpPr>
          <a:xfrm>
            <a:off x="1880829" y="1818324"/>
            <a:ext cx="2125883" cy="237982"/>
            <a:chOff x="1934515" y="2325991"/>
            <a:chExt cx="2125883" cy="344473"/>
          </a:xfrm>
        </p:grpSpPr>
        <p:sp>
          <p:nvSpPr>
            <p:cNvPr id="80" name="Rectangle 79">
              <a:extLst>
                <a:ext uri="{FF2B5EF4-FFF2-40B4-BE49-F238E27FC236}">
                  <a16:creationId xmlns:a16="http://schemas.microsoft.com/office/drawing/2014/main" id="{327E77CC-3C79-468B-88C3-FB1545751465}"/>
                </a:ext>
              </a:extLst>
            </p:cNvPr>
            <p:cNvSpPr/>
            <p:nvPr/>
          </p:nvSpPr>
          <p:spPr>
            <a:xfrm>
              <a:off x="1934515" y="2325991"/>
              <a:ext cx="2125883" cy="34447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Network Service</a:t>
              </a:r>
            </a:p>
          </p:txBody>
        </p:sp>
        <p:sp>
          <p:nvSpPr>
            <p:cNvPr id="81" name="Rectangle 80">
              <a:extLst>
                <a:ext uri="{FF2B5EF4-FFF2-40B4-BE49-F238E27FC236}">
                  <a16:creationId xmlns:a16="http://schemas.microsoft.com/office/drawing/2014/main" id="{F1969FDC-A748-4F47-AB18-035BBE3A9EA9}"/>
                </a:ext>
              </a:extLst>
            </p:cNvPr>
            <p:cNvSpPr/>
            <p:nvPr/>
          </p:nvSpPr>
          <p:spPr>
            <a:xfrm>
              <a:off x="1934515" y="2325991"/>
              <a:ext cx="2125883" cy="344473"/>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sp>
        <p:nvSpPr>
          <p:cNvPr id="3" name="Rectangle 2">
            <a:extLst>
              <a:ext uri="{FF2B5EF4-FFF2-40B4-BE49-F238E27FC236}">
                <a16:creationId xmlns:a16="http://schemas.microsoft.com/office/drawing/2014/main" id="{4A2368B4-D0FE-417D-A861-63CEBF4B8D7B}"/>
              </a:ext>
            </a:extLst>
          </p:cNvPr>
          <p:cNvSpPr/>
          <p:nvPr/>
        </p:nvSpPr>
        <p:spPr>
          <a:xfrm>
            <a:off x="5188730" y="3894074"/>
            <a:ext cx="2125883" cy="237982"/>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Network Service</a:t>
            </a:r>
          </a:p>
        </p:txBody>
      </p:sp>
      <p:sp>
        <p:nvSpPr>
          <p:cNvPr id="4" name="Rectangle 3">
            <a:extLst>
              <a:ext uri="{FF2B5EF4-FFF2-40B4-BE49-F238E27FC236}">
                <a16:creationId xmlns:a16="http://schemas.microsoft.com/office/drawing/2014/main" id="{967A8BF6-7AF2-4EDC-AA2E-FA4446D08748}"/>
              </a:ext>
            </a:extLst>
          </p:cNvPr>
          <p:cNvSpPr/>
          <p:nvPr/>
        </p:nvSpPr>
        <p:spPr>
          <a:xfrm>
            <a:off x="8449169" y="3894074"/>
            <a:ext cx="2125883" cy="237982"/>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Network Service</a:t>
            </a:r>
          </a:p>
        </p:txBody>
      </p:sp>
    </p:spTree>
    <p:extLst>
      <p:ext uri="{BB962C8B-B14F-4D97-AF65-F5344CB8AC3E}">
        <p14:creationId xmlns:p14="http://schemas.microsoft.com/office/powerpoint/2010/main" val="636980293"/>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3BBAF-66AE-4D66-97ED-D8FB3AEDE1A3}"/>
              </a:ext>
            </a:extLst>
          </p:cNvPr>
          <p:cNvSpPr>
            <a:spLocks noGrp="1"/>
          </p:cNvSpPr>
          <p:nvPr>
            <p:ph type="title"/>
          </p:nvPr>
        </p:nvSpPr>
        <p:spPr/>
        <p:txBody>
          <a:bodyPr/>
          <a:lstStyle/>
          <a:p>
            <a:r>
              <a:rPr lang="en-US" dirty="0"/>
              <a:t>Steps</a:t>
            </a:r>
          </a:p>
        </p:txBody>
      </p:sp>
      <p:sp>
        <p:nvSpPr>
          <p:cNvPr id="4" name="Rectangle 3">
            <a:extLst>
              <a:ext uri="{FF2B5EF4-FFF2-40B4-BE49-F238E27FC236}">
                <a16:creationId xmlns:a16="http://schemas.microsoft.com/office/drawing/2014/main" id="{1208A035-DC10-4BD4-B424-AF365149A48F}"/>
              </a:ext>
            </a:extLst>
          </p:cNvPr>
          <p:cNvSpPr/>
          <p:nvPr/>
        </p:nvSpPr>
        <p:spPr>
          <a:xfrm>
            <a:off x="4799876" y="2101505"/>
            <a:ext cx="2870520" cy="3464407"/>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b="1" dirty="0">
                <a:solidFill>
                  <a:schemeClr val="bg1"/>
                </a:solidFill>
                <a:effectLst>
                  <a:glow rad="228600">
                    <a:schemeClr val="accent2">
                      <a:satMod val="175000"/>
                      <a:alpha val="40000"/>
                    </a:schemeClr>
                  </a:glow>
                </a:effectLst>
              </a:rPr>
              <a:t>Worker Node 1</a:t>
            </a:r>
          </a:p>
        </p:txBody>
      </p:sp>
      <p:sp>
        <p:nvSpPr>
          <p:cNvPr id="5" name="Rectangle 4">
            <a:extLst>
              <a:ext uri="{FF2B5EF4-FFF2-40B4-BE49-F238E27FC236}">
                <a16:creationId xmlns:a16="http://schemas.microsoft.com/office/drawing/2014/main" id="{3E551250-6A1C-4FE4-870C-6C65111142C9}"/>
              </a:ext>
            </a:extLst>
          </p:cNvPr>
          <p:cNvSpPr/>
          <p:nvPr/>
        </p:nvSpPr>
        <p:spPr>
          <a:xfrm>
            <a:off x="1486816" y="2116104"/>
            <a:ext cx="2870520" cy="3464407"/>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b="1" dirty="0">
                <a:solidFill>
                  <a:schemeClr val="bg1"/>
                </a:solidFill>
                <a:effectLst>
                  <a:glow rad="228600">
                    <a:schemeClr val="accent2">
                      <a:satMod val="175000"/>
                      <a:alpha val="40000"/>
                    </a:schemeClr>
                  </a:glow>
                </a:effectLst>
              </a:rPr>
              <a:t>Master</a:t>
            </a:r>
          </a:p>
        </p:txBody>
      </p:sp>
      <p:sp>
        <p:nvSpPr>
          <p:cNvPr id="6" name="Rectangle 5">
            <a:extLst>
              <a:ext uri="{FF2B5EF4-FFF2-40B4-BE49-F238E27FC236}">
                <a16:creationId xmlns:a16="http://schemas.microsoft.com/office/drawing/2014/main" id="{CEF25013-878A-4257-847A-FA82A696B97A}"/>
              </a:ext>
            </a:extLst>
          </p:cNvPr>
          <p:cNvSpPr/>
          <p:nvPr/>
        </p:nvSpPr>
        <p:spPr>
          <a:xfrm>
            <a:off x="8112936" y="2101505"/>
            <a:ext cx="2870520" cy="3464407"/>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b="1" dirty="0">
                <a:solidFill>
                  <a:schemeClr val="bg1"/>
                </a:solidFill>
                <a:effectLst>
                  <a:glow rad="228600">
                    <a:schemeClr val="accent2">
                      <a:satMod val="175000"/>
                      <a:alpha val="40000"/>
                    </a:schemeClr>
                  </a:glow>
                </a:effectLst>
              </a:rPr>
              <a:t>Worker Node 2</a:t>
            </a:r>
          </a:p>
        </p:txBody>
      </p:sp>
      <p:sp>
        <p:nvSpPr>
          <p:cNvPr id="7" name="Oval 6">
            <a:extLst>
              <a:ext uri="{FF2B5EF4-FFF2-40B4-BE49-F238E27FC236}">
                <a16:creationId xmlns:a16="http://schemas.microsoft.com/office/drawing/2014/main" id="{2251073B-1184-4B0B-AD97-8EC95356D7C1}"/>
              </a:ext>
            </a:extLst>
          </p:cNvPr>
          <p:cNvSpPr/>
          <p:nvPr/>
        </p:nvSpPr>
        <p:spPr>
          <a:xfrm>
            <a:off x="416560" y="5176445"/>
            <a:ext cx="389467" cy="38946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nvGrpSpPr>
          <p:cNvPr id="8" name="Group 7">
            <a:extLst>
              <a:ext uri="{FF2B5EF4-FFF2-40B4-BE49-F238E27FC236}">
                <a16:creationId xmlns:a16="http://schemas.microsoft.com/office/drawing/2014/main" id="{494794C9-F960-4CB8-B223-2A9E9262812B}"/>
              </a:ext>
            </a:extLst>
          </p:cNvPr>
          <p:cNvGrpSpPr/>
          <p:nvPr/>
        </p:nvGrpSpPr>
        <p:grpSpPr>
          <a:xfrm>
            <a:off x="1859134" y="3954380"/>
            <a:ext cx="2125883" cy="344473"/>
            <a:chOff x="1934515" y="3954382"/>
            <a:chExt cx="2125883" cy="344473"/>
          </a:xfrm>
        </p:grpSpPr>
        <p:sp>
          <p:nvSpPr>
            <p:cNvPr id="9" name="Rectangle 8">
              <a:extLst>
                <a:ext uri="{FF2B5EF4-FFF2-40B4-BE49-F238E27FC236}">
                  <a16:creationId xmlns:a16="http://schemas.microsoft.com/office/drawing/2014/main" id="{571EA183-B821-4EFD-9040-A6F7952EA34F}"/>
                </a:ext>
              </a:extLst>
            </p:cNvPr>
            <p:cNvSpPr/>
            <p:nvPr/>
          </p:nvSpPr>
          <p:spPr>
            <a:xfrm>
              <a:off x="1934515" y="3954382"/>
              <a:ext cx="2125883" cy="34447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   </a:t>
              </a:r>
              <a:r>
                <a:rPr lang="en-US" dirty="0" err="1">
                  <a:solidFill>
                    <a:schemeClr val="bg1"/>
                  </a:solidFill>
                </a:rPr>
                <a:t>kubeadm</a:t>
              </a:r>
              <a:endParaRPr lang="en-US" dirty="0">
                <a:solidFill>
                  <a:schemeClr val="bg1"/>
                </a:solidFill>
              </a:endParaRPr>
            </a:p>
          </p:txBody>
        </p:sp>
        <p:sp>
          <p:nvSpPr>
            <p:cNvPr id="10" name="Rectangle 9">
              <a:extLst>
                <a:ext uri="{FF2B5EF4-FFF2-40B4-BE49-F238E27FC236}">
                  <a16:creationId xmlns:a16="http://schemas.microsoft.com/office/drawing/2014/main" id="{8AA513C3-FC73-4930-A8B7-3821D46AF2FD}"/>
                </a:ext>
              </a:extLst>
            </p:cNvPr>
            <p:cNvSpPr/>
            <p:nvPr/>
          </p:nvSpPr>
          <p:spPr>
            <a:xfrm>
              <a:off x="1934515" y="3954382"/>
              <a:ext cx="2125883" cy="344473"/>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79093DAB-1988-46A4-8CFA-67D2361C2840}"/>
              </a:ext>
            </a:extLst>
          </p:cNvPr>
          <p:cNvGrpSpPr/>
          <p:nvPr/>
        </p:nvGrpSpPr>
        <p:grpSpPr>
          <a:xfrm>
            <a:off x="5172194" y="3954381"/>
            <a:ext cx="2125883" cy="344473"/>
            <a:chOff x="1934515" y="3954382"/>
            <a:chExt cx="2125883" cy="344473"/>
          </a:xfrm>
        </p:grpSpPr>
        <p:sp>
          <p:nvSpPr>
            <p:cNvPr id="13" name="Rectangle 12">
              <a:extLst>
                <a:ext uri="{FF2B5EF4-FFF2-40B4-BE49-F238E27FC236}">
                  <a16:creationId xmlns:a16="http://schemas.microsoft.com/office/drawing/2014/main" id="{7A030953-8A90-43D8-8668-BA33A7E5B0AF}"/>
                </a:ext>
              </a:extLst>
            </p:cNvPr>
            <p:cNvSpPr/>
            <p:nvPr/>
          </p:nvSpPr>
          <p:spPr>
            <a:xfrm>
              <a:off x="1934515" y="3954382"/>
              <a:ext cx="2125883" cy="34447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   </a:t>
              </a:r>
              <a:r>
                <a:rPr lang="en-US" dirty="0" err="1">
                  <a:solidFill>
                    <a:schemeClr val="bg1"/>
                  </a:solidFill>
                </a:rPr>
                <a:t>kubeadm</a:t>
              </a:r>
              <a:endParaRPr lang="en-US" dirty="0">
                <a:solidFill>
                  <a:schemeClr val="bg1"/>
                </a:solidFill>
              </a:endParaRPr>
            </a:p>
          </p:txBody>
        </p:sp>
        <p:sp>
          <p:nvSpPr>
            <p:cNvPr id="14" name="Rectangle 13">
              <a:extLst>
                <a:ext uri="{FF2B5EF4-FFF2-40B4-BE49-F238E27FC236}">
                  <a16:creationId xmlns:a16="http://schemas.microsoft.com/office/drawing/2014/main" id="{7299235C-E275-4B04-8A07-642B56A8B478}"/>
                </a:ext>
              </a:extLst>
            </p:cNvPr>
            <p:cNvSpPr/>
            <p:nvPr/>
          </p:nvSpPr>
          <p:spPr>
            <a:xfrm>
              <a:off x="1934515" y="3954382"/>
              <a:ext cx="2125883" cy="344473"/>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4944F46A-140F-4CC6-B0AC-C2AD076C12FD}"/>
              </a:ext>
            </a:extLst>
          </p:cNvPr>
          <p:cNvGrpSpPr/>
          <p:nvPr/>
        </p:nvGrpSpPr>
        <p:grpSpPr>
          <a:xfrm>
            <a:off x="8485254" y="3954380"/>
            <a:ext cx="2125883" cy="344473"/>
            <a:chOff x="1934515" y="3954382"/>
            <a:chExt cx="2125883" cy="344473"/>
          </a:xfrm>
        </p:grpSpPr>
        <p:sp>
          <p:nvSpPr>
            <p:cNvPr id="16" name="Rectangle 15">
              <a:extLst>
                <a:ext uri="{FF2B5EF4-FFF2-40B4-BE49-F238E27FC236}">
                  <a16:creationId xmlns:a16="http://schemas.microsoft.com/office/drawing/2014/main" id="{8D910982-5422-4CEF-957A-8CB1B05058C5}"/>
                </a:ext>
              </a:extLst>
            </p:cNvPr>
            <p:cNvSpPr/>
            <p:nvPr/>
          </p:nvSpPr>
          <p:spPr>
            <a:xfrm>
              <a:off x="1934515" y="3954382"/>
              <a:ext cx="2125883" cy="34447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   </a:t>
              </a:r>
              <a:r>
                <a:rPr lang="en-US" dirty="0" err="1">
                  <a:solidFill>
                    <a:schemeClr val="bg1"/>
                  </a:solidFill>
                </a:rPr>
                <a:t>kubeadm</a:t>
              </a:r>
              <a:endParaRPr lang="en-US" dirty="0">
                <a:solidFill>
                  <a:schemeClr val="bg1"/>
                </a:solidFill>
              </a:endParaRPr>
            </a:p>
          </p:txBody>
        </p:sp>
        <p:sp>
          <p:nvSpPr>
            <p:cNvPr id="17" name="Rectangle 16">
              <a:extLst>
                <a:ext uri="{FF2B5EF4-FFF2-40B4-BE49-F238E27FC236}">
                  <a16:creationId xmlns:a16="http://schemas.microsoft.com/office/drawing/2014/main" id="{8257B228-6502-4300-9053-174A4BC6CB44}"/>
                </a:ext>
              </a:extLst>
            </p:cNvPr>
            <p:cNvSpPr/>
            <p:nvPr/>
          </p:nvSpPr>
          <p:spPr>
            <a:xfrm>
              <a:off x="1934515" y="3954382"/>
              <a:ext cx="2125883" cy="344473"/>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sp>
        <p:nvSpPr>
          <p:cNvPr id="18" name="Oval 17">
            <a:extLst>
              <a:ext uri="{FF2B5EF4-FFF2-40B4-BE49-F238E27FC236}">
                <a16:creationId xmlns:a16="http://schemas.microsoft.com/office/drawing/2014/main" id="{455B0A41-79AC-4D47-A799-A05128E3AE37}"/>
              </a:ext>
            </a:extLst>
          </p:cNvPr>
          <p:cNvSpPr/>
          <p:nvPr/>
        </p:nvSpPr>
        <p:spPr>
          <a:xfrm>
            <a:off x="416560" y="4655098"/>
            <a:ext cx="389467" cy="38946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 name="Oval 18">
            <a:extLst>
              <a:ext uri="{FF2B5EF4-FFF2-40B4-BE49-F238E27FC236}">
                <a16:creationId xmlns:a16="http://schemas.microsoft.com/office/drawing/2014/main" id="{728D9518-A323-4ADD-B95B-BB7B1E72268A}"/>
              </a:ext>
            </a:extLst>
          </p:cNvPr>
          <p:cNvSpPr/>
          <p:nvPr/>
        </p:nvSpPr>
        <p:spPr>
          <a:xfrm>
            <a:off x="426720" y="3956252"/>
            <a:ext cx="389467" cy="38946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0" name="Rectangle 19">
            <a:extLst>
              <a:ext uri="{FF2B5EF4-FFF2-40B4-BE49-F238E27FC236}">
                <a16:creationId xmlns:a16="http://schemas.microsoft.com/office/drawing/2014/main" id="{22C6ACBA-4DF6-42F6-8DF7-088CE54A739C}"/>
              </a:ext>
            </a:extLst>
          </p:cNvPr>
          <p:cNvSpPr/>
          <p:nvPr/>
        </p:nvSpPr>
        <p:spPr>
          <a:xfrm>
            <a:off x="1859134" y="3405121"/>
            <a:ext cx="2125883" cy="34447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   Initialize</a:t>
            </a:r>
          </a:p>
        </p:txBody>
      </p:sp>
      <p:sp>
        <p:nvSpPr>
          <p:cNvPr id="21" name="Oval 20">
            <a:extLst>
              <a:ext uri="{FF2B5EF4-FFF2-40B4-BE49-F238E27FC236}">
                <a16:creationId xmlns:a16="http://schemas.microsoft.com/office/drawing/2014/main" id="{77FFA2C6-1F9B-4C30-ACF4-4D3E59293398}"/>
              </a:ext>
            </a:extLst>
          </p:cNvPr>
          <p:cNvSpPr/>
          <p:nvPr/>
        </p:nvSpPr>
        <p:spPr>
          <a:xfrm>
            <a:off x="426720" y="3407593"/>
            <a:ext cx="389467" cy="38946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Rectangle 21">
            <a:extLst>
              <a:ext uri="{FF2B5EF4-FFF2-40B4-BE49-F238E27FC236}">
                <a16:creationId xmlns:a16="http://schemas.microsoft.com/office/drawing/2014/main" id="{E04B9477-3415-438C-9647-DEAEFC534674}"/>
              </a:ext>
            </a:extLst>
          </p:cNvPr>
          <p:cNvSpPr/>
          <p:nvPr/>
        </p:nvSpPr>
        <p:spPr>
          <a:xfrm>
            <a:off x="1859132" y="2858334"/>
            <a:ext cx="8752005" cy="34447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   POD Network</a:t>
            </a:r>
          </a:p>
        </p:txBody>
      </p:sp>
      <p:sp>
        <p:nvSpPr>
          <p:cNvPr id="24" name="Oval 23">
            <a:extLst>
              <a:ext uri="{FF2B5EF4-FFF2-40B4-BE49-F238E27FC236}">
                <a16:creationId xmlns:a16="http://schemas.microsoft.com/office/drawing/2014/main" id="{633D93BD-927A-4574-8340-BC9CEEA954BC}"/>
              </a:ext>
            </a:extLst>
          </p:cNvPr>
          <p:cNvSpPr/>
          <p:nvPr/>
        </p:nvSpPr>
        <p:spPr>
          <a:xfrm>
            <a:off x="426720" y="2858334"/>
            <a:ext cx="389467" cy="38946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5" name="Rectangle 24">
            <a:extLst>
              <a:ext uri="{FF2B5EF4-FFF2-40B4-BE49-F238E27FC236}">
                <a16:creationId xmlns:a16="http://schemas.microsoft.com/office/drawing/2014/main" id="{B6355952-5D37-47A0-8633-3B5967D25494}"/>
              </a:ext>
            </a:extLst>
          </p:cNvPr>
          <p:cNvSpPr/>
          <p:nvPr/>
        </p:nvSpPr>
        <p:spPr>
          <a:xfrm>
            <a:off x="5172192" y="2331788"/>
            <a:ext cx="2125883" cy="34447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   Join Node</a:t>
            </a:r>
          </a:p>
        </p:txBody>
      </p:sp>
      <p:sp>
        <p:nvSpPr>
          <p:cNvPr id="26" name="Rectangle 25">
            <a:extLst>
              <a:ext uri="{FF2B5EF4-FFF2-40B4-BE49-F238E27FC236}">
                <a16:creationId xmlns:a16="http://schemas.microsoft.com/office/drawing/2014/main" id="{A7C3DE0B-AD75-4C30-8B80-6758F763B94D}"/>
              </a:ext>
            </a:extLst>
          </p:cNvPr>
          <p:cNvSpPr/>
          <p:nvPr/>
        </p:nvSpPr>
        <p:spPr>
          <a:xfrm>
            <a:off x="8485254" y="2331788"/>
            <a:ext cx="2125883" cy="34447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   Join Node</a:t>
            </a:r>
          </a:p>
        </p:txBody>
      </p:sp>
      <p:grpSp>
        <p:nvGrpSpPr>
          <p:cNvPr id="27" name="Group 26">
            <a:extLst>
              <a:ext uri="{FF2B5EF4-FFF2-40B4-BE49-F238E27FC236}">
                <a16:creationId xmlns:a16="http://schemas.microsoft.com/office/drawing/2014/main" id="{D3ED44F2-F853-4796-BDB7-4CB4420F7606}"/>
              </a:ext>
            </a:extLst>
          </p:cNvPr>
          <p:cNvGrpSpPr/>
          <p:nvPr/>
        </p:nvGrpSpPr>
        <p:grpSpPr>
          <a:xfrm>
            <a:off x="1859132" y="4677597"/>
            <a:ext cx="2125883" cy="344473"/>
            <a:chOff x="1934515" y="3954382"/>
            <a:chExt cx="2125883" cy="344473"/>
          </a:xfrm>
        </p:grpSpPr>
        <p:sp>
          <p:nvSpPr>
            <p:cNvPr id="28" name="Rectangle 27">
              <a:extLst>
                <a:ext uri="{FF2B5EF4-FFF2-40B4-BE49-F238E27FC236}">
                  <a16:creationId xmlns:a16="http://schemas.microsoft.com/office/drawing/2014/main" id="{F693B8C4-5F25-4667-84B6-E828D228FE1C}"/>
                </a:ext>
              </a:extLst>
            </p:cNvPr>
            <p:cNvSpPr/>
            <p:nvPr/>
          </p:nvSpPr>
          <p:spPr>
            <a:xfrm>
              <a:off x="1934515" y="3954382"/>
              <a:ext cx="2125883" cy="34447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   docker</a:t>
              </a:r>
            </a:p>
          </p:txBody>
        </p:sp>
        <p:sp>
          <p:nvSpPr>
            <p:cNvPr id="29" name="Rectangle 28">
              <a:extLst>
                <a:ext uri="{FF2B5EF4-FFF2-40B4-BE49-F238E27FC236}">
                  <a16:creationId xmlns:a16="http://schemas.microsoft.com/office/drawing/2014/main" id="{8F136EDC-5AA6-4FE3-8894-A10C5077B02A}"/>
                </a:ext>
              </a:extLst>
            </p:cNvPr>
            <p:cNvSpPr/>
            <p:nvPr/>
          </p:nvSpPr>
          <p:spPr>
            <a:xfrm>
              <a:off x="1934515" y="3954382"/>
              <a:ext cx="2125883" cy="344473"/>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12C97EC7-D9B1-4EFD-8186-4129959EE98A}"/>
              </a:ext>
            </a:extLst>
          </p:cNvPr>
          <p:cNvGrpSpPr/>
          <p:nvPr/>
        </p:nvGrpSpPr>
        <p:grpSpPr>
          <a:xfrm>
            <a:off x="5172191" y="4677596"/>
            <a:ext cx="2125883" cy="344473"/>
            <a:chOff x="1934515" y="3954382"/>
            <a:chExt cx="2125883" cy="344473"/>
          </a:xfrm>
        </p:grpSpPr>
        <p:sp>
          <p:nvSpPr>
            <p:cNvPr id="31" name="Rectangle 30">
              <a:extLst>
                <a:ext uri="{FF2B5EF4-FFF2-40B4-BE49-F238E27FC236}">
                  <a16:creationId xmlns:a16="http://schemas.microsoft.com/office/drawing/2014/main" id="{FEFFD9BF-A641-4E12-88DF-40CD1622A1A1}"/>
                </a:ext>
              </a:extLst>
            </p:cNvPr>
            <p:cNvSpPr/>
            <p:nvPr/>
          </p:nvSpPr>
          <p:spPr>
            <a:xfrm>
              <a:off x="1934515" y="3954382"/>
              <a:ext cx="2125883" cy="34447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   docker</a:t>
              </a:r>
            </a:p>
          </p:txBody>
        </p:sp>
        <p:sp>
          <p:nvSpPr>
            <p:cNvPr id="32" name="Rectangle 31">
              <a:extLst>
                <a:ext uri="{FF2B5EF4-FFF2-40B4-BE49-F238E27FC236}">
                  <a16:creationId xmlns:a16="http://schemas.microsoft.com/office/drawing/2014/main" id="{411BA02B-A454-43DA-BA22-5674285B9344}"/>
                </a:ext>
              </a:extLst>
            </p:cNvPr>
            <p:cNvSpPr/>
            <p:nvPr/>
          </p:nvSpPr>
          <p:spPr>
            <a:xfrm>
              <a:off x="1934515" y="3954382"/>
              <a:ext cx="2125883" cy="344473"/>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A77F0FC7-3895-4B7D-8B2D-3884106BDC9E}"/>
              </a:ext>
            </a:extLst>
          </p:cNvPr>
          <p:cNvGrpSpPr/>
          <p:nvPr/>
        </p:nvGrpSpPr>
        <p:grpSpPr>
          <a:xfrm>
            <a:off x="8485253" y="4677596"/>
            <a:ext cx="2125883" cy="344473"/>
            <a:chOff x="1934515" y="3954382"/>
            <a:chExt cx="2125883" cy="344473"/>
          </a:xfrm>
        </p:grpSpPr>
        <p:sp>
          <p:nvSpPr>
            <p:cNvPr id="34" name="Rectangle 33">
              <a:extLst>
                <a:ext uri="{FF2B5EF4-FFF2-40B4-BE49-F238E27FC236}">
                  <a16:creationId xmlns:a16="http://schemas.microsoft.com/office/drawing/2014/main" id="{6B72194C-7C69-461B-AF40-DC5C983B5D8B}"/>
                </a:ext>
              </a:extLst>
            </p:cNvPr>
            <p:cNvSpPr/>
            <p:nvPr/>
          </p:nvSpPr>
          <p:spPr>
            <a:xfrm>
              <a:off x="1934515" y="3954382"/>
              <a:ext cx="2125883" cy="34447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   docker</a:t>
              </a:r>
            </a:p>
          </p:txBody>
        </p:sp>
        <p:sp>
          <p:nvSpPr>
            <p:cNvPr id="35" name="Rectangle 34">
              <a:extLst>
                <a:ext uri="{FF2B5EF4-FFF2-40B4-BE49-F238E27FC236}">
                  <a16:creationId xmlns:a16="http://schemas.microsoft.com/office/drawing/2014/main" id="{56A23DCC-DE7E-40A1-B432-0B5FD38D4874}"/>
                </a:ext>
              </a:extLst>
            </p:cNvPr>
            <p:cNvSpPr/>
            <p:nvPr/>
          </p:nvSpPr>
          <p:spPr>
            <a:xfrm>
              <a:off x="1934515" y="3954382"/>
              <a:ext cx="2125883" cy="344473"/>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sp>
        <p:nvSpPr>
          <p:cNvPr id="36" name="Oval 35">
            <a:extLst>
              <a:ext uri="{FF2B5EF4-FFF2-40B4-BE49-F238E27FC236}">
                <a16:creationId xmlns:a16="http://schemas.microsoft.com/office/drawing/2014/main" id="{A599A22A-CA44-4C11-B801-0B1F690EB0F7}"/>
              </a:ext>
            </a:extLst>
          </p:cNvPr>
          <p:cNvSpPr/>
          <p:nvPr/>
        </p:nvSpPr>
        <p:spPr>
          <a:xfrm>
            <a:off x="412616" y="2286794"/>
            <a:ext cx="389467" cy="38946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39655901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nodeType="withEffect">
                                  <p:stCondLst>
                                    <p:cond delay="25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nodeType="withEffect">
                                  <p:stCondLst>
                                    <p:cond delay="50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8" grpId="0" animBg="1"/>
      <p:bldP spid="19" grpId="0" animBg="1"/>
      <p:bldP spid="20" grpId="0" animBg="1"/>
      <p:bldP spid="21" grpId="0" animBg="1"/>
      <p:bldP spid="22" grpId="0" animBg="1"/>
      <p:bldP spid="24" grpId="0" animBg="1"/>
      <p:bldP spid="25" grpId="0" animBg="1"/>
      <p:bldP spid="26" grpId="0" animBg="1"/>
      <p:bldP spid="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3871" y="1477818"/>
            <a:ext cx="10801350" cy="4906963"/>
          </a:xfrm>
        </p:spPr>
        <p:txBody>
          <a:bodyPr>
            <a:normAutofit fontScale="92500" lnSpcReduction="10000"/>
          </a:bodyPr>
          <a:lstStyle/>
          <a:p>
            <a:endParaRPr lang="en-US" sz="1688" dirty="0"/>
          </a:p>
          <a:p>
            <a:r>
              <a:rPr lang="en-US" sz="1688" dirty="0"/>
              <a:t>Container based virtualization uses the kernel on the host’s operating system to run multiple guest instances</a:t>
            </a:r>
          </a:p>
          <a:p>
            <a:pPr marL="129318" indent="0">
              <a:buNone/>
            </a:pPr>
            <a:endParaRPr lang="en-US" sz="1688" dirty="0"/>
          </a:p>
          <a:p>
            <a:r>
              <a:rPr lang="en-US" sz="1688" dirty="0"/>
              <a:t>Each guest instance is called a “Container”</a:t>
            </a:r>
          </a:p>
          <a:p>
            <a:pPr marL="129318" indent="0">
              <a:buNone/>
            </a:pPr>
            <a:endParaRPr lang="en-US" sz="1688" dirty="0"/>
          </a:p>
          <a:p>
            <a:r>
              <a:rPr lang="en-US" sz="1688" dirty="0"/>
              <a:t>Each container has its own</a:t>
            </a:r>
          </a:p>
          <a:p>
            <a:pPr>
              <a:buFontTx/>
              <a:buChar char="-"/>
            </a:pPr>
            <a:r>
              <a:rPr lang="en-US" sz="1688" dirty="0"/>
              <a:t>Root Filesystem</a:t>
            </a:r>
          </a:p>
          <a:p>
            <a:pPr>
              <a:buFontTx/>
              <a:buChar char="-"/>
            </a:pPr>
            <a:r>
              <a:rPr lang="en-US" sz="1688" dirty="0"/>
              <a:t>Processes</a:t>
            </a:r>
          </a:p>
          <a:p>
            <a:pPr>
              <a:buFontTx/>
              <a:buChar char="-"/>
            </a:pPr>
            <a:r>
              <a:rPr lang="en-US" sz="1688" dirty="0"/>
              <a:t>Memory</a:t>
            </a:r>
          </a:p>
          <a:p>
            <a:pPr>
              <a:buFontTx/>
              <a:buChar char="-"/>
            </a:pPr>
            <a:r>
              <a:rPr lang="en-US" sz="1688" dirty="0"/>
              <a:t>Devices</a:t>
            </a:r>
          </a:p>
          <a:p>
            <a:pPr>
              <a:buFontTx/>
              <a:buChar char="-"/>
            </a:pPr>
            <a:r>
              <a:rPr lang="en-US" sz="1688" dirty="0"/>
              <a:t>Network Ports</a:t>
            </a:r>
          </a:p>
          <a:p>
            <a:pPr>
              <a:buFontTx/>
              <a:buChar char="-"/>
            </a:pPr>
            <a:endParaRPr lang="en-US" sz="1688" dirty="0"/>
          </a:p>
          <a:p>
            <a:r>
              <a:rPr lang="en-US" sz="1688" dirty="0"/>
              <a:t>From outside its looks like a VM but its not a VM</a:t>
            </a:r>
          </a:p>
          <a:p>
            <a:pPr marL="129318" indent="0">
              <a:buNone/>
            </a:pPr>
            <a:endParaRPr lang="en-US" sz="3281" b="1" dirty="0"/>
          </a:p>
          <a:p>
            <a:endParaRPr lang="en-US" dirty="0"/>
          </a:p>
          <a:p>
            <a:endParaRPr lang="en-US" dirty="0"/>
          </a:p>
        </p:txBody>
      </p:sp>
      <p:sp>
        <p:nvSpPr>
          <p:cNvPr id="4" name="Slide Number Placeholder 3"/>
          <p:cNvSpPr>
            <a:spLocks noGrp="1"/>
          </p:cNvSpPr>
          <p:nvPr>
            <p:ph type="sldNum" sz="quarter" idx="12"/>
          </p:nvPr>
        </p:nvSpPr>
        <p:spPr/>
        <p:txBody>
          <a:bodyPr/>
          <a:lstStyle/>
          <a:p>
            <a:fld id="{13F480B4-4699-41FE-89A7-96EFD1001786}" type="slidenum">
              <a:rPr lang="en-US" smtClean="0"/>
              <a:t>4</a:t>
            </a:fld>
            <a:endParaRPr lang="en-US"/>
          </a:p>
        </p:txBody>
      </p:sp>
      <p:sp>
        <p:nvSpPr>
          <p:cNvPr id="5" name="Title 4"/>
          <p:cNvSpPr>
            <a:spLocks noGrp="1"/>
          </p:cNvSpPr>
          <p:nvPr>
            <p:ph type="title"/>
          </p:nvPr>
        </p:nvSpPr>
        <p:spPr>
          <a:xfrm>
            <a:off x="1097280" y="286604"/>
            <a:ext cx="10058400" cy="805350"/>
          </a:xfrm>
        </p:spPr>
        <p:txBody>
          <a:bodyPr>
            <a:normAutofit/>
          </a:bodyPr>
          <a:lstStyle/>
          <a:p>
            <a:r>
              <a:rPr lang="en-US" sz="4219" dirty="0"/>
              <a:t>Introducing Containers</a:t>
            </a:r>
          </a:p>
        </p:txBody>
      </p:sp>
      <p:sp>
        <p:nvSpPr>
          <p:cNvPr id="3" name="Footer Placeholder 2"/>
          <p:cNvSpPr>
            <a:spLocks noGrp="1"/>
          </p:cNvSpPr>
          <p:nvPr>
            <p:ph type="ftr" sz="quarter" idx="11"/>
          </p:nvPr>
        </p:nvSpPr>
        <p:spPr/>
        <p:txBody>
          <a:bodyPr/>
          <a:lstStyle/>
          <a:p>
            <a:r>
              <a:rPr lang="en-US" dirty="0"/>
              <a:t>Copyright  © TechLanders Solutions</a:t>
            </a:r>
          </a:p>
        </p:txBody>
      </p:sp>
    </p:spTree>
    <p:extLst>
      <p:ext uri="{BB962C8B-B14F-4D97-AF65-F5344CB8AC3E}">
        <p14:creationId xmlns:p14="http://schemas.microsoft.com/office/powerpoint/2010/main" val="40173437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240A2FC-E2C3-458D-96B4-5DF9028D93A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41">
            <a:extLst>
              <a:ext uri="{FF2B5EF4-FFF2-40B4-BE49-F238E27FC236}">
                <a16:creationId xmlns:a16="http://schemas.microsoft.com/office/drawing/2014/main" id="{5F097929-F3D6-4D1F-8AFC-CF348171A9E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4" name="Straight Connector 43">
            <a:extLst>
              <a:ext uri="{FF2B5EF4-FFF2-40B4-BE49-F238E27FC236}">
                <a16:creationId xmlns:a16="http://schemas.microsoft.com/office/drawing/2014/main" id="{43074C91-9045-414B-B5F9-567DAE3EED2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33428ACC-71EC-4171-9527-10983BA6B41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8967BEA-EA6A-4FF1-94E2-B010B61A36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2B9BBBC4-97A3-47D2-BFFE-A68530CDB9D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2" name="Straight Connector 51">
            <a:extLst>
              <a:ext uri="{FF2B5EF4-FFF2-40B4-BE49-F238E27FC236}">
                <a16:creationId xmlns:a16="http://schemas.microsoft.com/office/drawing/2014/main" id="{BA22713B-ABB6-4391-97F9-0449A2B9B66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D155AA0-1695-49A2-8DD3-2A340C4D2830}"/>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dirty="0">
                <a:solidFill>
                  <a:schemeClr val="tx1">
                    <a:lumMod val="85000"/>
                    <a:lumOff val="15000"/>
                  </a:schemeClr>
                </a:solidFill>
              </a:rPr>
              <a:t>Demo</a:t>
            </a:r>
          </a:p>
        </p:txBody>
      </p:sp>
      <p:sp>
        <p:nvSpPr>
          <p:cNvPr id="28" name="Title 4">
            <a:extLst>
              <a:ext uri="{FF2B5EF4-FFF2-40B4-BE49-F238E27FC236}">
                <a16:creationId xmlns:a16="http://schemas.microsoft.com/office/drawing/2014/main" id="{28EB08AB-CBFC-48E7-8494-97B57439C862}"/>
              </a:ext>
            </a:extLst>
          </p:cNvPr>
          <p:cNvSpPr txBox="1">
            <a:spLocks/>
          </p:cNvSpPr>
          <p:nvPr/>
        </p:nvSpPr>
        <p:spPr>
          <a:xfrm>
            <a:off x="8523226" y="4343400"/>
            <a:ext cx="1603246" cy="6186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2800" b="0" i="0" u="none" strike="noStrike" kern="1200" cap="none" spc="-50" normalizeH="0" baseline="0" noProof="0" dirty="0" err="1">
                <a:ln>
                  <a:noFill/>
                </a:ln>
                <a:solidFill>
                  <a:prstClr val="black">
                    <a:lumMod val="75000"/>
                    <a:lumOff val="25000"/>
                  </a:prstClr>
                </a:solidFill>
                <a:effectLst/>
                <a:uLnTx/>
                <a:uFillTx/>
                <a:latin typeface="Calibri Light" panose="020F0302020204030204"/>
                <a:ea typeface="+mj-ea"/>
                <a:cs typeface="+mj-cs"/>
              </a:rPr>
              <a:t>kubeadm</a:t>
            </a:r>
            <a:endParaRPr kumimoji="0" lang="en-US" sz="2800" b="0" i="0" u="none" strike="noStrike" kern="1200" cap="none" spc="-50" normalizeH="0" baseline="0" noProof="0" dirty="0">
              <a:ln>
                <a:noFill/>
              </a:ln>
              <a:solidFill>
                <a:prstClr val="black">
                  <a:lumMod val="75000"/>
                  <a:lumOff val="25000"/>
                </a:prstClr>
              </a:solidFill>
              <a:effectLst/>
              <a:uLnTx/>
              <a:uFillTx/>
              <a:latin typeface="Calibri Light" panose="020F0302020204030204"/>
              <a:ea typeface="+mj-ea"/>
              <a:cs typeface="+mj-cs"/>
            </a:endParaRPr>
          </a:p>
        </p:txBody>
      </p:sp>
      <p:pic>
        <p:nvPicPr>
          <p:cNvPr id="4" name="Picture 3" descr="A close up of a logo&#10;&#10;Description generated with very high confidence">
            <a:extLst>
              <a:ext uri="{FF2B5EF4-FFF2-40B4-BE49-F238E27FC236}">
                <a16:creationId xmlns:a16="http://schemas.microsoft.com/office/drawing/2014/main" id="{157F40E2-E0E6-4115-9E36-EE1EB00DED4E}"/>
              </a:ext>
            </a:extLst>
          </p:cNvPr>
          <p:cNvPicPr>
            <a:picLocks noChangeAspect="1"/>
          </p:cNvPicPr>
          <p:nvPr/>
        </p:nvPicPr>
        <p:blipFill>
          <a:blip r:embed="rId3"/>
          <a:stretch>
            <a:fillRect/>
          </a:stretch>
        </p:blipFill>
        <p:spPr>
          <a:xfrm>
            <a:off x="1128077" y="302258"/>
            <a:ext cx="5729800" cy="5729800"/>
          </a:xfrm>
          <a:prstGeom prst="rect">
            <a:avLst/>
          </a:prstGeom>
        </p:spPr>
      </p:pic>
      <p:sp>
        <p:nvSpPr>
          <p:cNvPr id="3" name="TextBox 2"/>
          <p:cNvSpPr txBox="1"/>
          <p:nvPr/>
        </p:nvSpPr>
        <p:spPr>
          <a:xfrm>
            <a:off x="619404" y="5147588"/>
            <a:ext cx="10589898" cy="923330"/>
          </a:xfrm>
          <a:prstGeom prst="rect">
            <a:avLst/>
          </a:prstGeom>
          <a:noFill/>
        </p:spPr>
        <p:txBody>
          <a:bodyPr wrap="square" rtlCol="0">
            <a:spAutoFit/>
          </a:bodyPr>
          <a:lstStyle/>
          <a:p>
            <a:r>
              <a:rPr lang="en-US" dirty="0"/>
              <a:t>Note: Pod Network Providers haven’t yet updated codes for V1.11 version of K8’s</a:t>
            </a:r>
          </a:p>
          <a:p>
            <a:endParaRPr lang="en-US" dirty="0"/>
          </a:p>
          <a:p>
            <a:r>
              <a:rPr lang="en-US" dirty="0"/>
              <a:t>Use: --feature-gates=</a:t>
            </a:r>
            <a:r>
              <a:rPr lang="en-US" dirty="0" err="1"/>
              <a:t>CoreDNS</a:t>
            </a:r>
            <a:r>
              <a:rPr lang="en-US" dirty="0"/>
              <a:t>=false along with POD network to use </a:t>
            </a:r>
            <a:r>
              <a:rPr lang="en-US" dirty="0" err="1"/>
              <a:t>kube-dns</a:t>
            </a:r>
            <a:r>
              <a:rPr lang="en-US" dirty="0"/>
              <a:t> services</a:t>
            </a:r>
          </a:p>
        </p:txBody>
      </p:sp>
    </p:spTree>
    <p:extLst>
      <p:ext uri="{BB962C8B-B14F-4D97-AF65-F5344CB8AC3E}">
        <p14:creationId xmlns:p14="http://schemas.microsoft.com/office/powerpoint/2010/main" val="994025915"/>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173392-D8D0-41A1-A9D4-32D5EE4784B5}"/>
              </a:ext>
            </a:extLst>
          </p:cNvPr>
          <p:cNvSpPr>
            <a:spLocks noGrp="1"/>
          </p:cNvSpPr>
          <p:nvPr>
            <p:ph type="title"/>
          </p:nvPr>
        </p:nvSpPr>
        <p:spPr>
          <a:xfrm>
            <a:off x="331502" y="516835"/>
            <a:ext cx="3494429" cy="5772840"/>
          </a:xfrm>
        </p:spPr>
        <p:txBody>
          <a:bodyPr vert="horz" lIns="91440" tIns="45720" rIns="91440" bIns="45720" rtlCol="0" anchor="ctr">
            <a:normAutofit/>
          </a:bodyPr>
          <a:lstStyle/>
          <a:p>
            <a:r>
              <a:rPr lang="en-US" dirty="0"/>
              <a:t>Setup - </a:t>
            </a:r>
            <a:r>
              <a:rPr lang="en-US" dirty="0" err="1"/>
              <a:t>kubeadm</a:t>
            </a:r>
            <a:endParaRPr lang="en-US" dirty="0"/>
          </a:p>
        </p:txBody>
      </p:sp>
      <p:sp>
        <p:nvSpPr>
          <p:cNvPr id="10" name="Rectangle 9">
            <a:extLst>
              <a:ext uri="{FF2B5EF4-FFF2-40B4-BE49-F238E27FC236}">
                <a16:creationId xmlns:a16="http://schemas.microsoft.com/office/drawing/2014/main" id="{53391308-640E-4166-A626-E2D04783EA03}"/>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CD98B8-8747-47B1-84C9-F1E542176584}"/>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logo&#10;&#10;Description generated with very high confidence">
            <a:extLst>
              <a:ext uri="{FF2B5EF4-FFF2-40B4-BE49-F238E27FC236}">
                <a16:creationId xmlns:a16="http://schemas.microsoft.com/office/drawing/2014/main" id="{F98510DA-CE39-4238-BE88-5284972290CB}"/>
              </a:ext>
            </a:extLst>
          </p:cNvPr>
          <p:cNvPicPr>
            <a:picLocks noChangeAspect="1"/>
          </p:cNvPicPr>
          <p:nvPr/>
        </p:nvPicPr>
        <p:blipFill>
          <a:blip r:embed="rId3"/>
          <a:stretch>
            <a:fillRect/>
          </a:stretch>
        </p:blipFill>
        <p:spPr>
          <a:xfrm>
            <a:off x="4937071" y="-228599"/>
            <a:ext cx="6858000" cy="6858000"/>
          </a:xfrm>
          <a:prstGeom prst="rect">
            <a:avLst/>
          </a:prstGeom>
        </p:spPr>
      </p:pic>
      <p:sp>
        <p:nvSpPr>
          <p:cNvPr id="7" name="TextBox 6">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Tree>
    <p:extLst>
      <p:ext uri="{BB962C8B-B14F-4D97-AF65-F5344CB8AC3E}">
        <p14:creationId xmlns:p14="http://schemas.microsoft.com/office/powerpoint/2010/main" val="3690099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E6AB-63AD-4DCE-876B-3D39DB88BCF5}"/>
              </a:ext>
            </a:extLst>
          </p:cNvPr>
          <p:cNvSpPr>
            <a:spLocks noGrp="1"/>
          </p:cNvSpPr>
          <p:nvPr>
            <p:ph type="title"/>
          </p:nvPr>
        </p:nvSpPr>
        <p:spPr/>
        <p:txBody>
          <a:bodyPr/>
          <a:lstStyle/>
          <a:p>
            <a:r>
              <a:rPr lang="en-US" dirty="0"/>
              <a:t>POD</a:t>
            </a:r>
          </a:p>
        </p:txBody>
      </p:sp>
      <p:pic>
        <p:nvPicPr>
          <p:cNvPr id="8" name="Content Placeholder 4">
            <a:extLst>
              <a:ext uri="{FF2B5EF4-FFF2-40B4-BE49-F238E27FC236}">
                <a16:creationId xmlns:a16="http://schemas.microsoft.com/office/drawing/2014/main" id="{F9AE6199-1C70-4B5F-9356-B9CFF7095FBD}"/>
              </a:ext>
            </a:extLst>
          </p:cNvPr>
          <p:cNvPicPr>
            <a:picLocks noGrp="1" noChangeAspect="1"/>
          </p:cNvPicPr>
          <p:nvPr>
            <p:ph idx="1"/>
          </p:nvPr>
        </p:nvPicPr>
        <p:blipFill>
          <a:blip r:embed="rId3"/>
          <a:stretch>
            <a:fillRect/>
          </a:stretch>
        </p:blipFill>
        <p:spPr>
          <a:xfrm>
            <a:off x="6294439" y="868996"/>
            <a:ext cx="4022725" cy="4022725"/>
          </a:xfrm>
        </p:spPr>
      </p:pic>
      <p:sp>
        <p:nvSpPr>
          <p:cNvPr id="9" name="Rectangle 8">
            <a:extLst>
              <a:ext uri="{FF2B5EF4-FFF2-40B4-BE49-F238E27FC236}">
                <a16:creationId xmlns:a16="http://schemas.microsoft.com/office/drawing/2014/main" id="{52033784-6629-46DE-8FDA-DBC44A4907EC}"/>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42F9E9E-8425-45D8-93A1-760D820573D2}"/>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Tree>
    <p:extLst>
      <p:ext uri="{BB962C8B-B14F-4D97-AF65-F5344CB8AC3E}">
        <p14:creationId xmlns:p14="http://schemas.microsoft.com/office/powerpoint/2010/main" val="5804206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8B49-4A7F-4101-BDC3-F40FFA7C0BB0}"/>
              </a:ext>
            </a:extLst>
          </p:cNvPr>
          <p:cNvSpPr>
            <a:spLocks noGrp="1"/>
          </p:cNvSpPr>
          <p:nvPr>
            <p:ph type="title"/>
          </p:nvPr>
        </p:nvSpPr>
        <p:spPr/>
        <p:txBody>
          <a:bodyPr/>
          <a:lstStyle/>
          <a:p>
            <a:r>
              <a:rPr lang="en-US" dirty="0"/>
              <a:t>Assumptions</a:t>
            </a:r>
          </a:p>
        </p:txBody>
      </p:sp>
      <p:pic>
        <p:nvPicPr>
          <p:cNvPr id="5" name="Picture 4" descr="A close up of a logo&#10;&#10;Description generated with very high confidence">
            <a:extLst>
              <a:ext uri="{FF2B5EF4-FFF2-40B4-BE49-F238E27FC236}">
                <a16:creationId xmlns:a16="http://schemas.microsoft.com/office/drawing/2014/main" id="{46CC0E1A-6773-487E-A5C1-107AE83CE7F0}"/>
              </a:ext>
            </a:extLst>
          </p:cNvPr>
          <p:cNvPicPr>
            <a:picLocks noChangeAspect="1"/>
          </p:cNvPicPr>
          <p:nvPr/>
        </p:nvPicPr>
        <p:blipFill>
          <a:blip r:embed="rId3"/>
          <a:stretch>
            <a:fillRect/>
          </a:stretch>
        </p:blipFill>
        <p:spPr>
          <a:xfrm>
            <a:off x="2663614" y="2173480"/>
            <a:ext cx="3109967" cy="3109967"/>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EE8C4D0A-1BC7-4CF4-8A48-2938F58D3434}"/>
              </a:ext>
            </a:extLst>
          </p:cNvPr>
          <p:cNvPicPr>
            <a:picLocks noChangeAspect="1"/>
          </p:cNvPicPr>
          <p:nvPr/>
        </p:nvPicPr>
        <p:blipFill>
          <a:blip r:embed="rId4"/>
          <a:stretch>
            <a:fillRect/>
          </a:stretch>
        </p:blipFill>
        <p:spPr>
          <a:xfrm>
            <a:off x="7117798" y="2193553"/>
            <a:ext cx="2985668" cy="2985668"/>
          </a:xfrm>
          <a:prstGeom prst="rect">
            <a:avLst/>
          </a:prstGeom>
        </p:spPr>
      </p:pic>
      <p:sp>
        <p:nvSpPr>
          <p:cNvPr id="9" name="TextBox 8">
            <a:extLst>
              <a:ext uri="{FF2B5EF4-FFF2-40B4-BE49-F238E27FC236}">
                <a16:creationId xmlns:a16="http://schemas.microsoft.com/office/drawing/2014/main" id="{2ADF1EBA-1A7D-4C8B-8351-BB71D7CFC437}"/>
              </a:ext>
            </a:extLst>
          </p:cNvPr>
          <p:cNvSpPr txBox="1"/>
          <p:nvPr/>
        </p:nvSpPr>
        <p:spPr>
          <a:xfrm>
            <a:off x="3484934" y="4809889"/>
            <a:ext cx="1467325" cy="369332"/>
          </a:xfrm>
          <a:prstGeom prst="rect">
            <a:avLst/>
          </a:prstGeom>
          <a:noFill/>
        </p:spPr>
        <p:txBody>
          <a:bodyPr wrap="none" rtlCol="0">
            <a:spAutoFit/>
          </a:bodyPr>
          <a:lstStyle/>
          <a:p>
            <a:r>
              <a:rPr lang="en-US" dirty="0">
                <a:solidFill>
                  <a:schemeClr val="accent1">
                    <a:lumMod val="50000"/>
                  </a:schemeClr>
                </a:solidFill>
              </a:rPr>
              <a:t>Docker Image</a:t>
            </a:r>
          </a:p>
        </p:txBody>
      </p:sp>
      <p:sp>
        <p:nvSpPr>
          <p:cNvPr id="10" name="TextBox 9">
            <a:extLst>
              <a:ext uri="{FF2B5EF4-FFF2-40B4-BE49-F238E27FC236}">
                <a16:creationId xmlns:a16="http://schemas.microsoft.com/office/drawing/2014/main" id="{EA8141BE-4DB9-4C85-88AD-C023FDB6D265}"/>
              </a:ext>
            </a:extLst>
          </p:cNvPr>
          <p:cNvSpPr txBox="1"/>
          <p:nvPr/>
        </p:nvSpPr>
        <p:spPr>
          <a:xfrm>
            <a:off x="7528614" y="4809889"/>
            <a:ext cx="1964449" cy="369332"/>
          </a:xfrm>
          <a:prstGeom prst="rect">
            <a:avLst/>
          </a:prstGeom>
          <a:noFill/>
        </p:spPr>
        <p:txBody>
          <a:bodyPr wrap="none" rtlCol="0">
            <a:spAutoFit/>
          </a:bodyPr>
          <a:lstStyle/>
          <a:p>
            <a:r>
              <a:rPr lang="en-US" dirty="0">
                <a:solidFill>
                  <a:schemeClr val="accent1">
                    <a:lumMod val="50000"/>
                  </a:schemeClr>
                </a:solidFill>
              </a:rPr>
              <a:t>Kubernetes Cluster</a:t>
            </a:r>
          </a:p>
        </p:txBody>
      </p:sp>
    </p:spTree>
    <p:extLst>
      <p:ext uri="{BB962C8B-B14F-4D97-AF65-F5344CB8AC3E}">
        <p14:creationId xmlns:p14="http://schemas.microsoft.com/office/powerpoint/2010/main" val="1042484845"/>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1CD1B5-E61A-4C08-A266-25F3FF256DD0}"/>
              </a:ext>
            </a:extLst>
          </p:cNvPr>
          <p:cNvSpPr/>
          <p:nvPr/>
        </p:nvSpPr>
        <p:spPr>
          <a:xfrm>
            <a:off x="7185508" y="2127674"/>
            <a:ext cx="1951470" cy="2810994"/>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b="1" dirty="0">
                <a:solidFill>
                  <a:schemeClr val="bg1"/>
                </a:solidFill>
                <a:effectLst>
                  <a:glow rad="228600">
                    <a:schemeClr val="accent2">
                      <a:satMod val="175000"/>
                      <a:alpha val="40000"/>
                    </a:schemeClr>
                  </a:glow>
                </a:effectLst>
              </a:rPr>
              <a:t>Node</a:t>
            </a:r>
          </a:p>
        </p:txBody>
      </p:sp>
      <p:sp>
        <p:nvSpPr>
          <p:cNvPr id="26" name="Rectangle 25">
            <a:extLst>
              <a:ext uri="{FF2B5EF4-FFF2-40B4-BE49-F238E27FC236}">
                <a16:creationId xmlns:a16="http://schemas.microsoft.com/office/drawing/2014/main" id="{4A356BA6-EA2D-4CDE-98B8-2A4C9475311C}"/>
              </a:ext>
            </a:extLst>
          </p:cNvPr>
          <p:cNvSpPr/>
          <p:nvPr/>
        </p:nvSpPr>
        <p:spPr>
          <a:xfrm>
            <a:off x="7531107" y="2696901"/>
            <a:ext cx="1260271" cy="1231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POD</a:t>
            </a:r>
          </a:p>
        </p:txBody>
      </p:sp>
      <p:sp>
        <p:nvSpPr>
          <p:cNvPr id="4" name="Rectangle 3">
            <a:extLst>
              <a:ext uri="{FF2B5EF4-FFF2-40B4-BE49-F238E27FC236}">
                <a16:creationId xmlns:a16="http://schemas.microsoft.com/office/drawing/2014/main" id="{5A1B560B-D139-454F-B9E6-11C12E695F73}"/>
              </a:ext>
            </a:extLst>
          </p:cNvPr>
          <p:cNvSpPr/>
          <p:nvPr/>
        </p:nvSpPr>
        <p:spPr>
          <a:xfrm>
            <a:off x="4847489" y="2127675"/>
            <a:ext cx="1951470" cy="2810994"/>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b="1" dirty="0">
                <a:solidFill>
                  <a:schemeClr val="bg1"/>
                </a:solidFill>
                <a:effectLst>
                  <a:glow rad="228600">
                    <a:schemeClr val="accent2">
                      <a:satMod val="175000"/>
                      <a:alpha val="40000"/>
                    </a:schemeClr>
                  </a:glow>
                </a:effectLst>
              </a:rPr>
              <a:t>Node</a:t>
            </a:r>
          </a:p>
        </p:txBody>
      </p:sp>
      <p:sp>
        <p:nvSpPr>
          <p:cNvPr id="25" name="Rectangle 24">
            <a:extLst>
              <a:ext uri="{FF2B5EF4-FFF2-40B4-BE49-F238E27FC236}">
                <a16:creationId xmlns:a16="http://schemas.microsoft.com/office/drawing/2014/main" id="{B7B182BA-99A8-48DB-971E-8708C15B398E}"/>
              </a:ext>
            </a:extLst>
          </p:cNvPr>
          <p:cNvSpPr/>
          <p:nvPr/>
        </p:nvSpPr>
        <p:spPr>
          <a:xfrm>
            <a:off x="5238088" y="2696901"/>
            <a:ext cx="1260271" cy="1231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POD</a:t>
            </a:r>
          </a:p>
        </p:txBody>
      </p:sp>
      <p:sp>
        <p:nvSpPr>
          <p:cNvPr id="7" name="Rectangle 6">
            <a:extLst>
              <a:ext uri="{FF2B5EF4-FFF2-40B4-BE49-F238E27FC236}">
                <a16:creationId xmlns:a16="http://schemas.microsoft.com/office/drawing/2014/main" id="{1CB5BC65-747D-41D7-9BC7-E512F2013D2B}"/>
              </a:ext>
            </a:extLst>
          </p:cNvPr>
          <p:cNvSpPr/>
          <p:nvPr/>
        </p:nvSpPr>
        <p:spPr>
          <a:xfrm>
            <a:off x="2554689" y="2127674"/>
            <a:ext cx="1951470" cy="2810994"/>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b="1" dirty="0">
                <a:solidFill>
                  <a:schemeClr val="bg1"/>
                </a:solidFill>
                <a:effectLst>
                  <a:glow rad="228600">
                    <a:schemeClr val="accent2">
                      <a:satMod val="175000"/>
                      <a:alpha val="40000"/>
                    </a:schemeClr>
                  </a:glow>
                </a:effectLst>
              </a:rPr>
              <a:t>Node</a:t>
            </a:r>
          </a:p>
        </p:txBody>
      </p:sp>
      <p:sp>
        <p:nvSpPr>
          <p:cNvPr id="24" name="Rectangle 23">
            <a:extLst>
              <a:ext uri="{FF2B5EF4-FFF2-40B4-BE49-F238E27FC236}">
                <a16:creationId xmlns:a16="http://schemas.microsoft.com/office/drawing/2014/main" id="{74FAD678-0331-4AE7-8649-0386D8DE53EE}"/>
              </a:ext>
            </a:extLst>
          </p:cNvPr>
          <p:cNvSpPr/>
          <p:nvPr/>
        </p:nvSpPr>
        <p:spPr>
          <a:xfrm>
            <a:off x="2885573" y="2696901"/>
            <a:ext cx="1260271" cy="1231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POD</a:t>
            </a:r>
          </a:p>
        </p:txBody>
      </p:sp>
      <p:sp>
        <p:nvSpPr>
          <p:cNvPr id="2" name="Title 1">
            <a:extLst>
              <a:ext uri="{FF2B5EF4-FFF2-40B4-BE49-F238E27FC236}">
                <a16:creationId xmlns:a16="http://schemas.microsoft.com/office/drawing/2014/main" id="{639ED66D-D294-4CCE-B49E-AA1421B05822}"/>
              </a:ext>
            </a:extLst>
          </p:cNvPr>
          <p:cNvSpPr>
            <a:spLocks noGrp="1"/>
          </p:cNvSpPr>
          <p:nvPr>
            <p:ph type="title"/>
          </p:nvPr>
        </p:nvSpPr>
        <p:spPr/>
        <p:txBody>
          <a:bodyPr/>
          <a:lstStyle/>
          <a:p>
            <a:r>
              <a:rPr lang="en-US" dirty="0"/>
              <a:t>POD</a:t>
            </a:r>
          </a:p>
        </p:txBody>
      </p:sp>
      <p:pic>
        <p:nvPicPr>
          <p:cNvPr id="5" name="Picture 4" descr="Related image">
            <a:extLst>
              <a:ext uri="{FF2B5EF4-FFF2-40B4-BE49-F238E27FC236}">
                <a16:creationId xmlns:a16="http://schemas.microsoft.com/office/drawing/2014/main" id="{A5B732E1-CAFD-461B-9717-BDB0C61532B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4989701" y="4458317"/>
            <a:ext cx="517544" cy="517544"/>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8" name="Picture 4" descr="Related image">
            <a:extLst>
              <a:ext uri="{FF2B5EF4-FFF2-40B4-BE49-F238E27FC236}">
                <a16:creationId xmlns:a16="http://schemas.microsoft.com/office/drawing/2014/main" id="{AD0DC0F5-98DB-42AD-A765-271E39E8578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2696901" y="4458316"/>
            <a:ext cx="517544" cy="517544"/>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1" name="Picture 4" descr="Related image">
            <a:extLst>
              <a:ext uri="{FF2B5EF4-FFF2-40B4-BE49-F238E27FC236}">
                <a16:creationId xmlns:a16="http://schemas.microsoft.com/office/drawing/2014/main" id="{A4978BC9-0076-4FB6-A656-2B451616A15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7327720" y="4458316"/>
            <a:ext cx="517544" cy="517544"/>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AF1B163-34D3-4815-8708-9CD5035C804E}"/>
              </a:ext>
            </a:extLst>
          </p:cNvPr>
          <p:cNvSpPr/>
          <p:nvPr/>
        </p:nvSpPr>
        <p:spPr>
          <a:xfrm>
            <a:off x="2333783" y="1947111"/>
            <a:ext cx="7064860" cy="3388818"/>
          </a:xfrm>
          <a:prstGeom prst="rect">
            <a:avLst/>
          </a:prstGeom>
          <a:noFill/>
          <a:effectLst>
            <a:glow rad="101600">
              <a:schemeClr val="accent1">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1" dirty="0">
              <a:solidFill>
                <a:schemeClr val="bg1"/>
              </a:solidFill>
              <a:effectLst>
                <a:glow rad="228600">
                  <a:schemeClr val="accent2">
                    <a:satMod val="175000"/>
                    <a:alpha val="40000"/>
                  </a:schemeClr>
                </a:glow>
              </a:effectLst>
            </a:endParaRPr>
          </a:p>
        </p:txBody>
      </p:sp>
      <p:grpSp>
        <p:nvGrpSpPr>
          <p:cNvPr id="14" name="Group 13">
            <a:extLst>
              <a:ext uri="{FF2B5EF4-FFF2-40B4-BE49-F238E27FC236}">
                <a16:creationId xmlns:a16="http://schemas.microsoft.com/office/drawing/2014/main" id="{3E4A4762-A1E1-4F36-9B9A-4E3440FAC561}"/>
              </a:ext>
            </a:extLst>
          </p:cNvPr>
          <p:cNvGrpSpPr/>
          <p:nvPr/>
        </p:nvGrpSpPr>
        <p:grpSpPr>
          <a:xfrm>
            <a:off x="5507244" y="2910949"/>
            <a:ext cx="716280" cy="678180"/>
            <a:chOff x="7883978" y="2807310"/>
            <a:chExt cx="716280" cy="678180"/>
          </a:xfrm>
        </p:grpSpPr>
        <p:pic>
          <p:nvPicPr>
            <p:cNvPr id="15" name="Picture 14">
              <a:extLst>
                <a:ext uri="{FF2B5EF4-FFF2-40B4-BE49-F238E27FC236}">
                  <a16:creationId xmlns:a16="http://schemas.microsoft.com/office/drawing/2014/main" id="{03BBC871-C6F8-418B-88A9-75E9571594D8}"/>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7883978" y="2807310"/>
              <a:ext cx="716280" cy="678180"/>
            </a:xfrm>
            <a:prstGeom prst="rect">
              <a:avLst/>
            </a:prstGeom>
          </p:spPr>
        </p:pic>
        <p:pic>
          <p:nvPicPr>
            <p:cNvPr id="16" name="Picture 15" descr="Image result for redis">
              <a:extLst>
                <a:ext uri="{FF2B5EF4-FFF2-40B4-BE49-F238E27FC236}">
                  <a16:creationId xmlns:a16="http://schemas.microsoft.com/office/drawing/2014/main" id="{45DADD09-C99C-4B62-84F7-D0894AE10A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98006" y="2969899"/>
              <a:ext cx="504012" cy="4293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BE974212-F090-4C55-8375-642A9805B2BD}"/>
              </a:ext>
            </a:extLst>
          </p:cNvPr>
          <p:cNvGrpSpPr/>
          <p:nvPr/>
        </p:nvGrpSpPr>
        <p:grpSpPr>
          <a:xfrm>
            <a:off x="3157568" y="2910949"/>
            <a:ext cx="716280" cy="678180"/>
            <a:chOff x="7883978" y="2807310"/>
            <a:chExt cx="716280" cy="678180"/>
          </a:xfrm>
        </p:grpSpPr>
        <p:pic>
          <p:nvPicPr>
            <p:cNvPr id="18" name="Picture 17">
              <a:extLst>
                <a:ext uri="{FF2B5EF4-FFF2-40B4-BE49-F238E27FC236}">
                  <a16:creationId xmlns:a16="http://schemas.microsoft.com/office/drawing/2014/main" id="{A09F6741-3B0E-45FE-9B20-805AF6C7D82C}"/>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7883978" y="2807310"/>
              <a:ext cx="716280" cy="678180"/>
            </a:xfrm>
            <a:prstGeom prst="rect">
              <a:avLst/>
            </a:prstGeom>
          </p:spPr>
        </p:pic>
        <p:pic>
          <p:nvPicPr>
            <p:cNvPr id="19" name="Picture 18" descr="Image result for redis">
              <a:extLst>
                <a:ext uri="{FF2B5EF4-FFF2-40B4-BE49-F238E27FC236}">
                  <a16:creationId xmlns:a16="http://schemas.microsoft.com/office/drawing/2014/main" id="{E74ED30E-A6E6-4EBC-94F2-46D351A14C0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98006" y="2969899"/>
              <a:ext cx="504012" cy="4293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1FD4E64B-F6D2-47DA-8248-42FB9DA18CAF}"/>
              </a:ext>
            </a:extLst>
          </p:cNvPr>
          <p:cNvGrpSpPr/>
          <p:nvPr/>
        </p:nvGrpSpPr>
        <p:grpSpPr>
          <a:xfrm>
            <a:off x="7803102" y="2900918"/>
            <a:ext cx="716280" cy="678180"/>
            <a:chOff x="7883978" y="2807310"/>
            <a:chExt cx="716280" cy="678180"/>
          </a:xfrm>
        </p:grpSpPr>
        <p:pic>
          <p:nvPicPr>
            <p:cNvPr id="21" name="Picture 20">
              <a:extLst>
                <a:ext uri="{FF2B5EF4-FFF2-40B4-BE49-F238E27FC236}">
                  <a16:creationId xmlns:a16="http://schemas.microsoft.com/office/drawing/2014/main" id="{6AE4DB66-B12A-46EE-BCAD-A92742C02081}"/>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7883978" y="2807310"/>
              <a:ext cx="716280" cy="678180"/>
            </a:xfrm>
            <a:prstGeom prst="rect">
              <a:avLst/>
            </a:prstGeom>
          </p:spPr>
        </p:pic>
        <p:pic>
          <p:nvPicPr>
            <p:cNvPr id="22" name="Picture 21" descr="Image result for redis">
              <a:extLst>
                <a:ext uri="{FF2B5EF4-FFF2-40B4-BE49-F238E27FC236}">
                  <a16:creationId xmlns:a16="http://schemas.microsoft.com/office/drawing/2014/main" id="{B1DD219C-9A35-4A20-9D10-895F483379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98006" y="2969899"/>
              <a:ext cx="504012" cy="42934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19485848"/>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1500"/>
                                </p:stCondLst>
                                <p:childTnLst>
                                  <p:par>
                                    <p:cTn id="23" presetID="21" presetClass="entr" presetSubtype="1"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heel(1)">
                                          <p:cBhvr>
                                            <p:cTn id="25" dur="2000"/>
                                            <p:tgtEl>
                                              <p:spTgt spid="13"/>
                                            </p:tgtEl>
                                          </p:cBhvr>
                                        </p:animEffect>
                                      </p:childTnLst>
                                    </p:cTn>
                                  </p:par>
                                </p:childTnLst>
                              </p:cTn>
                            </p:par>
                            <p:par>
                              <p:cTn id="26" fill="hold">
                                <p:stCondLst>
                                  <p:cond delay="3500"/>
                                </p:stCondLst>
                                <p:childTnLst>
                                  <p:par>
                                    <p:cTn id="27" presetID="10"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750"/>
                                            <p:tgtEl>
                                              <p:spTgt spid="14"/>
                                            </p:tgtEl>
                                          </p:cBhvr>
                                        </p:animEffect>
                                      </p:childTnLst>
                                    </p:cTn>
                                  </p:par>
                                  <p:par>
                                    <p:cTn id="30" presetID="64" presetClass="path" presetSubtype="0" accel="50000" fill="hold" nodeType="withEffect" p14:presetBounceEnd="63750">
                                      <p:stCondLst>
                                        <p:cond delay="0"/>
                                      </p:stCondLst>
                                      <p:childTnLst>
                                        <p:animMotion origin="layout" path="M 4.16667E-7 0.04445 L 4.16667E-7 -2.59259E-6 " pathEditMode="relative" rAng="0" ptsTypes="AA" p14:bounceEnd="63750">
                                          <p:cBhvr>
                                            <p:cTn id="31" dur="750" fill="hold"/>
                                            <p:tgtEl>
                                              <p:spTgt spid="14"/>
                                            </p:tgtEl>
                                            <p:attrNameLst>
                                              <p:attrName>ppt_x</p:attrName>
                                              <p:attrName>ppt_y</p:attrName>
                                            </p:attrNameLst>
                                          </p:cBhvr>
                                          <p:rCtr x="0" y="-2222"/>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750"/>
                                            <p:tgtEl>
                                              <p:spTgt spid="25"/>
                                            </p:tgtEl>
                                          </p:cBhvr>
                                        </p:animEffect>
                                      </p:childTnLst>
                                    </p:cTn>
                                  </p:par>
                                  <p:par>
                                    <p:cTn id="37" presetID="64" presetClass="path" presetSubtype="0" accel="50000" fill="hold" grpId="1" nodeType="withEffect" p14:presetBounceEnd="63750">
                                      <p:stCondLst>
                                        <p:cond delay="0"/>
                                      </p:stCondLst>
                                      <p:childTnLst>
                                        <p:animMotion origin="layout" path="M -1.25E-6 0.04445 L -1.25E-6 -2.59259E-6 " pathEditMode="relative" rAng="0" ptsTypes="AA" p14:bounceEnd="63750">
                                          <p:cBhvr>
                                            <p:cTn id="38" dur="750" fill="hold"/>
                                            <p:tgtEl>
                                              <p:spTgt spid="25"/>
                                            </p:tgtEl>
                                            <p:attrNameLst>
                                              <p:attrName>ppt_x</p:attrName>
                                              <p:attrName>ppt_y</p:attrName>
                                            </p:attrNameLst>
                                          </p:cBhvr>
                                          <p:rCtr x="0" y="-2222"/>
                                        </p:animMotion>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750"/>
                                            <p:tgtEl>
                                              <p:spTgt spid="17"/>
                                            </p:tgtEl>
                                          </p:cBhvr>
                                        </p:animEffect>
                                      </p:childTnLst>
                                    </p:cTn>
                                  </p:par>
                                  <p:par>
                                    <p:cTn id="43" presetID="64" presetClass="path" presetSubtype="0" accel="50000" fill="hold" nodeType="withEffect" p14:presetBounceEnd="63750">
                                      <p:stCondLst>
                                        <p:cond delay="0"/>
                                      </p:stCondLst>
                                      <p:childTnLst>
                                        <p:animMotion origin="layout" path="M -1.25E-6 0.04445 L -1.25E-6 -2.59259E-6 " pathEditMode="relative" rAng="0" ptsTypes="AA" p14:bounceEnd="63750">
                                          <p:cBhvr>
                                            <p:cTn id="44" dur="750" fill="hold"/>
                                            <p:tgtEl>
                                              <p:spTgt spid="17"/>
                                            </p:tgtEl>
                                            <p:attrNameLst>
                                              <p:attrName>ppt_x</p:attrName>
                                              <p:attrName>ppt_y</p:attrName>
                                            </p:attrNameLst>
                                          </p:cBhvr>
                                          <p:rCtr x="0" y="-2222"/>
                                        </p:animMotion>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750"/>
                                            <p:tgtEl>
                                              <p:spTgt spid="20"/>
                                            </p:tgtEl>
                                          </p:cBhvr>
                                        </p:animEffect>
                                      </p:childTnLst>
                                    </p:cTn>
                                  </p:par>
                                  <p:par>
                                    <p:cTn id="49" presetID="64" presetClass="path" presetSubtype="0" accel="50000" fill="hold" nodeType="withEffect" p14:presetBounceEnd="63750">
                                      <p:stCondLst>
                                        <p:cond delay="0"/>
                                      </p:stCondLst>
                                      <p:childTnLst>
                                        <p:animMotion origin="layout" path="M -1.04167E-6 0.04445 L -1.04167E-6 -3.7037E-6 " pathEditMode="relative" rAng="0" ptsTypes="AA" p14:bounceEnd="63750">
                                          <p:cBhvr>
                                            <p:cTn id="50" dur="750" fill="hold"/>
                                            <p:tgtEl>
                                              <p:spTgt spid="20"/>
                                            </p:tgtEl>
                                            <p:attrNameLst>
                                              <p:attrName>ppt_x</p:attrName>
                                              <p:attrName>ppt_y</p:attrName>
                                            </p:attrNameLst>
                                          </p:cBhvr>
                                          <p:rCtr x="0" y="-2222"/>
                                        </p:animMotion>
                                      </p:childTnLst>
                                    </p:cTn>
                                  </p:par>
                                </p:childTnLst>
                              </p:cTn>
                            </p:par>
                            <p:par>
                              <p:cTn id="51" fill="hold">
                                <p:stCondLst>
                                  <p:cond delay="4250"/>
                                </p:stCondLst>
                                <p:childTnLst>
                                  <p:par>
                                    <p:cTn id="52" presetID="10" presetClass="entr" presetSubtype="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750"/>
                                            <p:tgtEl>
                                              <p:spTgt spid="24"/>
                                            </p:tgtEl>
                                          </p:cBhvr>
                                        </p:animEffect>
                                      </p:childTnLst>
                                    </p:cTn>
                                  </p:par>
                                  <p:par>
                                    <p:cTn id="55" presetID="64" presetClass="path" presetSubtype="0" accel="50000" fill="hold" grpId="1" nodeType="withEffect" p14:presetBounceEnd="63750">
                                      <p:stCondLst>
                                        <p:cond delay="0"/>
                                      </p:stCondLst>
                                      <p:childTnLst>
                                        <p:animMotion origin="layout" path="M -1.25E-6 0.04445 L -1.25E-6 -2.59259E-6 " pathEditMode="relative" rAng="0" ptsTypes="AA" p14:bounceEnd="63750">
                                          <p:cBhvr>
                                            <p:cTn id="56" dur="750" fill="hold"/>
                                            <p:tgtEl>
                                              <p:spTgt spid="24"/>
                                            </p:tgtEl>
                                            <p:attrNameLst>
                                              <p:attrName>ppt_x</p:attrName>
                                              <p:attrName>ppt_y</p:attrName>
                                            </p:attrNameLst>
                                          </p:cBhvr>
                                          <p:rCtr x="0" y="-2222"/>
                                        </p:animMotion>
                                      </p:childTnLst>
                                    </p:cTn>
                                  </p:par>
                                </p:childTnLst>
                              </p:cTn>
                            </p:par>
                            <p:par>
                              <p:cTn id="57" fill="hold">
                                <p:stCondLst>
                                  <p:cond delay="5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750"/>
                                            <p:tgtEl>
                                              <p:spTgt spid="26"/>
                                            </p:tgtEl>
                                          </p:cBhvr>
                                        </p:animEffect>
                                      </p:childTnLst>
                                    </p:cTn>
                                  </p:par>
                                  <p:par>
                                    <p:cTn id="61" presetID="64" presetClass="path" presetSubtype="0" accel="50000" fill="hold" grpId="1" nodeType="withEffect" p14:presetBounceEnd="63750">
                                      <p:stCondLst>
                                        <p:cond delay="0"/>
                                      </p:stCondLst>
                                      <p:childTnLst>
                                        <p:animMotion origin="layout" path="M -1.25E-6 0.04445 L -1.25E-6 -2.59259E-6 " pathEditMode="relative" rAng="0" ptsTypes="AA" p14:bounceEnd="63750">
                                          <p:cBhvr>
                                            <p:cTn id="62" dur="750" fill="hold"/>
                                            <p:tgtEl>
                                              <p:spTgt spid="26"/>
                                            </p:tgtEl>
                                            <p:attrNameLst>
                                              <p:attrName>ppt_x</p:attrName>
                                              <p:attrName>ppt_y</p:attrName>
                                            </p:attrNameLst>
                                          </p:cBhvr>
                                          <p:rCtr x="0" y="-2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26" grpId="1" animBg="1"/>
          <p:bldP spid="25" grpId="0" animBg="1"/>
          <p:bldP spid="25" grpId="1" animBg="1"/>
          <p:bldP spid="7" grpId="0" animBg="1"/>
          <p:bldP spid="24" grpId="0" animBg="1"/>
          <p:bldP spid="24" grpId="1"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1500"/>
                                </p:stCondLst>
                                <p:childTnLst>
                                  <p:par>
                                    <p:cTn id="23" presetID="21" presetClass="entr" presetSubtype="1"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heel(1)">
                                          <p:cBhvr>
                                            <p:cTn id="25" dur="2000"/>
                                            <p:tgtEl>
                                              <p:spTgt spid="13"/>
                                            </p:tgtEl>
                                          </p:cBhvr>
                                        </p:animEffect>
                                      </p:childTnLst>
                                    </p:cTn>
                                  </p:par>
                                </p:childTnLst>
                              </p:cTn>
                            </p:par>
                            <p:par>
                              <p:cTn id="26" fill="hold">
                                <p:stCondLst>
                                  <p:cond delay="3500"/>
                                </p:stCondLst>
                                <p:childTnLst>
                                  <p:par>
                                    <p:cTn id="27" presetID="10"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750"/>
                                            <p:tgtEl>
                                              <p:spTgt spid="14"/>
                                            </p:tgtEl>
                                          </p:cBhvr>
                                        </p:animEffect>
                                      </p:childTnLst>
                                    </p:cTn>
                                  </p:par>
                                  <p:par>
                                    <p:cTn id="30" presetID="64" presetClass="path" presetSubtype="0" accel="50000" fill="hold" nodeType="withEffect">
                                      <p:stCondLst>
                                        <p:cond delay="0"/>
                                      </p:stCondLst>
                                      <p:childTnLst>
                                        <p:animMotion origin="layout" path="M 4.16667E-7 0.04445 L 4.16667E-7 -2.59259E-6 " pathEditMode="relative" rAng="0" ptsTypes="AA">
                                          <p:cBhvr>
                                            <p:cTn id="31" dur="750" fill="hold"/>
                                            <p:tgtEl>
                                              <p:spTgt spid="14"/>
                                            </p:tgtEl>
                                            <p:attrNameLst>
                                              <p:attrName>ppt_x</p:attrName>
                                              <p:attrName>ppt_y</p:attrName>
                                            </p:attrNameLst>
                                          </p:cBhvr>
                                          <p:rCtr x="0" y="-2222"/>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750"/>
                                            <p:tgtEl>
                                              <p:spTgt spid="25"/>
                                            </p:tgtEl>
                                          </p:cBhvr>
                                        </p:animEffect>
                                      </p:childTnLst>
                                    </p:cTn>
                                  </p:par>
                                  <p:par>
                                    <p:cTn id="37" presetID="64" presetClass="path" presetSubtype="0" accel="50000" fill="hold" grpId="1" nodeType="withEffect">
                                      <p:stCondLst>
                                        <p:cond delay="0"/>
                                      </p:stCondLst>
                                      <p:childTnLst>
                                        <p:animMotion origin="layout" path="M -1.25E-6 0.04445 L -1.25E-6 -2.59259E-6 " pathEditMode="relative" rAng="0" ptsTypes="AA">
                                          <p:cBhvr>
                                            <p:cTn id="38" dur="750" fill="hold"/>
                                            <p:tgtEl>
                                              <p:spTgt spid="25"/>
                                            </p:tgtEl>
                                            <p:attrNameLst>
                                              <p:attrName>ppt_x</p:attrName>
                                              <p:attrName>ppt_y</p:attrName>
                                            </p:attrNameLst>
                                          </p:cBhvr>
                                          <p:rCtr x="0" y="-2222"/>
                                        </p:animMotion>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750"/>
                                            <p:tgtEl>
                                              <p:spTgt spid="17"/>
                                            </p:tgtEl>
                                          </p:cBhvr>
                                        </p:animEffect>
                                      </p:childTnLst>
                                    </p:cTn>
                                  </p:par>
                                  <p:par>
                                    <p:cTn id="43" presetID="64" presetClass="path" presetSubtype="0" accel="50000" fill="hold" nodeType="withEffect">
                                      <p:stCondLst>
                                        <p:cond delay="0"/>
                                      </p:stCondLst>
                                      <p:childTnLst>
                                        <p:animMotion origin="layout" path="M -1.25E-6 0.04445 L -1.25E-6 -2.59259E-6 " pathEditMode="relative" rAng="0" ptsTypes="AA">
                                          <p:cBhvr>
                                            <p:cTn id="44" dur="750" fill="hold"/>
                                            <p:tgtEl>
                                              <p:spTgt spid="17"/>
                                            </p:tgtEl>
                                            <p:attrNameLst>
                                              <p:attrName>ppt_x</p:attrName>
                                              <p:attrName>ppt_y</p:attrName>
                                            </p:attrNameLst>
                                          </p:cBhvr>
                                          <p:rCtr x="0" y="-2222"/>
                                        </p:animMotion>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750"/>
                                            <p:tgtEl>
                                              <p:spTgt spid="20"/>
                                            </p:tgtEl>
                                          </p:cBhvr>
                                        </p:animEffect>
                                      </p:childTnLst>
                                    </p:cTn>
                                  </p:par>
                                  <p:par>
                                    <p:cTn id="49" presetID="64" presetClass="path" presetSubtype="0" accel="50000" fill="hold" nodeType="withEffect">
                                      <p:stCondLst>
                                        <p:cond delay="0"/>
                                      </p:stCondLst>
                                      <p:childTnLst>
                                        <p:animMotion origin="layout" path="M -1.04167E-6 0.04445 L -1.04167E-6 -3.7037E-6 " pathEditMode="relative" rAng="0" ptsTypes="AA">
                                          <p:cBhvr>
                                            <p:cTn id="50" dur="750" fill="hold"/>
                                            <p:tgtEl>
                                              <p:spTgt spid="20"/>
                                            </p:tgtEl>
                                            <p:attrNameLst>
                                              <p:attrName>ppt_x</p:attrName>
                                              <p:attrName>ppt_y</p:attrName>
                                            </p:attrNameLst>
                                          </p:cBhvr>
                                          <p:rCtr x="0" y="-2222"/>
                                        </p:animMotion>
                                      </p:childTnLst>
                                    </p:cTn>
                                  </p:par>
                                </p:childTnLst>
                              </p:cTn>
                            </p:par>
                            <p:par>
                              <p:cTn id="51" fill="hold">
                                <p:stCondLst>
                                  <p:cond delay="4250"/>
                                </p:stCondLst>
                                <p:childTnLst>
                                  <p:par>
                                    <p:cTn id="52" presetID="10" presetClass="entr" presetSubtype="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750"/>
                                            <p:tgtEl>
                                              <p:spTgt spid="24"/>
                                            </p:tgtEl>
                                          </p:cBhvr>
                                        </p:animEffect>
                                      </p:childTnLst>
                                    </p:cTn>
                                  </p:par>
                                  <p:par>
                                    <p:cTn id="55" presetID="64" presetClass="path" presetSubtype="0" accel="50000" fill="hold" grpId="1" nodeType="withEffect">
                                      <p:stCondLst>
                                        <p:cond delay="0"/>
                                      </p:stCondLst>
                                      <p:childTnLst>
                                        <p:animMotion origin="layout" path="M -1.25E-6 0.04445 L -1.25E-6 -2.59259E-6 " pathEditMode="relative" rAng="0" ptsTypes="AA">
                                          <p:cBhvr>
                                            <p:cTn id="56" dur="750" fill="hold"/>
                                            <p:tgtEl>
                                              <p:spTgt spid="24"/>
                                            </p:tgtEl>
                                            <p:attrNameLst>
                                              <p:attrName>ppt_x</p:attrName>
                                              <p:attrName>ppt_y</p:attrName>
                                            </p:attrNameLst>
                                          </p:cBhvr>
                                          <p:rCtr x="0" y="-2222"/>
                                        </p:animMotion>
                                      </p:childTnLst>
                                    </p:cTn>
                                  </p:par>
                                </p:childTnLst>
                              </p:cTn>
                            </p:par>
                            <p:par>
                              <p:cTn id="57" fill="hold">
                                <p:stCondLst>
                                  <p:cond delay="5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750"/>
                                            <p:tgtEl>
                                              <p:spTgt spid="26"/>
                                            </p:tgtEl>
                                          </p:cBhvr>
                                        </p:animEffect>
                                      </p:childTnLst>
                                    </p:cTn>
                                  </p:par>
                                  <p:par>
                                    <p:cTn id="61" presetID="64" presetClass="path" presetSubtype="0" accel="50000" fill="hold" grpId="1" nodeType="withEffect">
                                      <p:stCondLst>
                                        <p:cond delay="0"/>
                                      </p:stCondLst>
                                      <p:childTnLst>
                                        <p:animMotion origin="layout" path="M -1.25E-6 0.04445 L -1.25E-6 -2.59259E-6 " pathEditMode="relative" rAng="0" ptsTypes="AA">
                                          <p:cBhvr>
                                            <p:cTn id="62" dur="750" fill="hold"/>
                                            <p:tgtEl>
                                              <p:spTgt spid="26"/>
                                            </p:tgtEl>
                                            <p:attrNameLst>
                                              <p:attrName>ppt_x</p:attrName>
                                              <p:attrName>ppt_y</p:attrName>
                                            </p:attrNameLst>
                                          </p:cBhvr>
                                          <p:rCtr x="0" y="-2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26" grpId="1" animBg="1"/>
          <p:bldP spid="25" grpId="0" animBg="1"/>
          <p:bldP spid="25" grpId="1" animBg="1"/>
          <p:bldP spid="7" grpId="0" animBg="1"/>
          <p:bldP spid="24" grpId="0" animBg="1"/>
          <p:bldP spid="24" grpId="1" animBg="1"/>
          <p:bldP spid="13" grpId="0" animBg="1"/>
        </p:bld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1CD1B5-E61A-4C08-A266-25F3FF256DD0}"/>
              </a:ext>
            </a:extLst>
          </p:cNvPr>
          <p:cNvSpPr/>
          <p:nvPr/>
        </p:nvSpPr>
        <p:spPr>
          <a:xfrm>
            <a:off x="8870918" y="3014730"/>
            <a:ext cx="1951470" cy="2810994"/>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b="1" dirty="0">
                <a:solidFill>
                  <a:schemeClr val="bg1"/>
                </a:solidFill>
                <a:effectLst>
                  <a:glow rad="228600">
                    <a:schemeClr val="accent2">
                      <a:satMod val="175000"/>
                      <a:alpha val="40000"/>
                    </a:schemeClr>
                  </a:glow>
                </a:effectLst>
              </a:rPr>
              <a:t>Node</a:t>
            </a:r>
          </a:p>
        </p:txBody>
      </p:sp>
      <p:sp>
        <p:nvSpPr>
          <p:cNvPr id="26" name="Rectangle 25">
            <a:extLst>
              <a:ext uri="{FF2B5EF4-FFF2-40B4-BE49-F238E27FC236}">
                <a16:creationId xmlns:a16="http://schemas.microsoft.com/office/drawing/2014/main" id="{4A356BA6-EA2D-4CDE-98B8-2A4C9475311C}"/>
              </a:ext>
            </a:extLst>
          </p:cNvPr>
          <p:cNvSpPr/>
          <p:nvPr/>
        </p:nvSpPr>
        <p:spPr>
          <a:xfrm>
            <a:off x="9216517" y="3583957"/>
            <a:ext cx="1260271" cy="1231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POD</a:t>
            </a:r>
          </a:p>
        </p:txBody>
      </p:sp>
      <p:sp>
        <p:nvSpPr>
          <p:cNvPr id="4" name="Rectangle 3">
            <a:extLst>
              <a:ext uri="{FF2B5EF4-FFF2-40B4-BE49-F238E27FC236}">
                <a16:creationId xmlns:a16="http://schemas.microsoft.com/office/drawing/2014/main" id="{5A1B560B-D139-454F-B9E6-11C12E695F73}"/>
              </a:ext>
            </a:extLst>
          </p:cNvPr>
          <p:cNvSpPr/>
          <p:nvPr/>
        </p:nvSpPr>
        <p:spPr>
          <a:xfrm>
            <a:off x="2764036" y="3014730"/>
            <a:ext cx="5032154" cy="2810994"/>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b="1" dirty="0">
                <a:solidFill>
                  <a:schemeClr val="bg1"/>
                </a:solidFill>
                <a:effectLst>
                  <a:glow rad="228600">
                    <a:schemeClr val="accent2">
                      <a:satMod val="175000"/>
                      <a:alpha val="40000"/>
                    </a:schemeClr>
                  </a:glow>
                </a:effectLst>
              </a:rPr>
              <a:t>Node</a:t>
            </a:r>
          </a:p>
        </p:txBody>
      </p:sp>
      <p:sp>
        <p:nvSpPr>
          <p:cNvPr id="25" name="Rectangle 24">
            <a:extLst>
              <a:ext uri="{FF2B5EF4-FFF2-40B4-BE49-F238E27FC236}">
                <a16:creationId xmlns:a16="http://schemas.microsoft.com/office/drawing/2014/main" id="{B7B182BA-99A8-48DB-971E-8708C15B398E}"/>
              </a:ext>
            </a:extLst>
          </p:cNvPr>
          <p:cNvSpPr/>
          <p:nvPr/>
        </p:nvSpPr>
        <p:spPr>
          <a:xfrm>
            <a:off x="4804930" y="3583956"/>
            <a:ext cx="2658426" cy="1231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POD</a:t>
            </a:r>
          </a:p>
        </p:txBody>
      </p:sp>
      <p:sp>
        <p:nvSpPr>
          <p:cNvPr id="24" name="Rectangle 23">
            <a:extLst>
              <a:ext uri="{FF2B5EF4-FFF2-40B4-BE49-F238E27FC236}">
                <a16:creationId xmlns:a16="http://schemas.microsoft.com/office/drawing/2014/main" id="{74FAD678-0331-4AE7-8649-0386D8DE53EE}"/>
              </a:ext>
            </a:extLst>
          </p:cNvPr>
          <p:cNvSpPr/>
          <p:nvPr/>
        </p:nvSpPr>
        <p:spPr>
          <a:xfrm>
            <a:off x="3092956" y="3583956"/>
            <a:ext cx="1260271" cy="1231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POD</a:t>
            </a:r>
          </a:p>
        </p:txBody>
      </p:sp>
      <p:sp>
        <p:nvSpPr>
          <p:cNvPr id="2" name="Title 1">
            <a:extLst>
              <a:ext uri="{FF2B5EF4-FFF2-40B4-BE49-F238E27FC236}">
                <a16:creationId xmlns:a16="http://schemas.microsoft.com/office/drawing/2014/main" id="{639ED66D-D294-4CCE-B49E-AA1421B05822}"/>
              </a:ext>
            </a:extLst>
          </p:cNvPr>
          <p:cNvSpPr>
            <a:spLocks noGrp="1"/>
          </p:cNvSpPr>
          <p:nvPr>
            <p:ph type="title"/>
          </p:nvPr>
        </p:nvSpPr>
        <p:spPr/>
        <p:txBody>
          <a:bodyPr/>
          <a:lstStyle/>
          <a:p>
            <a:r>
              <a:rPr lang="en-US" dirty="0"/>
              <a:t>POD</a:t>
            </a:r>
          </a:p>
        </p:txBody>
      </p:sp>
      <p:pic>
        <p:nvPicPr>
          <p:cNvPr id="5" name="Picture 4" descr="Related image">
            <a:extLst>
              <a:ext uri="{FF2B5EF4-FFF2-40B4-BE49-F238E27FC236}">
                <a16:creationId xmlns:a16="http://schemas.microsoft.com/office/drawing/2014/main" id="{A5B732E1-CAFD-461B-9717-BDB0C61532B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4390418" y="5355056"/>
            <a:ext cx="513142" cy="513142"/>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1" name="Picture 4" descr="Related image">
            <a:extLst>
              <a:ext uri="{FF2B5EF4-FFF2-40B4-BE49-F238E27FC236}">
                <a16:creationId xmlns:a16="http://schemas.microsoft.com/office/drawing/2014/main" id="{A4978BC9-0076-4FB6-A656-2B451616A15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9017532" y="5325613"/>
            <a:ext cx="542585" cy="542585"/>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AF1B163-34D3-4815-8708-9CD5035C804E}"/>
              </a:ext>
            </a:extLst>
          </p:cNvPr>
          <p:cNvSpPr/>
          <p:nvPr/>
        </p:nvSpPr>
        <p:spPr>
          <a:xfrm>
            <a:off x="1106540" y="2815213"/>
            <a:ext cx="10058400" cy="3388818"/>
          </a:xfrm>
          <a:prstGeom prst="rect">
            <a:avLst/>
          </a:prstGeom>
          <a:noFill/>
          <a:effectLst>
            <a:glow rad="101600">
              <a:schemeClr val="accent1">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dirty="0">
                <a:solidFill>
                  <a:schemeClr val="tx1"/>
                </a:solidFill>
              </a:rPr>
              <a:t>Kubernetes Cluster</a:t>
            </a:r>
          </a:p>
        </p:txBody>
      </p:sp>
      <p:grpSp>
        <p:nvGrpSpPr>
          <p:cNvPr id="12" name="Group 11">
            <a:extLst>
              <a:ext uri="{FF2B5EF4-FFF2-40B4-BE49-F238E27FC236}">
                <a16:creationId xmlns:a16="http://schemas.microsoft.com/office/drawing/2014/main" id="{CF53C491-0836-430E-87E9-094B1F78FE01}"/>
              </a:ext>
            </a:extLst>
          </p:cNvPr>
          <p:cNvGrpSpPr/>
          <p:nvPr/>
        </p:nvGrpSpPr>
        <p:grpSpPr>
          <a:xfrm>
            <a:off x="5638800" y="1659105"/>
            <a:ext cx="914400" cy="1113634"/>
            <a:chOff x="5638800" y="1659105"/>
            <a:chExt cx="914400" cy="1113634"/>
          </a:xfrm>
        </p:grpSpPr>
        <p:pic>
          <p:nvPicPr>
            <p:cNvPr id="6" name="Graphic 5" descr="User">
              <a:extLst>
                <a:ext uri="{FF2B5EF4-FFF2-40B4-BE49-F238E27FC236}">
                  <a16:creationId xmlns:a16="http://schemas.microsoft.com/office/drawing/2014/main" id="{B9635750-E031-4708-A8D3-A7074AE04D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1659105"/>
              <a:ext cx="914400" cy="914400"/>
            </a:xfrm>
            <a:prstGeom prst="rect">
              <a:avLst/>
            </a:prstGeom>
          </p:spPr>
        </p:pic>
        <p:sp>
          <p:nvSpPr>
            <p:cNvPr id="9" name="Arrow: Down 8">
              <a:extLst>
                <a:ext uri="{FF2B5EF4-FFF2-40B4-BE49-F238E27FC236}">
                  <a16:creationId xmlns:a16="http://schemas.microsoft.com/office/drawing/2014/main" id="{2ECF745E-B860-4E4C-A1B9-6209793EB924}"/>
                </a:ext>
              </a:extLst>
            </p:cNvPr>
            <p:cNvSpPr/>
            <p:nvPr/>
          </p:nvSpPr>
          <p:spPr>
            <a:xfrm>
              <a:off x="6035812" y="2488274"/>
              <a:ext cx="88739" cy="284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0D0E9DA7-89F6-4D2E-9E56-61D9EF49CEC3}"/>
              </a:ext>
            </a:extLst>
          </p:cNvPr>
          <p:cNvGrpSpPr/>
          <p:nvPr/>
        </p:nvGrpSpPr>
        <p:grpSpPr>
          <a:xfrm>
            <a:off x="3398807" y="3831442"/>
            <a:ext cx="716280" cy="678180"/>
            <a:chOff x="6225311" y="2473385"/>
            <a:chExt cx="716280" cy="678180"/>
          </a:xfrm>
        </p:grpSpPr>
        <p:pic>
          <p:nvPicPr>
            <p:cNvPr id="34" name="Picture 33">
              <a:extLst>
                <a:ext uri="{FF2B5EF4-FFF2-40B4-BE49-F238E27FC236}">
                  <a16:creationId xmlns:a16="http://schemas.microsoft.com/office/drawing/2014/main" id="{C4F67614-8D0A-4097-A523-ED7DAF5CAADE}"/>
                </a:ext>
              </a:extLst>
            </p:cNvPr>
            <p:cNvPicPr>
              <a:picLocks noChangeAspect="1"/>
            </p:cNvPicPr>
            <p:nvPr/>
          </p:nvPicPr>
          <p:blipFill rotWithShape="1">
            <a:blip r:embed="rId7">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35" name="Picture 2" descr="Image result for python logo">
              <a:extLst>
                <a:ext uri="{FF2B5EF4-FFF2-40B4-BE49-F238E27FC236}">
                  <a16:creationId xmlns:a16="http://schemas.microsoft.com/office/drawing/2014/main" id="{AB9C3D71-FB5E-4AA5-9E2F-3304F44CF4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a:extLst>
              <a:ext uri="{FF2B5EF4-FFF2-40B4-BE49-F238E27FC236}">
                <a16:creationId xmlns:a16="http://schemas.microsoft.com/office/drawing/2014/main" id="{CC30BEE7-C1C2-47CB-B5A8-3B5909E1080D}"/>
              </a:ext>
            </a:extLst>
          </p:cNvPr>
          <p:cNvGrpSpPr/>
          <p:nvPr/>
        </p:nvGrpSpPr>
        <p:grpSpPr>
          <a:xfrm>
            <a:off x="5126478" y="3798004"/>
            <a:ext cx="716280" cy="678180"/>
            <a:chOff x="6225311" y="2473385"/>
            <a:chExt cx="716280" cy="678180"/>
          </a:xfrm>
        </p:grpSpPr>
        <p:pic>
          <p:nvPicPr>
            <p:cNvPr id="37" name="Picture 36">
              <a:extLst>
                <a:ext uri="{FF2B5EF4-FFF2-40B4-BE49-F238E27FC236}">
                  <a16:creationId xmlns:a16="http://schemas.microsoft.com/office/drawing/2014/main" id="{717480F1-82F1-4190-B2D5-E0D3949F2E90}"/>
                </a:ext>
              </a:extLst>
            </p:cNvPr>
            <p:cNvPicPr>
              <a:picLocks noChangeAspect="1"/>
            </p:cNvPicPr>
            <p:nvPr/>
          </p:nvPicPr>
          <p:blipFill rotWithShape="1">
            <a:blip r:embed="rId7">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38" name="Picture 2" descr="Image result for python logo">
              <a:extLst>
                <a:ext uri="{FF2B5EF4-FFF2-40B4-BE49-F238E27FC236}">
                  <a16:creationId xmlns:a16="http://schemas.microsoft.com/office/drawing/2014/main" id="{7B494029-632B-4D28-9594-34AD4A82D8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C9C07797-030D-4CF1-B47B-699AE6ABD935}"/>
              </a:ext>
            </a:extLst>
          </p:cNvPr>
          <p:cNvGrpSpPr/>
          <p:nvPr/>
        </p:nvGrpSpPr>
        <p:grpSpPr>
          <a:xfrm>
            <a:off x="9489966" y="3798004"/>
            <a:ext cx="716280" cy="678180"/>
            <a:chOff x="6225311" y="2473385"/>
            <a:chExt cx="716280" cy="678180"/>
          </a:xfrm>
        </p:grpSpPr>
        <p:pic>
          <p:nvPicPr>
            <p:cNvPr id="40" name="Picture 39">
              <a:extLst>
                <a:ext uri="{FF2B5EF4-FFF2-40B4-BE49-F238E27FC236}">
                  <a16:creationId xmlns:a16="http://schemas.microsoft.com/office/drawing/2014/main" id="{16578FE6-D759-47F0-85E8-9860B51590EC}"/>
                </a:ext>
              </a:extLst>
            </p:cNvPr>
            <p:cNvPicPr>
              <a:picLocks noChangeAspect="1"/>
            </p:cNvPicPr>
            <p:nvPr/>
          </p:nvPicPr>
          <p:blipFill rotWithShape="1">
            <a:blip r:embed="rId7">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41" name="Picture 2" descr="Image result for python logo">
              <a:extLst>
                <a:ext uri="{FF2B5EF4-FFF2-40B4-BE49-F238E27FC236}">
                  <a16:creationId xmlns:a16="http://schemas.microsoft.com/office/drawing/2014/main" id="{72FB49F9-7A6C-4622-8A09-E0184B4993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12518F78-E8C5-4696-A48D-4AB96F20DC12}"/>
              </a:ext>
            </a:extLst>
          </p:cNvPr>
          <p:cNvGrpSpPr/>
          <p:nvPr/>
        </p:nvGrpSpPr>
        <p:grpSpPr>
          <a:xfrm>
            <a:off x="6407931" y="3798004"/>
            <a:ext cx="716280" cy="678180"/>
            <a:chOff x="6225311" y="2473385"/>
            <a:chExt cx="716280" cy="678180"/>
          </a:xfrm>
        </p:grpSpPr>
        <p:pic>
          <p:nvPicPr>
            <p:cNvPr id="43" name="Picture 42">
              <a:extLst>
                <a:ext uri="{FF2B5EF4-FFF2-40B4-BE49-F238E27FC236}">
                  <a16:creationId xmlns:a16="http://schemas.microsoft.com/office/drawing/2014/main" id="{AB3D05C5-843D-4D06-BF84-3E4271D844D6}"/>
                </a:ext>
              </a:extLst>
            </p:cNvPr>
            <p:cNvPicPr>
              <a:picLocks noChangeAspect="1"/>
            </p:cNvPicPr>
            <p:nvPr/>
          </p:nvPicPr>
          <p:blipFill rotWithShape="1">
            <a:blip r:embed="rId7">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44" name="Picture 2" descr="Image result for python logo">
              <a:extLst>
                <a:ext uri="{FF2B5EF4-FFF2-40B4-BE49-F238E27FC236}">
                  <a16:creationId xmlns:a16="http://schemas.microsoft.com/office/drawing/2014/main" id="{D5A41191-0233-44DF-ABB5-8225ECE6E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6" name="Straight Connector 45">
            <a:extLst>
              <a:ext uri="{FF2B5EF4-FFF2-40B4-BE49-F238E27FC236}">
                <a16:creationId xmlns:a16="http://schemas.microsoft.com/office/drawing/2014/main" id="{F261F71E-F7A5-4486-A660-7BF93441E311}"/>
              </a:ext>
            </a:extLst>
          </p:cNvPr>
          <p:cNvCxnSpPr>
            <a:cxnSpLocks/>
          </p:cNvCxnSpPr>
          <p:nvPr/>
        </p:nvCxnSpPr>
        <p:spPr>
          <a:xfrm>
            <a:off x="6376471" y="3740130"/>
            <a:ext cx="796162" cy="79616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E94A19-DA2E-4C54-A709-EC62241CE75A}"/>
              </a:ext>
            </a:extLst>
          </p:cNvPr>
          <p:cNvCxnSpPr>
            <a:cxnSpLocks/>
          </p:cNvCxnSpPr>
          <p:nvPr/>
        </p:nvCxnSpPr>
        <p:spPr>
          <a:xfrm flipV="1">
            <a:off x="6307786" y="3740130"/>
            <a:ext cx="791761" cy="79176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D7A20987-BA0E-485C-B2E5-3D8C40EA5891}"/>
              </a:ext>
            </a:extLst>
          </p:cNvPr>
          <p:cNvGrpSpPr/>
          <p:nvPr/>
        </p:nvGrpSpPr>
        <p:grpSpPr>
          <a:xfrm>
            <a:off x="6703666" y="1659105"/>
            <a:ext cx="914400" cy="1113634"/>
            <a:chOff x="5638800" y="1659105"/>
            <a:chExt cx="914400" cy="1113634"/>
          </a:xfrm>
        </p:grpSpPr>
        <p:pic>
          <p:nvPicPr>
            <p:cNvPr id="56" name="Graphic 55" descr="User">
              <a:extLst>
                <a:ext uri="{FF2B5EF4-FFF2-40B4-BE49-F238E27FC236}">
                  <a16:creationId xmlns:a16="http://schemas.microsoft.com/office/drawing/2014/main" id="{FD19EB64-F904-48DC-B7BA-8D83B1BB8A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1659105"/>
              <a:ext cx="914400" cy="914400"/>
            </a:xfrm>
            <a:prstGeom prst="rect">
              <a:avLst/>
            </a:prstGeom>
          </p:spPr>
        </p:pic>
        <p:sp>
          <p:nvSpPr>
            <p:cNvPr id="57" name="Arrow: Down 56">
              <a:extLst>
                <a:ext uri="{FF2B5EF4-FFF2-40B4-BE49-F238E27FC236}">
                  <a16:creationId xmlns:a16="http://schemas.microsoft.com/office/drawing/2014/main" id="{2768066F-F4D0-427F-9C47-A16A03787DA6}"/>
                </a:ext>
              </a:extLst>
            </p:cNvPr>
            <p:cNvSpPr/>
            <p:nvPr/>
          </p:nvSpPr>
          <p:spPr>
            <a:xfrm>
              <a:off x="6035812" y="2488274"/>
              <a:ext cx="88739" cy="284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E57EE5A9-A835-4B21-BBDB-7D355E216942}"/>
              </a:ext>
            </a:extLst>
          </p:cNvPr>
          <p:cNvGrpSpPr/>
          <p:nvPr/>
        </p:nvGrpSpPr>
        <p:grpSpPr>
          <a:xfrm>
            <a:off x="4570217" y="1659105"/>
            <a:ext cx="914400" cy="1113634"/>
            <a:chOff x="5638800" y="1659105"/>
            <a:chExt cx="914400" cy="1113634"/>
          </a:xfrm>
        </p:grpSpPr>
        <p:pic>
          <p:nvPicPr>
            <p:cNvPr id="59" name="Graphic 58" descr="User">
              <a:extLst>
                <a:ext uri="{FF2B5EF4-FFF2-40B4-BE49-F238E27FC236}">
                  <a16:creationId xmlns:a16="http://schemas.microsoft.com/office/drawing/2014/main" id="{6895B36F-49C7-4ECC-9398-BC73BF082A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1659105"/>
              <a:ext cx="914400" cy="914400"/>
            </a:xfrm>
            <a:prstGeom prst="rect">
              <a:avLst/>
            </a:prstGeom>
          </p:spPr>
        </p:pic>
        <p:sp>
          <p:nvSpPr>
            <p:cNvPr id="60" name="Arrow: Down 59">
              <a:extLst>
                <a:ext uri="{FF2B5EF4-FFF2-40B4-BE49-F238E27FC236}">
                  <a16:creationId xmlns:a16="http://schemas.microsoft.com/office/drawing/2014/main" id="{1B220684-B40C-4047-B1CF-D442A810D106}"/>
                </a:ext>
              </a:extLst>
            </p:cNvPr>
            <p:cNvSpPr/>
            <p:nvPr/>
          </p:nvSpPr>
          <p:spPr>
            <a:xfrm>
              <a:off x="6035812" y="2488274"/>
              <a:ext cx="88739" cy="284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24AD59E0-82AD-4D4C-B97C-48A783C43EAE}"/>
              </a:ext>
            </a:extLst>
          </p:cNvPr>
          <p:cNvGrpSpPr/>
          <p:nvPr/>
        </p:nvGrpSpPr>
        <p:grpSpPr>
          <a:xfrm>
            <a:off x="3530185" y="1659105"/>
            <a:ext cx="914400" cy="1113634"/>
            <a:chOff x="5638800" y="1659105"/>
            <a:chExt cx="914400" cy="1113634"/>
          </a:xfrm>
        </p:grpSpPr>
        <p:pic>
          <p:nvPicPr>
            <p:cNvPr id="62" name="Graphic 61" descr="User">
              <a:extLst>
                <a:ext uri="{FF2B5EF4-FFF2-40B4-BE49-F238E27FC236}">
                  <a16:creationId xmlns:a16="http://schemas.microsoft.com/office/drawing/2014/main" id="{419F76FA-038A-4A2C-A686-DA8B28C536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1659105"/>
              <a:ext cx="914400" cy="914400"/>
            </a:xfrm>
            <a:prstGeom prst="rect">
              <a:avLst/>
            </a:prstGeom>
          </p:spPr>
        </p:pic>
        <p:sp>
          <p:nvSpPr>
            <p:cNvPr id="63" name="Arrow: Down 62">
              <a:extLst>
                <a:ext uri="{FF2B5EF4-FFF2-40B4-BE49-F238E27FC236}">
                  <a16:creationId xmlns:a16="http://schemas.microsoft.com/office/drawing/2014/main" id="{80756363-BF45-43F7-B2F9-6A34B0E17FBB}"/>
                </a:ext>
              </a:extLst>
            </p:cNvPr>
            <p:cNvSpPr/>
            <p:nvPr/>
          </p:nvSpPr>
          <p:spPr>
            <a:xfrm>
              <a:off x="6035812" y="2488274"/>
              <a:ext cx="88739" cy="284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960E9105-0B88-4725-9E3C-32DD8F0C46AA}"/>
              </a:ext>
            </a:extLst>
          </p:cNvPr>
          <p:cNvGrpSpPr/>
          <p:nvPr/>
        </p:nvGrpSpPr>
        <p:grpSpPr>
          <a:xfrm>
            <a:off x="8620848" y="1645927"/>
            <a:ext cx="914400" cy="1113634"/>
            <a:chOff x="5638800" y="1659105"/>
            <a:chExt cx="914400" cy="1113634"/>
          </a:xfrm>
        </p:grpSpPr>
        <p:pic>
          <p:nvPicPr>
            <p:cNvPr id="65" name="Graphic 64" descr="User">
              <a:extLst>
                <a:ext uri="{FF2B5EF4-FFF2-40B4-BE49-F238E27FC236}">
                  <a16:creationId xmlns:a16="http://schemas.microsoft.com/office/drawing/2014/main" id="{6ADE860D-AB6B-4141-998E-BD15E6D560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1659105"/>
              <a:ext cx="914400" cy="914400"/>
            </a:xfrm>
            <a:prstGeom prst="rect">
              <a:avLst/>
            </a:prstGeom>
          </p:spPr>
        </p:pic>
        <p:sp>
          <p:nvSpPr>
            <p:cNvPr id="66" name="Arrow: Down 65">
              <a:extLst>
                <a:ext uri="{FF2B5EF4-FFF2-40B4-BE49-F238E27FC236}">
                  <a16:creationId xmlns:a16="http://schemas.microsoft.com/office/drawing/2014/main" id="{6F4E8E56-87BE-4C41-B5C3-26082EE54AF6}"/>
                </a:ext>
              </a:extLst>
            </p:cNvPr>
            <p:cNvSpPr/>
            <p:nvPr/>
          </p:nvSpPr>
          <p:spPr>
            <a:xfrm>
              <a:off x="6035812" y="2488274"/>
              <a:ext cx="88739" cy="284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C994182A-64F6-44AF-8A2B-1996E0E93EF2}"/>
              </a:ext>
            </a:extLst>
          </p:cNvPr>
          <p:cNvGrpSpPr/>
          <p:nvPr/>
        </p:nvGrpSpPr>
        <p:grpSpPr>
          <a:xfrm>
            <a:off x="7712631" y="1645927"/>
            <a:ext cx="914400" cy="1113634"/>
            <a:chOff x="5638800" y="1659105"/>
            <a:chExt cx="914400" cy="1113634"/>
          </a:xfrm>
        </p:grpSpPr>
        <p:pic>
          <p:nvPicPr>
            <p:cNvPr id="68" name="Graphic 67" descr="User">
              <a:extLst>
                <a:ext uri="{FF2B5EF4-FFF2-40B4-BE49-F238E27FC236}">
                  <a16:creationId xmlns:a16="http://schemas.microsoft.com/office/drawing/2014/main" id="{7703582F-2AB2-4D76-829E-01D943545F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1659105"/>
              <a:ext cx="914400" cy="914400"/>
            </a:xfrm>
            <a:prstGeom prst="rect">
              <a:avLst/>
            </a:prstGeom>
          </p:spPr>
        </p:pic>
        <p:sp>
          <p:nvSpPr>
            <p:cNvPr id="69" name="Arrow: Down 68">
              <a:extLst>
                <a:ext uri="{FF2B5EF4-FFF2-40B4-BE49-F238E27FC236}">
                  <a16:creationId xmlns:a16="http://schemas.microsoft.com/office/drawing/2014/main" id="{665C9020-7D87-47AF-AC18-E97332265311}"/>
                </a:ext>
              </a:extLst>
            </p:cNvPr>
            <p:cNvSpPr/>
            <p:nvPr/>
          </p:nvSpPr>
          <p:spPr>
            <a:xfrm>
              <a:off x="6035812" y="2488274"/>
              <a:ext cx="88739" cy="284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91373253"/>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childTnLst>
                                    </p:cTn>
                                  </p:par>
                                  <p:par>
                                    <p:cTn id="16" presetID="64" presetClass="path" presetSubtype="0" accel="50000" fill="hold" grpId="1" nodeType="withEffect" p14:presetBounceEnd="63750">
                                      <p:stCondLst>
                                        <p:cond delay="0"/>
                                      </p:stCondLst>
                                      <p:childTnLst>
                                        <p:animMotion origin="layout" path="M 5E-6 0.04444 L 5E-6 1.48148E-6 " pathEditMode="relative" rAng="0" ptsTypes="AA" p14:bounceEnd="63750">
                                          <p:cBhvr>
                                            <p:cTn id="17" dur="750" fill="hold"/>
                                            <p:tgtEl>
                                              <p:spTgt spid="25"/>
                                            </p:tgtEl>
                                            <p:attrNameLst>
                                              <p:attrName>ppt_x</p:attrName>
                                              <p:attrName>ppt_y</p:attrName>
                                            </p:attrNameLst>
                                          </p:cBhvr>
                                          <p:rCtr x="0" y="-2222"/>
                                        </p:animMotion>
                                      </p:childTnLst>
                                    </p:cTn>
                                  </p:par>
                                </p:childTnLst>
                              </p:cTn>
                            </p:par>
                            <p:par>
                              <p:cTn id="18" fill="hold">
                                <p:stCondLst>
                                  <p:cond delay="1750"/>
                                </p:stCondLst>
                                <p:childTnLst>
                                  <p:par>
                                    <p:cTn id="19" presetID="10" presetClass="entr" presetSubtype="0" fill="hold"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750"/>
                                            <p:tgtEl>
                                              <p:spTgt spid="36"/>
                                            </p:tgtEl>
                                          </p:cBhvr>
                                        </p:animEffect>
                                      </p:childTnLst>
                                    </p:cTn>
                                  </p:par>
                                  <p:par>
                                    <p:cTn id="22" presetID="64" presetClass="path" presetSubtype="0" accel="50000" fill="hold" nodeType="withEffect" p14:presetBounceEnd="63750">
                                      <p:stCondLst>
                                        <p:cond delay="0"/>
                                      </p:stCondLst>
                                      <p:childTnLst>
                                        <p:animMotion origin="layout" path="M 5E-6 0.04444 L 5E-6 1.48148E-6 " pathEditMode="relative" rAng="0" ptsTypes="AA" p14:bounceEnd="63750">
                                          <p:cBhvr>
                                            <p:cTn id="23" dur="750" fill="hold"/>
                                            <p:tgtEl>
                                              <p:spTgt spid="36"/>
                                            </p:tgtEl>
                                            <p:attrNameLst>
                                              <p:attrName>ppt_x</p:attrName>
                                              <p:attrName>ppt_y</p:attrName>
                                            </p:attrNameLst>
                                          </p:cBhvr>
                                          <p:rCtr x="0" y="-2222"/>
                                        </p:animMotion>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750"/>
                                            <p:tgtEl>
                                              <p:spTgt spid="42"/>
                                            </p:tgtEl>
                                          </p:cBhvr>
                                        </p:animEffect>
                                      </p:childTnLst>
                                    </p:cTn>
                                  </p:par>
                                  <p:par>
                                    <p:cTn id="46" presetID="64" presetClass="path" presetSubtype="0" accel="50000" fill="hold" nodeType="withEffect" p14:presetBounceEnd="63750">
                                      <p:stCondLst>
                                        <p:cond delay="0"/>
                                      </p:stCondLst>
                                      <p:childTnLst>
                                        <p:animMotion origin="layout" path="M 5E-6 0.04444 L 5E-6 1.48148E-6 " pathEditMode="relative" rAng="0" ptsTypes="AA" p14:bounceEnd="63750">
                                          <p:cBhvr>
                                            <p:cTn id="47" dur="750" fill="hold"/>
                                            <p:tgtEl>
                                              <p:spTgt spid="42"/>
                                            </p:tgtEl>
                                            <p:attrNameLst>
                                              <p:attrName>ppt_x</p:attrName>
                                              <p:attrName>ppt_y</p:attrName>
                                            </p:attrNameLst>
                                          </p:cBhvr>
                                          <p:rCtr x="0" y="-2222"/>
                                        </p:animMotion>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up)">
                                          <p:cBhvr>
                                            <p:cTn id="52" dur="500"/>
                                            <p:tgtEl>
                                              <p:spTgt spid="46"/>
                                            </p:tgtEl>
                                          </p:cBhvr>
                                        </p:animEffect>
                                      </p:childTnLst>
                                    </p:cTn>
                                  </p:par>
                                </p:childTnLst>
                              </p:cTn>
                            </p:par>
                            <p:par>
                              <p:cTn id="53" fill="hold">
                                <p:stCondLst>
                                  <p:cond delay="500"/>
                                </p:stCondLst>
                                <p:childTnLst>
                                  <p:par>
                                    <p:cTn id="54" presetID="22" presetClass="entr" presetSubtype="1" fill="hold"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wipe(up)">
                                          <p:cBhvr>
                                            <p:cTn id="56" dur="500"/>
                                            <p:tgtEl>
                                              <p:spTgt spid="50"/>
                                            </p:tgtEl>
                                          </p:cBhvr>
                                        </p:animEffect>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750"/>
                                            <p:tgtEl>
                                              <p:spTgt spid="24"/>
                                            </p:tgtEl>
                                          </p:cBhvr>
                                        </p:animEffect>
                                      </p:childTnLst>
                                    </p:cTn>
                                  </p:par>
                                  <p:par>
                                    <p:cTn id="61" presetID="64" presetClass="path" presetSubtype="0" accel="50000" fill="hold" grpId="1" nodeType="withEffect" p14:presetBounceEnd="63750">
                                      <p:stCondLst>
                                        <p:cond delay="0"/>
                                      </p:stCondLst>
                                      <p:childTnLst>
                                        <p:animMotion origin="layout" path="M 1.45833E-6 0.04444 L 1.45833E-6 1.48148E-6 " pathEditMode="relative" rAng="0" ptsTypes="AA" p14:bounceEnd="63750">
                                          <p:cBhvr>
                                            <p:cTn id="62" dur="750" fill="hold"/>
                                            <p:tgtEl>
                                              <p:spTgt spid="24"/>
                                            </p:tgtEl>
                                            <p:attrNameLst>
                                              <p:attrName>ppt_x</p:attrName>
                                              <p:attrName>ppt_y</p:attrName>
                                            </p:attrNameLst>
                                          </p:cBhvr>
                                          <p:rCtr x="0" y="-2222"/>
                                        </p:animMotion>
                                      </p:childTnLst>
                                    </p:cTn>
                                  </p:par>
                                </p:childTnLst>
                              </p:cTn>
                            </p:par>
                            <p:par>
                              <p:cTn id="63" fill="hold">
                                <p:stCondLst>
                                  <p:cond delay="1750"/>
                                </p:stCondLst>
                                <p:childTnLst>
                                  <p:par>
                                    <p:cTn id="64" presetID="10" presetClass="entr" presetSubtype="0" fill="hold" nodeType="after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750"/>
                                            <p:tgtEl>
                                              <p:spTgt spid="33"/>
                                            </p:tgtEl>
                                          </p:cBhvr>
                                        </p:animEffect>
                                      </p:childTnLst>
                                    </p:cTn>
                                  </p:par>
                                  <p:par>
                                    <p:cTn id="67" presetID="64" presetClass="path" presetSubtype="0" accel="50000" fill="hold" nodeType="withEffect" p14:presetBounceEnd="63750">
                                      <p:stCondLst>
                                        <p:cond delay="0"/>
                                      </p:stCondLst>
                                      <p:childTnLst>
                                        <p:animMotion origin="layout" path="M 5E-6 0.04444 L 5E-6 1.48148E-6 " pathEditMode="relative" rAng="0" ptsTypes="AA" p14:bounceEnd="63750">
                                          <p:cBhvr>
                                            <p:cTn id="68" dur="750" fill="hold"/>
                                            <p:tgtEl>
                                              <p:spTgt spid="33"/>
                                            </p:tgtEl>
                                            <p:attrNameLst>
                                              <p:attrName>ppt_x</p:attrName>
                                              <p:attrName>ppt_y</p:attrName>
                                            </p:attrNameLst>
                                          </p:cBhvr>
                                          <p:rCtr x="0" y="-2222"/>
                                        </p:animMotion>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fade">
                                          <p:cBhvr>
                                            <p:cTn id="77" dur="500"/>
                                            <p:tgtEl>
                                              <p:spTgt spid="6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500"/>
                                            <p:tgtEl>
                                              <p:spTgt spid="10"/>
                                            </p:tgtEl>
                                          </p:cBhvr>
                                        </p:animEffec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fade">
                                          <p:cBhvr>
                                            <p:cTn id="86" dur="500"/>
                                            <p:tgtEl>
                                              <p:spTgt spid="11"/>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750"/>
                                            <p:tgtEl>
                                              <p:spTgt spid="26"/>
                                            </p:tgtEl>
                                          </p:cBhvr>
                                        </p:animEffect>
                                      </p:childTnLst>
                                    </p:cTn>
                                  </p:par>
                                  <p:par>
                                    <p:cTn id="91" presetID="64" presetClass="path" presetSubtype="0" accel="50000" fill="hold" grpId="1" nodeType="withEffect" p14:presetBounceEnd="63750">
                                      <p:stCondLst>
                                        <p:cond delay="0"/>
                                      </p:stCondLst>
                                      <p:childTnLst>
                                        <p:animMotion origin="layout" path="M -2.29167E-6 0.04444 L -2.29167E-6 1.48148E-6 " pathEditMode="relative" rAng="0" ptsTypes="AA" p14:bounceEnd="63750">
                                          <p:cBhvr>
                                            <p:cTn id="92" dur="750" fill="hold"/>
                                            <p:tgtEl>
                                              <p:spTgt spid="26"/>
                                            </p:tgtEl>
                                            <p:attrNameLst>
                                              <p:attrName>ppt_x</p:attrName>
                                              <p:attrName>ppt_y</p:attrName>
                                            </p:attrNameLst>
                                          </p:cBhvr>
                                          <p:rCtr x="0" y="-2222"/>
                                        </p:animMotion>
                                      </p:childTnLst>
                                    </p:cTn>
                                  </p:par>
                                </p:childTnLst>
                              </p:cTn>
                            </p:par>
                            <p:par>
                              <p:cTn id="93" fill="hold">
                                <p:stCondLst>
                                  <p:cond delay="1750"/>
                                </p:stCondLst>
                                <p:childTnLst>
                                  <p:par>
                                    <p:cTn id="94" presetID="10" presetClass="entr" presetSubtype="0" fill="hold" nodeType="after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fade">
                                          <p:cBhvr>
                                            <p:cTn id="96" dur="750"/>
                                            <p:tgtEl>
                                              <p:spTgt spid="39"/>
                                            </p:tgtEl>
                                          </p:cBhvr>
                                        </p:animEffect>
                                      </p:childTnLst>
                                    </p:cTn>
                                  </p:par>
                                  <p:par>
                                    <p:cTn id="97" presetID="64" presetClass="path" presetSubtype="0" accel="50000" fill="hold" nodeType="withEffect" p14:presetBounceEnd="63750">
                                      <p:stCondLst>
                                        <p:cond delay="0"/>
                                      </p:stCondLst>
                                      <p:childTnLst>
                                        <p:animMotion origin="layout" path="M -2.29167E-6 0.04445 L -2.29167E-6 -7.40741E-7 " pathEditMode="relative" rAng="0" ptsTypes="AA" p14:bounceEnd="63750">
                                          <p:cBhvr>
                                            <p:cTn id="98" dur="750" fill="hold"/>
                                            <p:tgtEl>
                                              <p:spTgt spid="39"/>
                                            </p:tgtEl>
                                            <p:attrNameLst>
                                              <p:attrName>ppt_x</p:attrName>
                                              <p:attrName>ppt_y</p:attrName>
                                            </p:attrNameLst>
                                          </p:cBhvr>
                                          <p:rCtr x="0" y="-2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26" grpId="1" animBg="1"/>
          <p:bldP spid="25" grpId="0" animBg="1"/>
          <p:bldP spid="25" grpId="1" animBg="1"/>
          <p:bldP spid="24" grpId="0" animBg="1"/>
          <p:bldP spid="24" grpId="1"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childTnLst>
                                    </p:cTn>
                                  </p:par>
                                  <p:par>
                                    <p:cTn id="16" presetID="64" presetClass="path" presetSubtype="0" accel="50000" fill="hold" grpId="1" nodeType="withEffect">
                                      <p:stCondLst>
                                        <p:cond delay="0"/>
                                      </p:stCondLst>
                                      <p:childTnLst>
                                        <p:animMotion origin="layout" path="M 5E-6 0.04444 L 5E-6 1.48148E-6 " pathEditMode="relative" rAng="0" ptsTypes="AA">
                                          <p:cBhvr>
                                            <p:cTn id="17" dur="750" fill="hold"/>
                                            <p:tgtEl>
                                              <p:spTgt spid="25"/>
                                            </p:tgtEl>
                                            <p:attrNameLst>
                                              <p:attrName>ppt_x</p:attrName>
                                              <p:attrName>ppt_y</p:attrName>
                                            </p:attrNameLst>
                                          </p:cBhvr>
                                          <p:rCtr x="0" y="-2222"/>
                                        </p:animMotion>
                                      </p:childTnLst>
                                    </p:cTn>
                                  </p:par>
                                </p:childTnLst>
                              </p:cTn>
                            </p:par>
                            <p:par>
                              <p:cTn id="18" fill="hold">
                                <p:stCondLst>
                                  <p:cond delay="1750"/>
                                </p:stCondLst>
                                <p:childTnLst>
                                  <p:par>
                                    <p:cTn id="19" presetID="10" presetClass="entr" presetSubtype="0" fill="hold"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750"/>
                                            <p:tgtEl>
                                              <p:spTgt spid="36"/>
                                            </p:tgtEl>
                                          </p:cBhvr>
                                        </p:animEffect>
                                      </p:childTnLst>
                                    </p:cTn>
                                  </p:par>
                                  <p:par>
                                    <p:cTn id="22" presetID="64" presetClass="path" presetSubtype="0" accel="50000" fill="hold" nodeType="withEffect">
                                      <p:stCondLst>
                                        <p:cond delay="0"/>
                                      </p:stCondLst>
                                      <p:childTnLst>
                                        <p:animMotion origin="layout" path="M 5E-6 0.04444 L 5E-6 1.48148E-6 " pathEditMode="relative" rAng="0" ptsTypes="AA">
                                          <p:cBhvr>
                                            <p:cTn id="23" dur="750" fill="hold"/>
                                            <p:tgtEl>
                                              <p:spTgt spid="36"/>
                                            </p:tgtEl>
                                            <p:attrNameLst>
                                              <p:attrName>ppt_x</p:attrName>
                                              <p:attrName>ppt_y</p:attrName>
                                            </p:attrNameLst>
                                          </p:cBhvr>
                                          <p:rCtr x="0" y="-2222"/>
                                        </p:animMotion>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750"/>
                                            <p:tgtEl>
                                              <p:spTgt spid="42"/>
                                            </p:tgtEl>
                                          </p:cBhvr>
                                        </p:animEffect>
                                      </p:childTnLst>
                                    </p:cTn>
                                  </p:par>
                                  <p:par>
                                    <p:cTn id="46" presetID="64" presetClass="path" presetSubtype="0" accel="50000" fill="hold" nodeType="withEffect">
                                      <p:stCondLst>
                                        <p:cond delay="0"/>
                                      </p:stCondLst>
                                      <p:childTnLst>
                                        <p:animMotion origin="layout" path="M 5E-6 0.04444 L 5E-6 1.48148E-6 " pathEditMode="relative" rAng="0" ptsTypes="AA">
                                          <p:cBhvr>
                                            <p:cTn id="47" dur="750" fill="hold"/>
                                            <p:tgtEl>
                                              <p:spTgt spid="42"/>
                                            </p:tgtEl>
                                            <p:attrNameLst>
                                              <p:attrName>ppt_x</p:attrName>
                                              <p:attrName>ppt_y</p:attrName>
                                            </p:attrNameLst>
                                          </p:cBhvr>
                                          <p:rCtr x="0" y="-2222"/>
                                        </p:animMotion>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up)">
                                          <p:cBhvr>
                                            <p:cTn id="52" dur="500"/>
                                            <p:tgtEl>
                                              <p:spTgt spid="46"/>
                                            </p:tgtEl>
                                          </p:cBhvr>
                                        </p:animEffect>
                                      </p:childTnLst>
                                    </p:cTn>
                                  </p:par>
                                </p:childTnLst>
                              </p:cTn>
                            </p:par>
                            <p:par>
                              <p:cTn id="53" fill="hold">
                                <p:stCondLst>
                                  <p:cond delay="500"/>
                                </p:stCondLst>
                                <p:childTnLst>
                                  <p:par>
                                    <p:cTn id="54" presetID="22" presetClass="entr" presetSubtype="1" fill="hold"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wipe(up)">
                                          <p:cBhvr>
                                            <p:cTn id="56" dur="500"/>
                                            <p:tgtEl>
                                              <p:spTgt spid="50"/>
                                            </p:tgtEl>
                                          </p:cBhvr>
                                        </p:animEffect>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750"/>
                                            <p:tgtEl>
                                              <p:spTgt spid="24"/>
                                            </p:tgtEl>
                                          </p:cBhvr>
                                        </p:animEffect>
                                      </p:childTnLst>
                                    </p:cTn>
                                  </p:par>
                                  <p:par>
                                    <p:cTn id="61" presetID="64" presetClass="path" presetSubtype="0" accel="50000" fill="hold" grpId="1" nodeType="withEffect">
                                      <p:stCondLst>
                                        <p:cond delay="0"/>
                                      </p:stCondLst>
                                      <p:childTnLst>
                                        <p:animMotion origin="layout" path="M 1.45833E-6 0.04444 L 1.45833E-6 1.48148E-6 " pathEditMode="relative" rAng="0" ptsTypes="AA">
                                          <p:cBhvr>
                                            <p:cTn id="62" dur="750" fill="hold"/>
                                            <p:tgtEl>
                                              <p:spTgt spid="24"/>
                                            </p:tgtEl>
                                            <p:attrNameLst>
                                              <p:attrName>ppt_x</p:attrName>
                                              <p:attrName>ppt_y</p:attrName>
                                            </p:attrNameLst>
                                          </p:cBhvr>
                                          <p:rCtr x="0" y="-2222"/>
                                        </p:animMotion>
                                      </p:childTnLst>
                                    </p:cTn>
                                  </p:par>
                                </p:childTnLst>
                              </p:cTn>
                            </p:par>
                            <p:par>
                              <p:cTn id="63" fill="hold">
                                <p:stCondLst>
                                  <p:cond delay="1750"/>
                                </p:stCondLst>
                                <p:childTnLst>
                                  <p:par>
                                    <p:cTn id="64" presetID="10" presetClass="entr" presetSubtype="0" fill="hold" nodeType="after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750"/>
                                            <p:tgtEl>
                                              <p:spTgt spid="33"/>
                                            </p:tgtEl>
                                          </p:cBhvr>
                                        </p:animEffect>
                                      </p:childTnLst>
                                    </p:cTn>
                                  </p:par>
                                  <p:par>
                                    <p:cTn id="67" presetID="64" presetClass="path" presetSubtype="0" accel="50000" fill="hold" nodeType="withEffect">
                                      <p:stCondLst>
                                        <p:cond delay="0"/>
                                      </p:stCondLst>
                                      <p:childTnLst>
                                        <p:animMotion origin="layout" path="M 5E-6 0.04444 L 5E-6 1.48148E-6 " pathEditMode="relative" rAng="0" ptsTypes="AA">
                                          <p:cBhvr>
                                            <p:cTn id="68" dur="750" fill="hold"/>
                                            <p:tgtEl>
                                              <p:spTgt spid="33"/>
                                            </p:tgtEl>
                                            <p:attrNameLst>
                                              <p:attrName>ppt_x</p:attrName>
                                              <p:attrName>ppt_y</p:attrName>
                                            </p:attrNameLst>
                                          </p:cBhvr>
                                          <p:rCtr x="0" y="-2222"/>
                                        </p:animMotion>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fade">
                                          <p:cBhvr>
                                            <p:cTn id="77" dur="500"/>
                                            <p:tgtEl>
                                              <p:spTgt spid="6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500"/>
                                            <p:tgtEl>
                                              <p:spTgt spid="10"/>
                                            </p:tgtEl>
                                          </p:cBhvr>
                                        </p:animEffec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fade">
                                          <p:cBhvr>
                                            <p:cTn id="86" dur="500"/>
                                            <p:tgtEl>
                                              <p:spTgt spid="11"/>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750"/>
                                            <p:tgtEl>
                                              <p:spTgt spid="26"/>
                                            </p:tgtEl>
                                          </p:cBhvr>
                                        </p:animEffect>
                                      </p:childTnLst>
                                    </p:cTn>
                                  </p:par>
                                  <p:par>
                                    <p:cTn id="91" presetID="64" presetClass="path" presetSubtype="0" accel="50000" fill="hold" grpId="1" nodeType="withEffect">
                                      <p:stCondLst>
                                        <p:cond delay="0"/>
                                      </p:stCondLst>
                                      <p:childTnLst>
                                        <p:animMotion origin="layout" path="M -2.29167E-6 0.04444 L -2.29167E-6 1.48148E-6 " pathEditMode="relative" rAng="0" ptsTypes="AA">
                                          <p:cBhvr>
                                            <p:cTn id="92" dur="750" fill="hold"/>
                                            <p:tgtEl>
                                              <p:spTgt spid="26"/>
                                            </p:tgtEl>
                                            <p:attrNameLst>
                                              <p:attrName>ppt_x</p:attrName>
                                              <p:attrName>ppt_y</p:attrName>
                                            </p:attrNameLst>
                                          </p:cBhvr>
                                          <p:rCtr x="0" y="-2222"/>
                                        </p:animMotion>
                                      </p:childTnLst>
                                    </p:cTn>
                                  </p:par>
                                </p:childTnLst>
                              </p:cTn>
                            </p:par>
                            <p:par>
                              <p:cTn id="93" fill="hold">
                                <p:stCondLst>
                                  <p:cond delay="1750"/>
                                </p:stCondLst>
                                <p:childTnLst>
                                  <p:par>
                                    <p:cTn id="94" presetID="10" presetClass="entr" presetSubtype="0" fill="hold" nodeType="after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fade">
                                          <p:cBhvr>
                                            <p:cTn id="96" dur="750"/>
                                            <p:tgtEl>
                                              <p:spTgt spid="39"/>
                                            </p:tgtEl>
                                          </p:cBhvr>
                                        </p:animEffect>
                                      </p:childTnLst>
                                    </p:cTn>
                                  </p:par>
                                  <p:par>
                                    <p:cTn id="97" presetID="64" presetClass="path" presetSubtype="0" accel="50000" fill="hold" nodeType="withEffect">
                                      <p:stCondLst>
                                        <p:cond delay="0"/>
                                      </p:stCondLst>
                                      <p:childTnLst>
                                        <p:animMotion origin="layout" path="M -2.29167E-6 0.04445 L -2.29167E-6 -7.40741E-7 " pathEditMode="relative" rAng="0" ptsTypes="AA">
                                          <p:cBhvr>
                                            <p:cTn id="98" dur="750" fill="hold"/>
                                            <p:tgtEl>
                                              <p:spTgt spid="39"/>
                                            </p:tgtEl>
                                            <p:attrNameLst>
                                              <p:attrName>ppt_x</p:attrName>
                                              <p:attrName>ppt_y</p:attrName>
                                            </p:attrNameLst>
                                          </p:cBhvr>
                                          <p:rCtr x="0" y="-2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26" grpId="1" animBg="1"/>
          <p:bldP spid="25" grpId="0" animBg="1"/>
          <p:bldP spid="25" grpId="1" animBg="1"/>
          <p:bldP spid="24" grpId="0" animBg="1"/>
          <p:bldP spid="24" grpId="1" animBg="1"/>
          <p:bldP spid="13" grpId="0" animBg="1"/>
        </p:bldLst>
      </p:timing>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FCC25-7BDA-4470-833C-8AAD3E5C66F9}"/>
              </a:ext>
            </a:extLst>
          </p:cNvPr>
          <p:cNvSpPr>
            <a:spLocks noGrp="1"/>
          </p:cNvSpPr>
          <p:nvPr>
            <p:ph type="title"/>
          </p:nvPr>
        </p:nvSpPr>
        <p:spPr/>
        <p:txBody>
          <a:bodyPr/>
          <a:lstStyle/>
          <a:p>
            <a:r>
              <a:rPr lang="en-US" dirty="0"/>
              <a:t>Multi-Container PODs</a:t>
            </a:r>
          </a:p>
        </p:txBody>
      </p:sp>
      <p:sp>
        <p:nvSpPr>
          <p:cNvPr id="4" name="Rectangle 3">
            <a:extLst>
              <a:ext uri="{FF2B5EF4-FFF2-40B4-BE49-F238E27FC236}">
                <a16:creationId xmlns:a16="http://schemas.microsoft.com/office/drawing/2014/main" id="{64BDB08C-1273-4436-A28F-4466855DBCC0}"/>
              </a:ext>
            </a:extLst>
          </p:cNvPr>
          <p:cNvSpPr/>
          <p:nvPr/>
        </p:nvSpPr>
        <p:spPr>
          <a:xfrm>
            <a:off x="1932972" y="2482295"/>
            <a:ext cx="6053560" cy="2810994"/>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b="1" dirty="0">
                <a:solidFill>
                  <a:schemeClr val="bg1"/>
                </a:solidFill>
                <a:effectLst>
                  <a:glow rad="228600">
                    <a:schemeClr val="accent2">
                      <a:satMod val="175000"/>
                      <a:alpha val="40000"/>
                    </a:schemeClr>
                  </a:glow>
                </a:effectLst>
              </a:rPr>
              <a:t>Node</a:t>
            </a:r>
          </a:p>
        </p:txBody>
      </p:sp>
      <p:sp>
        <p:nvSpPr>
          <p:cNvPr id="5" name="Rectangle 4">
            <a:extLst>
              <a:ext uri="{FF2B5EF4-FFF2-40B4-BE49-F238E27FC236}">
                <a16:creationId xmlns:a16="http://schemas.microsoft.com/office/drawing/2014/main" id="{CB441EC7-BB6F-473F-9BEC-B9E7C0300F05}"/>
              </a:ext>
            </a:extLst>
          </p:cNvPr>
          <p:cNvSpPr/>
          <p:nvPr/>
        </p:nvSpPr>
        <p:spPr>
          <a:xfrm>
            <a:off x="2731625" y="2777924"/>
            <a:ext cx="4595150" cy="1972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POD</a:t>
            </a:r>
          </a:p>
        </p:txBody>
      </p:sp>
      <p:pic>
        <p:nvPicPr>
          <p:cNvPr id="6" name="Picture 4" descr="Related image">
            <a:extLst>
              <a:ext uri="{FF2B5EF4-FFF2-40B4-BE49-F238E27FC236}">
                <a16:creationId xmlns:a16="http://schemas.microsoft.com/office/drawing/2014/main" id="{39DFED7E-E563-4AAA-86C0-1F1379C1BB1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4127698" y="4781141"/>
            <a:ext cx="542585" cy="542585"/>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3" name="Speech Bubble: Rectangle with Corners Rounded 12">
            <a:extLst>
              <a:ext uri="{FF2B5EF4-FFF2-40B4-BE49-F238E27FC236}">
                <a16:creationId xmlns:a16="http://schemas.microsoft.com/office/drawing/2014/main" id="{CF8469F6-88B9-42BC-8129-96ABB5A930DC}"/>
              </a:ext>
            </a:extLst>
          </p:cNvPr>
          <p:cNvSpPr/>
          <p:nvPr/>
        </p:nvSpPr>
        <p:spPr>
          <a:xfrm>
            <a:off x="8854633" y="3265569"/>
            <a:ext cx="1713053" cy="1017270"/>
          </a:xfrm>
          <a:prstGeom prst="wedgeRoundRectCallout">
            <a:avLst>
              <a:gd name="adj1" fmla="val -137725"/>
              <a:gd name="adj2" fmla="val -10320"/>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Helper Containers</a:t>
            </a:r>
          </a:p>
        </p:txBody>
      </p:sp>
      <p:sp>
        <p:nvSpPr>
          <p:cNvPr id="14" name="Cloud 13">
            <a:extLst>
              <a:ext uri="{FF2B5EF4-FFF2-40B4-BE49-F238E27FC236}">
                <a16:creationId xmlns:a16="http://schemas.microsoft.com/office/drawing/2014/main" id="{79A42234-ABFC-4AFD-AFE3-512389AB1806}"/>
              </a:ext>
            </a:extLst>
          </p:cNvPr>
          <p:cNvSpPr/>
          <p:nvPr/>
        </p:nvSpPr>
        <p:spPr>
          <a:xfrm>
            <a:off x="4430128" y="3365443"/>
            <a:ext cx="1221672" cy="47208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Network</a:t>
            </a:r>
          </a:p>
        </p:txBody>
      </p:sp>
      <p:grpSp>
        <p:nvGrpSpPr>
          <p:cNvPr id="7" name="Group 6">
            <a:extLst>
              <a:ext uri="{FF2B5EF4-FFF2-40B4-BE49-F238E27FC236}">
                <a16:creationId xmlns:a16="http://schemas.microsoft.com/office/drawing/2014/main" id="{5ECD82BA-1E6F-4274-9494-43C135FF9E9F}"/>
              </a:ext>
            </a:extLst>
          </p:cNvPr>
          <p:cNvGrpSpPr/>
          <p:nvPr/>
        </p:nvGrpSpPr>
        <p:grpSpPr>
          <a:xfrm>
            <a:off x="3991992" y="2926479"/>
            <a:ext cx="716280" cy="678180"/>
            <a:chOff x="6225311" y="2473385"/>
            <a:chExt cx="716280" cy="678180"/>
          </a:xfrm>
        </p:grpSpPr>
        <p:pic>
          <p:nvPicPr>
            <p:cNvPr id="8" name="Picture 7">
              <a:extLst>
                <a:ext uri="{FF2B5EF4-FFF2-40B4-BE49-F238E27FC236}">
                  <a16:creationId xmlns:a16="http://schemas.microsoft.com/office/drawing/2014/main" id="{15FDE3E9-3989-47E9-A77F-EDD180FBFA82}"/>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9" name="Picture 2" descr="Image result for python logo">
              <a:extLst>
                <a:ext uri="{FF2B5EF4-FFF2-40B4-BE49-F238E27FC236}">
                  <a16:creationId xmlns:a16="http://schemas.microsoft.com/office/drawing/2014/main" id="{0FCA3A34-1FBE-43DA-9B7F-0D02A8E248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A178DCC5-EC28-47A1-9B81-AC1784885E33}"/>
              </a:ext>
            </a:extLst>
          </p:cNvPr>
          <p:cNvGrpSpPr/>
          <p:nvPr/>
        </p:nvGrpSpPr>
        <p:grpSpPr>
          <a:xfrm>
            <a:off x="5299077" y="2926479"/>
            <a:ext cx="716280" cy="678180"/>
            <a:chOff x="9238009" y="0"/>
            <a:chExt cx="716280" cy="678180"/>
          </a:xfrm>
        </p:grpSpPr>
        <p:pic>
          <p:nvPicPr>
            <p:cNvPr id="11" name="Picture 10">
              <a:extLst>
                <a:ext uri="{FF2B5EF4-FFF2-40B4-BE49-F238E27FC236}">
                  <a16:creationId xmlns:a16="http://schemas.microsoft.com/office/drawing/2014/main" id="{B0B7C0BA-BA72-4B2A-8047-8167867750AD}"/>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9238009" y="0"/>
              <a:ext cx="716280" cy="678180"/>
            </a:xfrm>
            <a:prstGeom prst="rect">
              <a:avLst/>
            </a:prstGeom>
          </p:spPr>
        </p:pic>
        <p:pic>
          <p:nvPicPr>
            <p:cNvPr id="12" name="Picture 6" descr="Image result for .net">
              <a:extLst>
                <a:ext uri="{FF2B5EF4-FFF2-40B4-BE49-F238E27FC236}">
                  <a16:creationId xmlns:a16="http://schemas.microsoft.com/office/drawing/2014/main" id="{0F92BBB9-7DD4-474D-B5B3-63E5189299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0735" y="171860"/>
              <a:ext cx="616395" cy="2671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67666793"/>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par>
                                    <p:cTn id="16" presetID="64" presetClass="path" presetSubtype="0" accel="50000" fill="hold" grpId="1" nodeType="withEffect" p14:presetBounceEnd="63750">
                                      <p:stCondLst>
                                        <p:cond delay="0"/>
                                      </p:stCondLst>
                                      <p:childTnLst>
                                        <p:animMotion origin="layout" path="M 5.55112E-17 0.04445 L 5.55112E-17 -2.59259E-6 " pathEditMode="relative" rAng="0" ptsTypes="AA" p14:bounceEnd="63750">
                                          <p:cBhvr>
                                            <p:cTn id="17" dur="750" fill="hold"/>
                                            <p:tgtEl>
                                              <p:spTgt spid="5"/>
                                            </p:tgtEl>
                                            <p:attrNameLst>
                                              <p:attrName>ppt_x</p:attrName>
                                              <p:attrName>ppt_y</p:attrName>
                                            </p:attrNameLst>
                                          </p:cBhvr>
                                          <p:rCtr x="0" y="-2222"/>
                                        </p:animMotion>
                                      </p:childTnLst>
                                    </p:cTn>
                                  </p:par>
                                </p:childTnLst>
                              </p:cTn>
                            </p:par>
                            <p:par>
                              <p:cTn id="18" fill="hold">
                                <p:stCondLst>
                                  <p:cond delay="175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750"/>
                                            <p:tgtEl>
                                              <p:spTgt spid="7"/>
                                            </p:tgtEl>
                                          </p:cBhvr>
                                        </p:animEffect>
                                      </p:childTnLst>
                                    </p:cTn>
                                  </p:par>
                                  <p:par>
                                    <p:cTn id="22" presetID="64" presetClass="path" presetSubtype="0" accel="50000" fill="hold" nodeType="withEffect" p14:presetBounceEnd="63750">
                                      <p:stCondLst>
                                        <p:cond delay="0"/>
                                      </p:stCondLst>
                                      <p:childTnLst>
                                        <p:animMotion origin="layout" path="M -8.33333E-7 0.04444 L -8.33333E-7 2.59259E-6 " pathEditMode="relative" rAng="0" ptsTypes="AA" p14:bounceEnd="63750">
                                          <p:cBhvr>
                                            <p:cTn id="23" dur="750" fill="hold"/>
                                            <p:tgtEl>
                                              <p:spTgt spid="7"/>
                                            </p:tgtEl>
                                            <p:attrNameLst>
                                              <p:attrName>ppt_x</p:attrName>
                                              <p:attrName>ppt_y</p:attrName>
                                            </p:attrNameLst>
                                          </p:cBhvr>
                                          <p:rCtr x="0" y="-2222"/>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750"/>
                                            <p:tgtEl>
                                              <p:spTgt spid="10"/>
                                            </p:tgtEl>
                                          </p:cBhvr>
                                        </p:animEffect>
                                      </p:childTnLst>
                                    </p:cTn>
                                  </p:par>
                                  <p:par>
                                    <p:cTn id="29" presetID="64" presetClass="path" presetSubtype="0" accel="50000" fill="hold" nodeType="withEffect" p14:presetBounceEnd="63750">
                                      <p:stCondLst>
                                        <p:cond delay="0"/>
                                      </p:stCondLst>
                                      <p:childTnLst>
                                        <p:animMotion origin="layout" path="M -2.29167E-6 0.04444 L -2.29167E-6 2.59259E-6 " pathEditMode="relative" rAng="0" ptsTypes="AA" p14:bounceEnd="63750">
                                          <p:cBhvr>
                                            <p:cTn id="30" dur="750" fill="hold"/>
                                            <p:tgtEl>
                                              <p:spTgt spid="10"/>
                                            </p:tgtEl>
                                            <p:attrNameLst>
                                              <p:attrName>ppt_x</p:attrName>
                                              <p:attrName>ppt_y</p:attrName>
                                            </p:attrNameLst>
                                          </p:cBhvr>
                                          <p:rCtr x="0" y="-2222"/>
                                        </p:animMotion>
                                      </p:childTnLst>
                                    </p:cTn>
                                  </p:par>
                                </p:childTnLst>
                              </p:cTn>
                            </p:par>
                            <p:par>
                              <p:cTn id="31" fill="hold">
                                <p:stCondLst>
                                  <p:cond delay="750"/>
                                </p:stCondLst>
                                <p:childTnLst>
                                  <p:par>
                                    <p:cTn id="32" presetID="10"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13"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par>
                                    <p:cTn id="16" presetID="64" presetClass="path" presetSubtype="0" accel="50000" fill="hold" grpId="1" nodeType="withEffect">
                                      <p:stCondLst>
                                        <p:cond delay="0"/>
                                      </p:stCondLst>
                                      <p:childTnLst>
                                        <p:animMotion origin="layout" path="M 5.55112E-17 0.04445 L 5.55112E-17 -2.59259E-6 " pathEditMode="relative" rAng="0" ptsTypes="AA">
                                          <p:cBhvr>
                                            <p:cTn id="17" dur="750" fill="hold"/>
                                            <p:tgtEl>
                                              <p:spTgt spid="5"/>
                                            </p:tgtEl>
                                            <p:attrNameLst>
                                              <p:attrName>ppt_x</p:attrName>
                                              <p:attrName>ppt_y</p:attrName>
                                            </p:attrNameLst>
                                          </p:cBhvr>
                                          <p:rCtr x="0" y="-2222"/>
                                        </p:animMotion>
                                      </p:childTnLst>
                                    </p:cTn>
                                  </p:par>
                                </p:childTnLst>
                              </p:cTn>
                            </p:par>
                            <p:par>
                              <p:cTn id="18" fill="hold">
                                <p:stCondLst>
                                  <p:cond delay="175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750"/>
                                            <p:tgtEl>
                                              <p:spTgt spid="7"/>
                                            </p:tgtEl>
                                          </p:cBhvr>
                                        </p:animEffect>
                                      </p:childTnLst>
                                    </p:cTn>
                                  </p:par>
                                  <p:par>
                                    <p:cTn id="22" presetID="64" presetClass="path" presetSubtype="0" accel="50000" fill="hold" nodeType="withEffect">
                                      <p:stCondLst>
                                        <p:cond delay="0"/>
                                      </p:stCondLst>
                                      <p:childTnLst>
                                        <p:animMotion origin="layout" path="M -8.33333E-7 0.04444 L -8.33333E-7 2.59259E-6 " pathEditMode="relative" rAng="0" ptsTypes="AA">
                                          <p:cBhvr>
                                            <p:cTn id="23" dur="750" fill="hold"/>
                                            <p:tgtEl>
                                              <p:spTgt spid="7"/>
                                            </p:tgtEl>
                                            <p:attrNameLst>
                                              <p:attrName>ppt_x</p:attrName>
                                              <p:attrName>ppt_y</p:attrName>
                                            </p:attrNameLst>
                                          </p:cBhvr>
                                          <p:rCtr x="0" y="-2222"/>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750"/>
                                            <p:tgtEl>
                                              <p:spTgt spid="10"/>
                                            </p:tgtEl>
                                          </p:cBhvr>
                                        </p:animEffect>
                                      </p:childTnLst>
                                    </p:cTn>
                                  </p:par>
                                  <p:par>
                                    <p:cTn id="29" presetID="64" presetClass="path" presetSubtype="0" accel="50000" fill="hold" nodeType="withEffect">
                                      <p:stCondLst>
                                        <p:cond delay="0"/>
                                      </p:stCondLst>
                                      <p:childTnLst>
                                        <p:animMotion origin="layout" path="M -2.29167E-6 0.04444 L -2.29167E-6 2.59259E-6 " pathEditMode="relative" rAng="0" ptsTypes="AA">
                                          <p:cBhvr>
                                            <p:cTn id="30" dur="750" fill="hold"/>
                                            <p:tgtEl>
                                              <p:spTgt spid="10"/>
                                            </p:tgtEl>
                                            <p:attrNameLst>
                                              <p:attrName>ppt_x</p:attrName>
                                              <p:attrName>ppt_y</p:attrName>
                                            </p:attrNameLst>
                                          </p:cBhvr>
                                          <p:rCtr x="0" y="-2222"/>
                                        </p:animMotion>
                                      </p:childTnLst>
                                    </p:cTn>
                                  </p:par>
                                </p:childTnLst>
                              </p:cTn>
                            </p:par>
                            <p:par>
                              <p:cTn id="31" fill="hold">
                                <p:stCondLst>
                                  <p:cond delay="750"/>
                                </p:stCondLst>
                                <p:childTnLst>
                                  <p:par>
                                    <p:cTn id="32" presetID="10"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13" grpId="0" animBg="1"/>
          <p:bldP spid="14" grpId="0" animBg="1"/>
        </p:bldLst>
      </p:timing>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E4DEB-9736-4622-8570-8E227D70531C}"/>
              </a:ext>
            </a:extLst>
          </p:cNvPr>
          <p:cNvSpPr>
            <a:spLocks noGrp="1"/>
          </p:cNvSpPr>
          <p:nvPr>
            <p:ph type="title"/>
          </p:nvPr>
        </p:nvSpPr>
        <p:spPr/>
        <p:txBody>
          <a:bodyPr/>
          <a:lstStyle/>
          <a:p>
            <a:r>
              <a:rPr lang="en-US" dirty="0"/>
              <a:t>PODs Again!</a:t>
            </a:r>
          </a:p>
        </p:txBody>
      </p:sp>
      <p:sp>
        <p:nvSpPr>
          <p:cNvPr id="4" name="Rectangle 3">
            <a:extLst>
              <a:ext uri="{FF2B5EF4-FFF2-40B4-BE49-F238E27FC236}">
                <a16:creationId xmlns:a16="http://schemas.microsoft.com/office/drawing/2014/main" id="{ED94A9AC-BABE-4CC5-AD05-A2AEE1401C14}"/>
              </a:ext>
            </a:extLst>
          </p:cNvPr>
          <p:cNvSpPr/>
          <p:nvPr/>
        </p:nvSpPr>
        <p:spPr>
          <a:xfrm>
            <a:off x="5345188" y="2023503"/>
            <a:ext cx="6657759" cy="3196679"/>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b="1" dirty="0">
                <a:solidFill>
                  <a:schemeClr val="bg1"/>
                </a:solidFill>
                <a:effectLst>
                  <a:glow rad="228600">
                    <a:schemeClr val="accent2">
                      <a:satMod val="175000"/>
                      <a:alpha val="40000"/>
                    </a:schemeClr>
                  </a:glow>
                </a:effectLst>
              </a:rPr>
              <a:t>Node</a:t>
            </a:r>
          </a:p>
        </p:txBody>
      </p:sp>
      <p:sp>
        <p:nvSpPr>
          <p:cNvPr id="5" name="Rectangle 4">
            <a:extLst>
              <a:ext uri="{FF2B5EF4-FFF2-40B4-BE49-F238E27FC236}">
                <a16:creationId xmlns:a16="http://schemas.microsoft.com/office/drawing/2014/main" id="{78802573-8447-4F24-90ED-E15081FA7760}"/>
              </a:ext>
            </a:extLst>
          </p:cNvPr>
          <p:cNvSpPr/>
          <p:nvPr/>
        </p:nvSpPr>
        <p:spPr>
          <a:xfrm>
            <a:off x="5690788" y="2185226"/>
            <a:ext cx="1260271" cy="2483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POD</a:t>
            </a:r>
          </a:p>
        </p:txBody>
      </p:sp>
      <p:pic>
        <p:nvPicPr>
          <p:cNvPr id="6" name="Picture 4" descr="Related image">
            <a:extLst>
              <a:ext uri="{FF2B5EF4-FFF2-40B4-BE49-F238E27FC236}">
                <a16:creationId xmlns:a16="http://schemas.microsoft.com/office/drawing/2014/main" id="{74186418-CF02-469B-B415-A8E461A9D27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5345188" y="4782887"/>
            <a:ext cx="437295" cy="437295"/>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908921BD-BD2E-49AE-97EE-FEC18155BA83}"/>
              </a:ext>
            </a:extLst>
          </p:cNvPr>
          <p:cNvGrpSpPr/>
          <p:nvPr/>
        </p:nvGrpSpPr>
        <p:grpSpPr>
          <a:xfrm>
            <a:off x="5964237" y="2399273"/>
            <a:ext cx="716280" cy="678180"/>
            <a:chOff x="6225311" y="2473385"/>
            <a:chExt cx="716280" cy="678180"/>
          </a:xfrm>
        </p:grpSpPr>
        <p:pic>
          <p:nvPicPr>
            <p:cNvPr id="8" name="Picture 7">
              <a:extLst>
                <a:ext uri="{FF2B5EF4-FFF2-40B4-BE49-F238E27FC236}">
                  <a16:creationId xmlns:a16="http://schemas.microsoft.com/office/drawing/2014/main" id="{37D0DF42-AE3D-4AB0-BF8E-4F42E42067E4}"/>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9" name="Picture 2" descr="Image result for python logo">
              <a:extLst>
                <a:ext uri="{FF2B5EF4-FFF2-40B4-BE49-F238E27FC236}">
                  <a16:creationId xmlns:a16="http://schemas.microsoft.com/office/drawing/2014/main" id="{8544193C-5AD8-493B-8F3D-8F564BEED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a:extLst>
              <a:ext uri="{FF2B5EF4-FFF2-40B4-BE49-F238E27FC236}">
                <a16:creationId xmlns:a16="http://schemas.microsoft.com/office/drawing/2014/main" id="{B7688C18-7AB4-4352-AEF5-F959B0DC9978}"/>
              </a:ext>
            </a:extLst>
          </p:cNvPr>
          <p:cNvSpPr/>
          <p:nvPr/>
        </p:nvSpPr>
        <p:spPr>
          <a:xfrm>
            <a:off x="7296659" y="2178854"/>
            <a:ext cx="1260271" cy="2483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POD</a:t>
            </a:r>
          </a:p>
        </p:txBody>
      </p:sp>
      <p:grpSp>
        <p:nvGrpSpPr>
          <p:cNvPr id="13" name="Group 12">
            <a:extLst>
              <a:ext uri="{FF2B5EF4-FFF2-40B4-BE49-F238E27FC236}">
                <a16:creationId xmlns:a16="http://schemas.microsoft.com/office/drawing/2014/main" id="{1DA55003-C912-4C93-A71D-013D1CE02A8B}"/>
              </a:ext>
            </a:extLst>
          </p:cNvPr>
          <p:cNvGrpSpPr/>
          <p:nvPr/>
        </p:nvGrpSpPr>
        <p:grpSpPr>
          <a:xfrm>
            <a:off x="7570108" y="2392901"/>
            <a:ext cx="716280" cy="678180"/>
            <a:chOff x="6225311" y="2473385"/>
            <a:chExt cx="716280" cy="678180"/>
          </a:xfrm>
        </p:grpSpPr>
        <p:pic>
          <p:nvPicPr>
            <p:cNvPr id="14" name="Picture 13">
              <a:extLst>
                <a:ext uri="{FF2B5EF4-FFF2-40B4-BE49-F238E27FC236}">
                  <a16:creationId xmlns:a16="http://schemas.microsoft.com/office/drawing/2014/main" id="{A3E8A07C-7485-4ED4-82D5-18561F6A97B8}"/>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5" name="Picture 2" descr="Image result for python logo">
              <a:extLst>
                <a:ext uri="{FF2B5EF4-FFF2-40B4-BE49-F238E27FC236}">
                  <a16:creationId xmlns:a16="http://schemas.microsoft.com/office/drawing/2014/main" id="{944696D1-23BB-47EB-B2DB-82171B11C6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id="{F02317D1-535D-46A7-B7AE-B545CFD5BED4}"/>
              </a:ext>
            </a:extLst>
          </p:cNvPr>
          <p:cNvSpPr/>
          <p:nvPr/>
        </p:nvSpPr>
        <p:spPr>
          <a:xfrm>
            <a:off x="8902530" y="2178854"/>
            <a:ext cx="1260271" cy="2483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POD</a:t>
            </a:r>
          </a:p>
        </p:txBody>
      </p:sp>
      <p:grpSp>
        <p:nvGrpSpPr>
          <p:cNvPr id="19" name="Group 18">
            <a:extLst>
              <a:ext uri="{FF2B5EF4-FFF2-40B4-BE49-F238E27FC236}">
                <a16:creationId xmlns:a16="http://schemas.microsoft.com/office/drawing/2014/main" id="{7549B1CF-45B8-4319-9FFB-7C0A462F9A23}"/>
              </a:ext>
            </a:extLst>
          </p:cNvPr>
          <p:cNvGrpSpPr/>
          <p:nvPr/>
        </p:nvGrpSpPr>
        <p:grpSpPr>
          <a:xfrm>
            <a:off x="9175979" y="2392901"/>
            <a:ext cx="716280" cy="678180"/>
            <a:chOff x="6225311" y="2473385"/>
            <a:chExt cx="716280" cy="678180"/>
          </a:xfrm>
        </p:grpSpPr>
        <p:pic>
          <p:nvPicPr>
            <p:cNvPr id="20" name="Picture 19">
              <a:extLst>
                <a:ext uri="{FF2B5EF4-FFF2-40B4-BE49-F238E27FC236}">
                  <a16:creationId xmlns:a16="http://schemas.microsoft.com/office/drawing/2014/main" id="{A2F16819-80D3-4DF0-BB9B-1D93BB67BA2A}"/>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1" name="Picture 2" descr="Image result for python logo">
              <a:extLst>
                <a:ext uri="{FF2B5EF4-FFF2-40B4-BE49-F238E27FC236}">
                  <a16:creationId xmlns:a16="http://schemas.microsoft.com/office/drawing/2014/main" id="{90F162C9-E730-4BE7-B79F-B3D267D685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ectangle 22">
            <a:extLst>
              <a:ext uri="{FF2B5EF4-FFF2-40B4-BE49-F238E27FC236}">
                <a16:creationId xmlns:a16="http://schemas.microsoft.com/office/drawing/2014/main" id="{235DE515-E013-46B3-8380-68A4C6F9275D}"/>
              </a:ext>
            </a:extLst>
          </p:cNvPr>
          <p:cNvSpPr/>
          <p:nvPr/>
        </p:nvSpPr>
        <p:spPr>
          <a:xfrm>
            <a:off x="10559797" y="2178854"/>
            <a:ext cx="1260271" cy="2483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POD</a:t>
            </a:r>
          </a:p>
        </p:txBody>
      </p:sp>
      <p:grpSp>
        <p:nvGrpSpPr>
          <p:cNvPr id="25" name="Group 24">
            <a:extLst>
              <a:ext uri="{FF2B5EF4-FFF2-40B4-BE49-F238E27FC236}">
                <a16:creationId xmlns:a16="http://schemas.microsoft.com/office/drawing/2014/main" id="{3A54DD87-61F2-4169-8C3F-F6CF8A348AC0}"/>
              </a:ext>
            </a:extLst>
          </p:cNvPr>
          <p:cNvGrpSpPr/>
          <p:nvPr/>
        </p:nvGrpSpPr>
        <p:grpSpPr>
          <a:xfrm>
            <a:off x="10833246" y="2392901"/>
            <a:ext cx="716280" cy="678180"/>
            <a:chOff x="6225311" y="2473385"/>
            <a:chExt cx="716280" cy="678180"/>
          </a:xfrm>
        </p:grpSpPr>
        <p:pic>
          <p:nvPicPr>
            <p:cNvPr id="26" name="Picture 25">
              <a:extLst>
                <a:ext uri="{FF2B5EF4-FFF2-40B4-BE49-F238E27FC236}">
                  <a16:creationId xmlns:a16="http://schemas.microsoft.com/office/drawing/2014/main" id="{6ECA0911-C86E-4259-B408-3EE51DFF95B4}"/>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7" name="Picture 2" descr="Image result for python logo">
              <a:extLst>
                <a:ext uri="{FF2B5EF4-FFF2-40B4-BE49-F238E27FC236}">
                  <a16:creationId xmlns:a16="http://schemas.microsoft.com/office/drawing/2014/main" id="{77EF5AAC-BE21-4ABA-ADF3-7B3F9B14B8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5606D38B-0A3C-4D0D-A122-633A00E20349}"/>
              </a:ext>
            </a:extLst>
          </p:cNvPr>
          <p:cNvSpPr txBox="1"/>
          <p:nvPr/>
        </p:nvSpPr>
        <p:spPr>
          <a:xfrm>
            <a:off x="488574" y="1930906"/>
            <a:ext cx="4629873" cy="4324261"/>
          </a:xfrm>
          <a:prstGeom prst="rect">
            <a:avLst/>
          </a:prstGeom>
          <a:solidFill>
            <a:schemeClr val="tx1">
              <a:lumMod val="75000"/>
              <a:lumOff val="2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1100" dirty="0">
                <a:solidFill>
                  <a:schemeClr val="bg1">
                    <a:lumMod val="85000"/>
                  </a:schemeClr>
                </a:solidFill>
                <a:latin typeface="Consolas" panose="020B0609020204030204" pitchFamily="49" charset="0"/>
              </a:rPr>
              <a:t>docker run python-app</a:t>
            </a:r>
          </a:p>
          <a:p>
            <a:endParaRPr lang="en-US" sz="1100" dirty="0">
              <a:solidFill>
                <a:schemeClr val="bg1">
                  <a:lumMod val="85000"/>
                </a:schemeClr>
              </a:solidFill>
              <a:latin typeface="Consolas" panose="020B0609020204030204" pitchFamily="49" charset="0"/>
            </a:endParaRPr>
          </a:p>
          <a:p>
            <a:endParaRPr lang="en-US" sz="1100" dirty="0">
              <a:solidFill>
                <a:schemeClr val="bg1">
                  <a:lumMod val="85000"/>
                </a:schemeClr>
              </a:solidFill>
              <a:latin typeface="Consolas" panose="020B0609020204030204" pitchFamily="49" charset="0"/>
            </a:endParaRPr>
          </a:p>
          <a:p>
            <a:endParaRPr lang="en-US" sz="1100" dirty="0">
              <a:solidFill>
                <a:schemeClr val="bg1">
                  <a:lumMod val="85000"/>
                </a:schemeClr>
              </a:solidFill>
              <a:latin typeface="Consolas" panose="020B0609020204030204" pitchFamily="49" charset="0"/>
            </a:endParaRPr>
          </a:p>
          <a:p>
            <a:endParaRPr lang="en-US" sz="1100" dirty="0">
              <a:solidFill>
                <a:schemeClr val="bg1">
                  <a:lumMod val="85000"/>
                </a:schemeClr>
              </a:solidFill>
              <a:latin typeface="Consolas" panose="020B0609020204030204" pitchFamily="49" charset="0"/>
            </a:endParaRPr>
          </a:p>
          <a:p>
            <a:endParaRPr lang="en-US" sz="1100" dirty="0">
              <a:solidFill>
                <a:schemeClr val="bg1">
                  <a:lumMod val="85000"/>
                </a:schemeClr>
              </a:solidFill>
              <a:latin typeface="Consolas" panose="020B0609020204030204" pitchFamily="49" charset="0"/>
            </a:endParaRPr>
          </a:p>
          <a:p>
            <a:endParaRPr lang="en-US" sz="1100" dirty="0">
              <a:solidFill>
                <a:schemeClr val="bg1">
                  <a:lumMod val="85000"/>
                </a:schemeClr>
              </a:solidFill>
              <a:latin typeface="Consolas" panose="020B0609020204030204" pitchFamily="49" charset="0"/>
            </a:endParaRPr>
          </a:p>
          <a:p>
            <a:endParaRPr lang="en-US" sz="1100" dirty="0">
              <a:solidFill>
                <a:schemeClr val="bg1">
                  <a:lumMod val="85000"/>
                </a:schemeClr>
              </a:solidFill>
              <a:latin typeface="Consolas" panose="020B0609020204030204" pitchFamily="49" charset="0"/>
            </a:endParaRPr>
          </a:p>
          <a:p>
            <a:endParaRPr lang="en-US" sz="1100" dirty="0">
              <a:solidFill>
                <a:schemeClr val="bg1">
                  <a:lumMod val="85000"/>
                </a:schemeClr>
              </a:solidFill>
              <a:latin typeface="Consolas" panose="020B0609020204030204" pitchFamily="49" charset="0"/>
            </a:endParaRPr>
          </a:p>
          <a:p>
            <a:endParaRPr lang="en-US" sz="1100" dirty="0">
              <a:solidFill>
                <a:schemeClr val="bg1">
                  <a:lumMod val="85000"/>
                </a:schemeClr>
              </a:solidFill>
              <a:latin typeface="Consolas" panose="020B0609020204030204" pitchFamily="49" charset="0"/>
            </a:endParaRPr>
          </a:p>
          <a:p>
            <a:endParaRPr lang="en-US" sz="1100" dirty="0">
              <a:solidFill>
                <a:schemeClr val="bg1">
                  <a:lumMod val="85000"/>
                </a:schemeClr>
              </a:solidFill>
              <a:latin typeface="Consolas" panose="020B0609020204030204" pitchFamily="49" charset="0"/>
            </a:endParaRPr>
          </a:p>
          <a:p>
            <a:endParaRPr lang="en-US" sz="1100" dirty="0">
              <a:solidFill>
                <a:schemeClr val="bg1">
                  <a:lumMod val="85000"/>
                </a:schemeClr>
              </a:solidFill>
              <a:latin typeface="Consolas" panose="020B0609020204030204" pitchFamily="49" charset="0"/>
            </a:endParaRPr>
          </a:p>
          <a:p>
            <a:endParaRPr lang="en-US" sz="1100" dirty="0">
              <a:solidFill>
                <a:schemeClr val="bg1">
                  <a:lumMod val="85000"/>
                </a:schemeClr>
              </a:solidFill>
              <a:latin typeface="Consolas" panose="020B0609020204030204" pitchFamily="49" charset="0"/>
            </a:endParaRPr>
          </a:p>
          <a:p>
            <a:endParaRPr lang="en-US" sz="1100" dirty="0">
              <a:solidFill>
                <a:schemeClr val="bg1">
                  <a:lumMod val="85000"/>
                </a:schemeClr>
              </a:solidFill>
              <a:latin typeface="Consolas" panose="020B0609020204030204" pitchFamily="49" charset="0"/>
            </a:endParaRPr>
          </a:p>
          <a:p>
            <a:endParaRPr lang="en-US" sz="1100" dirty="0">
              <a:solidFill>
                <a:schemeClr val="bg1">
                  <a:lumMod val="85000"/>
                </a:schemeClr>
              </a:solidFill>
              <a:latin typeface="Consolas" panose="020B0609020204030204" pitchFamily="49" charset="0"/>
            </a:endParaRPr>
          </a:p>
          <a:p>
            <a:endParaRPr lang="en-US" sz="1100" dirty="0">
              <a:solidFill>
                <a:schemeClr val="bg1">
                  <a:lumMod val="85000"/>
                </a:schemeClr>
              </a:solidFill>
              <a:latin typeface="Consolas" panose="020B0609020204030204" pitchFamily="49" charset="0"/>
            </a:endParaRPr>
          </a:p>
          <a:p>
            <a:endParaRPr lang="en-US" sz="1100" dirty="0">
              <a:solidFill>
                <a:schemeClr val="bg1">
                  <a:lumMod val="85000"/>
                </a:schemeClr>
              </a:solidFill>
              <a:latin typeface="Consolas" panose="020B0609020204030204" pitchFamily="49" charset="0"/>
            </a:endParaRPr>
          </a:p>
          <a:p>
            <a:endParaRPr lang="en-US" sz="1100" dirty="0">
              <a:solidFill>
                <a:schemeClr val="bg1">
                  <a:lumMod val="85000"/>
                </a:schemeClr>
              </a:solidFill>
              <a:latin typeface="Consolas" panose="020B0609020204030204" pitchFamily="49" charset="0"/>
            </a:endParaRPr>
          </a:p>
          <a:p>
            <a:endParaRPr lang="en-US" sz="1100" dirty="0">
              <a:solidFill>
                <a:schemeClr val="bg1">
                  <a:lumMod val="85000"/>
                </a:schemeClr>
              </a:solidFill>
              <a:latin typeface="Consolas" panose="020B0609020204030204" pitchFamily="49" charset="0"/>
            </a:endParaRPr>
          </a:p>
          <a:p>
            <a:endParaRPr lang="en-US" sz="1100" dirty="0">
              <a:solidFill>
                <a:schemeClr val="bg1">
                  <a:lumMod val="85000"/>
                </a:schemeClr>
              </a:solidFill>
              <a:latin typeface="Consolas" panose="020B0609020204030204" pitchFamily="49" charset="0"/>
            </a:endParaRPr>
          </a:p>
          <a:p>
            <a:endParaRPr lang="en-US" sz="1100" dirty="0">
              <a:solidFill>
                <a:schemeClr val="bg1">
                  <a:lumMod val="85000"/>
                </a:schemeClr>
              </a:solidFill>
              <a:latin typeface="Consolas" panose="020B0609020204030204" pitchFamily="49" charset="0"/>
            </a:endParaRPr>
          </a:p>
          <a:p>
            <a:endParaRPr lang="en-US" sz="1100" dirty="0">
              <a:solidFill>
                <a:schemeClr val="bg1">
                  <a:lumMod val="85000"/>
                </a:schemeClr>
              </a:solidFill>
              <a:latin typeface="Consolas" panose="020B0609020204030204" pitchFamily="49" charset="0"/>
            </a:endParaRPr>
          </a:p>
          <a:p>
            <a:endParaRPr lang="en-US" sz="1100" dirty="0">
              <a:solidFill>
                <a:schemeClr val="bg1">
                  <a:lumMod val="85000"/>
                </a:schemeClr>
              </a:solidFill>
              <a:latin typeface="Consolas" panose="020B0609020204030204" pitchFamily="49" charset="0"/>
            </a:endParaRPr>
          </a:p>
          <a:p>
            <a:endParaRPr lang="en-US" sz="1100" dirty="0">
              <a:solidFill>
                <a:schemeClr val="bg1">
                  <a:lumMod val="85000"/>
                </a:schemeClr>
              </a:solidFill>
              <a:latin typeface="Consolas" panose="020B0609020204030204" pitchFamily="49" charset="0"/>
            </a:endParaRPr>
          </a:p>
          <a:p>
            <a:endParaRPr lang="en-US" sz="1100" dirty="0">
              <a:solidFill>
                <a:schemeClr val="bg1">
                  <a:lumMod val="85000"/>
                </a:schemeClr>
              </a:solidFill>
              <a:latin typeface="Consolas" panose="020B0609020204030204" pitchFamily="49" charset="0"/>
            </a:endParaRPr>
          </a:p>
        </p:txBody>
      </p:sp>
      <p:sp>
        <p:nvSpPr>
          <p:cNvPr id="29" name="TextBox 28">
            <a:extLst>
              <a:ext uri="{FF2B5EF4-FFF2-40B4-BE49-F238E27FC236}">
                <a16:creationId xmlns:a16="http://schemas.microsoft.com/office/drawing/2014/main" id="{D94BF76D-A9DA-4264-838A-9A938500C489}"/>
              </a:ext>
            </a:extLst>
          </p:cNvPr>
          <p:cNvSpPr txBox="1"/>
          <p:nvPr/>
        </p:nvSpPr>
        <p:spPr>
          <a:xfrm>
            <a:off x="5898243" y="5978168"/>
            <a:ext cx="5551648" cy="276999"/>
          </a:xfrm>
          <a:prstGeom prst="rect">
            <a:avLst/>
          </a:prstGeom>
          <a:noFill/>
        </p:spPr>
        <p:txBody>
          <a:bodyPr wrap="none" rtlCol="0">
            <a:spAutoFit/>
          </a:bodyPr>
          <a:lstStyle/>
          <a:p>
            <a:r>
              <a:rPr lang="en-US" sz="1200" dirty="0">
                <a:solidFill>
                  <a:schemeClr val="accent2">
                    <a:lumMod val="60000"/>
                    <a:lumOff val="40000"/>
                  </a:schemeClr>
                </a:solidFill>
              </a:rPr>
              <a:t>Note: I am avoiding networking and load balancing details to keep explanation simple.</a:t>
            </a:r>
          </a:p>
        </p:txBody>
      </p:sp>
      <p:grpSp>
        <p:nvGrpSpPr>
          <p:cNvPr id="30" name="Group 29">
            <a:extLst>
              <a:ext uri="{FF2B5EF4-FFF2-40B4-BE49-F238E27FC236}">
                <a16:creationId xmlns:a16="http://schemas.microsoft.com/office/drawing/2014/main" id="{163FD591-8F02-4F92-8F5A-BF918F3814FF}"/>
              </a:ext>
            </a:extLst>
          </p:cNvPr>
          <p:cNvGrpSpPr/>
          <p:nvPr/>
        </p:nvGrpSpPr>
        <p:grpSpPr>
          <a:xfrm>
            <a:off x="5962783" y="3646680"/>
            <a:ext cx="716280" cy="678180"/>
            <a:chOff x="9238009" y="0"/>
            <a:chExt cx="716280" cy="678180"/>
          </a:xfrm>
        </p:grpSpPr>
        <p:pic>
          <p:nvPicPr>
            <p:cNvPr id="31" name="Picture 30">
              <a:extLst>
                <a:ext uri="{FF2B5EF4-FFF2-40B4-BE49-F238E27FC236}">
                  <a16:creationId xmlns:a16="http://schemas.microsoft.com/office/drawing/2014/main" id="{D80C8EA9-6AC1-444A-B7C3-6F1360B6C62D}"/>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9238009" y="0"/>
              <a:ext cx="716280" cy="678180"/>
            </a:xfrm>
            <a:prstGeom prst="rect">
              <a:avLst/>
            </a:prstGeom>
          </p:spPr>
        </p:pic>
        <p:pic>
          <p:nvPicPr>
            <p:cNvPr id="32" name="Picture 6" descr="Image result for .net">
              <a:extLst>
                <a:ext uri="{FF2B5EF4-FFF2-40B4-BE49-F238E27FC236}">
                  <a16:creationId xmlns:a16="http://schemas.microsoft.com/office/drawing/2014/main" id="{6F4F9796-5520-417B-A071-D19A8A7622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0735" y="171860"/>
              <a:ext cx="616395" cy="2671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7618A7DD-1D67-49A4-8453-37CB1D45D3F6}"/>
              </a:ext>
            </a:extLst>
          </p:cNvPr>
          <p:cNvGrpSpPr/>
          <p:nvPr/>
        </p:nvGrpSpPr>
        <p:grpSpPr>
          <a:xfrm>
            <a:off x="7608096" y="3646680"/>
            <a:ext cx="716280" cy="678180"/>
            <a:chOff x="9238009" y="0"/>
            <a:chExt cx="716280" cy="678180"/>
          </a:xfrm>
        </p:grpSpPr>
        <p:pic>
          <p:nvPicPr>
            <p:cNvPr id="34" name="Picture 33">
              <a:extLst>
                <a:ext uri="{FF2B5EF4-FFF2-40B4-BE49-F238E27FC236}">
                  <a16:creationId xmlns:a16="http://schemas.microsoft.com/office/drawing/2014/main" id="{23394815-262E-42C9-9813-19B6729EEF8E}"/>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9238009" y="0"/>
              <a:ext cx="716280" cy="678180"/>
            </a:xfrm>
            <a:prstGeom prst="rect">
              <a:avLst/>
            </a:prstGeom>
          </p:spPr>
        </p:pic>
        <p:pic>
          <p:nvPicPr>
            <p:cNvPr id="35" name="Picture 6" descr="Image result for .net">
              <a:extLst>
                <a:ext uri="{FF2B5EF4-FFF2-40B4-BE49-F238E27FC236}">
                  <a16:creationId xmlns:a16="http://schemas.microsoft.com/office/drawing/2014/main" id="{472BA860-1BCF-4C49-A0BC-445DDDE835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0735" y="171860"/>
              <a:ext cx="616395" cy="2671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a:extLst>
              <a:ext uri="{FF2B5EF4-FFF2-40B4-BE49-F238E27FC236}">
                <a16:creationId xmlns:a16="http://schemas.microsoft.com/office/drawing/2014/main" id="{8036DA81-0DCB-47AA-83DD-A93A5DCD8CFD}"/>
              </a:ext>
            </a:extLst>
          </p:cNvPr>
          <p:cNvGrpSpPr/>
          <p:nvPr/>
        </p:nvGrpSpPr>
        <p:grpSpPr>
          <a:xfrm>
            <a:off x="9175979" y="3646680"/>
            <a:ext cx="716280" cy="678180"/>
            <a:chOff x="9238009" y="0"/>
            <a:chExt cx="716280" cy="678180"/>
          </a:xfrm>
        </p:grpSpPr>
        <p:pic>
          <p:nvPicPr>
            <p:cNvPr id="37" name="Picture 36">
              <a:extLst>
                <a:ext uri="{FF2B5EF4-FFF2-40B4-BE49-F238E27FC236}">
                  <a16:creationId xmlns:a16="http://schemas.microsoft.com/office/drawing/2014/main" id="{487C654D-E2E9-4CF5-A2A6-4FD6CC6BC5E9}"/>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9238009" y="0"/>
              <a:ext cx="716280" cy="678180"/>
            </a:xfrm>
            <a:prstGeom prst="rect">
              <a:avLst/>
            </a:prstGeom>
          </p:spPr>
        </p:pic>
        <p:pic>
          <p:nvPicPr>
            <p:cNvPr id="38" name="Picture 6" descr="Image result for .net">
              <a:extLst>
                <a:ext uri="{FF2B5EF4-FFF2-40B4-BE49-F238E27FC236}">
                  <a16:creationId xmlns:a16="http://schemas.microsoft.com/office/drawing/2014/main" id="{3DE9BF07-78AC-4654-8B65-9FA96E1DAA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0735" y="171860"/>
              <a:ext cx="616395" cy="2671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BDC22F09-EA8E-46D6-BFDE-E97E20D7DAFB}"/>
              </a:ext>
            </a:extLst>
          </p:cNvPr>
          <p:cNvGrpSpPr/>
          <p:nvPr/>
        </p:nvGrpSpPr>
        <p:grpSpPr>
          <a:xfrm>
            <a:off x="10833246" y="3646680"/>
            <a:ext cx="716280" cy="678180"/>
            <a:chOff x="9238009" y="0"/>
            <a:chExt cx="716280" cy="678180"/>
          </a:xfrm>
        </p:grpSpPr>
        <p:pic>
          <p:nvPicPr>
            <p:cNvPr id="40" name="Picture 39">
              <a:extLst>
                <a:ext uri="{FF2B5EF4-FFF2-40B4-BE49-F238E27FC236}">
                  <a16:creationId xmlns:a16="http://schemas.microsoft.com/office/drawing/2014/main" id="{59E785C9-B7B1-4CB4-BF17-F3D267065D18}"/>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9238009" y="0"/>
              <a:ext cx="716280" cy="678180"/>
            </a:xfrm>
            <a:prstGeom prst="rect">
              <a:avLst/>
            </a:prstGeom>
          </p:spPr>
        </p:pic>
        <p:pic>
          <p:nvPicPr>
            <p:cNvPr id="41" name="Picture 6" descr="Image result for .net">
              <a:extLst>
                <a:ext uri="{FF2B5EF4-FFF2-40B4-BE49-F238E27FC236}">
                  <a16:creationId xmlns:a16="http://schemas.microsoft.com/office/drawing/2014/main" id="{F3A78DAB-89CB-4465-BBB9-14EAF16C90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0735" y="171860"/>
              <a:ext cx="616395" cy="267104"/>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6F23B56E-F6F6-4566-995B-9132D428EF7F}"/>
              </a:ext>
            </a:extLst>
          </p:cNvPr>
          <p:cNvSpPr txBox="1"/>
          <p:nvPr/>
        </p:nvSpPr>
        <p:spPr>
          <a:xfrm>
            <a:off x="508452" y="2264421"/>
            <a:ext cx="4629873" cy="261610"/>
          </a:xfrm>
          <a:prstGeom prst="rect">
            <a:avLst/>
          </a:prstGeom>
          <a:solidFill>
            <a:schemeClr val="tx1">
              <a:lumMod val="75000"/>
              <a:lumOff val="25000"/>
            </a:schemeClr>
          </a:solidFill>
          <a:ln>
            <a:noFill/>
          </a:ln>
          <a:effectLst/>
          <a:scene3d>
            <a:camera prst="orthographicFront">
              <a:rot lat="0" lon="0" rev="0"/>
            </a:camera>
            <a:lightRig rig="threePt" dir="t">
              <a:rot lat="0" lon="0" rev="19800000"/>
            </a:lightRig>
          </a:scene3d>
        </p:spPr>
        <p:style>
          <a:lnRef idx="0">
            <a:schemeClr val="dk1"/>
          </a:lnRef>
          <a:fillRef idx="3">
            <a:schemeClr val="dk1"/>
          </a:fillRef>
          <a:effectRef idx="3">
            <a:schemeClr val="dk1"/>
          </a:effectRef>
          <a:fontRef idx="minor">
            <a:schemeClr val="lt1"/>
          </a:fontRef>
        </p:style>
        <p:txBody>
          <a:bodyPr wrap="square" rtlCol="0">
            <a:spAutoFit/>
          </a:bodyPr>
          <a:lstStyle/>
          <a:p>
            <a:r>
              <a:rPr lang="en-US" sz="1100" dirty="0">
                <a:solidFill>
                  <a:schemeClr val="bg1">
                    <a:lumMod val="85000"/>
                  </a:schemeClr>
                </a:solidFill>
                <a:latin typeface="Consolas" panose="020B0609020204030204" pitchFamily="49" charset="0"/>
              </a:rPr>
              <a:t>docker run python-app</a:t>
            </a:r>
          </a:p>
        </p:txBody>
      </p:sp>
      <p:sp>
        <p:nvSpPr>
          <p:cNvPr id="43" name="TextBox 42">
            <a:extLst>
              <a:ext uri="{FF2B5EF4-FFF2-40B4-BE49-F238E27FC236}">
                <a16:creationId xmlns:a16="http://schemas.microsoft.com/office/drawing/2014/main" id="{DED11943-4DD7-460C-8E20-E5075963AE52}"/>
              </a:ext>
            </a:extLst>
          </p:cNvPr>
          <p:cNvSpPr txBox="1"/>
          <p:nvPr/>
        </p:nvSpPr>
        <p:spPr>
          <a:xfrm>
            <a:off x="500368" y="2646385"/>
            <a:ext cx="4629873" cy="261610"/>
          </a:xfrm>
          <a:prstGeom prst="rect">
            <a:avLst/>
          </a:prstGeom>
          <a:solidFill>
            <a:schemeClr val="tx1">
              <a:lumMod val="75000"/>
              <a:lumOff val="25000"/>
            </a:schemeClr>
          </a:solidFill>
          <a:ln>
            <a:noFill/>
          </a:ln>
          <a:effectLst/>
          <a:scene3d>
            <a:camera prst="orthographicFront">
              <a:rot lat="0" lon="0" rev="0"/>
            </a:camera>
            <a:lightRig rig="threePt" dir="t">
              <a:rot lat="0" lon="0" rev="19800000"/>
            </a:lightRig>
          </a:scene3d>
        </p:spPr>
        <p:style>
          <a:lnRef idx="0">
            <a:schemeClr val="dk1"/>
          </a:lnRef>
          <a:fillRef idx="3">
            <a:schemeClr val="dk1"/>
          </a:fillRef>
          <a:effectRef idx="3">
            <a:schemeClr val="dk1"/>
          </a:effectRef>
          <a:fontRef idx="minor">
            <a:schemeClr val="lt1"/>
          </a:fontRef>
        </p:style>
        <p:txBody>
          <a:bodyPr wrap="square" rtlCol="0">
            <a:spAutoFit/>
          </a:bodyPr>
          <a:lstStyle/>
          <a:p>
            <a:r>
              <a:rPr lang="en-US" sz="1100" dirty="0">
                <a:solidFill>
                  <a:schemeClr val="bg1">
                    <a:lumMod val="85000"/>
                  </a:schemeClr>
                </a:solidFill>
                <a:latin typeface="Consolas" panose="020B0609020204030204" pitchFamily="49" charset="0"/>
              </a:rPr>
              <a:t>docker run python-app</a:t>
            </a:r>
          </a:p>
        </p:txBody>
      </p:sp>
      <p:sp>
        <p:nvSpPr>
          <p:cNvPr id="44" name="TextBox 43">
            <a:extLst>
              <a:ext uri="{FF2B5EF4-FFF2-40B4-BE49-F238E27FC236}">
                <a16:creationId xmlns:a16="http://schemas.microsoft.com/office/drawing/2014/main" id="{C9BC8CCD-FB5D-4723-B6B5-D4C2456A3B9C}"/>
              </a:ext>
            </a:extLst>
          </p:cNvPr>
          <p:cNvSpPr txBox="1"/>
          <p:nvPr/>
        </p:nvSpPr>
        <p:spPr>
          <a:xfrm>
            <a:off x="495774" y="3035706"/>
            <a:ext cx="4629873" cy="261610"/>
          </a:xfrm>
          <a:prstGeom prst="rect">
            <a:avLst/>
          </a:prstGeom>
          <a:solidFill>
            <a:schemeClr val="tx1">
              <a:lumMod val="75000"/>
              <a:lumOff val="25000"/>
            </a:schemeClr>
          </a:solidFill>
          <a:ln>
            <a:noFill/>
          </a:ln>
          <a:effectLst/>
          <a:scene3d>
            <a:camera prst="orthographicFront">
              <a:rot lat="0" lon="0" rev="0"/>
            </a:camera>
            <a:lightRig rig="threePt" dir="t">
              <a:rot lat="0" lon="0" rev="19800000"/>
            </a:lightRig>
          </a:scene3d>
        </p:spPr>
        <p:style>
          <a:lnRef idx="0">
            <a:schemeClr val="dk1"/>
          </a:lnRef>
          <a:fillRef idx="3">
            <a:schemeClr val="dk1"/>
          </a:fillRef>
          <a:effectRef idx="3">
            <a:schemeClr val="dk1"/>
          </a:effectRef>
          <a:fontRef idx="minor">
            <a:schemeClr val="lt1"/>
          </a:fontRef>
        </p:style>
        <p:txBody>
          <a:bodyPr wrap="square" rtlCol="0">
            <a:spAutoFit/>
          </a:bodyPr>
          <a:lstStyle/>
          <a:p>
            <a:r>
              <a:rPr lang="en-US" sz="1100" dirty="0">
                <a:solidFill>
                  <a:schemeClr val="bg1">
                    <a:lumMod val="85000"/>
                  </a:schemeClr>
                </a:solidFill>
                <a:latin typeface="Consolas" panose="020B0609020204030204" pitchFamily="49" charset="0"/>
              </a:rPr>
              <a:t>docker run python-app</a:t>
            </a:r>
          </a:p>
        </p:txBody>
      </p:sp>
      <p:sp>
        <p:nvSpPr>
          <p:cNvPr id="45" name="TextBox 44">
            <a:extLst>
              <a:ext uri="{FF2B5EF4-FFF2-40B4-BE49-F238E27FC236}">
                <a16:creationId xmlns:a16="http://schemas.microsoft.com/office/drawing/2014/main" id="{D9DF840F-0B57-46F5-ACE4-2C40692958F9}"/>
              </a:ext>
            </a:extLst>
          </p:cNvPr>
          <p:cNvSpPr txBox="1"/>
          <p:nvPr/>
        </p:nvSpPr>
        <p:spPr>
          <a:xfrm>
            <a:off x="495774" y="3500026"/>
            <a:ext cx="4629873" cy="261610"/>
          </a:xfrm>
          <a:prstGeom prst="rect">
            <a:avLst/>
          </a:prstGeom>
          <a:solidFill>
            <a:schemeClr val="tx1">
              <a:lumMod val="75000"/>
              <a:lumOff val="25000"/>
            </a:schemeClr>
          </a:solidFill>
          <a:ln>
            <a:noFill/>
          </a:ln>
          <a:effectLst/>
          <a:scene3d>
            <a:camera prst="orthographicFront">
              <a:rot lat="0" lon="0" rev="0"/>
            </a:camera>
            <a:lightRig rig="threePt" dir="t">
              <a:rot lat="0" lon="0" rev="19800000"/>
            </a:lightRig>
          </a:scene3d>
        </p:spPr>
        <p:style>
          <a:lnRef idx="0">
            <a:schemeClr val="dk1"/>
          </a:lnRef>
          <a:fillRef idx="3">
            <a:schemeClr val="dk1"/>
          </a:fillRef>
          <a:effectRef idx="3">
            <a:schemeClr val="dk1"/>
          </a:effectRef>
          <a:fontRef idx="minor">
            <a:schemeClr val="lt1"/>
          </a:fontRef>
        </p:style>
        <p:txBody>
          <a:bodyPr wrap="square" rtlCol="0">
            <a:spAutoFit/>
          </a:bodyPr>
          <a:lstStyle/>
          <a:p>
            <a:r>
              <a:rPr lang="en-US" sz="1100" dirty="0">
                <a:solidFill>
                  <a:schemeClr val="bg1">
                    <a:lumMod val="85000"/>
                  </a:schemeClr>
                </a:solidFill>
                <a:latin typeface="Consolas" panose="020B0609020204030204" pitchFamily="49" charset="0"/>
              </a:rPr>
              <a:t>docker run helper –link app1</a:t>
            </a:r>
          </a:p>
        </p:txBody>
      </p:sp>
      <p:sp>
        <p:nvSpPr>
          <p:cNvPr id="46" name="TextBox 45">
            <a:extLst>
              <a:ext uri="{FF2B5EF4-FFF2-40B4-BE49-F238E27FC236}">
                <a16:creationId xmlns:a16="http://schemas.microsoft.com/office/drawing/2014/main" id="{2FAB3756-14E1-497B-93F9-45CFB72F12E4}"/>
              </a:ext>
            </a:extLst>
          </p:cNvPr>
          <p:cNvSpPr txBox="1"/>
          <p:nvPr/>
        </p:nvSpPr>
        <p:spPr>
          <a:xfrm>
            <a:off x="497357" y="3918468"/>
            <a:ext cx="4629873" cy="261610"/>
          </a:xfrm>
          <a:prstGeom prst="rect">
            <a:avLst/>
          </a:prstGeom>
          <a:solidFill>
            <a:schemeClr val="tx1">
              <a:lumMod val="75000"/>
              <a:lumOff val="25000"/>
            </a:schemeClr>
          </a:solidFill>
          <a:ln>
            <a:noFill/>
          </a:ln>
          <a:effectLst/>
          <a:scene3d>
            <a:camera prst="orthographicFront">
              <a:rot lat="0" lon="0" rev="0"/>
            </a:camera>
            <a:lightRig rig="threePt" dir="t">
              <a:rot lat="0" lon="0" rev="19800000"/>
            </a:lightRig>
          </a:scene3d>
        </p:spPr>
        <p:style>
          <a:lnRef idx="0">
            <a:schemeClr val="dk1"/>
          </a:lnRef>
          <a:fillRef idx="3">
            <a:schemeClr val="dk1"/>
          </a:fillRef>
          <a:effectRef idx="3">
            <a:schemeClr val="dk1"/>
          </a:effectRef>
          <a:fontRef idx="minor">
            <a:schemeClr val="lt1"/>
          </a:fontRef>
        </p:style>
        <p:txBody>
          <a:bodyPr wrap="square" rtlCol="0">
            <a:spAutoFit/>
          </a:bodyPr>
          <a:lstStyle/>
          <a:p>
            <a:r>
              <a:rPr lang="en-US" sz="1100" dirty="0">
                <a:solidFill>
                  <a:schemeClr val="bg1">
                    <a:lumMod val="85000"/>
                  </a:schemeClr>
                </a:solidFill>
                <a:latin typeface="Consolas" panose="020B0609020204030204" pitchFamily="49" charset="0"/>
              </a:rPr>
              <a:t>docker run helper –link app2</a:t>
            </a:r>
          </a:p>
        </p:txBody>
      </p:sp>
      <p:sp>
        <p:nvSpPr>
          <p:cNvPr id="47" name="TextBox 46">
            <a:extLst>
              <a:ext uri="{FF2B5EF4-FFF2-40B4-BE49-F238E27FC236}">
                <a16:creationId xmlns:a16="http://schemas.microsoft.com/office/drawing/2014/main" id="{974A486C-C49B-448C-AAB4-B657FC29DC7C}"/>
              </a:ext>
            </a:extLst>
          </p:cNvPr>
          <p:cNvSpPr txBox="1"/>
          <p:nvPr/>
        </p:nvSpPr>
        <p:spPr>
          <a:xfrm>
            <a:off x="495774" y="4362343"/>
            <a:ext cx="4629873" cy="261610"/>
          </a:xfrm>
          <a:prstGeom prst="rect">
            <a:avLst/>
          </a:prstGeom>
          <a:solidFill>
            <a:schemeClr val="tx1">
              <a:lumMod val="75000"/>
              <a:lumOff val="25000"/>
            </a:schemeClr>
          </a:solidFill>
          <a:ln>
            <a:noFill/>
          </a:ln>
          <a:effectLst/>
          <a:scene3d>
            <a:camera prst="orthographicFront">
              <a:rot lat="0" lon="0" rev="0"/>
            </a:camera>
            <a:lightRig rig="threePt" dir="t">
              <a:rot lat="0" lon="0" rev="19800000"/>
            </a:lightRig>
          </a:scene3d>
        </p:spPr>
        <p:style>
          <a:lnRef idx="0">
            <a:schemeClr val="dk1"/>
          </a:lnRef>
          <a:fillRef idx="3">
            <a:schemeClr val="dk1"/>
          </a:fillRef>
          <a:effectRef idx="3">
            <a:schemeClr val="dk1"/>
          </a:effectRef>
          <a:fontRef idx="minor">
            <a:schemeClr val="lt1"/>
          </a:fontRef>
        </p:style>
        <p:txBody>
          <a:bodyPr wrap="square" rtlCol="0">
            <a:spAutoFit/>
          </a:bodyPr>
          <a:lstStyle/>
          <a:p>
            <a:r>
              <a:rPr lang="en-US" sz="1100" dirty="0">
                <a:solidFill>
                  <a:schemeClr val="bg1">
                    <a:lumMod val="85000"/>
                  </a:schemeClr>
                </a:solidFill>
                <a:latin typeface="Consolas" panose="020B0609020204030204" pitchFamily="49" charset="0"/>
              </a:rPr>
              <a:t>docker run helper –link app3</a:t>
            </a:r>
          </a:p>
        </p:txBody>
      </p:sp>
      <p:sp>
        <p:nvSpPr>
          <p:cNvPr id="48" name="TextBox 47">
            <a:extLst>
              <a:ext uri="{FF2B5EF4-FFF2-40B4-BE49-F238E27FC236}">
                <a16:creationId xmlns:a16="http://schemas.microsoft.com/office/drawing/2014/main" id="{EF68BB91-FD4B-4FCB-BBB5-2A316DA10A5B}"/>
              </a:ext>
            </a:extLst>
          </p:cNvPr>
          <p:cNvSpPr txBox="1"/>
          <p:nvPr/>
        </p:nvSpPr>
        <p:spPr>
          <a:xfrm>
            <a:off x="495774" y="4805835"/>
            <a:ext cx="4629873" cy="261610"/>
          </a:xfrm>
          <a:prstGeom prst="rect">
            <a:avLst/>
          </a:prstGeom>
          <a:solidFill>
            <a:schemeClr val="tx1">
              <a:lumMod val="75000"/>
              <a:lumOff val="25000"/>
            </a:schemeClr>
          </a:solidFill>
          <a:ln>
            <a:noFill/>
          </a:ln>
          <a:effectLst/>
          <a:scene3d>
            <a:camera prst="orthographicFront">
              <a:rot lat="0" lon="0" rev="0"/>
            </a:camera>
            <a:lightRig rig="threePt" dir="t">
              <a:rot lat="0" lon="0" rev="19800000"/>
            </a:lightRig>
          </a:scene3d>
        </p:spPr>
        <p:style>
          <a:lnRef idx="0">
            <a:schemeClr val="dk1"/>
          </a:lnRef>
          <a:fillRef idx="3">
            <a:schemeClr val="dk1"/>
          </a:fillRef>
          <a:effectRef idx="3">
            <a:schemeClr val="dk1"/>
          </a:effectRef>
          <a:fontRef idx="minor">
            <a:schemeClr val="lt1"/>
          </a:fontRef>
        </p:style>
        <p:txBody>
          <a:bodyPr wrap="square" rtlCol="0">
            <a:spAutoFit/>
          </a:bodyPr>
          <a:lstStyle/>
          <a:p>
            <a:r>
              <a:rPr lang="en-US" sz="1100" dirty="0">
                <a:solidFill>
                  <a:schemeClr val="bg1">
                    <a:lumMod val="85000"/>
                  </a:schemeClr>
                </a:solidFill>
                <a:latin typeface="Consolas" panose="020B0609020204030204" pitchFamily="49" charset="0"/>
              </a:rPr>
              <a:t>docker run helper –link app4</a:t>
            </a:r>
          </a:p>
        </p:txBody>
      </p:sp>
      <p:graphicFrame>
        <p:nvGraphicFramePr>
          <p:cNvPr id="49" name="Table 48">
            <a:extLst>
              <a:ext uri="{FF2B5EF4-FFF2-40B4-BE49-F238E27FC236}">
                <a16:creationId xmlns:a16="http://schemas.microsoft.com/office/drawing/2014/main" id="{8B10D869-BCF4-44E4-9711-EB92D9B01DCB}"/>
              </a:ext>
            </a:extLst>
          </p:cNvPr>
          <p:cNvGraphicFramePr>
            <a:graphicFrameLocks noGrp="1"/>
          </p:cNvGraphicFramePr>
          <p:nvPr>
            <p:extLst>
              <p:ext uri="{D42A27DB-BD31-4B8C-83A1-F6EECF244321}">
                <p14:modId xmlns:p14="http://schemas.microsoft.com/office/powerpoint/2010/main" val="1968258626"/>
              </p:ext>
            </p:extLst>
          </p:nvPr>
        </p:nvGraphicFramePr>
        <p:xfrm>
          <a:off x="486718" y="5105046"/>
          <a:ext cx="2152308" cy="1112520"/>
        </p:xfrm>
        <a:graphic>
          <a:graphicData uri="http://schemas.openxmlformats.org/drawingml/2006/table">
            <a:tbl>
              <a:tblPr firstRow="1" bandRow="1">
                <a:tableStyleId>{2D5ABB26-0587-4C30-8999-92F81FD0307C}</a:tableStyleId>
              </a:tblPr>
              <a:tblGrid>
                <a:gridCol w="717436">
                  <a:extLst>
                    <a:ext uri="{9D8B030D-6E8A-4147-A177-3AD203B41FA5}">
                      <a16:colId xmlns:a16="http://schemas.microsoft.com/office/drawing/2014/main" val="3300406997"/>
                    </a:ext>
                  </a:extLst>
                </a:gridCol>
                <a:gridCol w="717436">
                  <a:extLst>
                    <a:ext uri="{9D8B030D-6E8A-4147-A177-3AD203B41FA5}">
                      <a16:colId xmlns:a16="http://schemas.microsoft.com/office/drawing/2014/main" val="3057366852"/>
                    </a:ext>
                  </a:extLst>
                </a:gridCol>
                <a:gridCol w="717436">
                  <a:extLst>
                    <a:ext uri="{9D8B030D-6E8A-4147-A177-3AD203B41FA5}">
                      <a16:colId xmlns:a16="http://schemas.microsoft.com/office/drawing/2014/main" val="2500896875"/>
                    </a:ext>
                  </a:extLst>
                </a:gridCol>
              </a:tblGrid>
              <a:tr h="370840">
                <a:tc>
                  <a:txBody>
                    <a:bodyPr/>
                    <a:lstStyle/>
                    <a:p>
                      <a:r>
                        <a:rPr lang="en-US" sz="1200" dirty="0">
                          <a:solidFill>
                            <a:schemeClr val="bg1"/>
                          </a:solidFill>
                        </a:rPr>
                        <a:t>App</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chemeClr val="bg1"/>
                          </a:solidFill>
                        </a:rPr>
                        <a:t>Helper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60005919"/>
                  </a:ext>
                </a:extLst>
              </a:tr>
              <a:tr h="370840">
                <a:tc>
                  <a:txBody>
                    <a:bodyPr/>
                    <a:lstStyle/>
                    <a:p>
                      <a:r>
                        <a:rPr lang="en-US" sz="1200" dirty="0">
                          <a:solidFill>
                            <a:schemeClr val="bg1"/>
                          </a:solidFill>
                        </a:rPr>
                        <a:t>Python1</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chemeClr val="bg1"/>
                          </a:solidFill>
                        </a:rPr>
                        <a:t>App1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4916947"/>
                  </a:ext>
                </a:extLst>
              </a:tr>
              <a:tr h="370840">
                <a:tc>
                  <a:txBody>
                    <a:bodyPr/>
                    <a:lstStyle/>
                    <a:p>
                      <a:r>
                        <a:rPr lang="en-US" sz="1200" dirty="0">
                          <a:solidFill>
                            <a:schemeClr val="bg1"/>
                          </a:solidFill>
                        </a:rPr>
                        <a:t>Python2</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chemeClr val="bg1"/>
                          </a:solidFill>
                        </a:rPr>
                        <a:t>App2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5055990"/>
                  </a:ext>
                </a:extLst>
              </a:tr>
            </a:tbl>
          </a:graphicData>
        </a:graphic>
      </p:graphicFrame>
      <p:graphicFrame>
        <p:nvGraphicFramePr>
          <p:cNvPr id="50" name="Table 49">
            <a:extLst>
              <a:ext uri="{FF2B5EF4-FFF2-40B4-BE49-F238E27FC236}">
                <a16:creationId xmlns:a16="http://schemas.microsoft.com/office/drawing/2014/main" id="{14267D9C-8FBF-4B27-9E3D-E33961B2618E}"/>
              </a:ext>
            </a:extLst>
          </p:cNvPr>
          <p:cNvGraphicFramePr>
            <a:graphicFrameLocks noGrp="1"/>
          </p:cNvGraphicFramePr>
          <p:nvPr>
            <p:extLst>
              <p:ext uri="{D42A27DB-BD31-4B8C-83A1-F6EECF244321}">
                <p14:modId xmlns:p14="http://schemas.microsoft.com/office/powerpoint/2010/main" val="3764539834"/>
              </p:ext>
            </p:extLst>
          </p:nvPr>
        </p:nvGraphicFramePr>
        <p:xfrm>
          <a:off x="1931553" y="5099140"/>
          <a:ext cx="717436" cy="1112520"/>
        </p:xfrm>
        <a:graphic>
          <a:graphicData uri="http://schemas.openxmlformats.org/drawingml/2006/table">
            <a:tbl>
              <a:tblPr firstRow="1" bandRow="1">
                <a:tableStyleId>{2D5ABB26-0587-4C30-8999-92F81FD0307C}</a:tableStyleId>
              </a:tblPr>
              <a:tblGrid>
                <a:gridCol w="717436">
                  <a:extLst>
                    <a:ext uri="{9D8B030D-6E8A-4147-A177-3AD203B41FA5}">
                      <a16:colId xmlns:a16="http://schemas.microsoft.com/office/drawing/2014/main" val="3300406997"/>
                    </a:ext>
                  </a:extLst>
                </a:gridCol>
              </a:tblGrid>
              <a:tr h="370840">
                <a:tc>
                  <a:txBody>
                    <a:bodyPr/>
                    <a:lstStyle/>
                    <a:p>
                      <a:r>
                        <a:rPr lang="en-US" sz="1200" dirty="0">
                          <a:solidFill>
                            <a:schemeClr val="bg1"/>
                          </a:solidFill>
                        </a:rPr>
                        <a:t>Volume</a:t>
                      </a:r>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60005919"/>
                  </a:ext>
                </a:extLst>
              </a:tr>
              <a:tr h="370840">
                <a:tc>
                  <a:txBody>
                    <a:bodyPr/>
                    <a:lstStyle/>
                    <a:p>
                      <a:r>
                        <a:rPr lang="en-US" sz="1200" dirty="0">
                          <a:solidFill>
                            <a:schemeClr val="bg1"/>
                          </a:solidFill>
                        </a:rPr>
                        <a:t>Vol1</a:t>
                      </a: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34916947"/>
                  </a:ext>
                </a:extLst>
              </a:tr>
              <a:tr h="370840">
                <a:tc>
                  <a:txBody>
                    <a:bodyPr/>
                    <a:lstStyle/>
                    <a:p>
                      <a:r>
                        <a:rPr lang="en-US" sz="1200" dirty="0">
                          <a:solidFill>
                            <a:schemeClr val="bg1"/>
                          </a:solidFill>
                        </a:rPr>
                        <a:t>Vol2</a:t>
                      </a: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35055990"/>
                  </a:ext>
                </a:extLst>
              </a:tr>
            </a:tbl>
          </a:graphicData>
        </a:graphic>
      </p:graphicFrame>
    </p:spTree>
    <p:extLst>
      <p:ext uri="{BB962C8B-B14F-4D97-AF65-F5344CB8AC3E}">
        <p14:creationId xmlns:p14="http://schemas.microsoft.com/office/powerpoint/2010/main" val="2401802407"/>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type="lt">
                                        <p:tmAbs val="100"/>
                                      </p:iterate>
                                      <p:childTnLst>
                                        <p:set>
                                          <p:cBhvr>
                                            <p:cTn id="15" dur="1" fill="hold">
                                              <p:stCondLst>
                                                <p:cond delay="0"/>
                                              </p:stCondLst>
                                            </p:cTn>
                                            <p:tgtEl>
                                              <p:spTgt spid="28"/>
                                            </p:tgtEl>
                                            <p:attrNameLst>
                                              <p:attrName>style.visibility</p:attrName>
                                            </p:attrNameLst>
                                          </p:cBhvr>
                                          <p:to>
                                            <p:strVal val="visible"/>
                                          </p:to>
                                        </p:set>
                                      </p:childTnLst>
                                    </p:cTn>
                                  </p:par>
                                </p:childTnLst>
                              </p:cTn>
                            </p:par>
                            <p:par>
                              <p:cTn id="16" fill="hold">
                                <p:stCondLst>
                                  <p:cond delay="1801"/>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750"/>
                                            <p:tgtEl>
                                              <p:spTgt spid="7"/>
                                            </p:tgtEl>
                                          </p:cBhvr>
                                        </p:animEffect>
                                      </p:childTnLst>
                                    </p:cTn>
                                  </p:par>
                                  <p:par>
                                    <p:cTn id="20" presetID="64" presetClass="path" presetSubtype="0" accel="50000" fill="hold" nodeType="withEffect" p14:presetBounceEnd="63750">
                                      <p:stCondLst>
                                        <p:cond delay="0"/>
                                      </p:stCondLst>
                                      <p:childTnLst>
                                        <p:animMotion origin="layout" path="M 4.16667E-7 0.04445 L 4.16667E-7 -4.81481E-6 " pathEditMode="relative" rAng="0" ptsTypes="AA" p14:bounceEnd="63750">
                                          <p:cBhvr>
                                            <p:cTn id="21" dur="750" fill="hold"/>
                                            <p:tgtEl>
                                              <p:spTgt spid="7"/>
                                            </p:tgtEl>
                                            <p:attrNameLst>
                                              <p:attrName>ppt_x</p:attrName>
                                              <p:attrName>ppt_y</p:attrName>
                                            </p:attrNameLst>
                                          </p:cBhvr>
                                          <p:rCtr x="0" y="-2222"/>
                                        </p:animMotion>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type="lt">
                                        <p:tmAbs val="100"/>
                                      </p:iterate>
                                      <p:childTnLst>
                                        <p:set>
                                          <p:cBhvr>
                                            <p:cTn id="25" dur="1" fill="hold">
                                              <p:stCondLst>
                                                <p:cond delay="0"/>
                                              </p:stCondLst>
                                            </p:cTn>
                                            <p:tgtEl>
                                              <p:spTgt spid="42"/>
                                            </p:tgtEl>
                                            <p:attrNameLst>
                                              <p:attrName>style.visibility</p:attrName>
                                            </p:attrNameLst>
                                          </p:cBhvr>
                                          <p:to>
                                            <p:strVal val="visible"/>
                                          </p:to>
                                        </p:set>
                                      </p:childTnLst>
                                    </p:cTn>
                                  </p:par>
                                </p:childTnLst>
                              </p:cTn>
                            </p:par>
                            <p:par>
                              <p:cTn id="26" fill="hold">
                                <p:stCondLst>
                                  <p:cond delay="1801"/>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750"/>
                                            <p:tgtEl>
                                              <p:spTgt spid="13"/>
                                            </p:tgtEl>
                                          </p:cBhvr>
                                        </p:animEffect>
                                      </p:childTnLst>
                                    </p:cTn>
                                  </p:par>
                                  <p:par>
                                    <p:cTn id="30" presetID="64" presetClass="path" presetSubtype="0" accel="50000" fill="hold" nodeType="withEffect" p14:presetBounceEnd="63750">
                                      <p:stCondLst>
                                        <p:cond delay="0"/>
                                      </p:stCondLst>
                                      <p:childTnLst>
                                        <p:animMotion origin="layout" path="M -4.16667E-7 0.04444 L -4.16667E-7 1.11111E-6 " pathEditMode="relative" rAng="0" ptsTypes="AA" p14:bounceEnd="63750">
                                          <p:cBhvr>
                                            <p:cTn id="31" dur="750" fill="hold"/>
                                            <p:tgtEl>
                                              <p:spTgt spid="13"/>
                                            </p:tgtEl>
                                            <p:attrNameLst>
                                              <p:attrName>ppt_x</p:attrName>
                                              <p:attrName>ppt_y</p:attrName>
                                            </p:attrNameLst>
                                          </p:cBhvr>
                                          <p:rCtr x="0" y="-2222"/>
                                        </p:animMotion>
                                      </p:childTnLst>
                                    </p:cTn>
                                  </p:par>
                                </p:childTnLst>
                              </p:cTn>
                            </p:par>
                            <p:par>
                              <p:cTn id="32" fill="hold">
                                <p:stCondLst>
                                  <p:cond delay="2551"/>
                                </p:stCondLst>
                                <p:childTnLst>
                                  <p:par>
                                    <p:cTn id="33" presetID="1" presetClass="entr" presetSubtype="0" fill="hold" grpId="0" nodeType="afterEffect">
                                      <p:stCondLst>
                                        <p:cond delay="0"/>
                                      </p:stCondLst>
                                      <p:iterate type="lt">
                                        <p:tmAbs val="100"/>
                                      </p:iterate>
                                      <p:childTnLst>
                                        <p:set>
                                          <p:cBhvr>
                                            <p:cTn id="34" dur="1" fill="hold">
                                              <p:stCondLst>
                                                <p:cond delay="0"/>
                                              </p:stCondLst>
                                            </p:cTn>
                                            <p:tgtEl>
                                              <p:spTgt spid="43"/>
                                            </p:tgtEl>
                                            <p:attrNameLst>
                                              <p:attrName>style.visibility</p:attrName>
                                            </p:attrNameLst>
                                          </p:cBhvr>
                                          <p:to>
                                            <p:strVal val="visible"/>
                                          </p:to>
                                        </p:set>
                                      </p:childTnLst>
                                    </p:cTn>
                                  </p:par>
                                </p:childTnLst>
                              </p:cTn>
                            </p:par>
                            <p:par>
                              <p:cTn id="35" fill="hold">
                                <p:stCondLst>
                                  <p:cond delay="4352"/>
                                </p:stCondLst>
                                <p:childTnLst>
                                  <p:par>
                                    <p:cTn id="36" presetID="10" presetClass="entr" presetSubtype="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750"/>
                                            <p:tgtEl>
                                              <p:spTgt spid="19"/>
                                            </p:tgtEl>
                                          </p:cBhvr>
                                        </p:animEffect>
                                      </p:childTnLst>
                                    </p:cTn>
                                  </p:par>
                                  <p:par>
                                    <p:cTn id="39" presetID="64" presetClass="path" presetSubtype="0" accel="50000" fill="hold" nodeType="withEffect" p14:presetBounceEnd="63750">
                                      <p:stCondLst>
                                        <p:cond delay="0"/>
                                      </p:stCondLst>
                                      <p:childTnLst>
                                        <p:animMotion origin="layout" path="M -1.04167E-6 0.04444 L -1.04167E-6 1.11111E-6 " pathEditMode="relative" rAng="0" ptsTypes="AA" p14:bounceEnd="63750">
                                          <p:cBhvr>
                                            <p:cTn id="40" dur="750" fill="hold"/>
                                            <p:tgtEl>
                                              <p:spTgt spid="19"/>
                                            </p:tgtEl>
                                            <p:attrNameLst>
                                              <p:attrName>ppt_x</p:attrName>
                                              <p:attrName>ppt_y</p:attrName>
                                            </p:attrNameLst>
                                          </p:cBhvr>
                                          <p:rCtr x="0" y="-2222"/>
                                        </p:animMotion>
                                      </p:childTnLst>
                                    </p:cTn>
                                  </p:par>
                                </p:childTnLst>
                              </p:cTn>
                            </p:par>
                            <p:par>
                              <p:cTn id="41" fill="hold">
                                <p:stCondLst>
                                  <p:cond delay="5102"/>
                                </p:stCondLst>
                                <p:childTnLst>
                                  <p:par>
                                    <p:cTn id="42" presetID="1" presetClass="entr" presetSubtype="0" fill="hold" grpId="0" nodeType="afterEffect">
                                      <p:stCondLst>
                                        <p:cond delay="0"/>
                                      </p:stCondLst>
                                      <p:iterate type="lt">
                                        <p:tmAbs val="100"/>
                                      </p:iterate>
                                      <p:childTnLst>
                                        <p:set>
                                          <p:cBhvr>
                                            <p:cTn id="43" dur="1" fill="hold">
                                              <p:stCondLst>
                                                <p:cond delay="0"/>
                                              </p:stCondLst>
                                            </p:cTn>
                                            <p:tgtEl>
                                              <p:spTgt spid="44"/>
                                            </p:tgtEl>
                                            <p:attrNameLst>
                                              <p:attrName>style.visibility</p:attrName>
                                            </p:attrNameLst>
                                          </p:cBhvr>
                                          <p:to>
                                            <p:strVal val="visible"/>
                                          </p:to>
                                        </p:set>
                                      </p:childTnLst>
                                    </p:cTn>
                                  </p:par>
                                </p:childTnLst>
                              </p:cTn>
                            </p:par>
                            <p:par>
                              <p:cTn id="44" fill="hold">
                                <p:stCondLst>
                                  <p:cond delay="6903"/>
                                </p:stCondLst>
                                <p:childTnLst>
                                  <p:par>
                                    <p:cTn id="45" presetID="10" presetClass="entr" presetSubtype="0"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750"/>
                                            <p:tgtEl>
                                              <p:spTgt spid="25"/>
                                            </p:tgtEl>
                                          </p:cBhvr>
                                        </p:animEffect>
                                      </p:childTnLst>
                                    </p:cTn>
                                  </p:par>
                                  <p:par>
                                    <p:cTn id="48" presetID="64" presetClass="path" presetSubtype="0" accel="50000" fill="hold" nodeType="withEffect" p14:presetBounceEnd="63750">
                                      <p:stCondLst>
                                        <p:cond delay="0"/>
                                      </p:stCondLst>
                                      <p:childTnLst>
                                        <p:animMotion origin="layout" path="M 1.45833E-6 0.04444 L 1.45833E-6 1.11111E-6 " pathEditMode="relative" rAng="0" ptsTypes="AA" p14:bounceEnd="63750">
                                          <p:cBhvr>
                                            <p:cTn id="49" dur="750" fill="hold"/>
                                            <p:tgtEl>
                                              <p:spTgt spid="25"/>
                                            </p:tgtEl>
                                            <p:attrNameLst>
                                              <p:attrName>ppt_x</p:attrName>
                                              <p:attrName>ppt_y</p:attrName>
                                            </p:attrNameLst>
                                          </p:cBhvr>
                                          <p:rCtr x="0" y="-2222"/>
                                        </p:animMotion>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iterate type="lt">
                                        <p:tmAbs val="100"/>
                                      </p:iterate>
                                      <p:childTnLst>
                                        <p:set>
                                          <p:cBhvr>
                                            <p:cTn id="53" dur="1" fill="hold">
                                              <p:stCondLst>
                                                <p:cond delay="0"/>
                                              </p:stCondLst>
                                            </p:cTn>
                                            <p:tgtEl>
                                              <p:spTgt spid="45"/>
                                            </p:tgtEl>
                                            <p:attrNameLst>
                                              <p:attrName>style.visibility</p:attrName>
                                            </p:attrNameLst>
                                          </p:cBhvr>
                                          <p:to>
                                            <p:strVal val="visible"/>
                                          </p:to>
                                        </p:set>
                                      </p:childTnLst>
                                    </p:cTn>
                                  </p:par>
                                </p:childTnLst>
                              </p:cTn>
                            </p:par>
                            <p:par>
                              <p:cTn id="54" fill="hold">
                                <p:stCondLst>
                                  <p:cond delay="2301"/>
                                </p:stCondLst>
                                <p:childTnLst>
                                  <p:par>
                                    <p:cTn id="55" presetID="10" presetClass="entr" presetSubtype="0" fill="hold" nodeType="after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750"/>
                                            <p:tgtEl>
                                              <p:spTgt spid="30"/>
                                            </p:tgtEl>
                                          </p:cBhvr>
                                        </p:animEffect>
                                      </p:childTnLst>
                                    </p:cTn>
                                  </p:par>
                                  <p:par>
                                    <p:cTn id="58" presetID="64" presetClass="path" presetSubtype="0" accel="50000" fill="hold" nodeType="withEffect" p14:presetBounceEnd="63750">
                                      <p:stCondLst>
                                        <p:cond delay="0"/>
                                      </p:stCondLst>
                                      <p:childTnLst>
                                        <p:animMotion origin="layout" path="M 6.25E-7 0.04444 L 6.25E-7 7.40741E-7 " pathEditMode="relative" rAng="0" ptsTypes="AA" p14:bounceEnd="63750">
                                          <p:cBhvr>
                                            <p:cTn id="59" dur="750" fill="hold"/>
                                            <p:tgtEl>
                                              <p:spTgt spid="30"/>
                                            </p:tgtEl>
                                            <p:attrNameLst>
                                              <p:attrName>ppt_x</p:attrName>
                                              <p:attrName>ppt_y</p:attrName>
                                            </p:attrNameLst>
                                          </p:cBhvr>
                                          <p:rCtr x="0" y="-2222"/>
                                        </p:animMotion>
                                      </p:childTnLst>
                                    </p:cTn>
                                  </p:par>
                                </p:childTnLst>
                              </p:cTn>
                            </p:par>
                            <p:par>
                              <p:cTn id="60" fill="hold">
                                <p:stCondLst>
                                  <p:cond delay="3051"/>
                                </p:stCondLst>
                                <p:childTnLst>
                                  <p:par>
                                    <p:cTn id="61" presetID="1" presetClass="entr" presetSubtype="0" fill="hold" grpId="0" nodeType="afterEffect">
                                      <p:stCondLst>
                                        <p:cond delay="0"/>
                                      </p:stCondLst>
                                      <p:iterate type="lt">
                                        <p:tmAbs val="100"/>
                                      </p:iterate>
                                      <p:childTnLst>
                                        <p:set>
                                          <p:cBhvr>
                                            <p:cTn id="62" dur="1" fill="hold">
                                              <p:stCondLst>
                                                <p:cond delay="0"/>
                                              </p:stCondLst>
                                            </p:cTn>
                                            <p:tgtEl>
                                              <p:spTgt spid="46"/>
                                            </p:tgtEl>
                                            <p:attrNameLst>
                                              <p:attrName>style.visibility</p:attrName>
                                            </p:attrNameLst>
                                          </p:cBhvr>
                                          <p:to>
                                            <p:strVal val="visible"/>
                                          </p:to>
                                        </p:set>
                                      </p:childTnLst>
                                    </p:cTn>
                                  </p:par>
                                </p:childTnLst>
                              </p:cTn>
                            </p:par>
                            <p:par>
                              <p:cTn id="63" fill="hold">
                                <p:stCondLst>
                                  <p:cond delay="5352"/>
                                </p:stCondLst>
                                <p:childTnLst>
                                  <p:par>
                                    <p:cTn id="64" presetID="10" presetClass="entr" presetSubtype="0" fill="hold" nodeType="after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750"/>
                                            <p:tgtEl>
                                              <p:spTgt spid="33"/>
                                            </p:tgtEl>
                                          </p:cBhvr>
                                        </p:animEffect>
                                      </p:childTnLst>
                                    </p:cTn>
                                  </p:par>
                                  <p:par>
                                    <p:cTn id="67" presetID="64" presetClass="path" presetSubtype="0" accel="50000" fill="hold" nodeType="withEffect" p14:presetBounceEnd="63750">
                                      <p:stCondLst>
                                        <p:cond delay="0"/>
                                      </p:stCondLst>
                                      <p:childTnLst>
                                        <p:animMotion origin="layout" path="M 4.58333E-6 0.04444 L 4.58333E-6 7.40741E-7 " pathEditMode="relative" rAng="0" ptsTypes="AA" p14:bounceEnd="63750">
                                          <p:cBhvr>
                                            <p:cTn id="68" dur="750" fill="hold"/>
                                            <p:tgtEl>
                                              <p:spTgt spid="33"/>
                                            </p:tgtEl>
                                            <p:attrNameLst>
                                              <p:attrName>ppt_x</p:attrName>
                                              <p:attrName>ppt_y</p:attrName>
                                            </p:attrNameLst>
                                          </p:cBhvr>
                                          <p:rCtr x="0" y="-2222"/>
                                        </p:animMotion>
                                      </p:childTnLst>
                                    </p:cTn>
                                  </p:par>
                                </p:childTnLst>
                              </p:cTn>
                            </p:par>
                            <p:par>
                              <p:cTn id="69" fill="hold">
                                <p:stCondLst>
                                  <p:cond delay="6102"/>
                                </p:stCondLst>
                                <p:childTnLst>
                                  <p:par>
                                    <p:cTn id="70" presetID="1" presetClass="entr" presetSubtype="0" fill="hold" grpId="0" nodeType="afterEffect">
                                      <p:stCondLst>
                                        <p:cond delay="0"/>
                                      </p:stCondLst>
                                      <p:iterate type="lt">
                                        <p:tmAbs val="100"/>
                                      </p:iterate>
                                      <p:childTnLst>
                                        <p:set>
                                          <p:cBhvr>
                                            <p:cTn id="71" dur="1" fill="hold">
                                              <p:stCondLst>
                                                <p:cond delay="0"/>
                                              </p:stCondLst>
                                            </p:cTn>
                                            <p:tgtEl>
                                              <p:spTgt spid="47"/>
                                            </p:tgtEl>
                                            <p:attrNameLst>
                                              <p:attrName>style.visibility</p:attrName>
                                            </p:attrNameLst>
                                          </p:cBhvr>
                                          <p:to>
                                            <p:strVal val="visible"/>
                                          </p:to>
                                        </p:set>
                                      </p:childTnLst>
                                    </p:cTn>
                                  </p:par>
                                </p:childTnLst>
                              </p:cTn>
                            </p:par>
                            <p:par>
                              <p:cTn id="72" fill="hold">
                                <p:stCondLst>
                                  <p:cond delay="8403"/>
                                </p:stCondLst>
                                <p:childTnLst>
                                  <p:par>
                                    <p:cTn id="73" presetID="10" presetClass="entr" presetSubtype="0" fill="hold"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750"/>
                                            <p:tgtEl>
                                              <p:spTgt spid="36"/>
                                            </p:tgtEl>
                                          </p:cBhvr>
                                        </p:animEffect>
                                      </p:childTnLst>
                                    </p:cTn>
                                  </p:par>
                                  <p:par>
                                    <p:cTn id="76" presetID="64" presetClass="path" presetSubtype="0" accel="50000" fill="hold" nodeType="withEffect" p14:presetBounceEnd="63750">
                                      <p:stCondLst>
                                        <p:cond delay="0"/>
                                      </p:stCondLst>
                                      <p:childTnLst>
                                        <p:animMotion origin="layout" path="M -1.04167E-6 0.04444 L -1.04167E-6 7.40741E-7 " pathEditMode="relative" rAng="0" ptsTypes="AA" p14:bounceEnd="63750">
                                          <p:cBhvr>
                                            <p:cTn id="77" dur="750" fill="hold"/>
                                            <p:tgtEl>
                                              <p:spTgt spid="36"/>
                                            </p:tgtEl>
                                            <p:attrNameLst>
                                              <p:attrName>ppt_x</p:attrName>
                                              <p:attrName>ppt_y</p:attrName>
                                            </p:attrNameLst>
                                          </p:cBhvr>
                                          <p:rCtr x="0" y="-2222"/>
                                        </p:animMotion>
                                      </p:childTnLst>
                                    </p:cTn>
                                  </p:par>
                                </p:childTnLst>
                              </p:cTn>
                            </p:par>
                            <p:par>
                              <p:cTn id="78" fill="hold">
                                <p:stCondLst>
                                  <p:cond delay="9153"/>
                                </p:stCondLst>
                                <p:childTnLst>
                                  <p:par>
                                    <p:cTn id="79" presetID="1" presetClass="entr" presetSubtype="0" fill="hold" grpId="0" nodeType="afterEffect">
                                      <p:stCondLst>
                                        <p:cond delay="0"/>
                                      </p:stCondLst>
                                      <p:iterate type="lt">
                                        <p:tmAbs val="100"/>
                                      </p:iterate>
                                      <p:childTnLst>
                                        <p:set>
                                          <p:cBhvr>
                                            <p:cTn id="80" dur="1" fill="hold">
                                              <p:stCondLst>
                                                <p:cond delay="0"/>
                                              </p:stCondLst>
                                            </p:cTn>
                                            <p:tgtEl>
                                              <p:spTgt spid="48"/>
                                            </p:tgtEl>
                                            <p:attrNameLst>
                                              <p:attrName>style.visibility</p:attrName>
                                            </p:attrNameLst>
                                          </p:cBhvr>
                                          <p:to>
                                            <p:strVal val="visible"/>
                                          </p:to>
                                        </p:set>
                                      </p:childTnLst>
                                    </p:cTn>
                                  </p:par>
                                </p:childTnLst>
                              </p:cTn>
                            </p:par>
                            <p:par>
                              <p:cTn id="81" fill="hold">
                                <p:stCondLst>
                                  <p:cond delay="11454"/>
                                </p:stCondLst>
                                <p:childTnLst>
                                  <p:par>
                                    <p:cTn id="82" presetID="10" presetClass="entr" presetSubtype="0" fill="hold" nodeType="after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fade">
                                          <p:cBhvr>
                                            <p:cTn id="84" dur="750"/>
                                            <p:tgtEl>
                                              <p:spTgt spid="39"/>
                                            </p:tgtEl>
                                          </p:cBhvr>
                                        </p:animEffect>
                                      </p:childTnLst>
                                    </p:cTn>
                                  </p:par>
                                  <p:par>
                                    <p:cTn id="85" presetID="64" presetClass="path" presetSubtype="0" accel="50000" fill="hold" nodeType="withEffect" p14:presetBounceEnd="63750">
                                      <p:stCondLst>
                                        <p:cond delay="0"/>
                                      </p:stCondLst>
                                      <p:childTnLst>
                                        <p:animMotion origin="layout" path="M 1.45833E-6 0.04444 L 1.45833E-6 7.40741E-7 " pathEditMode="relative" rAng="0" ptsTypes="AA" p14:bounceEnd="63750">
                                          <p:cBhvr>
                                            <p:cTn id="86" dur="750" fill="hold"/>
                                            <p:tgtEl>
                                              <p:spTgt spid="39"/>
                                            </p:tgtEl>
                                            <p:attrNameLst>
                                              <p:attrName>ppt_x</p:attrName>
                                              <p:attrName>ppt_y</p:attrName>
                                            </p:attrNameLst>
                                          </p:cBhvr>
                                          <p:rCtr x="0" y="-2222"/>
                                        </p:animMotion>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49"/>
                                            </p:tgtEl>
                                            <p:attrNameLst>
                                              <p:attrName>style.visibility</p:attrName>
                                            </p:attrNameLst>
                                          </p:cBhvr>
                                          <p:to>
                                            <p:strVal val="visible"/>
                                          </p:to>
                                        </p:set>
                                        <p:animEffect transition="in" filter="fade">
                                          <p:cBhvr>
                                            <p:cTn id="91" dur="500"/>
                                            <p:tgtEl>
                                              <p:spTgt spid="4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fade">
                                          <p:cBhvr>
                                            <p:cTn id="96" dur="500"/>
                                            <p:tgtEl>
                                              <p:spTgt spid="50"/>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500"/>
                                            <p:tgtEl>
                                              <p:spTgt spid="2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5"/>
                                            </p:tgtEl>
                                            <p:attrNameLst>
                                              <p:attrName>style.visibility</p:attrName>
                                            </p:attrNameLst>
                                          </p:cBhvr>
                                          <p:to>
                                            <p:strVal val="visible"/>
                                          </p:to>
                                        </p:set>
                                        <p:animEffect transition="in" filter="fade">
                                          <p:cBhvr>
                                            <p:cTn id="105" dur="750"/>
                                            <p:tgtEl>
                                              <p:spTgt spid="5"/>
                                            </p:tgtEl>
                                          </p:cBhvr>
                                        </p:animEffect>
                                      </p:childTnLst>
                                    </p:cTn>
                                  </p:par>
                                  <p:par>
                                    <p:cTn id="106" presetID="64" presetClass="path" presetSubtype="0" accel="50000" fill="hold" grpId="1" nodeType="withEffect" p14:presetBounceEnd="63750">
                                      <p:stCondLst>
                                        <p:cond delay="0"/>
                                      </p:stCondLst>
                                      <p:childTnLst>
                                        <p:animMotion origin="layout" path="M 4.16667E-7 0.04444 L 4.16667E-7 2.22222E-6 " pathEditMode="relative" rAng="0" ptsTypes="AA" p14:bounceEnd="63750">
                                          <p:cBhvr>
                                            <p:cTn id="107" dur="750" fill="hold"/>
                                            <p:tgtEl>
                                              <p:spTgt spid="5"/>
                                            </p:tgtEl>
                                            <p:attrNameLst>
                                              <p:attrName>ppt_x</p:attrName>
                                              <p:attrName>ppt_y</p:attrName>
                                            </p:attrNameLst>
                                          </p:cBhvr>
                                          <p:rCtr x="0" y="-2222"/>
                                        </p:animMotion>
                                      </p:childTnLst>
                                    </p:cTn>
                                  </p:par>
                                </p:childTnLst>
                              </p:cTn>
                            </p:par>
                            <p:par>
                              <p:cTn id="108" fill="hold">
                                <p:stCondLst>
                                  <p:cond delay="750"/>
                                </p:stCondLst>
                                <p:childTnLst>
                                  <p:par>
                                    <p:cTn id="109" presetID="10" presetClass="entr" presetSubtype="0" fill="hold" grpId="0" nodeType="afterEffect">
                                      <p:stCondLst>
                                        <p:cond delay="0"/>
                                      </p:stCondLst>
                                      <p:childTnLst>
                                        <p:set>
                                          <p:cBhvr>
                                            <p:cTn id="110" dur="1" fill="hold">
                                              <p:stCondLst>
                                                <p:cond delay="0"/>
                                              </p:stCondLst>
                                            </p:cTn>
                                            <p:tgtEl>
                                              <p:spTgt spid="11"/>
                                            </p:tgtEl>
                                            <p:attrNameLst>
                                              <p:attrName>style.visibility</p:attrName>
                                            </p:attrNameLst>
                                          </p:cBhvr>
                                          <p:to>
                                            <p:strVal val="visible"/>
                                          </p:to>
                                        </p:set>
                                        <p:animEffect transition="in" filter="fade">
                                          <p:cBhvr>
                                            <p:cTn id="111" dur="750"/>
                                            <p:tgtEl>
                                              <p:spTgt spid="11"/>
                                            </p:tgtEl>
                                          </p:cBhvr>
                                        </p:animEffect>
                                      </p:childTnLst>
                                    </p:cTn>
                                  </p:par>
                                  <p:par>
                                    <p:cTn id="112" presetID="64" presetClass="path" presetSubtype="0" accel="50000" fill="hold" grpId="1" nodeType="withEffect" p14:presetBounceEnd="63750">
                                      <p:stCondLst>
                                        <p:cond delay="0"/>
                                      </p:stCondLst>
                                      <p:childTnLst>
                                        <p:animMotion origin="layout" path="M -2.08333E-7 0.04445 L -2.08333E-7 -1.85185E-6 " pathEditMode="relative" rAng="0" ptsTypes="AA" p14:bounceEnd="63750">
                                          <p:cBhvr>
                                            <p:cTn id="113" dur="750" fill="hold"/>
                                            <p:tgtEl>
                                              <p:spTgt spid="11"/>
                                            </p:tgtEl>
                                            <p:attrNameLst>
                                              <p:attrName>ppt_x</p:attrName>
                                              <p:attrName>ppt_y</p:attrName>
                                            </p:attrNameLst>
                                          </p:cBhvr>
                                          <p:rCtr x="0" y="-2222"/>
                                        </p:animMotion>
                                      </p:childTnLst>
                                    </p:cTn>
                                  </p:par>
                                </p:childTnLst>
                              </p:cTn>
                            </p:par>
                            <p:par>
                              <p:cTn id="114" fill="hold">
                                <p:stCondLst>
                                  <p:cond delay="1500"/>
                                </p:stCondLst>
                                <p:childTnLst>
                                  <p:par>
                                    <p:cTn id="115" presetID="10" presetClass="entr" presetSubtype="0" fill="hold" grpId="0" nodeType="after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fade">
                                          <p:cBhvr>
                                            <p:cTn id="117" dur="750"/>
                                            <p:tgtEl>
                                              <p:spTgt spid="17"/>
                                            </p:tgtEl>
                                          </p:cBhvr>
                                        </p:animEffect>
                                      </p:childTnLst>
                                    </p:cTn>
                                  </p:par>
                                  <p:par>
                                    <p:cTn id="118" presetID="64" presetClass="path" presetSubtype="0" accel="50000" fill="hold" grpId="1" nodeType="withEffect" p14:presetBounceEnd="63750">
                                      <p:stCondLst>
                                        <p:cond delay="0"/>
                                      </p:stCondLst>
                                      <p:childTnLst>
                                        <p:animMotion origin="layout" path="M -1.04167E-6 0.04445 L -1.04167E-6 -1.85185E-6 " pathEditMode="relative" rAng="0" ptsTypes="AA" p14:bounceEnd="63750">
                                          <p:cBhvr>
                                            <p:cTn id="119" dur="750" fill="hold"/>
                                            <p:tgtEl>
                                              <p:spTgt spid="17"/>
                                            </p:tgtEl>
                                            <p:attrNameLst>
                                              <p:attrName>ppt_x</p:attrName>
                                              <p:attrName>ppt_y</p:attrName>
                                            </p:attrNameLst>
                                          </p:cBhvr>
                                          <p:rCtr x="0" y="-2222"/>
                                        </p:animMotion>
                                      </p:childTnLst>
                                    </p:cTn>
                                  </p:par>
                                </p:childTnLst>
                              </p:cTn>
                            </p:par>
                            <p:par>
                              <p:cTn id="120" fill="hold">
                                <p:stCondLst>
                                  <p:cond delay="2250"/>
                                </p:stCondLst>
                                <p:childTnLst>
                                  <p:par>
                                    <p:cTn id="121" presetID="10" presetClass="entr" presetSubtype="0" fill="hold" grpId="0" nodeType="afterEffect">
                                      <p:stCondLst>
                                        <p:cond delay="0"/>
                                      </p:stCondLst>
                                      <p:childTnLst>
                                        <p:set>
                                          <p:cBhvr>
                                            <p:cTn id="122" dur="1" fill="hold">
                                              <p:stCondLst>
                                                <p:cond delay="0"/>
                                              </p:stCondLst>
                                            </p:cTn>
                                            <p:tgtEl>
                                              <p:spTgt spid="23"/>
                                            </p:tgtEl>
                                            <p:attrNameLst>
                                              <p:attrName>style.visibility</p:attrName>
                                            </p:attrNameLst>
                                          </p:cBhvr>
                                          <p:to>
                                            <p:strVal val="visible"/>
                                          </p:to>
                                        </p:set>
                                        <p:animEffect transition="in" filter="fade">
                                          <p:cBhvr>
                                            <p:cTn id="123" dur="750"/>
                                            <p:tgtEl>
                                              <p:spTgt spid="23"/>
                                            </p:tgtEl>
                                          </p:cBhvr>
                                        </p:animEffect>
                                      </p:childTnLst>
                                    </p:cTn>
                                  </p:par>
                                  <p:par>
                                    <p:cTn id="124" presetID="64" presetClass="path" presetSubtype="0" accel="50000" fill="hold" grpId="1" nodeType="withEffect" p14:presetBounceEnd="63750">
                                      <p:stCondLst>
                                        <p:cond delay="0"/>
                                      </p:stCondLst>
                                      <p:childTnLst>
                                        <p:animMotion origin="layout" path="M 1.45833E-6 0.04445 L 1.45833E-6 -1.85185E-6 " pathEditMode="relative" rAng="0" ptsTypes="AA" p14:bounceEnd="63750">
                                          <p:cBhvr>
                                            <p:cTn id="125" dur="750" fill="hold"/>
                                            <p:tgtEl>
                                              <p:spTgt spid="23"/>
                                            </p:tgtEl>
                                            <p:attrNameLst>
                                              <p:attrName>ppt_x</p:attrName>
                                              <p:attrName>ppt_y</p:attrName>
                                            </p:attrNameLst>
                                          </p:cBhvr>
                                          <p:rCtr x="0" y="-2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11" grpId="0" animBg="1"/>
          <p:bldP spid="11" grpId="1" animBg="1"/>
          <p:bldP spid="17" grpId="0" animBg="1"/>
          <p:bldP spid="17" grpId="1" animBg="1"/>
          <p:bldP spid="23" grpId="0" animBg="1"/>
          <p:bldP spid="23" grpId="1" animBg="1"/>
          <p:bldP spid="28" grpId="0" animBg="1"/>
          <p:bldP spid="29" grpId="0"/>
          <p:bldP spid="42" grpId="0" animBg="1"/>
          <p:bldP spid="43" grpId="0" animBg="1"/>
          <p:bldP spid="44" grpId="0" animBg="1"/>
          <p:bldP spid="45" grpId="0" animBg="1"/>
          <p:bldP spid="46" grpId="0" animBg="1"/>
          <p:bldP spid="47" grpId="0" animBg="1"/>
          <p:bldP spid="4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type="lt">
                                        <p:tmAbs val="100"/>
                                      </p:iterate>
                                      <p:childTnLst>
                                        <p:set>
                                          <p:cBhvr>
                                            <p:cTn id="15" dur="1" fill="hold">
                                              <p:stCondLst>
                                                <p:cond delay="0"/>
                                              </p:stCondLst>
                                            </p:cTn>
                                            <p:tgtEl>
                                              <p:spTgt spid="28"/>
                                            </p:tgtEl>
                                            <p:attrNameLst>
                                              <p:attrName>style.visibility</p:attrName>
                                            </p:attrNameLst>
                                          </p:cBhvr>
                                          <p:to>
                                            <p:strVal val="visible"/>
                                          </p:to>
                                        </p:set>
                                      </p:childTnLst>
                                    </p:cTn>
                                  </p:par>
                                </p:childTnLst>
                              </p:cTn>
                            </p:par>
                            <p:par>
                              <p:cTn id="16" fill="hold">
                                <p:stCondLst>
                                  <p:cond delay="1801"/>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750"/>
                                            <p:tgtEl>
                                              <p:spTgt spid="7"/>
                                            </p:tgtEl>
                                          </p:cBhvr>
                                        </p:animEffect>
                                      </p:childTnLst>
                                    </p:cTn>
                                  </p:par>
                                  <p:par>
                                    <p:cTn id="20" presetID="64" presetClass="path" presetSubtype="0" accel="50000" fill="hold" nodeType="withEffect">
                                      <p:stCondLst>
                                        <p:cond delay="0"/>
                                      </p:stCondLst>
                                      <p:childTnLst>
                                        <p:animMotion origin="layout" path="M 4.16667E-7 0.04445 L 4.16667E-7 -4.81481E-6 " pathEditMode="relative" rAng="0" ptsTypes="AA">
                                          <p:cBhvr>
                                            <p:cTn id="21" dur="750" fill="hold"/>
                                            <p:tgtEl>
                                              <p:spTgt spid="7"/>
                                            </p:tgtEl>
                                            <p:attrNameLst>
                                              <p:attrName>ppt_x</p:attrName>
                                              <p:attrName>ppt_y</p:attrName>
                                            </p:attrNameLst>
                                          </p:cBhvr>
                                          <p:rCtr x="0" y="-2222"/>
                                        </p:animMotion>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type="lt">
                                        <p:tmAbs val="100"/>
                                      </p:iterate>
                                      <p:childTnLst>
                                        <p:set>
                                          <p:cBhvr>
                                            <p:cTn id="25" dur="1" fill="hold">
                                              <p:stCondLst>
                                                <p:cond delay="0"/>
                                              </p:stCondLst>
                                            </p:cTn>
                                            <p:tgtEl>
                                              <p:spTgt spid="42"/>
                                            </p:tgtEl>
                                            <p:attrNameLst>
                                              <p:attrName>style.visibility</p:attrName>
                                            </p:attrNameLst>
                                          </p:cBhvr>
                                          <p:to>
                                            <p:strVal val="visible"/>
                                          </p:to>
                                        </p:set>
                                      </p:childTnLst>
                                    </p:cTn>
                                  </p:par>
                                </p:childTnLst>
                              </p:cTn>
                            </p:par>
                            <p:par>
                              <p:cTn id="26" fill="hold">
                                <p:stCondLst>
                                  <p:cond delay="1801"/>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750"/>
                                            <p:tgtEl>
                                              <p:spTgt spid="13"/>
                                            </p:tgtEl>
                                          </p:cBhvr>
                                        </p:animEffect>
                                      </p:childTnLst>
                                    </p:cTn>
                                  </p:par>
                                  <p:par>
                                    <p:cTn id="30" presetID="64" presetClass="path" presetSubtype="0" accel="50000" fill="hold" nodeType="withEffect">
                                      <p:stCondLst>
                                        <p:cond delay="0"/>
                                      </p:stCondLst>
                                      <p:childTnLst>
                                        <p:animMotion origin="layout" path="M -4.16667E-7 0.04444 L -4.16667E-7 1.11111E-6 " pathEditMode="relative" rAng="0" ptsTypes="AA">
                                          <p:cBhvr>
                                            <p:cTn id="31" dur="750" fill="hold"/>
                                            <p:tgtEl>
                                              <p:spTgt spid="13"/>
                                            </p:tgtEl>
                                            <p:attrNameLst>
                                              <p:attrName>ppt_x</p:attrName>
                                              <p:attrName>ppt_y</p:attrName>
                                            </p:attrNameLst>
                                          </p:cBhvr>
                                          <p:rCtr x="0" y="-2222"/>
                                        </p:animMotion>
                                      </p:childTnLst>
                                    </p:cTn>
                                  </p:par>
                                </p:childTnLst>
                              </p:cTn>
                            </p:par>
                            <p:par>
                              <p:cTn id="32" fill="hold">
                                <p:stCondLst>
                                  <p:cond delay="2551"/>
                                </p:stCondLst>
                                <p:childTnLst>
                                  <p:par>
                                    <p:cTn id="33" presetID="1" presetClass="entr" presetSubtype="0" fill="hold" grpId="0" nodeType="afterEffect">
                                      <p:stCondLst>
                                        <p:cond delay="0"/>
                                      </p:stCondLst>
                                      <p:iterate type="lt">
                                        <p:tmAbs val="100"/>
                                      </p:iterate>
                                      <p:childTnLst>
                                        <p:set>
                                          <p:cBhvr>
                                            <p:cTn id="34" dur="1" fill="hold">
                                              <p:stCondLst>
                                                <p:cond delay="0"/>
                                              </p:stCondLst>
                                            </p:cTn>
                                            <p:tgtEl>
                                              <p:spTgt spid="43"/>
                                            </p:tgtEl>
                                            <p:attrNameLst>
                                              <p:attrName>style.visibility</p:attrName>
                                            </p:attrNameLst>
                                          </p:cBhvr>
                                          <p:to>
                                            <p:strVal val="visible"/>
                                          </p:to>
                                        </p:set>
                                      </p:childTnLst>
                                    </p:cTn>
                                  </p:par>
                                </p:childTnLst>
                              </p:cTn>
                            </p:par>
                            <p:par>
                              <p:cTn id="35" fill="hold">
                                <p:stCondLst>
                                  <p:cond delay="4352"/>
                                </p:stCondLst>
                                <p:childTnLst>
                                  <p:par>
                                    <p:cTn id="36" presetID="10" presetClass="entr" presetSubtype="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750"/>
                                            <p:tgtEl>
                                              <p:spTgt spid="19"/>
                                            </p:tgtEl>
                                          </p:cBhvr>
                                        </p:animEffect>
                                      </p:childTnLst>
                                    </p:cTn>
                                  </p:par>
                                  <p:par>
                                    <p:cTn id="39" presetID="64" presetClass="path" presetSubtype="0" accel="50000" fill="hold" nodeType="withEffect">
                                      <p:stCondLst>
                                        <p:cond delay="0"/>
                                      </p:stCondLst>
                                      <p:childTnLst>
                                        <p:animMotion origin="layout" path="M -1.04167E-6 0.04444 L -1.04167E-6 1.11111E-6 " pathEditMode="relative" rAng="0" ptsTypes="AA">
                                          <p:cBhvr>
                                            <p:cTn id="40" dur="750" fill="hold"/>
                                            <p:tgtEl>
                                              <p:spTgt spid="19"/>
                                            </p:tgtEl>
                                            <p:attrNameLst>
                                              <p:attrName>ppt_x</p:attrName>
                                              <p:attrName>ppt_y</p:attrName>
                                            </p:attrNameLst>
                                          </p:cBhvr>
                                          <p:rCtr x="0" y="-2222"/>
                                        </p:animMotion>
                                      </p:childTnLst>
                                    </p:cTn>
                                  </p:par>
                                </p:childTnLst>
                              </p:cTn>
                            </p:par>
                            <p:par>
                              <p:cTn id="41" fill="hold">
                                <p:stCondLst>
                                  <p:cond delay="5102"/>
                                </p:stCondLst>
                                <p:childTnLst>
                                  <p:par>
                                    <p:cTn id="42" presetID="1" presetClass="entr" presetSubtype="0" fill="hold" grpId="0" nodeType="afterEffect">
                                      <p:stCondLst>
                                        <p:cond delay="0"/>
                                      </p:stCondLst>
                                      <p:iterate type="lt">
                                        <p:tmAbs val="100"/>
                                      </p:iterate>
                                      <p:childTnLst>
                                        <p:set>
                                          <p:cBhvr>
                                            <p:cTn id="43" dur="1" fill="hold">
                                              <p:stCondLst>
                                                <p:cond delay="0"/>
                                              </p:stCondLst>
                                            </p:cTn>
                                            <p:tgtEl>
                                              <p:spTgt spid="44"/>
                                            </p:tgtEl>
                                            <p:attrNameLst>
                                              <p:attrName>style.visibility</p:attrName>
                                            </p:attrNameLst>
                                          </p:cBhvr>
                                          <p:to>
                                            <p:strVal val="visible"/>
                                          </p:to>
                                        </p:set>
                                      </p:childTnLst>
                                    </p:cTn>
                                  </p:par>
                                </p:childTnLst>
                              </p:cTn>
                            </p:par>
                            <p:par>
                              <p:cTn id="44" fill="hold">
                                <p:stCondLst>
                                  <p:cond delay="6903"/>
                                </p:stCondLst>
                                <p:childTnLst>
                                  <p:par>
                                    <p:cTn id="45" presetID="10" presetClass="entr" presetSubtype="0"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750"/>
                                            <p:tgtEl>
                                              <p:spTgt spid="25"/>
                                            </p:tgtEl>
                                          </p:cBhvr>
                                        </p:animEffect>
                                      </p:childTnLst>
                                    </p:cTn>
                                  </p:par>
                                  <p:par>
                                    <p:cTn id="48" presetID="64" presetClass="path" presetSubtype="0" accel="50000" fill="hold" nodeType="withEffect">
                                      <p:stCondLst>
                                        <p:cond delay="0"/>
                                      </p:stCondLst>
                                      <p:childTnLst>
                                        <p:animMotion origin="layout" path="M 1.45833E-6 0.04444 L 1.45833E-6 1.11111E-6 " pathEditMode="relative" rAng="0" ptsTypes="AA">
                                          <p:cBhvr>
                                            <p:cTn id="49" dur="750" fill="hold"/>
                                            <p:tgtEl>
                                              <p:spTgt spid="25"/>
                                            </p:tgtEl>
                                            <p:attrNameLst>
                                              <p:attrName>ppt_x</p:attrName>
                                              <p:attrName>ppt_y</p:attrName>
                                            </p:attrNameLst>
                                          </p:cBhvr>
                                          <p:rCtr x="0" y="-2222"/>
                                        </p:animMotion>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iterate type="lt">
                                        <p:tmAbs val="100"/>
                                      </p:iterate>
                                      <p:childTnLst>
                                        <p:set>
                                          <p:cBhvr>
                                            <p:cTn id="53" dur="1" fill="hold">
                                              <p:stCondLst>
                                                <p:cond delay="0"/>
                                              </p:stCondLst>
                                            </p:cTn>
                                            <p:tgtEl>
                                              <p:spTgt spid="45"/>
                                            </p:tgtEl>
                                            <p:attrNameLst>
                                              <p:attrName>style.visibility</p:attrName>
                                            </p:attrNameLst>
                                          </p:cBhvr>
                                          <p:to>
                                            <p:strVal val="visible"/>
                                          </p:to>
                                        </p:set>
                                      </p:childTnLst>
                                    </p:cTn>
                                  </p:par>
                                </p:childTnLst>
                              </p:cTn>
                            </p:par>
                            <p:par>
                              <p:cTn id="54" fill="hold">
                                <p:stCondLst>
                                  <p:cond delay="2301"/>
                                </p:stCondLst>
                                <p:childTnLst>
                                  <p:par>
                                    <p:cTn id="55" presetID="10" presetClass="entr" presetSubtype="0" fill="hold" nodeType="after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750"/>
                                            <p:tgtEl>
                                              <p:spTgt spid="30"/>
                                            </p:tgtEl>
                                          </p:cBhvr>
                                        </p:animEffect>
                                      </p:childTnLst>
                                    </p:cTn>
                                  </p:par>
                                  <p:par>
                                    <p:cTn id="58" presetID="64" presetClass="path" presetSubtype="0" accel="50000" fill="hold" nodeType="withEffect">
                                      <p:stCondLst>
                                        <p:cond delay="0"/>
                                      </p:stCondLst>
                                      <p:childTnLst>
                                        <p:animMotion origin="layout" path="M 6.25E-7 0.04444 L 6.25E-7 7.40741E-7 " pathEditMode="relative" rAng="0" ptsTypes="AA">
                                          <p:cBhvr>
                                            <p:cTn id="59" dur="750" fill="hold"/>
                                            <p:tgtEl>
                                              <p:spTgt spid="30"/>
                                            </p:tgtEl>
                                            <p:attrNameLst>
                                              <p:attrName>ppt_x</p:attrName>
                                              <p:attrName>ppt_y</p:attrName>
                                            </p:attrNameLst>
                                          </p:cBhvr>
                                          <p:rCtr x="0" y="-2222"/>
                                        </p:animMotion>
                                      </p:childTnLst>
                                    </p:cTn>
                                  </p:par>
                                </p:childTnLst>
                              </p:cTn>
                            </p:par>
                            <p:par>
                              <p:cTn id="60" fill="hold">
                                <p:stCondLst>
                                  <p:cond delay="3051"/>
                                </p:stCondLst>
                                <p:childTnLst>
                                  <p:par>
                                    <p:cTn id="61" presetID="1" presetClass="entr" presetSubtype="0" fill="hold" grpId="0" nodeType="afterEffect">
                                      <p:stCondLst>
                                        <p:cond delay="0"/>
                                      </p:stCondLst>
                                      <p:iterate type="lt">
                                        <p:tmAbs val="100"/>
                                      </p:iterate>
                                      <p:childTnLst>
                                        <p:set>
                                          <p:cBhvr>
                                            <p:cTn id="62" dur="1" fill="hold">
                                              <p:stCondLst>
                                                <p:cond delay="0"/>
                                              </p:stCondLst>
                                            </p:cTn>
                                            <p:tgtEl>
                                              <p:spTgt spid="46"/>
                                            </p:tgtEl>
                                            <p:attrNameLst>
                                              <p:attrName>style.visibility</p:attrName>
                                            </p:attrNameLst>
                                          </p:cBhvr>
                                          <p:to>
                                            <p:strVal val="visible"/>
                                          </p:to>
                                        </p:set>
                                      </p:childTnLst>
                                    </p:cTn>
                                  </p:par>
                                </p:childTnLst>
                              </p:cTn>
                            </p:par>
                            <p:par>
                              <p:cTn id="63" fill="hold">
                                <p:stCondLst>
                                  <p:cond delay="5352"/>
                                </p:stCondLst>
                                <p:childTnLst>
                                  <p:par>
                                    <p:cTn id="64" presetID="10" presetClass="entr" presetSubtype="0" fill="hold" nodeType="after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750"/>
                                            <p:tgtEl>
                                              <p:spTgt spid="33"/>
                                            </p:tgtEl>
                                          </p:cBhvr>
                                        </p:animEffect>
                                      </p:childTnLst>
                                    </p:cTn>
                                  </p:par>
                                  <p:par>
                                    <p:cTn id="67" presetID="64" presetClass="path" presetSubtype="0" accel="50000" fill="hold" nodeType="withEffect">
                                      <p:stCondLst>
                                        <p:cond delay="0"/>
                                      </p:stCondLst>
                                      <p:childTnLst>
                                        <p:animMotion origin="layout" path="M 4.58333E-6 0.04444 L 4.58333E-6 7.40741E-7 " pathEditMode="relative" rAng="0" ptsTypes="AA">
                                          <p:cBhvr>
                                            <p:cTn id="68" dur="750" fill="hold"/>
                                            <p:tgtEl>
                                              <p:spTgt spid="33"/>
                                            </p:tgtEl>
                                            <p:attrNameLst>
                                              <p:attrName>ppt_x</p:attrName>
                                              <p:attrName>ppt_y</p:attrName>
                                            </p:attrNameLst>
                                          </p:cBhvr>
                                          <p:rCtr x="0" y="-2222"/>
                                        </p:animMotion>
                                      </p:childTnLst>
                                    </p:cTn>
                                  </p:par>
                                </p:childTnLst>
                              </p:cTn>
                            </p:par>
                            <p:par>
                              <p:cTn id="69" fill="hold">
                                <p:stCondLst>
                                  <p:cond delay="6102"/>
                                </p:stCondLst>
                                <p:childTnLst>
                                  <p:par>
                                    <p:cTn id="70" presetID="1" presetClass="entr" presetSubtype="0" fill="hold" grpId="0" nodeType="afterEffect">
                                      <p:stCondLst>
                                        <p:cond delay="0"/>
                                      </p:stCondLst>
                                      <p:iterate type="lt">
                                        <p:tmAbs val="100"/>
                                      </p:iterate>
                                      <p:childTnLst>
                                        <p:set>
                                          <p:cBhvr>
                                            <p:cTn id="71" dur="1" fill="hold">
                                              <p:stCondLst>
                                                <p:cond delay="0"/>
                                              </p:stCondLst>
                                            </p:cTn>
                                            <p:tgtEl>
                                              <p:spTgt spid="47"/>
                                            </p:tgtEl>
                                            <p:attrNameLst>
                                              <p:attrName>style.visibility</p:attrName>
                                            </p:attrNameLst>
                                          </p:cBhvr>
                                          <p:to>
                                            <p:strVal val="visible"/>
                                          </p:to>
                                        </p:set>
                                      </p:childTnLst>
                                    </p:cTn>
                                  </p:par>
                                </p:childTnLst>
                              </p:cTn>
                            </p:par>
                            <p:par>
                              <p:cTn id="72" fill="hold">
                                <p:stCondLst>
                                  <p:cond delay="8403"/>
                                </p:stCondLst>
                                <p:childTnLst>
                                  <p:par>
                                    <p:cTn id="73" presetID="10" presetClass="entr" presetSubtype="0" fill="hold"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750"/>
                                            <p:tgtEl>
                                              <p:spTgt spid="36"/>
                                            </p:tgtEl>
                                          </p:cBhvr>
                                        </p:animEffect>
                                      </p:childTnLst>
                                    </p:cTn>
                                  </p:par>
                                  <p:par>
                                    <p:cTn id="76" presetID="64" presetClass="path" presetSubtype="0" accel="50000" fill="hold" nodeType="withEffect">
                                      <p:stCondLst>
                                        <p:cond delay="0"/>
                                      </p:stCondLst>
                                      <p:childTnLst>
                                        <p:animMotion origin="layout" path="M -1.04167E-6 0.04444 L -1.04167E-6 7.40741E-7 " pathEditMode="relative" rAng="0" ptsTypes="AA">
                                          <p:cBhvr>
                                            <p:cTn id="77" dur="750" fill="hold"/>
                                            <p:tgtEl>
                                              <p:spTgt spid="36"/>
                                            </p:tgtEl>
                                            <p:attrNameLst>
                                              <p:attrName>ppt_x</p:attrName>
                                              <p:attrName>ppt_y</p:attrName>
                                            </p:attrNameLst>
                                          </p:cBhvr>
                                          <p:rCtr x="0" y="-2222"/>
                                        </p:animMotion>
                                      </p:childTnLst>
                                    </p:cTn>
                                  </p:par>
                                </p:childTnLst>
                              </p:cTn>
                            </p:par>
                            <p:par>
                              <p:cTn id="78" fill="hold">
                                <p:stCondLst>
                                  <p:cond delay="9153"/>
                                </p:stCondLst>
                                <p:childTnLst>
                                  <p:par>
                                    <p:cTn id="79" presetID="1" presetClass="entr" presetSubtype="0" fill="hold" grpId="0" nodeType="afterEffect">
                                      <p:stCondLst>
                                        <p:cond delay="0"/>
                                      </p:stCondLst>
                                      <p:iterate type="lt">
                                        <p:tmAbs val="100"/>
                                      </p:iterate>
                                      <p:childTnLst>
                                        <p:set>
                                          <p:cBhvr>
                                            <p:cTn id="80" dur="1" fill="hold">
                                              <p:stCondLst>
                                                <p:cond delay="0"/>
                                              </p:stCondLst>
                                            </p:cTn>
                                            <p:tgtEl>
                                              <p:spTgt spid="48"/>
                                            </p:tgtEl>
                                            <p:attrNameLst>
                                              <p:attrName>style.visibility</p:attrName>
                                            </p:attrNameLst>
                                          </p:cBhvr>
                                          <p:to>
                                            <p:strVal val="visible"/>
                                          </p:to>
                                        </p:set>
                                      </p:childTnLst>
                                    </p:cTn>
                                  </p:par>
                                </p:childTnLst>
                              </p:cTn>
                            </p:par>
                            <p:par>
                              <p:cTn id="81" fill="hold">
                                <p:stCondLst>
                                  <p:cond delay="11454"/>
                                </p:stCondLst>
                                <p:childTnLst>
                                  <p:par>
                                    <p:cTn id="82" presetID="10" presetClass="entr" presetSubtype="0" fill="hold" nodeType="after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fade">
                                          <p:cBhvr>
                                            <p:cTn id="84" dur="750"/>
                                            <p:tgtEl>
                                              <p:spTgt spid="39"/>
                                            </p:tgtEl>
                                          </p:cBhvr>
                                        </p:animEffect>
                                      </p:childTnLst>
                                    </p:cTn>
                                  </p:par>
                                  <p:par>
                                    <p:cTn id="85" presetID="64" presetClass="path" presetSubtype="0" accel="50000" fill="hold" nodeType="withEffect">
                                      <p:stCondLst>
                                        <p:cond delay="0"/>
                                      </p:stCondLst>
                                      <p:childTnLst>
                                        <p:animMotion origin="layout" path="M 1.45833E-6 0.04444 L 1.45833E-6 7.40741E-7 " pathEditMode="relative" rAng="0" ptsTypes="AA">
                                          <p:cBhvr>
                                            <p:cTn id="86" dur="750" fill="hold"/>
                                            <p:tgtEl>
                                              <p:spTgt spid="39"/>
                                            </p:tgtEl>
                                            <p:attrNameLst>
                                              <p:attrName>ppt_x</p:attrName>
                                              <p:attrName>ppt_y</p:attrName>
                                            </p:attrNameLst>
                                          </p:cBhvr>
                                          <p:rCtr x="0" y="-2222"/>
                                        </p:animMotion>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49"/>
                                            </p:tgtEl>
                                            <p:attrNameLst>
                                              <p:attrName>style.visibility</p:attrName>
                                            </p:attrNameLst>
                                          </p:cBhvr>
                                          <p:to>
                                            <p:strVal val="visible"/>
                                          </p:to>
                                        </p:set>
                                        <p:animEffect transition="in" filter="fade">
                                          <p:cBhvr>
                                            <p:cTn id="91" dur="500"/>
                                            <p:tgtEl>
                                              <p:spTgt spid="4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fade">
                                          <p:cBhvr>
                                            <p:cTn id="96" dur="500"/>
                                            <p:tgtEl>
                                              <p:spTgt spid="50"/>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500"/>
                                            <p:tgtEl>
                                              <p:spTgt spid="2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5"/>
                                            </p:tgtEl>
                                            <p:attrNameLst>
                                              <p:attrName>style.visibility</p:attrName>
                                            </p:attrNameLst>
                                          </p:cBhvr>
                                          <p:to>
                                            <p:strVal val="visible"/>
                                          </p:to>
                                        </p:set>
                                        <p:animEffect transition="in" filter="fade">
                                          <p:cBhvr>
                                            <p:cTn id="105" dur="750"/>
                                            <p:tgtEl>
                                              <p:spTgt spid="5"/>
                                            </p:tgtEl>
                                          </p:cBhvr>
                                        </p:animEffect>
                                      </p:childTnLst>
                                    </p:cTn>
                                  </p:par>
                                  <p:par>
                                    <p:cTn id="106" presetID="64" presetClass="path" presetSubtype="0" accel="50000" fill="hold" grpId="1" nodeType="withEffect">
                                      <p:stCondLst>
                                        <p:cond delay="0"/>
                                      </p:stCondLst>
                                      <p:childTnLst>
                                        <p:animMotion origin="layout" path="M 4.16667E-7 0.04444 L 4.16667E-7 2.22222E-6 " pathEditMode="relative" rAng="0" ptsTypes="AA">
                                          <p:cBhvr>
                                            <p:cTn id="107" dur="750" fill="hold"/>
                                            <p:tgtEl>
                                              <p:spTgt spid="5"/>
                                            </p:tgtEl>
                                            <p:attrNameLst>
                                              <p:attrName>ppt_x</p:attrName>
                                              <p:attrName>ppt_y</p:attrName>
                                            </p:attrNameLst>
                                          </p:cBhvr>
                                          <p:rCtr x="0" y="-2222"/>
                                        </p:animMotion>
                                      </p:childTnLst>
                                    </p:cTn>
                                  </p:par>
                                </p:childTnLst>
                              </p:cTn>
                            </p:par>
                            <p:par>
                              <p:cTn id="108" fill="hold">
                                <p:stCondLst>
                                  <p:cond delay="750"/>
                                </p:stCondLst>
                                <p:childTnLst>
                                  <p:par>
                                    <p:cTn id="109" presetID="10" presetClass="entr" presetSubtype="0" fill="hold" grpId="0" nodeType="afterEffect">
                                      <p:stCondLst>
                                        <p:cond delay="0"/>
                                      </p:stCondLst>
                                      <p:childTnLst>
                                        <p:set>
                                          <p:cBhvr>
                                            <p:cTn id="110" dur="1" fill="hold">
                                              <p:stCondLst>
                                                <p:cond delay="0"/>
                                              </p:stCondLst>
                                            </p:cTn>
                                            <p:tgtEl>
                                              <p:spTgt spid="11"/>
                                            </p:tgtEl>
                                            <p:attrNameLst>
                                              <p:attrName>style.visibility</p:attrName>
                                            </p:attrNameLst>
                                          </p:cBhvr>
                                          <p:to>
                                            <p:strVal val="visible"/>
                                          </p:to>
                                        </p:set>
                                        <p:animEffect transition="in" filter="fade">
                                          <p:cBhvr>
                                            <p:cTn id="111" dur="750"/>
                                            <p:tgtEl>
                                              <p:spTgt spid="11"/>
                                            </p:tgtEl>
                                          </p:cBhvr>
                                        </p:animEffect>
                                      </p:childTnLst>
                                    </p:cTn>
                                  </p:par>
                                  <p:par>
                                    <p:cTn id="112" presetID="64" presetClass="path" presetSubtype="0" accel="50000" fill="hold" grpId="1" nodeType="withEffect">
                                      <p:stCondLst>
                                        <p:cond delay="0"/>
                                      </p:stCondLst>
                                      <p:childTnLst>
                                        <p:animMotion origin="layout" path="M -2.08333E-7 0.04445 L -2.08333E-7 -1.85185E-6 " pathEditMode="relative" rAng="0" ptsTypes="AA">
                                          <p:cBhvr>
                                            <p:cTn id="113" dur="750" fill="hold"/>
                                            <p:tgtEl>
                                              <p:spTgt spid="11"/>
                                            </p:tgtEl>
                                            <p:attrNameLst>
                                              <p:attrName>ppt_x</p:attrName>
                                              <p:attrName>ppt_y</p:attrName>
                                            </p:attrNameLst>
                                          </p:cBhvr>
                                          <p:rCtr x="0" y="-2222"/>
                                        </p:animMotion>
                                      </p:childTnLst>
                                    </p:cTn>
                                  </p:par>
                                </p:childTnLst>
                              </p:cTn>
                            </p:par>
                            <p:par>
                              <p:cTn id="114" fill="hold">
                                <p:stCondLst>
                                  <p:cond delay="1500"/>
                                </p:stCondLst>
                                <p:childTnLst>
                                  <p:par>
                                    <p:cTn id="115" presetID="10" presetClass="entr" presetSubtype="0" fill="hold" grpId="0" nodeType="after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fade">
                                          <p:cBhvr>
                                            <p:cTn id="117" dur="750"/>
                                            <p:tgtEl>
                                              <p:spTgt spid="17"/>
                                            </p:tgtEl>
                                          </p:cBhvr>
                                        </p:animEffect>
                                      </p:childTnLst>
                                    </p:cTn>
                                  </p:par>
                                  <p:par>
                                    <p:cTn id="118" presetID="64" presetClass="path" presetSubtype="0" accel="50000" fill="hold" grpId="1" nodeType="withEffect">
                                      <p:stCondLst>
                                        <p:cond delay="0"/>
                                      </p:stCondLst>
                                      <p:childTnLst>
                                        <p:animMotion origin="layout" path="M -1.04167E-6 0.04445 L -1.04167E-6 -1.85185E-6 " pathEditMode="relative" rAng="0" ptsTypes="AA">
                                          <p:cBhvr>
                                            <p:cTn id="119" dur="750" fill="hold"/>
                                            <p:tgtEl>
                                              <p:spTgt spid="17"/>
                                            </p:tgtEl>
                                            <p:attrNameLst>
                                              <p:attrName>ppt_x</p:attrName>
                                              <p:attrName>ppt_y</p:attrName>
                                            </p:attrNameLst>
                                          </p:cBhvr>
                                          <p:rCtr x="0" y="-2222"/>
                                        </p:animMotion>
                                      </p:childTnLst>
                                    </p:cTn>
                                  </p:par>
                                </p:childTnLst>
                              </p:cTn>
                            </p:par>
                            <p:par>
                              <p:cTn id="120" fill="hold">
                                <p:stCondLst>
                                  <p:cond delay="2250"/>
                                </p:stCondLst>
                                <p:childTnLst>
                                  <p:par>
                                    <p:cTn id="121" presetID="10" presetClass="entr" presetSubtype="0" fill="hold" grpId="0" nodeType="afterEffect">
                                      <p:stCondLst>
                                        <p:cond delay="0"/>
                                      </p:stCondLst>
                                      <p:childTnLst>
                                        <p:set>
                                          <p:cBhvr>
                                            <p:cTn id="122" dur="1" fill="hold">
                                              <p:stCondLst>
                                                <p:cond delay="0"/>
                                              </p:stCondLst>
                                            </p:cTn>
                                            <p:tgtEl>
                                              <p:spTgt spid="23"/>
                                            </p:tgtEl>
                                            <p:attrNameLst>
                                              <p:attrName>style.visibility</p:attrName>
                                            </p:attrNameLst>
                                          </p:cBhvr>
                                          <p:to>
                                            <p:strVal val="visible"/>
                                          </p:to>
                                        </p:set>
                                        <p:animEffect transition="in" filter="fade">
                                          <p:cBhvr>
                                            <p:cTn id="123" dur="750"/>
                                            <p:tgtEl>
                                              <p:spTgt spid="23"/>
                                            </p:tgtEl>
                                          </p:cBhvr>
                                        </p:animEffect>
                                      </p:childTnLst>
                                    </p:cTn>
                                  </p:par>
                                  <p:par>
                                    <p:cTn id="124" presetID="64" presetClass="path" presetSubtype="0" accel="50000" fill="hold" grpId="1" nodeType="withEffect">
                                      <p:stCondLst>
                                        <p:cond delay="0"/>
                                      </p:stCondLst>
                                      <p:childTnLst>
                                        <p:animMotion origin="layout" path="M 1.45833E-6 0.04445 L 1.45833E-6 -1.85185E-6 " pathEditMode="relative" rAng="0" ptsTypes="AA">
                                          <p:cBhvr>
                                            <p:cTn id="125" dur="750" fill="hold"/>
                                            <p:tgtEl>
                                              <p:spTgt spid="23"/>
                                            </p:tgtEl>
                                            <p:attrNameLst>
                                              <p:attrName>ppt_x</p:attrName>
                                              <p:attrName>ppt_y</p:attrName>
                                            </p:attrNameLst>
                                          </p:cBhvr>
                                          <p:rCtr x="0" y="-2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11" grpId="0" animBg="1"/>
          <p:bldP spid="11" grpId="1" animBg="1"/>
          <p:bldP spid="17" grpId="0" animBg="1"/>
          <p:bldP spid="17" grpId="1" animBg="1"/>
          <p:bldP spid="23" grpId="0" animBg="1"/>
          <p:bldP spid="23" grpId="1" animBg="1"/>
          <p:bldP spid="28" grpId="0" animBg="1"/>
          <p:bldP spid="29" grpId="0"/>
          <p:bldP spid="42" grpId="0" animBg="1"/>
          <p:bldP spid="43" grpId="0" animBg="1"/>
          <p:bldP spid="44" grpId="0" animBg="1"/>
          <p:bldP spid="45" grpId="0" animBg="1"/>
          <p:bldP spid="46" grpId="0" animBg="1"/>
          <p:bldP spid="47" grpId="0" animBg="1"/>
          <p:bldP spid="48" grpId="0" animBg="1"/>
        </p:bldLst>
      </p:timing>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CFB9F-C5C1-4D6F-8917-475B6103D65F}"/>
              </a:ext>
            </a:extLst>
          </p:cNvPr>
          <p:cNvSpPr>
            <a:spLocks noGrp="1"/>
          </p:cNvSpPr>
          <p:nvPr>
            <p:ph type="title"/>
          </p:nvPr>
        </p:nvSpPr>
        <p:spPr/>
        <p:txBody>
          <a:bodyPr/>
          <a:lstStyle/>
          <a:p>
            <a:r>
              <a:rPr lang="en-US" dirty="0"/>
              <a:t>kubectl</a:t>
            </a:r>
          </a:p>
        </p:txBody>
      </p:sp>
      <p:sp>
        <p:nvSpPr>
          <p:cNvPr id="4" name="Content Placeholder 3"/>
          <p:cNvSpPr txBox="1">
            <a:spLocks noGrp="1"/>
          </p:cNvSpPr>
          <p:nvPr>
            <p:ph idx="1"/>
          </p:nvPr>
        </p:nvSpPr>
        <p:spPr>
          <a:xfrm>
            <a:off x="1208490" y="2031086"/>
            <a:ext cx="4376764" cy="341632"/>
          </a:xfrm>
          <a:prstGeom prst="rect">
            <a:avLst/>
          </a:prstGeom>
          <a:solidFill>
            <a:schemeClr val="tx1">
              <a:lumMod val="75000"/>
              <a:lumOff val="25000"/>
            </a:schemeClr>
          </a:solidFill>
          <a:ln>
            <a:noFill/>
          </a:ln>
          <a:effectLst/>
          <a:scene3d>
            <a:camera prst="orthographicFront">
              <a:rot lat="0" lon="0" rev="0"/>
            </a:camera>
            <a:lightRig rig="threePt" dir="t">
              <a:rot lat="0" lon="0" rev="19800000"/>
            </a:lightRig>
          </a:scene3d>
        </p:spPr>
        <p:style>
          <a:lnRef idx="0">
            <a:schemeClr val="dk1"/>
          </a:lnRef>
          <a:fillRef idx="3">
            <a:schemeClr val="dk1"/>
          </a:fillRef>
          <a:effectRef idx="3">
            <a:schemeClr val="dk1"/>
          </a:effectRef>
          <a:fontRef idx="minor">
            <a:schemeClr val="lt1"/>
          </a:fontRef>
        </p:style>
        <p:txBody>
          <a:bodyPr wrap="square" rtlCol="0">
            <a:spAutoFit/>
          </a:bodyPr>
          <a:lstStyle/>
          <a:p>
            <a:r>
              <a:rPr lang="en-US" sz="1800" dirty="0">
                <a:solidFill>
                  <a:schemeClr val="bg1">
                    <a:lumMod val="85000"/>
                  </a:schemeClr>
                </a:solidFill>
                <a:latin typeface="Consolas" panose="020B0609020204030204" pitchFamily="49" charset="0"/>
              </a:rPr>
              <a:t>kubectl run </a:t>
            </a:r>
            <a:r>
              <a:rPr lang="en-US" sz="1800" dirty="0" err="1">
                <a:solidFill>
                  <a:schemeClr val="bg1">
                    <a:lumMod val="85000"/>
                  </a:schemeClr>
                </a:solidFill>
                <a:latin typeface="Consolas" panose="020B0609020204030204" pitchFamily="49" charset="0"/>
              </a:rPr>
              <a:t>nginx</a:t>
            </a:r>
            <a:endParaRPr lang="en-US" sz="1800" dirty="0">
              <a:solidFill>
                <a:schemeClr val="bg1">
                  <a:lumMod val="85000"/>
                </a:schemeClr>
              </a:solidFill>
              <a:latin typeface="Consolas" panose="020B0609020204030204" pitchFamily="49" charset="0"/>
            </a:endParaRPr>
          </a:p>
        </p:txBody>
      </p:sp>
      <p:sp>
        <p:nvSpPr>
          <p:cNvPr id="3" name="Cloud 2">
            <a:extLst>
              <a:ext uri="{FF2B5EF4-FFF2-40B4-BE49-F238E27FC236}">
                <a16:creationId xmlns:a16="http://schemas.microsoft.com/office/drawing/2014/main" id="{79C36EEF-B487-4D9E-B319-1021EE02DE28}"/>
              </a:ext>
            </a:extLst>
          </p:cNvPr>
          <p:cNvSpPr/>
          <p:nvPr/>
        </p:nvSpPr>
        <p:spPr>
          <a:xfrm>
            <a:off x="8476740" y="-693942"/>
            <a:ext cx="3694670" cy="2184748"/>
          </a:xfrm>
          <a:prstGeom prst="cloud">
            <a:avLst/>
          </a:prstGeom>
          <a:solidFill>
            <a:srgbClr val="2683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9032707-2F42-458D-AD6B-E5806C10A1C9}"/>
              </a:ext>
            </a:extLst>
          </p:cNvPr>
          <p:cNvSpPr/>
          <p:nvPr/>
        </p:nvSpPr>
        <p:spPr>
          <a:xfrm>
            <a:off x="9052220" y="3429000"/>
            <a:ext cx="2559019" cy="2345298"/>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b="1" dirty="0">
                <a:solidFill>
                  <a:schemeClr val="bg1"/>
                </a:solidFill>
                <a:effectLst>
                  <a:glow rad="228600">
                    <a:schemeClr val="accent2">
                      <a:satMod val="175000"/>
                      <a:alpha val="40000"/>
                    </a:schemeClr>
                  </a:glow>
                </a:effectLst>
              </a:rPr>
              <a:t>Node</a:t>
            </a:r>
          </a:p>
        </p:txBody>
      </p:sp>
      <p:pic>
        <p:nvPicPr>
          <p:cNvPr id="6" name="Picture 4" descr="Related image">
            <a:extLst>
              <a:ext uri="{FF2B5EF4-FFF2-40B4-BE49-F238E27FC236}">
                <a16:creationId xmlns:a16="http://schemas.microsoft.com/office/drawing/2014/main" id="{9F3DF589-8861-4495-85E6-6FEC1F65C2D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9052220" y="5337002"/>
            <a:ext cx="437295" cy="437295"/>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18BE473-4A0C-4B04-B13A-40DD7935CF48}"/>
              </a:ext>
            </a:extLst>
          </p:cNvPr>
          <p:cNvSpPr/>
          <p:nvPr/>
        </p:nvSpPr>
        <p:spPr>
          <a:xfrm>
            <a:off x="9701593" y="3694669"/>
            <a:ext cx="1260271" cy="1571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POD</a:t>
            </a:r>
          </a:p>
        </p:txBody>
      </p:sp>
      <p:grpSp>
        <p:nvGrpSpPr>
          <p:cNvPr id="12" name="Group 11">
            <a:extLst>
              <a:ext uri="{FF2B5EF4-FFF2-40B4-BE49-F238E27FC236}">
                <a16:creationId xmlns:a16="http://schemas.microsoft.com/office/drawing/2014/main" id="{CEF80E8F-E496-49DB-B100-FF73EA116D41}"/>
              </a:ext>
            </a:extLst>
          </p:cNvPr>
          <p:cNvGrpSpPr/>
          <p:nvPr/>
        </p:nvGrpSpPr>
        <p:grpSpPr>
          <a:xfrm>
            <a:off x="9965935" y="286603"/>
            <a:ext cx="716280" cy="678180"/>
            <a:chOff x="3905147" y="3198091"/>
            <a:chExt cx="716280" cy="678180"/>
          </a:xfrm>
        </p:grpSpPr>
        <p:pic>
          <p:nvPicPr>
            <p:cNvPr id="9" name="Picture 8">
              <a:extLst>
                <a:ext uri="{FF2B5EF4-FFF2-40B4-BE49-F238E27FC236}">
                  <a16:creationId xmlns:a16="http://schemas.microsoft.com/office/drawing/2014/main" id="{60B46A9F-3860-4B9C-AA80-F10CF75C778C}"/>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3905147" y="3198091"/>
              <a:ext cx="716280" cy="678180"/>
            </a:xfrm>
            <a:prstGeom prst="rect">
              <a:avLst/>
            </a:prstGeom>
          </p:spPr>
        </p:pic>
        <p:pic>
          <p:nvPicPr>
            <p:cNvPr id="1028" name="Picture 4" descr="Image result for nginx">
              <a:extLst>
                <a:ext uri="{FF2B5EF4-FFF2-40B4-BE49-F238E27FC236}">
                  <a16:creationId xmlns:a16="http://schemas.microsoft.com/office/drawing/2014/main" id="{84B933DD-EEF5-466E-8514-942CE41120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4715" y="3258609"/>
              <a:ext cx="557143" cy="557143"/>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Content Placeholder 3">
            <a:extLst>
              <a:ext uri="{FF2B5EF4-FFF2-40B4-BE49-F238E27FC236}">
                <a16:creationId xmlns:a16="http://schemas.microsoft.com/office/drawing/2014/main" id="{2A3671F9-4C93-4B9E-BF50-EEA35560A381}"/>
              </a:ext>
            </a:extLst>
          </p:cNvPr>
          <p:cNvSpPr txBox="1">
            <a:spLocks/>
          </p:cNvSpPr>
          <p:nvPr/>
        </p:nvSpPr>
        <p:spPr>
          <a:xfrm>
            <a:off x="1208491" y="2717905"/>
            <a:ext cx="3412936" cy="3416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800" dirty="0">
                <a:solidFill>
                  <a:schemeClr val="bg1">
                    <a:lumMod val="85000"/>
                  </a:schemeClr>
                </a:solidFill>
                <a:latin typeface="Consolas" panose="020B0609020204030204" pitchFamily="49" charset="0"/>
              </a:rPr>
              <a:t>kubectl get pods</a:t>
            </a:r>
          </a:p>
        </p:txBody>
      </p:sp>
      <p:sp>
        <p:nvSpPr>
          <p:cNvPr id="13" name="Rectangle 12">
            <a:extLst>
              <a:ext uri="{FF2B5EF4-FFF2-40B4-BE49-F238E27FC236}">
                <a16:creationId xmlns:a16="http://schemas.microsoft.com/office/drawing/2014/main" id="{DECA9BA9-08B5-4029-858C-44CF3930AEAB}"/>
              </a:ext>
            </a:extLst>
          </p:cNvPr>
          <p:cNvSpPr/>
          <p:nvPr/>
        </p:nvSpPr>
        <p:spPr>
          <a:xfrm>
            <a:off x="3512362" y="2008403"/>
            <a:ext cx="1830950" cy="369332"/>
          </a:xfrm>
          <a:prstGeom prst="rect">
            <a:avLst/>
          </a:prstGeom>
        </p:spPr>
        <p:txBody>
          <a:bodyPr wrap="none">
            <a:spAutoFit/>
          </a:bodyPr>
          <a:lstStyle/>
          <a:p>
            <a:r>
              <a:rPr lang="en-US" dirty="0">
                <a:solidFill>
                  <a:schemeClr val="bg1">
                    <a:lumMod val="85000"/>
                  </a:schemeClr>
                </a:solidFill>
                <a:latin typeface="Consolas" panose="020B0609020204030204" pitchFamily="49" charset="0"/>
              </a:rPr>
              <a:t>–-image </a:t>
            </a:r>
            <a:r>
              <a:rPr lang="en-US" dirty="0" err="1">
                <a:solidFill>
                  <a:schemeClr val="bg1">
                    <a:lumMod val="85000"/>
                  </a:schemeClr>
                </a:solidFill>
                <a:latin typeface="Consolas" panose="020B0609020204030204" pitchFamily="49" charset="0"/>
              </a:rPr>
              <a:t>nginx</a:t>
            </a:r>
            <a:endParaRPr lang="en-US" dirty="0"/>
          </a:p>
        </p:txBody>
      </p:sp>
      <p:pic>
        <p:nvPicPr>
          <p:cNvPr id="16" name="Picture 15">
            <a:extLst>
              <a:ext uri="{FF2B5EF4-FFF2-40B4-BE49-F238E27FC236}">
                <a16:creationId xmlns:a16="http://schemas.microsoft.com/office/drawing/2014/main" id="{1DB8C2FF-BCD2-40EE-A809-0CF131CB0F21}"/>
              </a:ext>
            </a:extLst>
          </p:cNvPr>
          <p:cNvPicPr>
            <a:picLocks noChangeAspect="1"/>
          </p:cNvPicPr>
          <p:nvPr/>
        </p:nvPicPr>
        <p:blipFill>
          <a:blip r:embed="rId7"/>
          <a:stretch>
            <a:fillRect/>
          </a:stretch>
        </p:blipFill>
        <p:spPr>
          <a:xfrm>
            <a:off x="1208490" y="4812432"/>
            <a:ext cx="7208534" cy="906880"/>
          </a:xfrm>
          <a:prstGeom prst="rect">
            <a:avLst/>
          </a:prstGeom>
        </p:spPr>
      </p:pic>
      <p:pic>
        <p:nvPicPr>
          <p:cNvPr id="17" name="Picture 16">
            <a:extLst>
              <a:ext uri="{FF2B5EF4-FFF2-40B4-BE49-F238E27FC236}">
                <a16:creationId xmlns:a16="http://schemas.microsoft.com/office/drawing/2014/main" id="{C82A442D-C246-41EC-814B-3330126DAA46}"/>
              </a:ext>
            </a:extLst>
          </p:cNvPr>
          <p:cNvPicPr>
            <a:picLocks noChangeAspect="1"/>
          </p:cNvPicPr>
          <p:nvPr/>
        </p:nvPicPr>
        <p:blipFill>
          <a:blip r:embed="rId8"/>
          <a:stretch>
            <a:fillRect/>
          </a:stretch>
        </p:blipFill>
        <p:spPr>
          <a:xfrm>
            <a:off x="1208490" y="3068797"/>
            <a:ext cx="7265391" cy="936767"/>
          </a:xfrm>
          <a:prstGeom prst="rect">
            <a:avLst/>
          </a:prstGeom>
        </p:spPr>
      </p:pic>
      <p:grpSp>
        <p:nvGrpSpPr>
          <p:cNvPr id="20" name="Group 19">
            <a:extLst>
              <a:ext uri="{FF2B5EF4-FFF2-40B4-BE49-F238E27FC236}">
                <a16:creationId xmlns:a16="http://schemas.microsoft.com/office/drawing/2014/main" id="{9BEB8633-00C9-4F42-BAA2-A992CA4B1BB1}"/>
              </a:ext>
            </a:extLst>
          </p:cNvPr>
          <p:cNvGrpSpPr/>
          <p:nvPr/>
        </p:nvGrpSpPr>
        <p:grpSpPr>
          <a:xfrm>
            <a:off x="9874528" y="2052677"/>
            <a:ext cx="914400" cy="1113634"/>
            <a:chOff x="5638800" y="1659105"/>
            <a:chExt cx="914400" cy="1113634"/>
          </a:xfrm>
        </p:grpSpPr>
        <p:pic>
          <p:nvPicPr>
            <p:cNvPr id="21" name="Graphic 20" descr="User">
              <a:extLst>
                <a:ext uri="{FF2B5EF4-FFF2-40B4-BE49-F238E27FC236}">
                  <a16:creationId xmlns:a16="http://schemas.microsoft.com/office/drawing/2014/main" id="{7D7681E8-2A62-4F95-9AB7-80F872ADD30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38800" y="1659105"/>
              <a:ext cx="914400" cy="914400"/>
            </a:xfrm>
            <a:prstGeom prst="rect">
              <a:avLst/>
            </a:prstGeom>
          </p:spPr>
        </p:pic>
        <p:sp>
          <p:nvSpPr>
            <p:cNvPr id="22" name="Arrow: Down 21">
              <a:extLst>
                <a:ext uri="{FF2B5EF4-FFF2-40B4-BE49-F238E27FC236}">
                  <a16:creationId xmlns:a16="http://schemas.microsoft.com/office/drawing/2014/main" id="{87392A45-2D82-417D-A777-0DBB05BF2243}"/>
                </a:ext>
              </a:extLst>
            </p:cNvPr>
            <p:cNvSpPr/>
            <p:nvPr/>
          </p:nvSpPr>
          <p:spPr>
            <a:xfrm>
              <a:off x="6035812" y="2488274"/>
              <a:ext cx="88739" cy="284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a:extLst>
              <a:ext uri="{FF2B5EF4-FFF2-40B4-BE49-F238E27FC236}">
                <a16:creationId xmlns:a16="http://schemas.microsoft.com/office/drawing/2014/main" id="{65B65DF9-35CD-4EB2-AA10-647D30693197}"/>
              </a:ext>
            </a:extLst>
          </p:cNvPr>
          <p:cNvCxnSpPr>
            <a:cxnSpLocks/>
          </p:cNvCxnSpPr>
          <p:nvPr/>
        </p:nvCxnSpPr>
        <p:spPr>
          <a:xfrm>
            <a:off x="10146331" y="2954877"/>
            <a:ext cx="364894" cy="364894"/>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5026ED-DB4E-4384-9DFA-56AF1763CFB4}"/>
              </a:ext>
            </a:extLst>
          </p:cNvPr>
          <p:cNvCxnSpPr>
            <a:cxnSpLocks/>
          </p:cNvCxnSpPr>
          <p:nvPr/>
        </p:nvCxnSpPr>
        <p:spPr>
          <a:xfrm flipV="1">
            <a:off x="10128052" y="2936597"/>
            <a:ext cx="383173" cy="383174"/>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330852"/>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401"/>
                                </p:stCondLst>
                                <p:childTnLst>
                                  <p:par>
                                    <p:cTn id="8" presetID="10"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1901"/>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2401"/>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750"/>
                                            <p:tgtEl>
                                              <p:spTgt spid="7"/>
                                            </p:tgtEl>
                                          </p:cBhvr>
                                        </p:animEffect>
                                      </p:childTnLst>
                                    </p:cTn>
                                  </p:par>
                                  <p:par>
                                    <p:cTn id="19" presetID="64" presetClass="path" presetSubtype="0" accel="50000" fill="hold" grpId="1" nodeType="withEffect" p14:presetBounceEnd="63750">
                                      <p:stCondLst>
                                        <p:cond delay="0"/>
                                      </p:stCondLst>
                                      <p:childTnLst>
                                        <p:animMotion origin="layout" path="M 4.16667E-6 0.04445 L 4.16667E-6 -7.40741E-7 " pathEditMode="relative" rAng="0" ptsTypes="AA" p14:bounceEnd="63750">
                                          <p:cBhvr>
                                            <p:cTn id="20" dur="750" fill="hold"/>
                                            <p:tgtEl>
                                              <p:spTgt spid="7"/>
                                            </p:tgtEl>
                                            <p:attrNameLst>
                                              <p:attrName>ppt_x</p:attrName>
                                              <p:attrName>ppt_y</p:attrName>
                                            </p:attrNameLst>
                                          </p:cBhvr>
                                          <p:rCtr x="0" y="-2222"/>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100"/>
                                      </p:iterate>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1101"/>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par>
                              <p:cTn id="29" fill="hold">
                                <p:stCondLst>
                                  <p:cond delay="1601"/>
                                </p:stCondLst>
                                <p:childTnLst>
                                  <p:par>
                                    <p:cTn id="30" presetID="2" presetClass="entr" presetSubtype="1" decel="10000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2101"/>
                                </p:stCondLst>
                                <p:childTnLst>
                                  <p:par>
                                    <p:cTn id="35" presetID="42" presetClass="path" presetSubtype="0" accel="50000" decel="50000" fill="hold" nodeType="afterEffect">
                                      <p:stCondLst>
                                        <p:cond delay="0"/>
                                      </p:stCondLst>
                                      <p:childTnLst>
                                        <p:animMotion origin="layout" path="M -4.79167E-6 -3.7037E-6 L 0.00157 0.51065 " pathEditMode="relative" rAng="0" ptsTypes="AA">
                                          <p:cBhvr>
                                            <p:cTn id="36" dur="1000" fill="hold"/>
                                            <p:tgtEl>
                                              <p:spTgt spid="12"/>
                                            </p:tgtEl>
                                            <p:attrNameLst>
                                              <p:attrName>ppt_x</p:attrName>
                                              <p:attrName>ppt_y</p:attrName>
                                            </p:attrNameLst>
                                          </p:cBhvr>
                                          <p:rCtr x="78" y="25532"/>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100"/>
                                      </p:iterate>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up)">
                                          <p:cBhvr>
                                            <p:cTn id="45" dur="250"/>
                                            <p:tgtEl>
                                              <p:spTgt spid="17"/>
                                            </p:tgtEl>
                                          </p:cBhvr>
                                        </p:animEffect>
                                      </p:childTnLst>
                                    </p:cTn>
                                  </p:par>
                                </p:childTnLst>
                              </p:cTn>
                            </p:par>
                            <p:par>
                              <p:cTn id="46" fill="hold">
                                <p:stCondLst>
                                  <p:cond delay="250"/>
                                </p:stCondLst>
                                <p:childTnLst>
                                  <p:par>
                                    <p:cTn id="47" presetID="22" presetClass="entr" presetSubtype="1"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up)">
                                          <p:cBhvr>
                                            <p:cTn id="49" dur="25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childTnLst>
                              </p:cTn>
                            </p:par>
                            <p:par>
                              <p:cTn id="55" fill="hold">
                                <p:stCondLst>
                                  <p:cond delay="500"/>
                                </p:stCondLst>
                                <p:childTnLst>
                                  <p:par>
                                    <p:cTn id="56" presetID="22" presetClass="entr" presetSubtype="1" fill="hold"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up)">
                                          <p:cBhvr>
                                            <p:cTn id="58" dur="500"/>
                                            <p:tgtEl>
                                              <p:spTgt spid="23"/>
                                            </p:tgtEl>
                                          </p:cBhvr>
                                        </p:animEffect>
                                      </p:childTnLst>
                                    </p:cTn>
                                  </p:par>
                                </p:childTnLst>
                              </p:cTn>
                            </p:par>
                            <p:par>
                              <p:cTn id="59" fill="hold">
                                <p:stCondLst>
                                  <p:cond delay="1000"/>
                                </p:stCondLst>
                                <p:childTnLst>
                                  <p:par>
                                    <p:cTn id="60" presetID="22" presetClass="entr" presetSubtype="1" fill="hold" nodeType="after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up)">
                                          <p:cBhvr>
                                            <p:cTn id="6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5" grpId="0" animBg="1"/>
          <p:bldP spid="7" grpId="0" animBg="1"/>
          <p:bldP spid="7" grpId="1" animBg="1"/>
          <p:bldP spid="15" grpId="0"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401"/>
                                </p:stCondLst>
                                <p:childTnLst>
                                  <p:par>
                                    <p:cTn id="8" presetID="10"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1901"/>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2401"/>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750"/>
                                            <p:tgtEl>
                                              <p:spTgt spid="7"/>
                                            </p:tgtEl>
                                          </p:cBhvr>
                                        </p:animEffect>
                                      </p:childTnLst>
                                    </p:cTn>
                                  </p:par>
                                  <p:par>
                                    <p:cTn id="19" presetID="64" presetClass="path" presetSubtype="0" accel="50000" fill="hold" grpId="1" nodeType="withEffect">
                                      <p:stCondLst>
                                        <p:cond delay="0"/>
                                      </p:stCondLst>
                                      <p:childTnLst>
                                        <p:animMotion origin="layout" path="M 4.16667E-6 0.04445 L 4.16667E-6 -7.40741E-7 " pathEditMode="relative" rAng="0" ptsTypes="AA">
                                          <p:cBhvr>
                                            <p:cTn id="20" dur="750" fill="hold"/>
                                            <p:tgtEl>
                                              <p:spTgt spid="7"/>
                                            </p:tgtEl>
                                            <p:attrNameLst>
                                              <p:attrName>ppt_x</p:attrName>
                                              <p:attrName>ppt_y</p:attrName>
                                            </p:attrNameLst>
                                          </p:cBhvr>
                                          <p:rCtr x="0" y="-2222"/>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100"/>
                                      </p:iterate>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1101"/>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par>
                              <p:cTn id="29" fill="hold">
                                <p:stCondLst>
                                  <p:cond delay="1601"/>
                                </p:stCondLst>
                                <p:childTnLst>
                                  <p:par>
                                    <p:cTn id="30" presetID="2" presetClass="entr" presetSubtype="1" decel="10000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2101"/>
                                </p:stCondLst>
                                <p:childTnLst>
                                  <p:par>
                                    <p:cTn id="35" presetID="42" presetClass="path" presetSubtype="0" accel="50000" decel="50000" fill="hold" nodeType="afterEffect">
                                      <p:stCondLst>
                                        <p:cond delay="0"/>
                                      </p:stCondLst>
                                      <p:childTnLst>
                                        <p:animMotion origin="layout" path="M -4.79167E-6 -3.7037E-6 L 0.00157 0.51065 " pathEditMode="relative" rAng="0" ptsTypes="AA">
                                          <p:cBhvr>
                                            <p:cTn id="36" dur="1000" fill="hold"/>
                                            <p:tgtEl>
                                              <p:spTgt spid="12"/>
                                            </p:tgtEl>
                                            <p:attrNameLst>
                                              <p:attrName>ppt_x</p:attrName>
                                              <p:attrName>ppt_y</p:attrName>
                                            </p:attrNameLst>
                                          </p:cBhvr>
                                          <p:rCtr x="78" y="25532"/>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100"/>
                                      </p:iterate>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up)">
                                          <p:cBhvr>
                                            <p:cTn id="45" dur="250"/>
                                            <p:tgtEl>
                                              <p:spTgt spid="17"/>
                                            </p:tgtEl>
                                          </p:cBhvr>
                                        </p:animEffect>
                                      </p:childTnLst>
                                    </p:cTn>
                                  </p:par>
                                </p:childTnLst>
                              </p:cTn>
                            </p:par>
                            <p:par>
                              <p:cTn id="46" fill="hold">
                                <p:stCondLst>
                                  <p:cond delay="250"/>
                                </p:stCondLst>
                                <p:childTnLst>
                                  <p:par>
                                    <p:cTn id="47" presetID="22" presetClass="entr" presetSubtype="1"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up)">
                                          <p:cBhvr>
                                            <p:cTn id="49" dur="25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childTnLst>
                              </p:cTn>
                            </p:par>
                            <p:par>
                              <p:cTn id="55" fill="hold">
                                <p:stCondLst>
                                  <p:cond delay="500"/>
                                </p:stCondLst>
                                <p:childTnLst>
                                  <p:par>
                                    <p:cTn id="56" presetID="22" presetClass="entr" presetSubtype="1" fill="hold"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up)">
                                          <p:cBhvr>
                                            <p:cTn id="58" dur="500"/>
                                            <p:tgtEl>
                                              <p:spTgt spid="23"/>
                                            </p:tgtEl>
                                          </p:cBhvr>
                                        </p:animEffect>
                                      </p:childTnLst>
                                    </p:cTn>
                                  </p:par>
                                </p:childTnLst>
                              </p:cTn>
                            </p:par>
                            <p:par>
                              <p:cTn id="59" fill="hold">
                                <p:stCondLst>
                                  <p:cond delay="1000"/>
                                </p:stCondLst>
                                <p:childTnLst>
                                  <p:par>
                                    <p:cTn id="60" presetID="22" presetClass="entr" presetSubtype="1" fill="hold" nodeType="after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up)">
                                          <p:cBhvr>
                                            <p:cTn id="6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5" grpId="0" animBg="1"/>
          <p:bldP spid="7" grpId="0" animBg="1"/>
          <p:bldP spid="7" grpId="1" animBg="1"/>
          <p:bldP spid="15" grpId="0" animBg="1"/>
          <p:bldP spid="13" grpId="0"/>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240A2FC-E2C3-458D-96B4-5DF9028D93A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41">
            <a:extLst>
              <a:ext uri="{FF2B5EF4-FFF2-40B4-BE49-F238E27FC236}">
                <a16:creationId xmlns:a16="http://schemas.microsoft.com/office/drawing/2014/main" id="{5F097929-F3D6-4D1F-8AFC-CF348171A9E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4" name="Straight Connector 43">
            <a:extLst>
              <a:ext uri="{FF2B5EF4-FFF2-40B4-BE49-F238E27FC236}">
                <a16:creationId xmlns:a16="http://schemas.microsoft.com/office/drawing/2014/main" id="{43074C91-9045-414B-B5F9-567DAE3EED2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33428ACC-71EC-4171-9527-10983BA6B41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8967BEA-EA6A-4FF1-94E2-B010B61A36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2B9BBBC4-97A3-47D2-BFFE-A68530CDB9D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2" name="Straight Connector 51">
            <a:extLst>
              <a:ext uri="{FF2B5EF4-FFF2-40B4-BE49-F238E27FC236}">
                <a16:creationId xmlns:a16="http://schemas.microsoft.com/office/drawing/2014/main" id="{BA22713B-ABB6-4391-97F9-0449A2B9B66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D155AA0-1695-49A2-8DD3-2A340C4D2830}"/>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Demo</a:t>
            </a:r>
          </a:p>
        </p:txBody>
      </p:sp>
      <p:sp>
        <p:nvSpPr>
          <p:cNvPr id="28" name="Title 4">
            <a:extLst>
              <a:ext uri="{FF2B5EF4-FFF2-40B4-BE49-F238E27FC236}">
                <a16:creationId xmlns:a16="http://schemas.microsoft.com/office/drawing/2014/main" id="{28EB08AB-CBFC-48E7-8494-97B57439C862}"/>
              </a:ext>
            </a:extLst>
          </p:cNvPr>
          <p:cNvSpPr txBox="1">
            <a:spLocks/>
          </p:cNvSpPr>
          <p:nvPr/>
        </p:nvSpPr>
        <p:spPr>
          <a:xfrm>
            <a:off x="8523226" y="4343400"/>
            <a:ext cx="1603246" cy="6186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2800" b="0" i="0" u="none" strike="noStrike" kern="1200" cap="none" spc="-50" normalizeH="0" baseline="0" noProof="0" dirty="0">
                <a:ln>
                  <a:noFill/>
                </a:ln>
                <a:solidFill>
                  <a:prstClr val="black">
                    <a:lumMod val="75000"/>
                    <a:lumOff val="25000"/>
                  </a:prstClr>
                </a:solidFill>
                <a:effectLst/>
                <a:uLnTx/>
                <a:uFillTx/>
                <a:latin typeface="Calibri Light" panose="020F0302020204030204"/>
                <a:ea typeface="+mj-ea"/>
                <a:cs typeface="+mj-cs"/>
              </a:rPr>
              <a:t>POD</a:t>
            </a:r>
          </a:p>
        </p:txBody>
      </p:sp>
      <p:pic>
        <p:nvPicPr>
          <p:cNvPr id="4" name="Picture 3" descr="A close up of a logo&#10;&#10;Description generated with very high confidence">
            <a:extLst>
              <a:ext uri="{FF2B5EF4-FFF2-40B4-BE49-F238E27FC236}">
                <a16:creationId xmlns:a16="http://schemas.microsoft.com/office/drawing/2014/main" id="{157F40E2-E0E6-4115-9E36-EE1EB00DED4E}"/>
              </a:ext>
            </a:extLst>
          </p:cNvPr>
          <p:cNvPicPr>
            <a:picLocks noChangeAspect="1"/>
          </p:cNvPicPr>
          <p:nvPr/>
        </p:nvPicPr>
        <p:blipFill>
          <a:blip r:embed="rId3"/>
          <a:stretch>
            <a:fillRect/>
          </a:stretch>
        </p:blipFill>
        <p:spPr>
          <a:xfrm>
            <a:off x="1128077" y="302258"/>
            <a:ext cx="5729800" cy="5729800"/>
          </a:xfrm>
          <a:prstGeom prst="rect">
            <a:avLst/>
          </a:prstGeom>
        </p:spPr>
      </p:pic>
    </p:spTree>
    <p:extLst>
      <p:ext uri="{BB962C8B-B14F-4D97-AF65-F5344CB8AC3E}">
        <p14:creationId xmlns:p14="http://schemas.microsoft.com/office/powerpoint/2010/main" val="3206298656"/>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5363" y="1269327"/>
            <a:ext cx="9764721" cy="4737775"/>
          </a:xfrm>
        </p:spPr>
      </p:pic>
      <p:sp>
        <p:nvSpPr>
          <p:cNvPr id="4" name="Slide Number Placeholder 3"/>
          <p:cNvSpPr>
            <a:spLocks noGrp="1"/>
          </p:cNvSpPr>
          <p:nvPr>
            <p:ph type="sldNum" sz="quarter" idx="12"/>
          </p:nvPr>
        </p:nvSpPr>
        <p:spPr/>
        <p:txBody>
          <a:bodyPr/>
          <a:lstStyle/>
          <a:p>
            <a:fld id="{13F480B4-4699-41FE-89A7-96EFD1001786}" type="slidenum">
              <a:rPr lang="en-US" smtClean="0"/>
              <a:t>5</a:t>
            </a:fld>
            <a:endParaRPr lang="en-US"/>
          </a:p>
        </p:txBody>
      </p:sp>
      <p:sp>
        <p:nvSpPr>
          <p:cNvPr id="5" name="Title 4"/>
          <p:cNvSpPr>
            <a:spLocks noGrp="1"/>
          </p:cNvSpPr>
          <p:nvPr>
            <p:ph type="title"/>
          </p:nvPr>
        </p:nvSpPr>
        <p:spPr>
          <a:xfrm>
            <a:off x="1097280" y="286604"/>
            <a:ext cx="10058400" cy="707696"/>
          </a:xfrm>
        </p:spPr>
        <p:txBody>
          <a:bodyPr>
            <a:normAutofit/>
          </a:bodyPr>
          <a:lstStyle/>
          <a:p>
            <a:r>
              <a:rPr lang="en-US" sz="4219" dirty="0"/>
              <a:t>Overview of Containers</a:t>
            </a:r>
          </a:p>
        </p:txBody>
      </p:sp>
      <p:sp>
        <p:nvSpPr>
          <p:cNvPr id="7" name="Rectangle 6"/>
          <p:cNvSpPr/>
          <p:nvPr/>
        </p:nvSpPr>
        <p:spPr>
          <a:xfrm rot="19423632">
            <a:off x="432680" y="2519140"/>
            <a:ext cx="11132033" cy="1566012"/>
          </a:xfrm>
          <a:prstGeom prst="rect">
            <a:avLst/>
          </a:prstGeom>
          <a:noFill/>
        </p:spPr>
        <p:txBody>
          <a:bodyPr wrap="none" lIns="107765" tIns="53883" rIns="107765" bIns="53883">
            <a:spAutoFit/>
          </a:bodyPr>
          <a:lstStyle/>
          <a:p>
            <a:pPr algn="ctr"/>
            <a:r>
              <a:rPr lang="en-US" sz="9469" dirty="0">
                <a:ln w="0"/>
                <a:solidFill>
                  <a:schemeClr val="accent1">
                    <a:alpha val="8000"/>
                  </a:schemeClr>
                </a:solidFill>
              </a:rPr>
              <a:t>TechLanders Solutions</a:t>
            </a:r>
          </a:p>
        </p:txBody>
      </p:sp>
      <p:sp>
        <p:nvSpPr>
          <p:cNvPr id="2" name="Footer Placeholder 1"/>
          <p:cNvSpPr>
            <a:spLocks noGrp="1"/>
          </p:cNvSpPr>
          <p:nvPr>
            <p:ph type="ftr" sz="quarter" idx="11"/>
          </p:nvPr>
        </p:nvSpPr>
        <p:spPr/>
        <p:txBody>
          <a:bodyPr/>
          <a:lstStyle/>
          <a:p>
            <a:r>
              <a:rPr lang="en-US" dirty="0"/>
              <a:t>Copyright  © TechLanders Solutions</a:t>
            </a:r>
          </a:p>
        </p:txBody>
      </p:sp>
    </p:spTree>
    <p:extLst>
      <p:ext uri="{BB962C8B-B14F-4D97-AF65-F5344CB8AC3E}">
        <p14:creationId xmlns:p14="http://schemas.microsoft.com/office/powerpoint/2010/main" val="4240061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AE721D-C681-44C5-A336-1EDD17DD7342}"/>
              </a:ext>
            </a:extLst>
          </p:cNvPr>
          <p:cNvSpPr>
            <a:spLocks noGrp="1"/>
          </p:cNvSpPr>
          <p:nvPr>
            <p:ph type="title"/>
          </p:nvPr>
        </p:nvSpPr>
        <p:spPr/>
        <p:txBody>
          <a:bodyPr/>
          <a:lstStyle/>
          <a:p>
            <a:r>
              <a:rPr lang="en-US" dirty="0"/>
              <a:t>YAML Introduction</a:t>
            </a:r>
          </a:p>
        </p:txBody>
      </p:sp>
      <p:sp>
        <p:nvSpPr>
          <p:cNvPr id="7" name="Rectangle 6">
            <a:extLst>
              <a:ext uri="{FF2B5EF4-FFF2-40B4-BE49-F238E27FC236}">
                <a16:creationId xmlns:a16="http://schemas.microsoft.com/office/drawing/2014/main" id="{0CB1A797-FA7E-4BBC-B1C6-EDD3B1364D2F}"/>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8C0FF8B-CD91-48C9-8992-9DF884C1DC83}"/>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logo&#10;&#10;Description generated with very high confidence">
            <a:extLst>
              <a:ext uri="{FF2B5EF4-FFF2-40B4-BE49-F238E27FC236}">
                <a16:creationId xmlns:a16="http://schemas.microsoft.com/office/drawing/2014/main" id="{77A9B48D-9C26-4AEC-BB81-037F6B57E378}"/>
              </a:ext>
            </a:extLst>
          </p:cNvPr>
          <p:cNvPicPr>
            <a:picLocks noChangeAspect="1"/>
          </p:cNvPicPr>
          <p:nvPr/>
        </p:nvPicPr>
        <p:blipFill>
          <a:blip r:embed="rId3"/>
          <a:stretch>
            <a:fillRect/>
          </a:stretch>
        </p:blipFill>
        <p:spPr>
          <a:xfrm>
            <a:off x="4988560" y="0"/>
            <a:ext cx="6858000" cy="6858000"/>
          </a:xfrm>
          <a:prstGeom prst="rect">
            <a:avLst/>
          </a:prstGeom>
        </p:spPr>
      </p:pic>
      <p:sp>
        <p:nvSpPr>
          <p:cNvPr id="10" name="TextBox 9">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Tree>
    <p:extLst>
      <p:ext uri="{BB962C8B-B14F-4D97-AF65-F5344CB8AC3E}">
        <p14:creationId xmlns:p14="http://schemas.microsoft.com/office/powerpoint/2010/main" val="35505446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5027-4564-42AC-BC5D-B000685C1973}"/>
              </a:ext>
            </a:extLst>
          </p:cNvPr>
          <p:cNvSpPr>
            <a:spLocks noGrp="1"/>
          </p:cNvSpPr>
          <p:nvPr>
            <p:ph type="title"/>
          </p:nvPr>
        </p:nvSpPr>
        <p:spPr/>
        <p:txBody>
          <a:bodyPr/>
          <a:lstStyle/>
          <a:p>
            <a:r>
              <a:rPr lang="en-US" dirty="0"/>
              <a:t>POD</a:t>
            </a:r>
          </a:p>
        </p:txBody>
      </p:sp>
      <p:sp>
        <p:nvSpPr>
          <p:cNvPr id="4" name="Text Placeholder 3">
            <a:extLst>
              <a:ext uri="{FF2B5EF4-FFF2-40B4-BE49-F238E27FC236}">
                <a16:creationId xmlns:a16="http://schemas.microsoft.com/office/drawing/2014/main" id="{5614F492-3458-48C9-A12D-A4321B228181}"/>
              </a:ext>
            </a:extLst>
          </p:cNvPr>
          <p:cNvSpPr>
            <a:spLocks noGrp="1"/>
          </p:cNvSpPr>
          <p:nvPr>
            <p:ph type="body" sz="half" idx="2"/>
          </p:nvPr>
        </p:nvSpPr>
        <p:spPr/>
        <p:txBody>
          <a:bodyPr/>
          <a:lstStyle/>
          <a:p>
            <a:r>
              <a:rPr lang="en-US" dirty="0"/>
              <a:t>With YAML</a:t>
            </a:r>
          </a:p>
        </p:txBody>
      </p:sp>
      <p:pic>
        <p:nvPicPr>
          <p:cNvPr id="7" name="Content Placeholder 4">
            <a:extLst>
              <a:ext uri="{FF2B5EF4-FFF2-40B4-BE49-F238E27FC236}">
                <a16:creationId xmlns:a16="http://schemas.microsoft.com/office/drawing/2014/main" id="{15A6AF23-0985-499E-B23C-5D436E5F123A}"/>
              </a:ext>
            </a:extLst>
          </p:cNvPr>
          <p:cNvPicPr>
            <a:picLocks noChangeAspect="1"/>
          </p:cNvPicPr>
          <p:nvPr/>
        </p:nvPicPr>
        <p:blipFill>
          <a:blip r:embed="rId3"/>
          <a:stretch>
            <a:fillRect/>
          </a:stretch>
        </p:blipFill>
        <p:spPr>
          <a:xfrm>
            <a:off x="5661820" y="843280"/>
            <a:ext cx="5623244" cy="5623244"/>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5D5B1FA1-5BFB-4616-ADA7-B1BC4278BF8D}"/>
              </a:ext>
            </a:extLst>
          </p:cNvPr>
          <p:cNvPicPr>
            <a:picLocks noChangeAspect="1"/>
          </p:cNvPicPr>
          <p:nvPr/>
        </p:nvPicPr>
        <p:blipFill>
          <a:blip r:embed="rId4"/>
          <a:stretch>
            <a:fillRect/>
          </a:stretch>
        </p:blipFill>
        <p:spPr>
          <a:xfrm>
            <a:off x="6883401" y="1148080"/>
            <a:ext cx="2915920" cy="2915920"/>
          </a:xfrm>
          <a:prstGeom prst="rect">
            <a:avLst/>
          </a:prstGeom>
        </p:spPr>
      </p:pic>
      <p:sp>
        <p:nvSpPr>
          <p:cNvPr id="9" name="Rectangle 8">
            <a:extLst>
              <a:ext uri="{FF2B5EF4-FFF2-40B4-BE49-F238E27FC236}">
                <a16:creationId xmlns:a16="http://schemas.microsoft.com/office/drawing/2014/main" id="{2ED223EE-DB1A-4744-A143-4A3F3F8533B1}"/>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7DECA0-51A3-4A4D-B309-FE09DAA97468}"/>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7757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F9E173-A7C2-4F7E-988B-5964E4CE80B9}"/>
              </a:ext>
            </a:extLst>
          </p:cNvPr>
          <p:cNvSpPr>
            <a:spLocks noGrp="1"/>
          </p:cNvSpPr>
          <p:nvPr>
            <p:ph type="title"/>
          </p:nvPr>
        </p:nvSpPr>
        <p:spPr/>
        <p:txBody>
          <a:bodyPr/>
          <a:lstStyle/>
          <a:p>
            <a:r>
              <a:rPr lang="en-US" dirty="0"/>
              <a:t>YAML in Kubernetes</a:t>
            </a:r>
          </a:p>
        </p:txBody>
      </p:sp>
      <p:sp>
        <p:nvSpPr>
          <p:cNvPr id="10" name="Rectangle 1">
            <a:extLst>
              <a:ext uri="{FF2B5EF4-FFF2-40B4-BE49-F238E27FC236}">
                <a16:creationId xmlns:a16="http://schemas.microsoft.com/office/drawing/2014/main" id="{08C97C5B-8E68-46C9-9118-321684EB2AA9}"/>
              </a:ext>
            </a:extLst>
          </p:cNvPr>
          <p:cNvSpPr>
            <a:spLocks noChangeArrowheads="1"/>
          </p:cNvSpPr>
          <p:nvPr/>
        </p:nvSpPr>
        <p:spPr bwMode="auto">
          <a:xfrm>
            <a:off x="1182520" y="2492388"/>
            <a:ext cx="5489500"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apiVersion</a:t>
            </a: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kind:</a:t>
            </a:r>
            <a:br>
              <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metadata:</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spec:</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58B3E9BA-3920-4EE3-8224-C17B64346409}"/>
              </a:ext>
            </a:extLst>
          </p:cNvPr>
          <p:cNvSpPr/>
          <p:nvPr/>
        </p:nvSpPr>
        <p:spPr>
          <a:xfrm>
            <a:off x="1182520" y="2190724"/>
            <a:ext cx="2792795" cy="307777"/>
          </a:xfrm>
          <a:prstGeom prst="rect">
            <a:avLst/>
          </a:prstGeom>
          <a:solidFill>
            <a:schemeClr val="tx1">
              <a:lumMod val="75000"/>
              <a:lumOff val="25000"/>
            </a:schemeClr>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1400" b="1" dirty="0">
                <a:solidFill>
                  <a:schemeClr val="bg1">
                    <a:lumMod val="65000"/>
                  </a:schemeClr>
                </a:solidFill>
                <a:latin typeface="Courier New" panose="02070309020205020404" pitchFamily="49" charset="0"/>
                <a:cs typeface="Courier New" panose="02070309020205020404" pitchFamily="49" charset="0"/>
              </a:rPr>
              <a:t>pod-</a:t>
            </a:r>
            <a:r>
              <a:rPr lang="en-US" sz="1400" b="1" dirty="0" err="1">
                <a:solidFill>
                  <a:schemeClr val="bg1">
                    <a:lumMod val="65000"/>
                  </a:schemeClr>
                </a:solidFill>
                <a:latin typeface="Courier New" panose="02070309020205020404" pitchFamily="49" charset="0"/>
                <a:cs typeface="Courier New" panose="02070309020205020404" pitchFamily="49" charset="0"/>
              </a:rPr>
              <a:t>definition.yml</a:t>
            </a:r>
            <a:endParaRPr lang="en-US" sz="1400" b="1" dirty="0">
              <a:solidFill>
                <a:schemeClr val="bg1">
                  <a:lumMod val="65000"/>
                </a:schemeClr>
              </a:solidFill>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C65DD52F-2A5F-4DBE-8D47-D9ED5881B7BC}"/>
              </a:ext>
            </a:extLst>
          </p:cNvPr>
          <p:cNvSpPr/>
          <p:nvPr/>
        </p:nvSpPr>
        <p:spPr>
          <a:xfrm>
            <a:off x="2634413" y="2492388"/>
            <a:ext cx="431528" cy="338554"/>
          </a:xfrm>
          <a:prstGeom prst="rect">
            <a:avLst/>
          </a:prstGeom>
        </p:spPr>
        <p:txBody>
          <a:bodyPr wrap="none">
            <a:spAutoFit/>
          </a:bodyPr>
          <a:lstStyle/>
          <a:p>
            <a:r>
              <a:rPr lang="en-US" altLang="en-US" sz="1600" dirty="0">
                <a:solidFill>
                  <a:srgbClr val="A9B7C6"/>
                </a:solidFill>
                <a:latin typeface="Courier New" panose="02070309020205020404" pitchFamily="49" charset="0"/>
                <a:cs typeface="Courier New" panose="02070309020205020404" pitchFamily="49" charset="0"/>
              </a:rPr>
              <a:t>v1</a:t>
            </a:r>
            <a:endParaRPr lang="en-US" sz="1600" dirty="0"/>
          </a:p>
        </p:txBody>
      </p:sp>
      <p:sp>
        <p:nvSpPr>
          <p:cNvPr id="8" name="Rectangle 7">
            <a:extLst>
              <a:ext uri="{FF2B5EF4-FFF2-40B4-BE49-F238E27FC236}">
                <a16:creationId xmlns:a16="http://schemas.microsoft.com/office/drawing/2014/main" id="{AD663C9C-BD14-428D-9506-502CF8C6611D}"/>
              </a:ext>
            </a:extLst>
          </p:cNvPr>
          <p:cNvSpPr/>
          <p:nvPr/>
        </p:nvSpPr>
        <p:spPr>
          <a:xfrm>
            <a:off x="1895661" y="2731406"/>
            <a:ext cx="554960" cy="338554"/>
          </a:xfrm>
          <a:prstGeom prst="rect">
            <a:avLst/>
          </a:prstGeom>
        </p:spPr>
        <p:txBody>
          <a:bodyPr wrap="none">
            <a:spAutoFit/>
          </a:bodyPr>
          <a:lstStyle/>
          <a:p>
            <a:r>
              <a:rPr lang="en-US" altLang="en-US" sz="1600" dirty="0">
                <a:solidFill>
                  <a:srgbClr val="A9B7C6"/>
                </a:solidFill>
                <a:latin typeface="Courier New" panose="02070309020205020404" pitchFamily="49" charset="0"/>
                <a:cs typeface="Courier New" panose="02070309020205020404" pitchFamily="49" charset="0"/>
              </a:rPr>
              <a:t>Pod</a:t>
            </a:r>
            <a:endParaRPr lang="en-US" sz="1600" dirty="0"/>
          </a:p>
        </p:txBody>
      </p:sp>
      <p:sp>
        <p:nvSpPr>
          <p:cNvPr id="5" name="Rectangle 4">
            <a:extLst>
              <a:ext uri="{FF2B5EF4-FFF2-40B4-BE49-F238E27FC236}">
                <a16:creationId xmlns:a16="http://schemas.microsoft.com/office/drawing/2014/main" id="{EC783F20-7226-4A42-A3E4-321809F523A7}"/>
              </a:ext>
            </a:extLst>
          </p:cNvPr>
          <p:cNvSpPr/>
          <p:nvPr/>
        </p:nvSpPr>
        <p:spPr>
          <a:xfrm>
            <a:off x="1397430" y="3201467"/>
            <a:ext cx="5037237" cy="1077218"/>
          </a:xfrm>
          <a:prstGeom prst="rect">
            <a:avLst/>
          </a:prstGeom>
        </p:spPr>
        <p:txBody>
          <a:bodyPr wrap="square">
            <a:spAutoFit/>
          </a:bodyPr>
          <a:lstStyle/>
          <a:p>
            <a:r>
              <a:rPr lang="en-US" altLang="en-US" sz="1600" b="1" dirty="0">
                <a:solidFill>
                  <a:srgbClr val="CC7832"/>
                </a:solidFill>
                <a:latin typeface="Courier New" panose="02070309020205020404" pitchFamily="49" charset="0"/>
                <a:cs typeface="Courier New" panose="02070309020205020404" pitchFamily="49" charset="0"/>
              </a:rPr>
              <a:t>name: </a:t>
            </a:r>
            <a:r>
              <a:rPr lang="en-US" altLang="en-US" sz="1600" dirty="0" err="1">
                <a:solidFill>
                  <a:srgbClr val="A9B7C6"/>
                </a:solidFill>
                <a:latin typeface="Courier New" panose="02070309020205020404" pitchFamily="49" charset="0"/>
                <a:cs typeface="Courier New" panose="02070309020205020404" pitchFamily="49" charset="0"/>
              </a:rPr>
              <a:t>myapp</a:t>
            </a:r>
            <a:r>
              <a:rPr lang="en-US" altLang="en-US" sz="1600" dirty="0">
                <a:solidFill>
                  <a:srgbClr val="A9B7C6"/>
                </a:solidFill>
                <a:latin typeface="Courier New" panose="02070309020205020404" pitchFamily="49" charset="0"/>
                <a:cs typeface="Courier New" panose="02070309020205020404" pitchFamily="49" charset="0"/>
              </a:rPr>
              <a:t>-pod</a:t>
            </a:r>
            <a:br>
              <a:rPr lang="en-US" altLang="en-US" sz="1600" dirty="0">
                <a:solidFill>
                  <a:srgbClr val="A9B7C6"/>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labels:</a:t>
            </a: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    app: </a:t>
            </a:r>
            <a:r>
              <a:rPr lang="en-US" altLang="en-US" sz="1600" dirty="0" err="1">
                <a:solidFill>
                  <a:srgbClr val="A9B7C6"/>
                </a:solidFill>
                <a:latin typeface="Courier New" panose="02070309020205020404" pitchFamily="49" charset="0"/>
                <a:cs typeface="Courier New" panose="02070309020205020404" pitchFamily="49" charset="0"/>
              </a:rPr>
              <a:t>myapp</a:t>
            </a:r>
            <a:endParaRPr lang="en-US" altLang="en-US" sz="1600" dirty="0">
              <a:solidFill>
                <a:srgbClr val="A9B7C6"/>
              </a:solidFill>
              <a:latin typeface="Courier New" panose="02070309020205020404" pitchFamily="49" charset="0"/>
              <a:cs typeface="Courier New" panose="02070309020205020404" pitchFamily="49" charset="0"/>
            </a:endParaRPr>
          </a:p>
          <a:p>
            <a:r>
              <a:rPr lang="en-US" sz="1600" dirty="0">
                <a:solidFill>
                  <a:srgbClr val="A9B7C6"/>
                </a:solidFill>
                <a:latin typeface="Courier New" panose="02070309020205020404" pitchFamily="49" charset="0"/>
                <a:cs typeface="Courier New" panose="02070309020205020404" pitchFamily="49" charset="0"/>
              </a:rPr>
              <a:t>    </a:t>
            </a:r>
            <a:endParaRPr lang="en-US" sz="1600" dirty="0"/>
          </a:p>
        </p:txBody>
      </p:sp>
      <p:sp>
        <p:nvSpPr>
          <p:cNvPr id="11" name="Rectangle 10">
            <a:extLst>
              <a:ext uri="{FF2B5EF4-FFF2-40B4-BE49-F238E27FC236}">
                <a16:creationId xmlns:a16="http://schemas.microsoft.com/office/drawing/2014/main" id="{CCD6386F-8E9E-4E57-BB9B-33767567B324}"/>
              </a:ext>
            </a:extLst>
          </p:cNvPr>
          <p:cNvSpPr/>
          <p:nvPr/>
        </p:nvSpPr>
        <p:spPr>
          <a:xfrm>
            <a:off x="1895661" y="3962608"/>
            <a:ext cx="2036135" cy="338554"/>
          </a:xfrm>
          <a:prstGeom prst="rect">
            <a:avLst/>
          </a:prstGeom>
        </p:spPr>
        <p:txBody>
          <a:bodyPr wrap="none">
            <a:spAutoFit/>
          </a:bodyPr>
          <a:lstStyle/>
          <a:p>
            <a:r>
              <a:rPr lang="en-US" altLang="en-US" sz="1600" b="1" dirty="0">
                <a:solidFill>
                  <a:srgbClr val="CC7832"/>
                </a:solidFill>
                <a:latin typeface="Courier New" panose="02070309020205020404" pitchFamily="49" charset="0"/>
                <a:cs typeface="Courier New" panose="02070309020205020404" pitchFamily="49" charset="0"/>
              </a:rPr>
              <a:t>type: </a:t>
            </a:r>
            <a:r>
              <a:rPr lang="en-US" altLang="en-US" sz="1600" dirty="0">
                <a:solidFill>
                  <a:srgbClr val="A9B7C6"/>
                </a:solidFill>
                <a:latin typeface="Courier New" panose="02070309020205020404" pitchFamily="49" charset="0"/>
                <a:cs typeface="Courier New" panose="02070309020205020404" pitchFamily="49" charset="0"/>
              </a:rPr>
              <a:t>front-end</a:t>
            </a:r>
            <a:endParaRPr lang="en-US" sz="1600" dirty="0"/>
          </a:p>
        </p:txBody>
      </p:sp>
      <p:sp>
        <p:nvSpPr>
          <p:cNvPr id="12" name="Rectangle 11">
            <a:extLst>
              <a:ext uri="{FF2B5EF4-FFF2-40B4-BE49-F238E27FC236}">
                <a16:creationId xmlns:a16="http://schemas.microsoft.com/office/drawing/2014/main" id="{925A85FD-6B6C-49B7-9078-CDF265AC6B20}"/>
              </a:ext>
            </a:extLst>
          </p:cNvPr>
          <p:cNvSpPr/>
          <p:nvPr/>
        </p:nvSpPr>
        <p:spPr>
          <a:xfrm>
            <a:off x="1397430" y="4410192"/>
            <a:ext cx="6096000" cy="830997"/>
          </a:xfrm>
          <a:prstGeom prst="rect">
            <a:avLst/>
          </a:prstGeom>
        </p:spPr>
        <p:txBody>
          <a:bodyPr>
            <a:spAutoFit/>
          </a:bodyPr>
          <a:lstStyle/>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containers:</a:t>
            </a: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name: </a:t>
            </a:r>
            <a:r>
              <a:rPr lang="en-US" altLang="en-US" sz="1600" dirty="0" err="1">
                <a:solidFill>
                  <a:srgbClr val="A9B7C6"/>
                </a:solidFill>
                <a:latin typeface="Courier New" panose="02070309020205020404" pitchFamily="49" charset="0"/>
                <a:cs typeface="Courier New" panose="02070309020205020404" pitchFamily="49" charset="0"/>
              </a:rPr>
              <a:t>nginx</a:t>
            </a:r>
            <a:r>
              <a:rPr lang="en-US" altLang="en-US" sz="1600" dirty="0">
                <a:solidFill>
                  <a:srgbClr val="A9B7C6"/>
                </a:solidFill>
                <a:latin typeface="Courier New" panose="02070309020205020404" pitchFamily="49" charset="0"/>
                <a:cs typeface="Courier New" panose="02070309020205020404" pitchFamily="49" charset="0"/>
              </a:rPr>
              <a:t>-container</a:t>
            </a:r>
          </a:p>
          <a:p>
            <a:pPr lvl="0" defTabSz="914400" eaLnBrk="0" fontAlgn="base" hangingPunct="0">
              <a:spcBef>
                <a:spcPct val="0"/>
              </a:spcBef>
              <a:spcAft>
                <a:spcPct val="0"/>
              </a:spcAft>
            </a:pPr>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image: </a:t>
            </a:r>
            <a:r>
              <a:rPr lang="en-US" altLang="en-US" sz="1600" dirty="0" err="1">
                <a:solidFill>
                  <a:srgbClr val="A9B7C6"/>
                </a:solidFill>
                <a:latin typeface="Courier New" panose="02070309020205020404" pitchFamily="49" charset="0"/>
                <a:cs typeface="Courier New" panose="02070309020205020404" pitchFamily="49" charset="0"/>
              </a:rPr>
              <a:t>nginx</a:t>
            </a:r>
            <a:endParaRPr lang="en-US" altLang="en-US" sz="1600" dirty="0">
              <a:solidFill>
                <a:srgbClr val="A9B7C6"/>
              </a:solidFill>
              <a:latin typeface="Courier New" panose="02070309020205020404" pitchFamily="49" charset="0"/>
              <a:cs typeface="Courier New" panose="02070309020205020404" pitchFamily="49" charset="0"/>
            </a:endParaRPr>
          </a:p>
        </p:txBody>
      </p:sp>
      <p:sp>
        <p:nvSpPr>
          <p:cNvPr id="13" name="Content Placeholder 3">
            <a:extLst>
              <a:ext uri="{FF2B5EF4-FFF2-40B4-BE49-F238E27FC236}">
                <a16:creationId xmlns:a16="http://schemas.microsoft.com/office/drawing/2014/main" id="{3002E432-3C4C-4B10-8943-886C69CAB884}"/>
              </a:ext>
            </a:extLst>
          </p:cNvPr>
          <p:cNvSpPr txBox="1">
            <a:spLocks noGrp="1"/>
          </p:cNvSpPr>
          <p:nvPr>
            <p:ph idx="1"/>
          </p:nvPr>
        </p:nvSpPr>
        <p:spPr>
          <a:xfrm>
            <a:off x="1182520" y="5841040"/>
            <a:ext cx="4913480" cy="341632"/>
          </a:xfrm>
          <a:prstGeom prst="rect">
            <a:avLst/>
          </a:prstGeom>
          <a:solidFill>
            <a:schemeClr val="tx1">
              <a:lumMod val="75000"/>
              <a:lumOff val="25000"/>
            </a:schemeClr>
          </a:solidFill>
          <a:ln>
            <a:noFill/>
          </a:ln>
          <a:effectLst/>
          <a:scene3d>
            <a:camera prst="orthographicFront">
              <a:rot lat="0" lon="0" rev="0"/>
            </a:camera>
            <a:lightRig rig="threePt" dir="t">
              <a:rot lat="0" lon="0" rev="19800000"/>
            </a:lightRig>
          </a:scene3d>
        </p:spPr>
        <p:style>
          <a:lnRef idx="0">
            <a:schemeClr val="dk1"/>
          </a:lnRef>
          <a:fillRef idx="3">
            <a:schemeClr val="dk1"/>
          </a:fillRef>
          <a:effectRef idx="3">
            <a:schemeClr val="dk1"/>
          </a:effectRef>
          <a:fontRef idx="minor">
            <a:schemeClr val="lt1"/>
          </a:fontRef>
        </p:style>
        <p:txBody>
          <a:bodyPr wrap="square" rtlCol="0">
            <a:spAutoFit/>
          </a:bodyPr>
          <a:lstStyle/>
          <a:p>
            <a:r>
              <a:rPr lang="en-US" sz="1800" dirty="0">
                <a:solidFill>
                  <a:schemeClr val="bg1">
                    <a:lumMod val="85000"/>
                  </a:schemeClr>
                </a:solidFill>
                <a:latin typeface="Consolas" panose="020B0609020204030204" pitchFamily="49" charset="0"/>
              </a:rPr>
              <a:t>kubectl create –f pod-</a:t>
            </a:r>
            <a:r>
              <a:rPr lang="en-US" sz="1800" dirty="0" err="1">
                <a:solidFill>
                  <a:schemeClr val="bg1">
                    <a:lumMod val="85000"/>
                  </a:schemeClr>
                </a:solidFill>
                <a:latin typeface="Consolas" panose="020B0609020204030204" pitchFamily="49" charset="0"/>
              </a:rPr>
              <a:t>definition.yml</a:t>
            </a:r>
            <a:endParaRPr lang="en-US" sz="1800" dirty="0">
              <a:solidFill>
                <a:schemeClr val="bg1">
                  <a:lumMod val="85000"/>
                </a:schemeClr>
              </a:solidFill>
              <a:latin typeface="Consolas" panose="020B0609020204030204" pitchFamily="49" charset="0"/>
            </a:endParaRPr>
          </a:p>
        </p:txBody>
      </p:sp>
      <p:sp>
        <p:nvSpPr>
          <p:cNvPr id="4" name="Rectangle: Rounded Corners 3">
            <a:extLst>
              <a:ext uri="{FF2B5EF4-FFF2-40B4-BE49-F238E27FC236}">
                <a16:creationId xmlns:a16="http://schemas.microsoft.com/office/drawing/2014/main" id="{CA49498F-F3F0-4A89-840E-4029C4556FF5}"/>
              </a:ext>
            </a:extLst>
          </p:cNvPr>
          <p:cNvSpPr/>
          <p:nvPr/>
        </p:nvSpPr>
        <p:spPr>
          <a:xfrm>
            <a:off x="2634413" y="2562837"/>
            <a:ext cx="431528" cy="2113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05AB0E44-D5A5-4DEA-B73A-414867BC173E}"/>
              </a:ext>
            </a:extLst>
          </p:cNvPr>
          <p:cNvCxnSpPr>
            <a:stCxn id="4" idx="3"/>
          </p:cNvCxnSpPr>
          <p:nvPr/>
        </p:nvCxnSpPr>
        <p:spPr>
          <a:xfrm flipV="1">
            <a:off x="3065941" y="2657856"/>
            <a:ext cx="909374" cy="10659"/>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157D9EA-C798-41A9-868A-F8EE53264AFF}"/>
              </a:ext>
            </a:extLst>
          </p:cNvPr>
          <p:cNvSpPr txBox="1"/>
          <p:nvPr/>
        </p:nvSpPr>
        <p:spPr>
          <a:xfrm>
            <a:off x="3927270" y="2454902"/>
            <a:ext cx="731290" cy="369332"/>
          </a:xfrm>
          <a:prstGeom prst="rect">
            <a:avLst/>
          </a:prstGeom>
          <a:noFill/>
        </p:spPr>
        <p:txBody>
          <a:bodyPr wrap="none" rtlCol="0">
            <a:spAutoFit/>
          </a:bodyPr>
          <a:lstStyle/>
          <a:p>
            <a:r>
              <a:rPr lang="en-US" dirty="0">
                <a:solidFill>
                  <a:srgbClr val="1E99C8"/>
                </a:solidFill>
              </a:rPr>
              <a:t>String</a:t>
            </a:r>
          </a:p>
        </p:txBody>
      </p:sp>
      <p:sp>
        <p:nvSpPr>
          <p:cNvPr id="17" name="Rectangle: Rounded Corners 16">
            <a:extLst>
              <a:ext uri="{FF2B5EF4-FFF2-40B4-BE49-F238E27FC236}">
                <a16:creationId xmlns:a16="http://schemas.microsoft.com/office/drawing/2014/main" id="{1FA8D26D-1C88-456C-AE2A-D5C056BF1F31}"/>
              </a:ext>
            </a:extLst>
          </p:cNvPr>
          <p:cNvSpPr/>
          <p:nvPr/>
        </p:nvSpPr>
        <p:spPr>
          <a:xfrm>
            <a:off x="1951168" y="2786051"/>
            <a:ext cx="431528" cy="2113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A66D95C8-FDAC-4D12-8DD3-9056992B69A2}"/>
              </a:ext>
            </a:extLst>
          </p:cNvPr>
          <p:cNvCxnSpPr>
            <a:cxnSpLocks/>
            <a:stCxn id="17" idx="3"/>
          </p:cNvCxnSpPr>
          <p:nvPr/>
        </p:nvCxnSpPr>
        <p:spPr>
          <a:xfrm flipV="1">
            <a:off x="2382696" y="2873062"/>
            <a:ext cx="1592619" cy="18667"/>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F5983A8-A302-4012-B180-1D610A44A839}"/>
              </a:ext>
            </a:extLst>
          </p:cNvPr>
          <p:cNvSpPr txBox="1"/>
          <p:nvPr/>
        </p:nvSpPr>
        <p:spPr>
          <a:xfrm>
            <a:off x="3927270" y="2670029"/>
            <a:ext cx="731290" cy="369332"/>
          </a:xfrm>
          <a:prstGeom prst="rect">
            <a:avLst/>
          </a:prstGeom>
          <a:noFill/>
        </p:spPr>
        <p:txBody>
          <a:bodyPr wrap="none" rtlCol="0">
            <a:spAutoFit/>
          </a:bodyPr>
          <a:lstStyle/>
          <a:p>
            <a:r>
              <a:rPr lang="en-US" dirty="0">
                <a:solidFill>
                  <a:srgbClr val="1E99C8"/>
                </a:solidFill>
              </a:rPr>
              <a:t>String</a:t>
            </a:r>
          </a:p>
        </p:txBody>
      </p:sp>
      <p:sp>
        <p:nvSpPr>
          <p:cNvPr id="25" name="Rectangle: Rounded Corners 24">
            <a:extLst>
              <a:ext uri="{FF2B5EF4-FFF2-40B4-BE49-F238E27FC236}">
                <a16:creationId xmlns:a16="http://schemas.microsoft.com/office/drawing/2014/main" id="{263F7B9D-AD88-4EF1-9946-376E0EE584CD}"/>
              </a:ext>
            </a:extLst>
          </p:cNvPr>
          <p:cNvSpPr/>
          <p:nvPr/>
        </p:nvSpPr>
        <p:spPr>
          <a:xfrm>
            <a:off x="1448248" y="3278485"/>
            <a:ext cx="2437952" cy="10165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874BC43B-1505-4285-823B-945E4D916CCA}"/>
              </a:ext>
            </a:extLst>
          </p:cNvPr>
          <p:cNvCxnSpPr>
            <a:cxnSpLocks/>
          </p:cNvCxnSpPr>
          <p:nvPr/>
        </p:nvCxnSpPr>
        <p:spPr>
          <a:xfrm>
            <a:off x="3886200" y="3721041"/>
            <a:ext cx="340832"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FD03A99-C0B9-485E-BC83-D55AA9E7A449}"/>
              </a:ext>
            </a:extLst>
          </p:cNvPr>
          <p:cNvSpPr txBox="1"/>
          <p:nvPr/>
        </p:nvSpPr>
        <p:spPr>
          <a:xfrm>
            <a:off x="4193970" y="3527200"/>
            <a:ext cx="1147622" cy="369332"/>
          </a:xfrm>
          <a:prstGeom prst="rect">
            <a:avLst/>
          </a:prstGeom>
          <a:noFill/>
        </p:spPr>
        <p:txBody>
          <a:bodyPr wrap="none" rtlCol="0">
            <a:spAutoFit/>
          </a:bodyPr>
          <a:lstStyle/>
          <a:p>
            <a:r>
              <a:rPr lang="en-US" dirty="0">
                <a:solidFill>
                  <a:srgbClr val="1E99C8"/>
                </a:solidFill>
              </a:rPr>
              <a:t>Dictionary</a:t>
            </a:r>
          </a:p>
        </p:txBody>
      </p:sp>
      <p:cxnSp>
        <p:nvCxnSpPr>
          <p:cNvPr id="31" name="Connector: Elbow 30">
            <a:extLst>
              <a:ext uri="{FF2B5EF4-FFF2-40B4-BE49-F238E27FC236}">
                <a16:creationId xmlns:a16="http://schemas.microsoft.com/office/drawing/2014/main" id="{4EB3E544-884E-4983-A35A-516DA44DC08C}"/>
              </a:ext>
            </a:extLst>
          </p:cNvPr>
          <p:cNvCxnSpPr>
            <a:cxnSpLocks/>
          </p:cNvCxnSpPr>
          <p:nvPr/>
        </p:nvCxnSpPr>
        <p:spPr>
          <a:xfrm rot="16200000" flipH="1">
            <a:off x="1307540" y="3288291"/>
            <a:ext cx="159499" cy="121921"/>
          </a:xfrm>
          <a:prstGeom prst="bentConnector3">
            <a:avLst>
              <a:gd name="adj1" fmla="val 94590"/>
            </a:avLst>
          </a:prstGeom>
          <a:ln>
            <a:solidFill>
              <a:srgbClr val="A06330"/>
            </a:solidFill>
            <a:prstDash val="dash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CC53758-F9D7-45A5-A796-9956F8E0233F}"/>
              </a:ext>
            </a:extLst>
          </p:cNvPr>
          <p:cNvCxnSpPr>
            <a:cxnSpLocks/>
          </p:cNvCxnSpPr>
          <p:nvPr/>
        </p:nvCxnSpPr>
        <p:spPr>
          <a:xfrm rot="16200000" flipH="1">
            <a:off x="1307538" y="3465954"/>
            <a:ext cx="159499" cy="121921"/>
          </a:xfrm>
          <a:prstGeom prst="bentConnector3">
            <a:avLst>
              <a:gd name="adj1" fmla="val 94590"/>
            </a:avLst>
          </a:prstGeom>
          <a:ln>
            <a:solidFill>
              <a:srgbClr val="A06330"/>
            </a:solidFill>
            <a:prstDash val="dash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41" name="Table 40">
            <a:extLst>
              <a:ext uri="{FF2B5EF4-FFF2-40B4-BE49-F238E27FC236}">
                <a16:creationId xmlns:a16="http://schemas.microsoft.com/office/drawing/2014/main" id="{779870E2-DD04-4EF4-A6F8-53C28774B4CA}"/>
              </a:ext>
            </a:extLst>
          </p:cNvPr>
          <p:cNvGraphicFramePr>
            <a:graphicFrameLocks noGrp="1"/>
          </p:cNvGraphicFramePr>
          <p:nvPr>
            <p:extLst>
              <p:ext uri="{D42A27DB-BD31-4B8C-83A1-F6EECF244321}">
                <p14:modId xmlns:p14="http://schemas.microsoft.com/office/powerpoint/2010/main" val="1616711676"/>
              </p:ext>
            </p:extLst>
          </p:nvPr>
        </p:nvGraphicFramePr>
        <p:xfrm>
          <a:off x="7759158" y="2482478"/>
          <a:ext cx="2792796" cy="2225040"/>
        </p:xfrm>
        <a:graphic>
          <a:graphicData uri="http://schemas.openxmlformats.org/drawingml/2006/table">
            <a:tbl>
              <a:tblPr firstRow="1" bandRow="1">
                <a:tableStyleId>{5C22544A-7EE6-4342-B048-85BDC9FD1C3A}</a:tableStyleId>
              </a:tblPr>
              <a:tblGrid>
                <a:gridCol w="1396398">
                  <a:extLst>
                    <a:ext uri="{9D8B030D-6E8A-4147-A177-3AD203B41FA5}">
                      <a16:colId xmlns:a16="http://schemas.microsoft.com/office/drawing/2014/main" val="96553065"/>
                    </a:ext>
                  </a:extLst>
                </a:gridCol>
                <a:gridCol w="1396398">
                  <a:extLst>
                    <a:ext uri="{9D8B030D-6E8A-4147-A177-3AD203B41FA5}">
                      <a16:colId xmlns:a16="http://schemas.microsoft.com/office/drawing/2014/main" val="3217872565"/>
                    </a:ext>
                  </a:extLst>
                </a:gridCol>
              </a:tblGrid>
              <a:tr h="370840">
                <a:tc>
                  <a:txBody>
                    <a:bodyPr/>
                    <a:lstStyle/>
                    <a:p>
                      <a:r>
                        <a:rPr lang="en-US" dirty="0"/>
                        <a:t>Kind</a:t>
                      </a:r>
                    </a:p>
                  </a:txBody>
                  <a:tcPr/>
                </a:tc>
                <a:tc>
                  <a:txBody>
                    <a:bodyPr/>
                    <a:lstStyle/>
                    <a:p>
                      <a:r>
                        <a:rPr lang="en-US" dirty="0"/>
                        <a:t>Version</a:t>
                      </a:r>
                    </a:p>
                  </a:txBody>
                  <a:tcPr/>
                </a:tc>
                <a:extLst>
                  <a:ext uri="{0D108BD9-81ED-4DB2-BD59-A6C34878D82A}">
                    <a16:rowId xmlns:a16="http://schemas.microsoft.com/office/drawing/2014/main" val="1667032328"/>
                  </a:ext>
                </a:extLst>
              </a:tr>
              <a:tr h="370840">
                <a:tc>
                  <a:txBody>
                    <a:bodyPr/>
                    <a:lstStyle/>
                    <a:p>
                      <a:r>
                        <a:rPr lang="en-US" dirty="0"/>
                        <a:t>POD</a:t>
                      </a:r>
                    </a:p>
                  </a:txBody>
                  <a:tcPr/>
                </a:tc>
                <a:tc>
                  <a:txBody>
                    <a:bodyPr/>
                    <a:lstStyle/>
                    <a:p>
                      <a:r>
                        <a:rPr lang="en-US" dirty="0"/>
                        <a:t>v1</a:t>
                      </a:r>
                    </a:p>
                  </a:txBody>
                  <a:tcPr/>
                </a:tc>
                <a:extLst>
                  <a:ext uri="{0D108BD9-81ED-4DB2-BD59-A6C34878D82A}">
                    <a16:rowId xmlns:a16="http://schemas.microsoft.com/office/drawing/2014/main" val="4140898750"/>
                  </a:ext>
                </a:extLst>
              </a:tr>
              <a:tr h="370840">
                <a:tc>
                  <a:txBody>
                    <a:bodyPr/>
                    <a:lstStyle/>
                    <a:p>
                      <a:r>
                        <a:rPr lang="en-US" dirty="0"/>
                        <a:t>Service</a:t>
                      </a:r>
                    </a:p>
                  </a:txBody>
                  <a:tcPr/>
                </a:tc>
                <a:tc>
                  <a:txBody>
                    <a:bodyPr/>
                    <a:lstStyle/>
                    <a:p>
                      <a:r>
                        <a:rPr lang="en-US" dirty="0"/>
                        <a:t>v1</a:t>
                      </a:r>
                    </a:p>
                  </a:txBody>
                  <a:tcPr/>
                </a:tc>
                <a:extLst>
                  <a:ext uri="{0D108BD9-81ED-4DB2-BD59-A6C34878D82A}">
                    <a16:rowId xmlns:a16="http://schemas.microsoft.com/office/drawing/2014/main" val="964594442"/>
                  </a:ext>
                </a:extLst>
              </a:tr>
              <a:tr h="370840">
                <a:tc>
                  <a:txBody>
                    <a:bodyPr/>
                    <a:lstStyle/>
                    <a:p>
                      <a:r>
                        <a:rPr lang="en-US" dirty="0" err="1"/>
                        <a:t>ReplicaSet</a:t>
                      </a:r>
                      <a:endParaRPr lang="en-US" dirty="0"/>
                    </a:p>
                  </a:txBody>
                  <a:tcPr/>
                </a:tc>
                <a:tc>
                  <a:txBody>
                    <a:bodyPr/>
                    <a:lstStyle/>
                    <a:p>
                      <a:r>
                        <a:rPr lang="en-US" dirty="0"/>
                        <a:t>apps/v1</a:t>
                      </a:r>
                    </a:p>
                  </a:txBody>
                  <a:tcPr/>
                </a:tc>
                <a:extLst>
                  <a:ext uri="{0D108BD9-81ED-4DB2-BD59-A6C34878D82A}">
                    <a16:rowId xmlns:a16="http://schemas.microsoft.com/office/drawing/2014/main" val="3574198582"/>
                  </a:ext>
                </a:extLst>
              </a:tr>
              <a:tr h="370840">
                <a:tc>
                  <a:txBody>
                    <a:bodyPr/>
                    <a:lstStyle/>
                    <a:p>
                      <a:r>
                        <a:rPr lang="en-US" dirty="0"/>
                        <a:t>Deployment</a:t>
                      </a:r>
                    </a:p>
                  </a:txBody>
                  <a:tcPr/>
                </a:tc>
                <a:tc>
                  <a:txBody>
                    <a:bodyPr/>
                    <a:lstStyle/>
                    <a:p>
                      <a:r>
                        <a:rPr lang="en-US" dirty="0"/>
                        <a:t>apps/v1</a:t>
                      </a:r>
                    </a:p>
                  </a:txBody>
                  <a:tcPr/>
                </a:tc>
                <a:extLst>
                  <a:ext uri="{0D108BD9-81ED-4DB2-BD59-A6C34878D82A}">
                    <a16:rowId xmlns:a16="http://schemas.microsoft.com/office/drawing/2014/main" val="1128377212"/>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642031519"/>
                  </a:ext>
                </a:extLst>
              </a:tr>
            </a:tbl>
          </a:graphicData>
        </a:graphic>
      </p:graphicFrame>
      <p:sp>
        <p:nvSpPr>
          <p:cNvPr id="47" name="Rectangle 46">
            <a:extLst>
              <a:ext uri="{FF2B5EF4-FFF2-40B4-BE49-F238E27FC236}">
                <a16:creationId xmlns:a16="http://schemas.microsoft.com/office/drawing/2014/main" id="{473F8851-52A2-4DEE-99D5-C0EBA746C039}"/>
              </a:ext>
            </a:extLst>
          </p:cNvPr>
          <p:cNvSpPr/>
          <p:nvPr/>
        </p:nvSpPr>
        <p:spPr>
          <a:xfrm>
            <a:off x="951080" y="1813883"/>
            <a:ext cx="10058400" cy="4419600"/>
          </a:xfrm>
          <a:prstGeom prst="rect">
            <a:avLst/>
          </a:prstGeom>
          <a:solidFill>
            <a:srgbClr val="FFFFFF">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1">
            <a:extLst>
              <a:ext uri="{FF2B5EF4-FFF2-40B4-BE49-F238E27FC236}">
                <a16:creationId xmlns:a16="http://schemas.microsoft.com/office/drawing/2014/main" id="{24AD6678-50BF-4DC9-B8FC-37BA9F70CC53}"/>
              </a:ext>
            </a:extLst>
          </p:cNvPr>
          <p:cNvSpPr>
            <a:spLocks noChangeArrowheads="1"/>
          </p:cNvSpPr>
          <p:nvPr/>
        </p:nvSpPr>
        <p:spPr bwMode="auto">
          <a:xfrm>
            <a:off x="1182520" y="3080235"/>
            <a:ext cx="5489500" cy="10772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metadata:</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p:txBody>
      </p:sp>
      <p:sp>
        <p:nvSpPr>
          <p:cNvPr id="54" name="Rectangle 53">
            <a:extLst>
              <a:ext uri="{FF2B5EF4-FFF2-40B4-BE49-F238E27FC236}">
                <a16:creationId xmlns:a16="http://schemas.microsoft.com/office/drawing/2014/main" id="{086319C0-A592-4489-A571-2904004E8086}"/>
              </a:ext>
            </a:extLst>
          </p:cNvPr>
          <p:cNvSpPr/>
          <p:nvPr/>
        </p:nvSpPr>
        <p:spPr>
          <a:xfrm>
            <a:off x="1311500" y="3312426"/>
            <a:ext cx="5037237" cy="338554"/>
          </a:xfrm>
          <a:prstGeom prst="rect">
            <a:avLst/>
          </a:prstGeom>
        </p:spPr>
        <p:txBody>
          <a:bodyPr wrap="square">
            <a:spAutoFit/>
          </a:bodyPr>
          <a:lstStyle/>
          <a:p>
            <a:r>
              <a:rPr lang="en-US" altLang="en-US" sz="1600" b="1" dirty="0">
                <a:solidFill>
                  <a:srgbClr val="CC7832"/>
                </a:solidFill>
                <a:latin typeface="Courier New" panose="02070309020205020404" pitchFamily="49" charset="0"/>
                <a:cs typeface="Courier New" panose="02070309020205020404" pitchFamily="49" charset="0"/>
              </a:rPr>
              <a:t>name: </a:t>
            </a:r>
            <a:r>
              <a:rPr lang="en-US" altLang="en-US" sz="1600" dirty="0" err="1">
                <a:solidFill>
                  <a:srgbClr val="A9B7C6"/>
                </a:solidFill>
                <a:latin typeface="Courier New" panose="02070309020205020404" pitchFamily="49" charset="0"/>
                <a:cs typeface="Courier New" panose="02070309020205020404" pitchFamily="49" charset="0"/>
              </a:rPr>
              <a:t>myapp</a:t>
            </a:r>
            <a:r>
              <a:rPr lang="en-US" altLang="en-US" sz="1600" dirty="0">
                <a:solidFill>
                  <a:srgbClr val="A9B7C6"/>
                </a:solidFill>
                <a:latin typeface="Courier New" panose="02070309020205020404" pitchFamily="49" charset="0"/>
                <a:cs typeface="Courier New" panose="02070309020205020404" pitchFamily="49" charset="0"/>
              </a:rPr>
              <a:t>-pod</a:t>
            </a:r>
            <a:r>
              <a:rPr lang="en-US" sz="1600" dirty="0">
                <a:solidFill>
                  <a:srgbClr val="A9B7C6"/>
                </a:solidFill>
                <a:latin typeface="Courier New" panose="02070309020205020404" pitchFamily="49" charset="0"/>
                <a:cs typeface="Courier New" panose="02070309020205020404" pitchFamily="49" charset="0"/>
              </a:rPr>
              <a:t>    </a:t>
            </a:r>
            <a:endParaRPr lang="en-US" sz="1600" dirty="0"/>
          </a:p>
        </p:txBody>
      </p:sp>
      <p:grpSp>
        <p:nvGrpSpPr>
          <p:cNvPr id="55" name="Group 54">
            <a:extLst>
              <a:ext uri="{FF2B5EF4-FFF2-40B4-BE49-F238E27FC236}">
                <a16:creationId xmlns:a16="http://schemas.microsoft.com/office/drawing/2014/main" id="{F218660A-0BCF-4E93-A1E9-22E313DA4678}"/>
              </a:ext>
            </a:extLst>
          </p:cNvPr>
          <p:cNvGrpSpPr/>
          <p:nvPr/>
        </p:nvGrpSpPr>
        <p:grpSpPr>
          <a:xfrm>
            <a:off x="5705473" y="3216391"/>
            <a:ext cx="804906" cy="804906"/>
            <a:chOff x="7120467" y="2213618"/>
            <a:chExt cx="1066800" cy="1066800"/>
          </a:xfrm>
        </p:grpSpPr>
        <p:sp>
          <p:nvSpPr>
            <p:cNvPr id="56" name="Oval 55">
              <a:extLst>
                <a:ext uri="{FF2B5EF4-FFF2-40B4-BE49-F238E27FC236}">
                  <a16:creationId xmlns:a16="http://schemas.microsoft.com/office/drawing/2014/main" id="{C40A511B-5BE6-477F-BD2C-AC9712787755}"/>
                </a:ext>
              </a:extLst>
            </p:cNvPr>
            <p:cNvSpPr/>
            <p:nvPr/>
          </p:nvSpPr>
          <p:spPr>
            <a:xfrm>
              <a:off x="7120467" y="2213618"/>
              <a:ext cx="1066800" cy="1066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56" descr="Checkmark">
              <a:extLst>
                <a:ext uri="{FF2B5EF4-FFF2-40B4-BE49-F238E27FC236}">
                  <a16:creationId xmlns:a16="http://schemas.microsoft.com/office/drawing/2014/main" id="{992D4DE6-FEBB-4FD0-91DA-20112D7718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6667" y="2289818"/>
              <a:ext cx="914400" cy="914400"/>
            </a:xfrm>
            <a:prstGeom prst="rect">
              <a:avLst/>
            </a:prstGeom>
          </p:spPr>
        </p:pic>
      </p:grpSp>
      <p:sp>
        <p:nvSpPr>
          <p:cNvPr id="58" name="Rectangle 57">
            <a:extLst>
              <a:ext uri="{FF2B5EF4-FFF2-40B4-BE49-F238E27FC236}">
                <a16:creationId xmlns:a16="http://schemas.microsoft.com/office/drawing/2014/main" id="{2ABD37E6-A857-4A79-9A85-2E399BDA206A}"/>
              </a:ext>
            </a:extLst>
          </p:cNvPr>
          <p:cNvSpPr/>
          <p:nvPr/>
        </p:nvSpPr>
        <p:spPr>
          <a:xfrm>
            <a:off x="1290978" y="3549663"/>
            <a:ext cx="6096000" cy="584775"/>
          </a:xfrm>
          <a:prstGeom prst="rect">
            <a:avLst/>
          </a:prstGeom>
        </p:spPr>
        <p:txBody>
          <a:bodyPr>
            <a:spAutoFit/>
          </a:bodyPr>
          <a:lstStyle/>
          <a:p>
            <a:r>
              <a:rPr lang="en-US" altLang="en-US" sz="1600" b="1" dirty="0">
                <a:solidFill>
                  <a:srgbClr val="CC7832"/>
                </a:solidFill>
                <a:latin typeface="Courier New" panose="02070309020205020404" pitchFamily="49" charset="0"/>
                <a:cs typeface="Courier New" panose="02070309020205020404" pitchFamily="49" charset="0"/>
              </a:rPr>
              <a:t>labels:</a:t>
            </a: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    app: </a:t>
            </a:r>
            <a:r>
              <a:rPr lang="en-US" altLang="en-US" sz="1600" dirty="0" err="1">
                <a:solidFill>
                  <a:srgbClr val="A9B7C6"/>
                </a:solidFill>
                <a:latin typeface="Courier New" panose="02070309020205020404" pitchFamily="49" charset="0"/>
                <a:cs typeface="Courier New" panose="02070309020205020404" pitchFamily="49" charset="0"/>
              </a:rPr>
              <a:t>myapp</a:t>
            </a:r>
            <a:endParaRPr lang="en-US" altLang="en-US" sz="1600" dirty="0">
              <a:solidFill>
                <a:srgbClr val="A9B7C6"/>
              </a:solidFill>
              <a:latin typeface="Courier New" panose="02070309020205020404" pitchFamily="49" charset="0"/>
              <a:cs typeface="Courier New" panose="02070309020205020404" pitchFamily="49" charset="0"/>
            </a:endParaRPr>
          </a:p>
        </p:txBody>
      </p:sp>
      <p:grpSp>
        <p:nvGrpSpPr>
          <p:cNvPr id="59" name="Group 58">
            <a:extLst>
              <a:ext uri="{FF2B5EF4-FFF2-40B4-BE49-F238E27FC236}">
                <a16:creationId xmlns:a16="http://schemas.microsoft.com/office/drawing/2014/main" id="{0AA042CC-3BCF-4785-B153-6EF54F87A198}"/>
              </a:ext>
            </a:extLst>
          </p:cNvPr>
          <p:cNvGrpSpPr/>
          <p:nvPr/>
        </p:nvGrpSpPr>
        <p:grpSpPr>
          <a:xfrm>
            <a:off x="5707247" y="3218777"/>
            <a:ext cx="804906" cy="804906"/>
            <a:chOff x="7946856" y="5014766"/>
            <a:chExt cx="804906" cy="804906"/>
          </a:xfrm>
        </p:grpSpPr>
        <p:sp>
          <p:nvSpPr>
            <p:cNvPr id="60" name="Oval 59">
              <a:extLst>
                <a:ext uri="{FF2B5EF4-FFF2-40B4-BE49-F238E27FC236}">
                  <a16:creationId xmlns:a16="http://schemas.microsoft.com/office/drawing/2014/main" id="{36FE500B-A998-4366-938C-96BDF5C936FC}"/>
                </a:ext>
              </a:extLst>
            </p:cNvPr>
            <p:cNvSpPr/>
            <p:nvPr/>
          </p:nvSpPr>
          <p:spPr>
            <a:xfrm>
              <a:off x="7946856" y="5014766"/>
              <a:ext cx="804906" cy="80490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Close">
              <a:extLst>
                <a:ext uri="{FF2B5EF4-FFF2-40B4-BE49-F238E27FC236}">
                  <a16:creationId xmlns:a16="http://schemas.microsoft.com/office/drawing/2014/main" id="{59C1F28C-834B-4D5C-8D1A-C952E7FC27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18205" y="5060714"/>
              <a:ext cx="679142" cy="679142"/>
            </a:xfrm>
            <a:prstGeom prst="rect">
              <a:avLst/>
            </a:prstGeom>
          </p:spPr>
        </p:pic>
      </p:grpSp>
      <p:sp>
        <p:nvSpPr>
          <p:cNvPr id="62" name="Rectangle: Rounded Corners 61">
            <a:extLst>
              <a:ext uri="{FF2B5EF4-FFF2-40B4-BE49-F238E27FC236}">
                <a16:creationId xmlns:a16="http://schemas.microsoft.com/office/drawing/2014/main" id="{08FAF016-7E6F-4B9B-A039-560EF1D9B046}"/>
              </a:ext>
            </a:extLst>
          </p:cNvPr>
          <p:cNvSpPr/>
          <p:nvPr/>
        </p:nvSpPr>
        <p:spPr>
          <a:xfrm>
            <a:off x="1448248" y="4476593"/>
            <a:ext cx="1300093" cy="2257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A6D22E4F-5A07-4D46-8414-CFACB119CC6F}"/>
              </a:ext>
            </a:extLst>
          </p:cNvPr>
          <p:cNvCxnSpPr>
            <a:cxnSpLocks/>
            <a:stCxn id="62" idx="3"/>
          </p:cNvCxnSpPr>
          <p:nvPr/>
        </p:nvCxnSpPr>
        <p:spPr>
          <a:xfrm flipV="1">
            <a:off x="2748341" y="4571614"/>
            <a:ext cx="909374" cy="17866"/>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F6BE2C7-2C76-4C8C-ADA9-9C5A5B8D0D2D}"/>
              </a:ext>
            </a:extLst>
          </p:cNvPr>
          <p:cNvSpPr txBox="1"/>
          <p:nvPr/>
        </p:nvSpPr>
        <p:spPr>
          <a:xfrm>
            <a:off x="3609670" y="4368659"/>
            <a:ext cx="1080360" cy="369332"/>
          </a:xfrm>
          <a:prstGeom prst="rect">
            <a:avLst/>
          </a:prstGeom>
          <a:noFill/>
        </p:spPr>
        <p:txBody>
          <a:bodyPr wrap="none" rtlCol="0">
            <a:spAutoFit/>
          </a:bodyPr>
          <a:lstStyle/>
          <a:p>
            <a:r>
              <a:rPr lang="en-US" dirty="0">
                <a:solidFill>
                  <a:srgbClr val="1E99C8"/>
                </a:solidFill>
              </a:rPr>
              <a:t>List/Array</a:t>
            </a:r>
          </a:p>
        </p:txBody>
      </p:sp>
      <p:sp>
        <p:nvSpPr>
          <p:cNvPr id="68" name="Rectangle: Rounded Corners 67">
            <a:extLst>
              <a:ext uri="{FF2B5EF4-FFF2-40B4-BE49-F238E27FC236}">
                <a16:creationId xmlns:a16="http://schemas.microsoft.com/office/drawing/2014/main" id="{B6B0E691-138B-4C94-8ADE-F83EDCF16CC4}"/>
              </a:ext>
            </a:extLst>
          </p:cNvPr>
          <p:cNvSpPr/>
          <p:nvPr/>
        </p:nvSpPr>
        <p:spPr>
          <a:xfrm>
            <a:off x="1593932" y="4729332"/>
            <a:ext cx="301729" cy="1831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F29B622A-7637-4BFE-B5E5-340C97E12C15}"/>
              </a:ext>
            </a:extLst>
          </p:cNvPr>
          <p:cNvSpPr txBox="1"/>
          <p:nvPr/>
        </p:nvSpPr>
        <p:spPr>
          <a:xfrm>
            <a:off x="135019" y="5493304"/>
            <a:ext cx="1492332" cy="369332"/>
          </a:xfrm>
          <a:prstGeom prst="rect">
            <a:avLst/>
          </a:prstGeom>
          <a:noFill/>
        </p:spPr>
        <p:txBody>
          <a:bodyPr wrap="none" rtlCol="0">
            <a:spAutoFit/>
          </a:bodyPr>
          <a:lstStyle/>
          <a:p>
            <a:r>
              <a:rPr lang="en-US" dirty="0">
                <a:solidFill>
                  <a:srgbClr val="1E99C8"/>
                </a:solidFill>
              </a:rPr>
              <a:t>1</a:t>
            </a:r>
            <a:r>
              <a:rPr lang="en-US" baseline="30000" dirty="0">
                <a:solidFill>
                  <a:srgbClr val="1E99C8"/>
                </a:solidFill>
              </a:rPr>
              <a:t>st</a:t>
            </a:r>
            <a:r>
              <a:rPr lang="en-US" dirty="0">
                <a:solidFill>
                  <a:srgbClr val="1E99C8"/>
                </a:solidFill>
              </a:rPr>
              <a:t> Item in List</a:t>
            </a:r>
          </a:p>
        </p:txBody>
      </p:sp>
      <p:cxnSp>
        <p:nvCxnSpPr>
          <p:cNvPr id="73" name="Connector: Elbow 72">
            <a:extLst>
              <a:ext uri="{FF2B5EF4-FFF2-40B4-BE49-F238E27FC236}">
                <a16:creationId xmlns:a16="http://schemas.microsoft.com/office/drawing/2014/main" id="{791EC9BC-28A1-45C0-B4CA-7C7C2A2CADDB}"/>
              </a:ext>
            </a:extLst>
          </p:cNvPr>
          <p:cNvCxnSpPr>
            <a:endCxn id="70" idx="0"/>
          </p:cNvCxnSpPr>
          <p:nvPr/>
        </p:nvCxnSpPr>
        <p:spPr>
          <a:xfrm rot="10800000" flipV="1">
            <a:off x="881186" y="4820906"/>
            <a:ext cx="712747" cy="672398"/>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627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100"/>
                                  </p:iterate>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type="lt">
                                    <p:tmAbs val="100"/>
                                  </p:iterate>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type="lt">
                                    <p:tmAbs val="100"/>
                                  </p:iterate>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childTnLst>
                          </p:cTn>
                        </p:par>
                        <p:par>
                          <p:cTn id="35" fill="hold">
                            <p:stCondLst>
                              <p:cond delay="1000"/>
                            </p:stCondLst>
                            <p:childTnLst>
                              <p:par>
                                <p:cTn id="36" presetID="1" presetClass="entr" presetSubtype="0" fill="hold" grpId="0" nodeType="afterEffect">
                                  <p:stCondLst>
                                    <p:cond delay="0"/>
                                  </p:stCondLst>
                                  <p:iterate type="lt">
                                    <p:tmAbs val="50"/>
                                  </p:iterate>
                                  <p:childTnLst>
                                    <p:set>
                                      <p:cBhvr>
                                        <p:cTn id="37" dur="1" fill="hold">
                                          <p:stCondLst>
                                            <p:cond delay="0"/>
                                          </p:stCondLst>
                                        </p:cTn>
                                        <p:tgtEl>
                                          <p:spTgt spid="16"/>
                                        </p:tgtEl>
                                        <p:attrNameLst>
                                          <p:attrName>style.visibility</p:attrName>
                                        </p:attrNameLst>
                                      </p:cBhvr>
                                      <p:to>
                                        <p:strVal val="visible"/>
                                      </p:to>
                                    </p:set>
                                  </p:childTnLst>
                                </p:cTn>
                              </p:par>
                            </p:childTnLst>
                          </p:cTn>
                        </p:par>
                        <p:par>
                          <p:cTn id="38" fill="hold">
                            <p:stCondLst>
                              <p:cond delay="1251"/>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childTnLst>
                          </p:cTn>
                        </p:par>
                        <p:par>
                          <p:cTn id="44" fill="hold">
                            <p:stCondLst>
                              <p:cond delay="1751"/>
                            </p:stCondLst>
                            <p:childTnLst>
                              <p:par>
                                <p:cTn id="45" presetID="22" presetClass="entr" presetSubtype="8"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par>
                          <p:cTn id="48" fill="hold">
                            <p:stCondLst>
                              <p:cond delay="2251"/>
                            </p:stCondLst>
                            <p:childTnLst>
                              <p:par>
                                <p:cTn id="49" presetID="1" presetClass="entr" presetSubtype="0" fill="hold" grpId="0" nodeType="afterEffect">
                                  <p:stCondLst>
                                    <p:cond delay="0"/>
                                  </p:stCondLst>
                                  <p:iterate type="lt">
                                    <p:tmAbs val="50"/>
                                  </p:iterate>
                                  <p:childTnLst>
                                    <p:set>
                                      <p:cBhvr>
                                        <p:cTn id="50" dur="1" fill="hold">
                                          <p:stCondLst>
                                            <p:cond delay="0"/>
                                          </p:stCondLst>
                                        </p:cTn>
                                        <p:tgtEl>
                                          <p:spTgt spid="19"/>
                                        </p:tgtEl>
                                        <p:attrNameLst>
                                          <p:attrName>style.visibility</p:attrName>
                                        </p:attrNameLst>
                                      </p:cBhvr>
                                      <p:to>
                                        <p:strVal val="visible"/>
                                      </p:to>
                                    </p:set>
                                  </p:childTnLst>
                                </p:cTn>
                              </p:par>
                            </p:childTnLst>
                          </p:cTn>
                        </p:par>
                        <p:par>
                          <p:cTn id="51" fill="hold">
                            <p:stCondLst>
                              <p:cond delay="2502"/>
                            </p:stCondLst>
                            <p:childTnLst>
                              <p:par>
                                <p:cTn id="52" presetID="53" presetClass="entr" presetSubtype="16"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p:cTn id="54" dur="500" fill="hold"/>
                                        <p:tgtEl>
                                          <p:spTgt spid="25"/>
                                        </p:tgtEl>
                                        <p:attrNameLst>
                                          <p:attrName>ppt_w</p:attrName>
                                        </p:attrNameLst>
                                      </p:cBhvr>
                                      <p:tavLst>
                                        <p:tav tm="0">
                                          <p:val>
                                            <p:fltVal val="0"/>
                                          </p:val>
                                        </p:tav>
                                        <p:tav tm="100000">
                                          <p:val>
                                            <p:strVal val="#ppt_w"/>
                                          </p:val>
                                        </p:tav>
                                      </p:tavLst>
                                    </p:anim>
                                    <p:anim calcmode="lin" valueType="num">
                                      <p:cBhvr>
                                        <p:cTn id="55" dur="500" fill="hold"/>
                                        <p:tgtEl>
                                          <p:spTgt spid="25"/>
                                        </p:tgtEl>
                                        <p:attrNameLst>
                                          <p:attrName>ppt_h</p:attrName>
                                        </p:attrNameLst>
                                      </p:cBhvr>
                                      <p:tavLst>
                                        <p:tav tm="0">
                                          <p:val>
                                            <p:fltVal val="0"/>
                                          </p:val>
                                        </p:tav>
                                        <p:tav tm="100000">
                                          <p:val>
                                            <p:strVal val="#ppt_h"/>
                                          </p:val>
                                        </p:tav>
                                      </p:tavLst>
                                    </p:anim>
                                    <p:animEffect transition="in" filter="fade">
                                      <p:cBhvr>
                                        <p:cTn id="56" dur="500"/>
                                        <p:tgtEl>
                                          <p:spTgt spid="25"/>
                                        </p:tgtEl>
                                      </p:cBhvr>
                                    </p:animEffect>
                                  </p:childTnLst>
                                </p:cTn>
                              </p:par>
                            </p:childTnLst>
                          </p:cTn>
                        </p:par>
                        <p:par>
                          <p:cTn id="57" fill="hold">
                            <p:stCondLst>
                              <p:cond delay="3002"/>
                            </p:stCondLst>
                            <p:childTnLst>
                              <p:par>
                                <p:cTn id="58" presetID="22" presetClass="entr" presetSubtype="8" fill="hold"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left)">
                                      <p:cBhvr>
                                        <p:cTn id="60" dur="500"/>
                                        <p:tgtEl>
                                          <p:spTgt spid="26"/>
                                        </p:tgtEl>
                                      </p:cBhvr>
                                    </p:animEffect>
                                  </p:childTnLst>
                                </p:cTn>
                              </p:par>
                            </p:childTnLst>
                          </p:cTn>
                        </p:par>
                        <p:par>
                          <p:cTn id="61" fill="hold">
                            <p:stCondLst>
                              <p:cond delay="3502"/>
                            </p:stCondLst>
                            <p:childTnLst>
                              <p:par>
                                <p:cTn id="62" presetID="1" presetClass="entr" presetSubtype="0" fill="hold" grpId="0" nodeType="afterEffect">
                                  <p:stCondLst>
                                    <p:cond delay="0"/>
                                  </p:stCondLst>
                                  <p:iterate type="lt">
                                    <p:tmAbs val="50"/>
                                  </p:iterate>
                                  <p:childTnLst>
                                    <p:set>
                                      <p:cBhvr>
                                        <p:cTn id="63" dur="1" fill="hold">
                                          <p:stCondLst>
                                            <p:cond delay="0"/>
                                          </p:stCondLst>
                                        </p:cTn>
                                        <p:tgtEl>
                                          <p:spTgt spid="2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500"/>
                                        <p:tgtEl>
                                          <p:spTgt spid="4"/>
                                        </p:tgtEl>
                                      </p:cBhvr>
                                    </p:animEffect>
                                    <p:set>
                                      <p:cBhvr>
                                        <p:cTn id="68" dur="1" fill="hold">
                                          <p:stCondLst>
                                            <p:cond delay="499"/>
                                          </p:stCondLst>
                                        </p:cTn>
                                        <p:tgtEl>
                                          <p:spTgt spid="4"/>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5"/>
                                        </p:tgtEl>
                                      </p:cBhvr>
                                    </p:animEffect>
                                    <p:set>
                                      <p:cBhvr>
                                        <p:cTn id="71" dur="1" fill="hold">
                                          <p:stCondLst>
                                            <p:cond delay="499"/>
                                          </p:stCondLst>
                                        </p:cTn>
                                        <p:tgtEl>
                                          <p:spTgt spid="15"/>
                                        </p:tgtEl>
                                        <p:attrNameLst>
                                          <p:attrName>style.visibility</p:attrName>
                                        </p:attrNameLst>
                                      </p:cBhvr>
                                      <p:to>
                                        <p:strVal val="hidden"/>
                                      </p:to>
                                    </p:set>
                                  </p:childTnLst>
                                </p:cTn>
                              </p:par>
                              <p:par>
                                <p:cTn id="72" presetID="10" presetClass="exit" presetSubtype="0" fill="hold" grpId="1" nodeType="withEffect">
                                  <p:stCondLst>
                                    <p:cond delay="0"/>
                                  </p:stCondLst>
                                  <p:iterate type="lt">
                                    <p:tmPct val="0"/>
                                  </p:iterate>
                                  <p:childTnLst>
                                    <p:animEffect transition="out" filter="fade">
                                      <p:cBhvr>
                                        <p:cTn id="73" dur="500"/>
                                        <p:tgtEl>
                                          <p:spTgt spid="16"/>
                                        </p:tgtEl>
                                      </p:cBhvr>
                                    </p:animEffect>
                                    <p:set>
                                      <p:cBhvr>
                                        <p:cTn id="74" dur="1" fill="hold">
                                          <p:stCondLst>
                                            <p:cond delay="499"/>
                                          </p:stCondLst>
                                        </p:cTn>
                                        <p:tgtEl>
                                          <p:spTgt spid="16"/>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17"/>
                                        </p:tgtEl>
                                      </p:cBhvr>
                                    </p:animEffect>
                                    <p:set>
                                      <p:cBhvr>
                                        <p:cTn id="77" dur="1" fill="hold">
                                          <p:stCondLst>
                                            <p:cond delay="499"/>
                                          </p:stCondLst>
                                        </p:cTn>
                                        <p:tgtEl>
                                          <p:spTgt spid="17"/>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8"/>
                                        </p:tgtEl>
                                      </p:cBhvr>
                                    </p:animEffect>
                                    <p:set>
                                      <p:cBhvr>
                                        <p:cTn id="80" dur="1" fill="hold">
                                          <p:stCondLst>
                                            <p:cond delay="499"/>
                                          </p:stCondLst>
                                        </p:cTn>
                                        <p:tgtEl>
                                          <p:spTgt spid="18"/>
                                        </p:tgtEl>
                                        <p:attrNameLst>
                                          <p:attrName>style.visibility</p:attrName>
                                        </p:attrNameLst>
                                      </p:cBhvr>
                                      <p:to>
                                        <p:strVal val="hidden"/>
                                      </p:to>
                                    </p:set>
                                  </p:childTnLst>
                                </p:cTn>
                              </p:par>
                              <p:par>
                                <p:cTn id="81" presetID="10" presetClass="exit" presetSubtype="0" fill="hold" grpId="1" nodeType="withEffect">
                                  <p:stCondLst>
                                    <p:cond delay="0"/>
                                  </p:stCondLst>
                                  <p:iterate type="lt">
                                    <p:tmPct val="0"/>
                                  </p:iterate>
                                  <p:childTnLst>
                                    <p:animEffect transition="out" filter="fade">
                                      <p:cBhvr>
                                        <p:cTn id="82" dur="500"/>
                                        <p:tgtEl>
                                          <p:spTgt spid="19"/>
                                        </p:tgtEl>
                                      </p:cBhvr>
                                    </p:animEffect>
                                    <p:set>
                                      <p:cBhvr>
                                        <p:cTn id="83" dur="1" fill="hold">
                                          <p:stCondLst>
                                            <p:cond delay="499"/>
                                          </p:stCondLst>
                                        </p:cTn>
                                        <p:tgtEl>
                                          <p:spTgt spid="19"/>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5"/>
                                        </p:tgtEl>
                                      </p:cBhvr>
                                    </p:animEffect>
                                    <p:set>
                                      <p:cBhvr>
                                        <p:cTn id="86" dur="1" fill="hold">
                                          <p:stCondLst>
                                            <p:cond delay="499"/>
                                          </p:stCondLst>
                                        </p:cTn>
                                        <p:tgtEl>
                                          <p:spTgt spid="25"/>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26"/>
                                        </p:tgtEl>
                                      </p:cBhvr>
                                    </p:animEffect>
                                    <p:set>
                                      <p:cBhvr>
                                        <p:cTn id="89" dur="1" fill="hold">
                                          <p:stCondLst>
                                            <p:cond delay="499"/>
                                          </p:stCondLst>
                                        </p:cTn>
                                        <p:tgtEl>
                                          <p:spTgt spid="26"/>
                                        </p:tgtEl>
                                        <p:attrNameLst>
                                          <p:attrName>style.visibility</p:attrName>
                                        </p:attrNameLst>
                                      </p:cBhvr>
                                      <p:to>
                                        <p:strVal val="hidden"/>
                                      </p:to>
                                    </p:set>
                                  </p:childTnLst>
                                </p:cTn>
                              </p:par>
                              <p:par>
                                <p:cTn id="90" presetID="10" presetClass="exit" presetSubtype="0" fill="hold" grpId="1" nodeType="withEffect">
                                  <p:stCondLst>
                                    <p:cond delay="0"/>
                                  </p:stCondLst>
                                  <p:iterate type="lt">
                                    <p:tmPct val="0"/>
                                  </p:iterate>
                                  <p:childTnLst>
                                    <p:animEffect transition="out" filter="fade">
                                      <p:cBhvr>
                                        <p:cTn id="91" dur="500"/>
                                        <p:tgtEl>
                                          <p:spTgt spid="27"/>
                                        </p:tgtEl>
                                      </p:cBhvr>
                                    </p:animEffect>
                                    <p:set>
                                      <p:cBhvr>
                                        <p:cTn id="92" dur="1" fill="hold">
                                          <p:stCondLst>
                                            <p:cond delay="499"/>
                                          </p:stCondLst>
                                        </p:cTn>
                                        <p:tgtEl>
                                          <p:spTgt spid="27"/>
                                        </p:tgtEl>
                                        <p:attrNameLst>
                                          <p:attrName>style.visibility</p:attrName>
                                        </p:attrNameLst>
                                      </p:cBhvr>
                                      <p:to>
                                        <p:strVal val="hidden"/>
                                      </p:to>
                                    </p:set>
                                  </p:childTnLst>
                                </p:cTn>
                              </p:par>
                            </p:childTnLst>
                          </p:cTn>
                        </p:par>
                        <p:par>
                          <p:cTn id="93" fill="hold">
                            <p:stCondLst>
                              <p:cond delay="500"/>
                            </p:stCondLst>
                            <p:childTnLst>
                              <p:par>
                                <p:cTn id="94" presetID="22" presetClass="entr" presetSubtype="1" fill="hold" nodeType="after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wipe(up)">
                                      <p:cBhvr>
                                        <p:cTn id="96" dur="500"/>
                                        <p:tgtEl>
                                          <p:spTgt spid="31"/>
                                        </p:tgtEl>
                                      </p:cBhvr>
                                    </p:animEffect>
                                  </p:childTnLst>
                                </p:cTn>
                              </p:par>
                            </p:childTnLst>
                          </p:cTn>
                        </p:par>
                        <p:par>
                          <p:cTn id="97" fill="hold">
                            <p:stCondLst>
                              <p:cond delay="1000"/>
                            </p:stCondLst>
                            <p:childTnLst>
                              <p:par>
                                <p:cTn id="98" presetID="22" presetClass="entr" presetSubtype="1" fill="hold" nodeType="after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wipe(up)">
                                      <p:cBhvr>
                                        <p:cTn id="100" dur="500"/>
                                        <p:tgtEl>
                                          <p:spTgt spid="40"/>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53"/>
                                        </p:tgtEl>
                                        <p:attrNameLst>
                                          <p:attrName>style.visibility</p:attrName>
                                        </p:attrNameLst>
                                      </p:cBhvr>
                                      <p:to>
                                        <p:strVal val="visible"/>
                                      </p:to>
                                    </p:set>
                                    <p:animEffect transition="in" filter="fade">
                                      <p:cBhvr>
                                        <p:cTn id="108" dur="500"/>
                                        <p:tgtEl>
                                          <p:spTgt spid="5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4"/>
                                        </p:tgtEl>
                                        <p:attrNameLst>
                                          <p:attrName>style.visibility</p:attrName>
                                        </p:attrNameLst>
                                      </p:cBhvr>
                                      <p:to>
                                        <p:strVal val="visible"/>
                                      </p:to>
                                    </p:set>
                                    <p:animEffect transition="in" filter="fade">
                                      <p:cBhvr>
                                        <p:cTn id="111" dur="500"/>
                                        <p:tgtEl>
                                          <p:spTgt spid="54"/>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8"/>
                                        </p:tgtEl>
                                        <p:attrNameLst>
                                          <p:attrName>style.visibility</p:attrName>
                                        </p:attrNameLst>
                                      </p:cBhvr>
                                      <p:to>
                                        <p:strVal val="visible"/>
                                      </p:to>
                                    </p:set>
                                    <p:animEffect transition="in" filter="fade">
                                      <p:cBhvr>
                                        <p:cTn id="114" dur="500"/>
                                        <p:tgtEl>
                                          <p:spTgt spid="58"/>
                                        </p:tgtEl>
                                      </p:cBhvr>
                                    </p:animEffect>
                                  </p:childTnLst>
                                </p:cTn>
                              </p:par>
                            </p:childTnLst>
                          </p:cTn>
                        </p:par>
                        <p:par>
                          <p:cTn id="115" fill="hold">
                            <p:stCondLst>
                              <p:cond delay="500"/>
                            </p:stCondLst>
                            <p:childTnLst>
                              <p:par>
                                <p:cTn id="116" presetID="42" presetClass="path" presetSubtype="0" accel="50000" decel="50000" fill="hold" grpId="1" nodeType="afterEffect">
                                  <p:stCondLst>
                                    <p:cond delay="0"/>
                                  </p:stCondLst>
                                  <p:childTnLst>
                                    <p:animMotion origin="layout" path="M -2.5E-6 1.11111E-6 L 0.12735 -0.00046 " pathEditMode="relative" rAng="0" ptsTypes="AA">
                                      <p:cBhvr>
                                        <p:cTn id="117" dur="1500" fill="hold"/>
                                        <p:tgtEl>
                                          <p:spTgt spid="54"/>
                                        </p:tgtEl>
                                        <p:attrNameLst>
                                          <p:attrName>ppt_x</p:attrName>
                                          <p:attrName>ppt_y</p:attrName>
                                        </p:attrNameLst>
                                      </p:cBhvr>
                                      <p:rCtr x="6367" y="-23"/>
                                    </p:animMotion>
                                  </p:childTnLst>
                                </p:cTn>
                              </p:par>
                              <p:par>
                                <p:cTn id="118" presetID="42" presetClass="path" presetSubtype="0" accel="50000" decel="50000" fill="hold" grpId="1" nodeType="withEffect">
                                  <p:stCondLst>
                                    <p:cond delay="0"/>
                                  </p:stCondLst>
                                  <p:childTnLst>
                                    <p:animMotion origin="layout" path="M 6.25E-7 4.81481E-6 L 0.12734 -0.00047 " pathEditMode="relative" rAng="0" ptsTypes="AA">
                                      <p:cBhvr>
                                        <p:cTn id="119" dur="1500" fill="hold"/>
                                        <p:tgtEl>
                                          <p:spTgt spid="58"/>
                                        </p:tgtEl>
                                        <p:attrNameLst>
                                          <p:attrName>ppt_x</p:attrName>
                                          <p:attrName>ppt_y</p:attrName>
                                        </p:attrNameLst>
                                      </p:cBhvr>
                                      <p:rCtr x="6367" y="-23"/>
                                    </p:animMotion>
                                  </p:childTnLst>
                                </p:cTn>
                              </p:par>
                            </p:childTnLst>
                          </p:cTn>
                        </p:par>
                        <p:par>
                          <p:cTn id="120" fill="hold">
                            <p:stCondLst>
                              <p:cond delay="2000"/>
                            </p:stCondLst>
                            <p:childTnLst>
                              <p:par>
                                <p:cTn id="121" presetID="10" presetClass="entr" presetSubtype="0" fill="hold" nodeType="afterEffect">
                                  <p:stCondLst>
                                    <p:cond delay="0"/>
                                  </p:stCondLst>
                                  <p:childTnLst>
                                    <p:set>
                                      <p:cBhvr>
                                        <p:cTn id="122" dur="1" fill="hold">
                                          <p:stCondLst>
                                            <p:cond delay="0"/>
                                          </p:stCondLst>
                                        </p:cTn>
                                        <p:tgtEl>
                                          <p:spTgt spid="55"/>
                                        </p:tgtEl>
                                        <p:attrNameLst>
                                          <p:attrName>style.visibility</p:attrName>
                                        </p:attrNameLst>
                                      </p:cBhvr>
                                      <p:to>
                                        <p:strVal val="visible"/>
                                      </p:to>
                                    </p:set>
                                    <p:animEffect transition="in" filter="fade">
                                      <p:cBhvr>
                                        <p:cTn id="123" dur="500"/>
                                        <p:tgtEl>
                                          <p:spTgt spid="55"/>
                                        </p:tgtEl>
                                      </p:cBhvr>
                                    </p:animEffect>
                                  </p:childTnLst>
                                </p:cTn>
                              </p:par>
                            </p:childTnLst>
                          </p:cTn>
                        </p:par>
                        <p:par>
                          <p:cTn id="124" fill="hold">
                            <p:stCondLst>
                              <p:cond delay="2500"/>
                            </p:stCondLst>
                            <p:childTnLst>
                              <p:par>
                                <p:cTn id="125" presetID="35" presetClass="path" presetSubtype="0" accel="50000" decel="50000" fill="hold" grpId="2" nodeType="afterEffect">
                                  <p:stCondLst>
                                    <p:cond delay="0"/>
                                  </p:stCondLst>
                                  <p:childTnLst>
                                    <p:animMotion origin="layout" path="M 0.12735 -0.00046 L -2.5E-6 1.11111E-6 " pathEditMode="relative" rAng="0" ptsTypes="AA">
                                      <p:cBhvr>
                                        <p:cTn id="126" dur="1500" fill="hold"/>
                                        <p:tgtEl>
                                          <p:spTgt spid="54"/>
                                        </p:tgtEl>
                                        <p:attrNameLst>
                                          <p:attrName>ppt_x</p:attrName>
                                          <p:attrName>ppt_y</p:attrName>
                                        </p:attrNameLst>
                                      </p:cBhvr>
                                      <p:rCtr x="-6367" y="23"/>
                                    </p:animMotion>
                                  </p:childTnLst>
                                </p:cTn>
                              </p:par>
                              <p:par>
                                <p:cTn id="127" presetID="35" presetClass="path" presetSubtype="0" accel="50000" decel="50000" fill="hold" grpId="2" nodeType="withEffect">
                                  <p:stCondLst>
                                    <p:cond delay="0"/>
                                  </p:stCondLst>
                                  <p:childTnLst>
                                    <p:animMotion origin="layout" path="M 0.12734 -0.00047 L 6.25E-7 4.81481E-6 " pathEditMode="relative" rAng="0" ptsTypes="AA">
                                      <p:cBhvr>
                                        <p:cTn id="128" dur="1500" fill="hold"/>
                                        <p:tgtEl>
                                          <p:spTgt spid="58"/>
                                        </p:tgtEl>
                                        <p:attrNameLst>
                                          <p:attrName>ppt_x</p:attrName>
                                          <p:attrName>ppt_y</p:attrName>
                                        </p:attrNameLst>
                                      </p:cBhvr>
                                      <p:rCtr x="-6367" y="23"/>
                                    </p:animMotion>
                                  </p:childTnLst>
                                </p:cTn>
                              </p:par>
                            </p:childTnLst>
                          </p:cTn>
                        </p:par>
                      </p:childTnLst>
                    </p:cTn>
                  </p:par>
                  <p:par>
                    <p:cTn id="129" fill="hold">
                      <p:stCondLst>
                        <p:cond delay="indefinite"/>
                      </p:stCondLst>
                      <p:childTnLst>
                        <p:par>
                          <p:cTn id="130" fill="hold">
                            <p:stCondLst>
                              <p:cond delay="0"/>
                            </p:stCondLst>
                            <p:childTnLst>
                              <p:par>
                                <p:cTn id="131" presetID="10" presetClass="exit" presetSubtype="0" fill="hold" nodeType="clickEffect">
                                  <p:stCondLst>
                                    <p:cond delay="0"/>
                                  </p:stCondLst>
                                  <p:childTnLst>
                                    <p:animEffect transition="out" filter="fade">
                                      <p:cBhvr>
                                        <p:cTn id="132" dur="500"/>
                                        <p:tgtEl>
                                          <p:spTgt spid="55"/>
                                        </p:tgtEl>
                                      </p:cBhvr>
                                    </p:animEffect>
                                    <p:set>
                                      <p:cBhvr>
                                        <p:cTn id="133" dur="1" fill="hold">
                                          <p:stCondLst>
                                            <p:cond delay="499"/>
                                          </p:stCondLst>
                                        </p:cTn>
                                        <p:tgtEl>
                                          <p:spTgt spid="55"/>
                                        </p:tgtEl>
                                        <p:attrNameLst>
                                          <p:attrName>style.visibility</p:attrName>
                                        </p:attrNameLst>
                                      </p:cBhvr>
                                      <p:to>
                                        <p:strVal val="hidden"/>
                                      </p:to>
                                    </p:set>
                                  </p:childTnLst>
                                </p:cTn>
                              </p:par>
                            </p:childTnLst>
                          </p:cTn>
                        </p:par>
                        <p:par>
                          <p:cTn id="134" fill="hold">
                            <p:stCondLst>
                              <p:cond delay="500"/>
                            </p:stCondLst>
                            <p:childTnLst>
                              <p:par>
                                <p:cTn id="135" presetID="63" presetClass="path" presetSubtype="0" accel="50000" decel="50000" fill="hold" grpId="4" nodeType="afterEffect">
                                  <p:stCondLst>
                                    <p:cond delay="0"/>
                                  </p:stCondLst>
                                  <p:childTnLst>
                                    <p:animMotion origin="layout" path="M 6.25E-7 4.81481E-6 L 0.02122 -0.00093 " pathEditMode="relative" rAng="0" ptsTypes="AA">
                                      <p:cBhvr>
                                        <p:cTn id="136" dur="1000" fill="hold"/>
                                        <p:tgtEl>
                                          <p:spTgt spid="58"/>
                                        </p:tgtEl>
                                        <p:attrNameLst>
                                          <p:attrName>ppt_x</p:attrName>
                                          <p:attrName>ppt_y</p:attrName>
                                        </p:attrNameLst>
                                      </p:cBhvr>
                                      <p:rCtr x="1055" y="-46"/>
                                    </p:animMotion>
                                  </p:childTnLst>
                                </p:cTn>
                              </p:par>
                            </p:childTnLst>
                          </p:cTn>
                        </p:par>
                        <p:par>
                          <p:cTn id="137" fill="hold">
                            <p:stCondLst>
                              <p:cond delay="1500"/>
                            </p:stCondLst>
                            <p:childTnLst>
                              <p:par>
                                <p:cTn id="138" presetID="10" presetClass="entr" presetSubtype="0" fill="hold" nodeType="afterEffect">
                                  <p:stCondLst>
                                    <p:cond delay="0"/>
                                  </p:stCondLst>
                                  <p:childTnLst>
                                    <p:set>
                                      <p:cBhvr>
                                        <p:cTn id="139" dur="1" fill="hold">
                                          <p:stCondLst>
                                            <p:cond delay="0"/>
                                          </p:stCondLst>
                                        </p:cTn>
                                        <p:tgtEl>
                                          <p:spTgt spid="59"/>
                                        </p:tgtEl>
                                        <p:attrNameLst>
                                          <p:attrName>style.visibility</p:attrName>
                                        </p:attrNameLst>
                                      </p:cBhvr>
                                      <p:to>
                                        <p:strVal val="visible"/>
                                      </p:to>
                                    </p:set>
                                    <p:animEffect transition="in" filter="fade">
                                      <p:cBhvr>
                                        <p:cTn id="140" dur="500"/>
                                        <p:tgtEl>
                                          <p:spTgt spid="59"/>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xit" presetSubtype="0" fill="hold" nodeType="clickEffect">
                                  <p:stCondLst>
                                    <p:cond delay="0"/>
                                  </p:stCondLst>
                                  <p:childTnLst>
                                    <p:animEffect transition="out" filter="fade">
                                      <p:cBhvr>
                                        <p:cTn id="144" dur="500"/>
                                        <p:tgtEl>
                                          <p:spTgt spid="59"/>
                                        </p:tgtEl>
                                      </p:cBhvr>
                                    </p:animEffect>
                                    <p:set>
                                      <p:cBhvr>
                                        <p:cTn id="145" dur="1" fill="hold">
                                          <p:stCondLst>
                                            <p:cond delay="499"/>
                                          </p:stCondLst>
                                        </p:cTn>
                                        <p:tgtEl>
                                          <p:spTgt spid="59"/>
                                        </p:tgtEl>
                                        <p:attrNameLst>
                                          <p:attrName>style.visibility</p:attrName>
                                        </p:attrNameLst>
                                      </p:cBhvr>
                                      <p:to>
                                        <p:strVal val="hidden"/>
                                      </p:to>
                                    </p:set>
                                  </p:childTnLst>
                                </p:cTn>
                              </p:par>
                            </p:childTnLst>
                          </p:cTn>
                        </p:par>
                        <p:par>
                          <p:cTn id="146" fill="hold">
                            <p:stCondLst>
                              <p:cond delay="500"/>
                            </p:stCondLst>
                            <p:childTnLst>
                              <p:par>
                                <p:cTn id="147" presetID="35" presetClass="path" presetSubtype="0" accel="50000" decel="50000" fill="hold" grpId="4" nodeType="afterEffect">
                                  <p:stCondLst>
                                    <p:cond delay="0"/>
                                  </p:stCondLst>
                                  <p:childTnLst>
                                    <p:animMotion origin="layout" path="M -2.5E-6 1.11111E-6 L -0.01341 0.00046 " pathEditMode="relative" rAng="0" ptsTypes="AA">
                                      <p:cBhvr>
                                        <p:cTn id="148" dur="750" fill="hold"/>
                                        <p:tgtEl>
                                          <p:spTgt spid="54"/>
                                        </p:tgtEl>
                                        <p:attrNameLst>
                                          <p:attrName>ppt_x</p:attrName>
                                          <p:attrName>ppt_y</p:attrName>
                                        </p:attrNameLst>
                                      </p:cBhvr>
                                      <p:rCtr x="-677" y="23"/>
                                    </p:animMotion>
                                  </p:childTnLst>
                                </p:cTn>
                              </p:par>
                              <p:par>
                                <p:cTn id="149" presetID="35" presetClass="path" presetSubtype="0" accel="50000" decel="50000" fill="hold" grpId="5" nodeType="withEffect">
                                  <p:stCondLst>
                                    <p:cond delay="0"/>
                                  </p:stCondLst>
                                  <p:childTnLst>
                                    <p:animMotion origin="layout" path="M 0.02123 -0.00092 L -0.01107 -0.00024 " pathEditMode="relative" rAng="0" ptsTypes="AA">
                                      <p:cBhvr>
                                        <p:cTn id="150" dur="1000" fill="hold"/>
                                        <p:tgtEl>
                                          <p:spTgt spid="58"/>
                                        </p:tgtEl>
                                        <p:attrNameLst>
                                          <p:attrName>ppt_x</p:attrName>
                                          <p:attrName>ppt_y</p:attrName>
                                        </p:attrNameLst>
                                      </p:cBhvr>
                                      <p:rCtr x="-1706" y="-93"/>
                                    </p:animMotion>
                                  </p:childTnLst>
                                </p:cTn>
                              </p:par>
                            </p:childTnLst>
                          </p:cTn>
                        </p:par>
                        <p:par>
                          <p:cTn id="151" fill="hold">
                            <p:stCondLst>
                              <p:cond delay="1500"/>
                            </p:stCondLst>
                            <p:childTnLst>
                              <p:par>
                                <p:cTn id="152" presetID="10" presetClass="entr" presetSubtype="0" fill="hold" nodeType="after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500"/>
                                        <p:tgtEl>
                                          <p:spTgt spid="59"/>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xit" presetSubtype="0" fill="hold" grpId="1" nodeType="clickEffect">
                                  <p:stCondLst>
                                    <p:cond delay="0"/>
                                  </p:stCondLst>
                                  <p:childTnLst>
                                    <p:animEffect transition="out" filter="fade">
                                      <p:cBhvr>
                                        <p:cTn id="158" dur="500"/>
                                        <p:tgtEl>
                                          <p:spTgt spid="53"/>
                                        </p:tgtEl>
                                      </p:cBhvr>
                                    </p:animEffect>
                                    <p:set>
                                      <p:cBhvr>
                                        <p:cTn id="159" dur="1" fill="hold">
                                          <p:stCondLst>
                                            <p:cond delay="499"/>
                                          </p:stCondLst>
                                        </p:cTn>
                                        <p:tgtEl>
                                          <p:spTgt spid="53"/>
                                        </p:tgtEl>
                                        <p:attrNameLst>
                                          <p:attrName>style.visibility</p:attrName>
                                        </p:attrNameLst>
                                      </p:cBhvr>
                                      <p:to>
                                        <p:strVal val="hidden"/>
                                      </p:to>
                                    </p:set>
                                  </p:childTnLst>
                                </p:cTn>
                              </p:par>
                              <p:par>
                                <p:cTn id="160" presetID="10" presetClass="exit" presetSubtype="0" fill="hold" grpId="3" nodeType="withEffect">
                                  <p:stCondLst>
                                    <p:cond delay="0"/>
                                  </p:stCondLst>
                                  <p:childTnLst>
                                    <p:animEffect transition="out" filter="fade">
                                      <p:cBhvr>
                                        <p:cTn id="161" dur="500"/>
                                        <p:tgtEl>
                                          <p:spTgt spid="54"/>
                                        </p:tgtEl>
                                      </p:cBhvr>
                                    </p:animEffect>
                                    <p:set>
                                      <p:cBhvr>
                                        <p:cTn id="162" dur="1" fill="hold">
                                          <p:stCondLst>
                                            <p:cond delay="499"/>
                                          </p:stCondLst>
                                        </p:cTn>
                                        <p:tgtEl>
                                          <p:spTgt spid="54"/>
                                        </p:tgtEl>
                                        <p:attrNameLst>
                                          <p:attrName>style.visibility</p:attrName>
                                        </p:attrNameLst>
                                      </p:cBhvr>
                                      <p:to>
                                        <p:strVal val="hidden"/>
                                      </p:to>
                                    </p:set>
                                  </p:childTnLst>
                                </p:cTn>
                              </p:par>
                              <p:par>
                                <p:cTn id="163" presetID="10" presetClass="exit" presetSubtype="0" fill="hold" grpId="3" nodeType="withEffect">
                                  <p:stCondLst>
                                    <p:cond delay="0"/>
                                  </p:stCondLst>
                                  <p:childTnLst>
                                    <p:animEffect transition="out" filter="fade">
                                      <p:cBhvr>
                                        <p:cTn id="164" dur="500"/>
                                        <p:tgtEl>
                                          <p:spTgt spid="58"/>
                                        </p:tgtEl>
                                      </p:cBhvr>
                                    </p:animEffect>
                                    <p:set>
                                      <p:cBhvr>
                                        <p:cTn id="165" dur="1" fill="hold">
                                          <p:stCondLst>
                                            <p:cond delay="499"/>
                                          </p:stCondLst>
                                        </p:cTn>
                                        <p:tgtEl>
                                          <p:spTgt spid="58"/>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500"/>
                                        <p:tgtEl>
                                          <p:spTgt spid="59"/>
                                        </p:tgtEl>
                                      </p:cBhvr>
                                    </p:animEffect>
                                    <p:set>
                                      <p:cBhvr>
                                        <p:cTn id="168" dur="1" fill="hold">
                                          <p:stCondLst>
                                            <p:cond delay="499"/>
                                          </p:stCondLst>
                                        </p:cTn>
                                        <p:tgtEl>
                                          <p:spTgt spid="59"/>
                                        </p:tgtEl>
                                        <p:attrNameLst>
                                          <p:attrName>style.visibility</p:attrName>
                                        </p:attrNameLst>
                                      </p:cBhvr>
                                      <p:to>
                                        <p:strVal val="hidden"/>
                                      </p:to>
                                    </p:set>
                                  </p:childTnLst>
                                </p:cTn>
                              </p:par>
                            </p:childTnLst>
                          </p:cTn>
                        </p:par>
                        <p:par>
                          <p:cTn id="169" fill="hold">
                            <p:stCondLst>
                              <p:cond delay="500"/>
                            </p:stCondLst>
                            <p:childTnLst>
                              <p:par>
                                <p:cTn id="170" presetID="10" presetClass="exit" presetSubtype="0" fill="hold" grpId="1" nodeType="afterEffect">
                                  <p:stCondLst>
                                    <p:cond delay="0"/>
                                  </p:stCondLst>
                                  <p:childTnLst>
                                    <p:animEffect transition="out" filter="fade">
                                      <p:cBhvr>
                                        <p:cTn id="171" dur="500"/>
                                        <p:tgtEl>
                                          <p:spTgt spid="47"/>
                                        </p:tgtEl>
                                      </p:cBhvr>
                                    </p:animEffect>
                                    <p:set>
                                      <p:cBhvr>
                                        <p:cTn id="172" dur="1" fill="hold">
                                          <p:stCondLst>
                                            <p:cond delay="499"/>
                                          </p:stCondLst>
                                        </p:cTn>
                                        <p:tgtEl>
                                          <p:spTgt spid="47"/>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iterate type="lt">
                                    <p:tmAbs val="100"/>
                                  </p:iterate>
                                  <p:childTnLst>
                                    <p:set>
                                      <p:cBhvr>
                                        <p:cTn id="176" dur="1" fill="hold">
                                          <p:stCondLst>
                                            <p:cond delay="0"/>
                                          </p:stCondLst>
                                        </p:cTn>
                                        <p:tgtEl>
                                          <p:spTgt spid="11"/>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iterate type="lt">
                                    <p:tmAbs val="100"/>
                                  </p:iterate>
                                  <p:childTnLst>
                                    <p:set>
                                      <p:cBhvr>
                                        <p:cTn id="180" dur="1" fill="hold">
                                          <p:stCondLst>
                                            <p:cond delay="0"/>
                                          </p:stCondLst>
                                        </p:cTn>
                                        <p:tgtEl>
                                          <p:spTgt spid="12"/>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53" presetClass="entr" presetSubtype="16" fill="hold" grpId="0" nodeType="clickEffect">
                                  <p:stCondLst>
                                    <p:cond delay="0"/>
                                  </p:stCondLst>
                                  <p:childTnLst>
                                    <p:set>
                                      <p:cBhvr>
                                        <p:cTn id="184" dur="1" fill="hold">
                                          <p:stCondLst>
                                            <p:cond delay="0"/>
                                          </p:stCondLst>
                                        </p:cTn>
                                        <p:tgtEl>
                                          <p:spTgt spid="62"/>
                                        </p:tgtEl>
                                        <p:attrNameLst>
                                          <p:attrName>style.visibility</p:attrName>
                                        </p:attrNameLst>
                                      </p:cBhvr>
                                      <p:to>
                                        <p:strVal val="visible"/>
                                      </p:to>
                                    </p:set>
                                    <p:anim calcmode="lin" valueType="num">
                                      <p:cBhvr>
                                        <p:cTn id="185" dur="500" fill="hold"/>
                                        <p:tgtEl>
                                          <p:spTgt spid="62"/>
                                        </p:tgtEl>
                                        <p:attrNameLst>
                                          <p:attrName>ppt_w</p:attrName>
                                        </p:attrNameLst>
                                      </p:cBhvr>
                                      <p:tavLst>
                                        <p:tav tm="0">
                                          <p:val>
                                            <p:fltVal val="0"/>
                                          </p:val>
                                        </p:tav>
                                        <p:tav tm="100000">
                                          <p:val>
                                            <p:strVal val="#ppt_w"/>
                                          </p:val>
                                        </p:tav>
                                      </p:tavLst>
                                    </p:anim>
                                    <p:anim calcmode="lin" valueType="num">
                                      <p:cBhvr>
                                        <p:cTn id="186" dur="500" fill="hold"/>
                                        <p:tgtEl>
                                          <p:spTgt spid="62"/>
                                        </p:tgtEl>
                                        <p:attrNameLst>
                                          <p:attrName>ppt_h</p:attrName>
                                        </p:attrNameLst>
                                      </p:cBhvr>
                                      <p:tavLst>
                                        <p:tav tm="0">
                                          <p:val>
                                            <p:fltVal val="0"/>
                                          </p:val>
                                        </p:tav>
                                        <p:tav tm="100000">
                                          <p:val>
                                            <p:strVal val="#ppt_h"/>
                                          </p:val>
                                        </p:tav>
                                      </p:tavLst>
                                    </p:anim>
                                    <p:animEffect transition="in" filter="fade">
                                      <p:cBhvr>
                                        <p:cTn id="187" dur="500"/>
                                        <p:tgtEl>
                                          <p:spTgt spid="62"/>
                                        </p:tgtEl>
                                      </p:cBhvr>
                                    </p:animEffect>
                                  </p:childTnLst>
                                </p:cTn>
                              </p:par>
                            </p:childTnLst>
                          </p:cTn>
                        </p:par>
                        <p:par>
                          <p:cTn id="188" fill="hold">
                            <p:stCondLst>
                              <p:cond delay="500"/>
                            </p:stCondLst>
                            <p:childTnLst>
                              <p:par>
                                <p:cTn id="189" presetID="22" presetClass="entr" presetSubtype="8" fill="hold" nodeType="afterEffect">
                                  <p:stCondLst>
                                    <p:cond delay="0"/>
                                  </p:stCondLst>
                                  <p:childTnLst>
                                    <p:set>
                                      <p:cBhvr>
                                        <p:cTn id="190" dur="1" fill="hold">
                                          <p:stCondLst>
                                            <p:cond delay="0"/>
                                          </p:stCondLst>
                                        </p:cTn>
                                        <p:tgtEl>
                                          <p:spTgt spid="63"/>
                                        </p:tgtEl>
                                        <p:attrNameLst>
                                          <p:attrName>style.visibility</p:attrName>
                                        </p:attrNameLst>
                                      </p:cBhvr>
                                      <p:to>
                                        <p:strVal val="visible"/>
                                      </p:to>
                                    </p:set>
                                    <p:animEffect transition="in" filter="wipe(left)">
                                      <p:cBhvr>
                                        <p:cTn id="191" dur="500"/>
                                        <p:tgtEl>
                                          <p:spTgt spid="63"/>
                                        </p:tgtEl>
                                      </p:cBhvr>
                                    </p:animEffect>
                                  </p:childTnLst>
                                </p:cTn>
                              </p:par>
                            </p:childTnLst>
                          </p:cTn>
                        </p:par>
                        <p:par>
                          <p:cTn id="192" fill="hold">
                            <p:stCondLst>
                              <p:cond delay="1000"/>
                            </p:stCondLst>
                            <p:childTnLst>
                              <p:par>
                                <p:cTn id="193" presetID="1" presetClass="entr" presetSubtype="0" fill="hold" grpId="0" nodeType="afterEffect">
                                  <p:stCondLst>
                                    <p:cond delay="0"/>
                                  </p:stCondLst>
                                  <p:iterate type="lt">
                                    <p:tmAbs val="50"/>
                                  </p:iterate>
                                  <p:childTnLst>
                                    <p:set>
                                      <p:cBhvr>
                                        <p:cTn id="194" dur="1" fill="hold">
                                          <p:stCondLst>
                                            <p:cond delay="0"/>
                                          </p:stCondLst>
                                        </p:cTn>
                                        <p:tgtEl>
                                          <p:spTgt spid="64"/>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0" presetClass="exit" presetSubtype="0" fill="hold" grpId="1" nodeType="clickEffect">
                                  <p:stCondLst>
                                    <p:cond delay="0"/>
                                  </p:stCondLst>
                                  <p:childTnLst>
                                    <p:animEffect transition="out" filter="fade">
                                      <p:cBhvr>
                                        <p:cTn id="198" dur="500"/>
                                        <p:tgtEl>
                                          <p:spTgt spid="62"/>
                                        </p:tgtEl>
                                      </p:cBhvr>
                                    </p:animEffect>
                                    <p:set>
                                      <p:cBhvr>
                                        <p:cTn id="199" dur="1" fill="hold">
                                          <p:stCondLst>
                                            <p:cond delay="499"/>
                                          </p:stCondLst>
                                        </p:cTn>
                                        <p:tgtEl>
                                          <p:spTgt spid="62"/>
                                        </p:tgtEl>
                                        <p:attrNameLst>
                                          <p:attrName>style.visibility</p:attrName>
                                        </p:attrNameLst>
                                      </p:cBhvr>
                                      <p:to>
                                        <p:strVal val="hidden"/>
                                      </p:to>
                                    </p:set>
                                  </p:childTnLst>
                                </p:cTn>
                              </p:par>
                              <p:par>
                                <p:cTn id="200" presetID="10" presetClass="exit" presetSubtype="0" fill="hold" nodeType="withEffect">
                                  <p:stCondLst>
                                    <p:cond delay="0"/>
                                  </p:stCondLst>
                                  <p:childTnLst>
                                    <p:animEffect transition="out" filter="fade">
                                      <p:cBhvr>
                                        <p:cTn id="201" dur="500"/>
                                        <p:tgtEl>
                                          <p:spTgt spid="63"/>
                                        </p:tgtEl>
                                      </p:cBhvr>
                                    </p:animEffect>
                                    <p:set>
                                      <p:cBhvr>
                                        <p:cTn id="202" dur="1" fill="hold">
                                          <p:stCondLst>
                                            <p:cond delay="499"/>
                                          </p:stCondLst>
                                        </p:cTn>
                                        <p:tgtEl>
                                          <p:spTgt spid="63"/>
                                        </p:tgtEl>
                                        <p:attrNameLst>
                                          <p:attrName>style.visibility</p:attrName>
                                        </p:attrNameLst>
                                      </p:cBhvr>
                                      <p:to>
                                        <p:strVal val="hidden"/>
                                      </p:to>
                                    </p:set>
                                  </p:childTnLst>
                                </p:cTn>
                              </p:par>
                              <p:par>
                                <p:cTn id="203" presetID="10" presetClass="exit" presetSubtype="0" fill="hold" grpId="1" nodeType="withEffect">
                                  <p:stCondLst>
                                    <p:cond delay="0"/>
                                  </p:stCondLst>
                                  <p:iterate type="lt">
                                    <p:tmPct val="0"/>
                                  </p:iterate>
                                  <p:childTnLst>
                                    <p:animEffect transition="out" filter="fade">
                                      <p:cBhvr>
                                        <p:cTn id="204" dur="500"/>
                                        <p:tgtEl>
                                          <p:spTgt spid="64"/>
                                        </p:tgtEl>
                                      </p:cBhvr>
                                    </p:animEffect>
                                    <p:set>
                                      <p:cBhvr>
                                        <p:cTn id="205" dur="1" fill="hold">
                                          <p:stCondLst>
                                            <p:cond delay="499"/>
                                          </p:stCondLst>
                                        </p:cTn>
                                        <p:tgtEl>
                                          <p:spTgt spid="64"/>
                                        </p:tgtEl>
                                        <p:attrNameLst>
                                          <p:attrName>style.visibility</p:attrName>
                                        </p:attrNameLst>
                                      </p:cBhvr>
                                      <p:to>
                                        <p:strVal val="hidden"/>
                                      </p:to>
                                    </p:set>
                                  </p:childTnLst>
                                </p:cTn>
                              </p:par>
                            </p:childTnLst>
                          </p:cTn>
                        </p:par>
                        <p:par>
                          <p:cTn id="206" fill="hold">
                            <p:stCondLst>
                              <p:cond delay="500"/>
                            </p:stCondLst>
                            <p:childTnLst>
                              <p:par>
                                <p:cTn id="207" presetID="53" presetClass="entr" presetSubtype="16" fill="hold" grpId="0" nodeType="afterEffect">
                                  <p:stCondLst>
                                    <p:cond delay="0"/>
                                  </p:stCondLst>
                                  <p:childTnLst>
                                    <p:set>
                                      <p:cBhvr>
                                        <p:cTn id="208" dur="1" fill="hold">
                                          <p:stCondLst>
                                            <p:cond delay="0"/>
                                          </p:stCondLst>
                                        </p:cTn>
                                        <p:tgtEl>
                                          <p:spTgt spid="68"/>
                                        </p:tgtEl>
                                        <p:attrNameLst>
                                          <p:attrName>style.visibility</p:attrName>
                                        </p:attrNameLst>
                                      </p:cBhvr>
                                      <p:to>
                                        <p:strVal val="visible"/>
                                      </p:to>
                                    </p:set>
                                    <p:anim calcmode="lin" valueType="num">
                                      <p:cBhvr>
                                        <p:cTn id="209" dur="500" fill="hold"/>
                                        <p:tgtEl>
                                          <p:spTgt spid="68"/>
                                        </p:tgtEl>
                                        <p:attrNameLst>
                                          <p:attrName>ppt_w</p:attrName>
                                        </p:attrNameLst>
                                      </p:cBhvr>
                                      <p:tavLst>
                                        <p:tav tm="0">
                                          <p:val>
                                            <p:fltVal val="0"/>
                                          </p:val>
                                        </p:tav>
                                        <p:tav tm="100000">
                                          <p:val>
                                            <p:strVal val="#ppt_w"/>
                                          </p:val>
                                        </p:tav>
                                      </p:tavLst>
                                    </p:anim>
                                    <p:anim calcmode="lin" valueType="num">
                                      <p:cBhvr>
                                        <p:cTn id="210" dur="500" fill="hold"/>
                                        <p:tgtEl>
                                          <p:spTgt spid="68"/>
                                        </p:tgtEl>
                                        <p:attrNameLst>
                                          <p:attrName>ppt_h</p:attrName>
                                        </p:attrNameLst>
                                      </p:cBhvr>
                                      <p:tavLst>
                                        <p:tav tm="0">
                                          <p:val>
                                            <p:fltVal val="0"/>
                                          </p:val>
                                        </p:tav>
                                        <p:tav tm="100000">
                                          <p:val>
                                            <p:strVal val="#ppt_h"/>
                                          </p:val>
                                        </p:tav>
                                      </p:tavLst>
                                    </p:anim>
                                    <p:animEffect transition="in" filter="fade">
                                      <p:cBhvr>
                                        <p:cTn id="211" dur="500"/>
                                        <p:tgtEl>
                                          <p:spTgt spid="68"/>
                                        </p:tgtEl>
                                      </p:cBhvr>
                                    </p:animEffect>
                                  </p:childTnLst>
                                </p:cTn>
                              </p:par>
                            </p:childTnLst>
                          </p:cTn>
                        </p:par>
                        <p:par>
                          <p:cTn id="212" fill="hold">
                            <p:stCondLst>
                              <p:cond delay="1000"/>
                            </p:stCondLst>
                            <p:childTnLst>
                              <p:par>
                                <p:cTn id="213" presetID="22" presetClass="entr" presetSubtype="2" fill="hold" nodeType="afterEffect">
                                  <p:stCondLst>
                                    <p:cond delay="0"/>
                                  </p:stCondLst>
                                  <p:childTnLst>
                                    <p:set>
                                      <p:cBhvr>
                                        <p:cTn id="214" dur="1" fill="hold">
                                          <p:stCondLst>
                                            <p:cond delay="0"/>
                                          </p:stCondLst>
                                        </p:cTn>
                                        <p:tgtEl>
                                          <p:spTgt spid="73"/>
                                        </p:tgtEl>
                                        <p:attrNameLst>
                                          <p:attrName>style.visibility</p:attrName>
                                        </p:attrNameLst>
                                      </p:cBhvr>
                                      <p:to>
                                        <p:strVal val="visible"/>
                                      </p:to>
                                    </p:set>
                                    <p:animEffect transition="in" filter="wipe(right)">
                                      <p:cBhvr>
                                        <p:cTn id="215" dur="500"/>
                                        <p:tgtEl>
                                          <p:spTgt spid="73"/>
                                        </p:tgtEl>
                                      </p:cBhvr>
                                    </p:animEffect>
                                  </p:childTnLst>
                                </p:cTn>
                              </p:par>
                            </p:childTnLst>
                          </p:cTn>
                        </p:par>
                        <p:par>
                          <p:cTn id="216" fill="hold">
                            <p:stCondLst>
                              <p:cond delay="1500"/>
                            </p:stCondLst>
                            <p:childTnLst>
                              <p:par>
                                <p:cTn id="217" presetID="1" presetClass="entr" presetSubtype="0" fill="hold" grpId="0" nodeType="afterEffect">
                                  <p:stCondLst>
                                    <p:cond delay="0"/>
                                  </p:stCondLst>
                                  <p:iterate type="lt">
                                    <p:tmAbs val="50"/>
                                  </p:iterate>
                                  <p:childTnLst>
                                    <p:set>
                                      <p:cBhvr>
                                        <p:cTn id="218" dur="1" fill="hold">
                                          <p:stCondLst>
                                            <p:cond delay="0"/>
                                          </p:stCondLst>
                                        </p:cTn>
                                        <p:tgtEl>
                                          <p:spTgt spid="70"/>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0" presetClass="exit" presetSubtype="0" fill="hold" grpId="1" nodeType="clickEffect">
                                  <p:stCondLst>
                                    <p:cond delay="0"/>
                                  </p:stCondLst>
                                  <p:childTnLst>
                                    <p:animEffect transition="out" filter="fade">
                                      <p:cBhvr>
                                        <p:cTn id="222" dur="500"/>
                                        <p:tgtEl>
                                          <p:spTgt spid="68"/>
                                        </p:tgtEl>
                                      </p:cBhvr>
                                    </p:animEffect>
                                    <p:set>
                                      <p:cBhvr>
                                        <p:cTn id="223" dur="1" fill="hold">
                                          <p:stCondLst>
                                            <p:cond delay="499"/>
                                          </p:stCondLst>
                                        </p:cTn>
                                        <p:tgtEl>
                                          <p:spTgt spid="68"/>
                                        </p:tgtEl>
                                        <p:attrNameLst>
                                          <p:attrName>style.visibility</p:attrName>
                                        </p:attrNameLst>
                                      </p:cBhvr>
                                      <p:to>
                                        <p:strVal val="hidden"/>
                                      </p:to>
                                    </p:set>
                                  </p:childTnLst>
                                </p:cTn>
                              </p:par>
                              <p:par>
                                <p:cTn id="224" presetID="10" presetClass="exit" presetSubtype="0" fill="hold" nodeType="withEffect">
                                  <p:stCondLst>
                                    <p:cond delay="0"/>
                                  </p:stCondLst>
                                  <p:childTnLst>
                                    <p:animEffect transition="out" filter="fade">
                                      <p:cBhvr>
                                        <p:cTn id="225" dur="500"/>
                                        <p:tgtEl>
                                          <p:spTgt spid="73"/>
                                        </p:tgtEl>
                                      </p:cBhvr>
                                    </p:animEffect>
                                    <p:set>
                                      <p:cBhvr>
                                        <p:cTn id="226" dur="1" fill="hold">
                                          <p:stCondLst>
                                            <p:cond delay="499"/>
                                          </p:stCondLst>
                                        </p:cTn>
                                        <p:tgtEl>
                                          <p:spTgt spid="73"/>
                                        </p:tgtEl>
                                        <p:attrNameLst>
                                          <p:attrName>style.visibility</p:attrName>
                                        </p:attrNameLst>
                                      </p:cBhvr>
                                      <p:to>
                                        <p:strVal val="hidden"/>
                                      </p:to>
                                    </p:set>
                                  </p:childTnLst>
                                </p:cTn>
                              </p:par>
                              <p:par>
                                <p:cTn id="227" presetID="10" presetClass="exit" presetSubtype="0" fill="hold" grpId="1" nodeType="withEffect">
                                  <p:stCondLst>
                                    <p:cond delay="0"/>
                                  </p:stCondLst>
                                  <p:iterate type="lt">
                                    <p:tmPct val="0"/>
                                  </p:iterate>
                                  <p:childTnLst>
                                    <p:animEffect transition="out" filter="fade">
                                      <p:cBhvr>
                                        <p:cTn id="228" dur="500"/>
                                        <p:tgtEl>
                                          <p:spTgt spid="70"/>
                                        </p:tgtEl>
                                      </p:cBhvr>
                                    </p:animEffect>
                                    <p:set>
                                      <p:cBhvr>
                                        <p:cTn id="229" dur="1" fill="hold">
                                          <p:stCondLst>
                                            <p:cond delay="499"/>
                                          </p:stCondLst>
                                        </p:cTn>
                                        <p:tgtEl>
                                          <p:spTgt spid="70"/>
                                        </p:tgtEl>
                                        <p:attrNameLst>
                                          <p:attrName>style.visibility</p:attrName>
                                        </p:attrNameLst>
                                      </p:cBhvr>
                                      <p:to>
                                        <p:strVal val="hidden"/>
                                      </p:to>
                                    </p:set>
                                  </p:childTnLst>
                                </p:cTn>
                              </p:par>
                            </p:childTnLst>
                          </p:cTn>
                        </p:par>
                      </p:childTnLst>
                    </p:cTn>
                  </p:par>
                  <p:par>
                    <p:cTn id="230" fill="hold">
                      <p:stCondLst>
                        <p:cond delay="indefinite"/>
                      </p:stCondLst>
                      <p:childTnLst>
                        <p:par>
                          <p:cTn id="231" fill="hold">
                            <p:stCondLst>
                              <p:cond delay="0"/>
                            </p:stCondLst>
                            <p:childTnLst>
                              <p:par>
                                <p:cTn id="232" presetID="1" presetClass="entr" presetSubtype="0" fill="hold" grpId="0" nodeType="clickEffect">
                                  <p:stCondLst>
                                    <p:cond delay="0"/>
                                  </p:stCondLst>
                                  <p:iterate type="lt">
                                    <p:tmAbs val="100"/>
                                  </p:iterate>
                                  <p:childTnLst>
                                    <p:set>
                                      <p:cBhvr>
                                        <p:cTn id="23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p:bldP spid="8" grpId="0"/>
      <p:bldP spid="5" grpId="0"/>
      <p:bldP spid="11" grpId="0"/>
      <p:bldP spid="12" grpId="0"/>
      <p:bldP spid="13" grpId="0" animBg="1"/>
      <p:bldP spid="4" grpId="0" animBg="1"/>
      <p:bldP spid="4" grpId="1" animBg="1"/>
      <p:bldP spid="16" grpId="0"/>
      <p:bldP spid="16" grpId="1"/>
      <p:bldP spid="17" grpId="0" animBg="1"/>
      <p:bldP spid="17" grpId="1" animBg="1"/>
      <p:bldP spid="19" grpId="0"/>
      <p:bldP spid="19" grpId="1"/>
      <p:bldP spid="25" grpId="0" animBg="1"/>
      <p:bldP spid="25" grpId="1" animBg="1"/>
      <p:bldP spid="27" grpId="0"/>
      <p:bldP spid="27" grpId="1"/>
      <p:bldP spid="47" grpId="0" animBg="1"/>
      <p:bldP spid="47" grpId="1" animBg="1"/>
      <p:bldP spid="53" grpId="0" animBg="1"/>
      <p:bldP spid="53" grpId="1" animBg="1"/>
      <p:bldP spid="54" grpId="0"/>
      <p:bldP spid="54" grpId="1"/>
      <p:bldP spid="54" grpId="2"/>
      <p:bldP spid="54" grpId="3"/>
      <p:bldP spid="54" grpId="4"/>
      <p:bldP spid="58" grpId="0"/>
      <p:bldP spid="58" grpId="1"/>
      <p:bldP spid="58" grpId="2"/>
      <p:bldP spid="58" grpId="3"/>
      <p:bldP spid="58" grpId="4"/>
      <p:bldP spid="58" grpId="5"/>
      <p:bldP spid="62" grpId="0" animBg="1"/>
      <p:bldP spid="62" grpId="1" animBg="1"/>
      <p:bldP spid="64" grpId="0"/>
      <p:bldP spid="64" grpId="1"/>
      <p:bldP spid="68" grpId="0" animBg="1"/>
      <p:bldP spid="68" grpId="1" animBg="1"/>
      <p:bldP spid="70" grpId="0"/>
      <p:bldP spid="70"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126E5-C4F9-4273-9460-45C4EBD9B6B3}"/>
              </a:ext>
            </a:extLst>
          </p:cNvPr>
          <p:cNvSpPr>
            <a:spLocks noGrp="1"/>
          </p:cNvSpPr>
          <p:nvPr>
            <p:ph type="title" idx="4294967295"/>
          </p:nvPr>
        </p:nvSpPr>
        <p:spPr>
          <a:xfrm>
            <a:off x="1265695" y="-118871"/>
            <a:ext cx="10058400" cy="917575"/>
          </a:xfrm>
        </p:spPr>
        <p:txBody>
          <a:bodyPr/>
          <a:lstStyle/>
          <a:p>
            <a:r>
              <a:rPr lang="en-US" dirty="0"/>
              <a:t>Commands</a:t>
            </a:r>
          </a:p>
        </p:txBody>
      </p:sp>
      <p:sp>
        <p:nvSpPr>
          <p:cNvPr id="4" name="Content Placeholder 3">
            <a:extLst>
              <a:ext uri="{FF2B5EF4-FFF2-40B4-BE49-F238E27FC236}">
                <a16:creationId xmlns:a16="http://schemas.microsoft.com/office/drawing/2014/main" id="{D627E346-C199-44F2-9924-9A6A17966E21}"/>
              </a:ext>
            </a:extLst>
          </p:cNvPr>
          <p:cNvSpPr txBox="1">
            <a:spLocks/>
          </p:cNvSpPr>
          <p:nvPr/>
        </p:nvSpPr>
        <p:spPr>
          <a:xfrm>
            <a:off x="1371555" y="1097892"/>
            <a:ext cx="5375790" cy="24468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100" dirty="0">
                <a:solidFill>
                  <a:schemeClr val="bg1">
                    <a:lumMod val="85000"/>
                  </a:schemeClr>
                </a:solidFill>
                <a:latin typeface="Consolas" panose="020B0609020204030204" pitchFamily="49" charset="0"/>
              </a:rPr>
              <a:t>&gt; kubectl get pods</a:t>
            </a:r>
          </a:p>
        </p:txBody>
      </p:sp>
      <p:sp>
        <p:nvSpPr>
          <p:cNvPr id="5" name="Content Placeholder 3">
            <a:extLst>
              <a:ext uri="{FF2B5EF4-FFF2-40B4-BE49-F238E27FC236}">
                <a16:creationId xmlns:a16="http://schemas.microsoft.com/office/drawing/2014/main" id="{48775F30-9A02-4473-B130-DACFCB8F83FB}"/>
              </a:ext>
            </a:extLst>
          </p:cNvPr>
          <p:cNvSpPr txBox="1">
            <a:spLocks/>
          </p:cNvSpPr>
          <p:nvPr/>
        </p:nvSpPr>
        <p:spPr>
          <a:xfrm>
            <a:off x="1369322" y="1348836"/>
            <a:ext cx="5378023" cy="339580"/>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800" dirty="0">
                <a:solidFill>
                  <a:schemeClr val="bg1">
                    <a:lumMod val="85000"/>
                  </a:schemeClr>
                </a:solidFill>
                <a:latin typeface="Consolas" panose="020B0609020204030204" pitchFamily="49" charset="0"/>
              </a:rPr>
              <a:t>NAME             READY     STATUS    RESTARTS   AGE</a:t>
            </a:r>
          </a:p>
          <a:p>
            <a:pPr>
              <a:spcBef>
                <a:spcPts val="0"/>
              </a:spcBef>
              <a:spcAft>
                <a:spcPts val="0"/>
              </a:spcAft>
            </a:pPr>
            <a:r>
              <a:rPr lang="en-US" sz="800" dirty="0" err="1">
                <a:solidFill>
                  <a:schemeClr val="bg1">
                    <a:lumMod val="85000"/>
                  </a:schemeClr>
                </a:solidFill>
                <a:latin typeface="Consolas" panose="020B0609020204030204" pitchFamily="49" charset="0"/>
              </a:rPr>
              <a:t>myapp</a:t>
            </a:r>
            <a:r>
              <a:rPr lang="en-US" sz="800" dirty="0">
                <a:solidFill>
                  <a:schemeClr val="bg1">
                    <a:lumMod val="85000"/>
                  </a:schemeClr>
                </a:solidFill>
                <a:latin typeface="Consolas" panose="020B0609020204030204" pitchFamily="49" charset="0"/>
              </a:rPr>
              <a:t>-pod        1/1       Running   0          20s</a:t>
            </a:r>
          </a:p>
        </p:txBody>
      </p:sp>
      <p:sp>
        <p:nvSpPr>
          <p:cNvPr id="6" name="Content Placeholder 3">
            <a:extLst>
              <a:ext uri="{FF2B5EF4-FFF2-40B4-BE49-F238E27FC236}">
                <a16:creationId xmlns:a16="http://schemas.microsoft.com/office/drawing/2014/main" id="{FB2ECA16-B42D-49DB-BFB4-206472E8728C}"/>
              </a:ext>
            </a:extLst>
          </p:cNvPr>
          <p:cNvSpPr txBox="1">
            <a:spLocks/>
          </p:cNvSpPr>
          <p:nvPr/>
        </p:nvSpPr>
        <p:spPr>
          <a:xfrm>
            <a:off x="1350769" y="1892785"/>
            <a:ext cx="9490462" cy="24468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100" dirty="0">
                <a:solidFill>
                  <a:schemeClr val="bg1">
                    <a:lumMod val="85000"/>
                  </a:schemeClr>
                </a:solidFill>
                <a:latin typeface="Consolas" panose="020B0609020204030204" pitchFamily="49" charset="0"/>
              </a:rPr>
              <a:t>&gt; kubectl describe pod </a:t>
            </a:r>
            <a:r>
              <a:rPr lang="en-US" sz="1100" dirty="0" err="1">
                <a:solidFill>
                  <a:schemeClr val="bg1">
                    <a:lumMod val="85000"/>
                  </a:schemeClr>
                </a:solidFill>
                <a:latin typeface="Consolas" panose="020B0609020204030204" pitchFamily="49" charset="0"/>
              </a:rPr>
              <a:t>myapp</a:t>
            </a:r>
            <a:r>
              <a:rPr lang="en-US" sz="1100" dirty="0">
                <a:solidFill>
                  <a:schemeClr val="bg1">
                    <a:lumMod val="85000"/>
                  </a:schemeClr>
                </a:solidFill>
                <a:latin typeface="Consolas" panose="020B0609020204030204" pitchFamily="49" charset="0"/>
              </a:rPr>
              <a:t>-pod</a:t>
            </a:r>
          </a:p>
        </p:txBody>
      </p:sp>
      <p:sp>
        <p:nvSpPr>
          <p:cNvPr id="7" name="Content Placeholder 3">
            <a:extLst>
              <a:ext uri="{FF2B5EF4-FFF2-40B4-BE49-F238E27FC236}">
                <a16:creationId xmlns:a16="http://schemas.microsoft.com/office/drawing/2014/main" id="{7FAC9DDE-F29B-4B80-8F4A-EC83C7462702}"/>
              </a:ext>
            </a:extLst>
          </p:cNvPr>
          <p:cNvSpPr txBox="1">
            <a:spLocks/>
          </p:cNvSpPr>
          <p:nvPr/>
        </p:nvSpPr>
        <p:spPr>
          <a:xfrm>
            <a:off x="1348941" y="2137467"/>
            <a:ext cx="9492695" cy="4081117"/>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a:spcBef>
                <a:spcPts val="0"/>
              </a:spcBef>
              <a:spcAft>
                <a:spcPts val="0"/>
              </a:spcAft>
            </a:pPr>
            <a:r>
              <a:rPr lang="en-US" sz="800" dirty="0">
                <a:solidFill>
                  <a:schemeClr val="bg1">
                    <a:lumMod val="85000"/>
                  </a:schemeClr>
                </a:solidFill>
                <a:latin typeface="Consolas" panose="020B0609020204030204" pitchFamily="49" charset="0"/>
              </a:rPr>
              <a:t>Name:         </a:t>
            </a:r>
            <a:r>
              <a:rPr lang="en-US" sz="800" dirty="0" err="1">
                <a:solidFill>
                  <a:schemeClr val="bg1">
                    <a:lumMod val="85000"/>
                  </a:schemeClr>
                </a:solidFill>
                <a:latin typeface="Consolas" panose="020B0609020204030204" pitchFamily="49" charset="0"/>
              </a:rPr>
              <a:t>myapp</a:t>
            </a:r>
            <a:r>
              <a:rPr lang="en-US" sz="800" dirty="0">
                <a:solidFill>
                  <a:schemeClr val="bg1">
                    <a:lumMod val="85000"/>
                  </a:schemeClr>
                </a:solidFill>
                <a:latin typeface="Consolas" panose="020B0609020204030204" pitchFamily="49" charset="0"/>
              </a:rPr>
              <a:t>-pod</a:t>
            </a:r>
          </a:p>
          <a:p>
            <a:pPr>
              <a:spcBef>
                <a:spcPts val="0"/>
              </a:spcBef>
              <a:spcAft>
                <a:spcPts val="0"/>
              </a:spcAft>
            </a:pPr>
            <a:r>
              <a:rPr lang="en-US" sz="800" dirty="0">
                <a:solidFill>
                  <a:schemeClr val="bg1">
                    <a:lumMod val="85000"/>
                  </a:schemeClr>
                </a:solidFill>
                <a:latin typeface="Consolas" panose="020B0609020204030204" pitchFamily="49" charset="0"/>
              </a:rPr>
              <a:t>Namespace:    default</a:t>
            </a:r>
          </a:p>
          <a:p>
            <a:pPr>
              <a:spcBef>
                <a:spcPts val="0"/>
              </a:spcBef>
              <a:spcAft>
                <a:spcPts val="0"/>
              </a:spcAft>
            </a:pPr>
            <a:r>
              <a:rPr lang="en-US" sz="800" dirty="0">
                <a:solidFill>
                  <a:schemeClr val="bg1">
                    <a:lumMod val="85000"/>
                  </a:schemeClr>
                </a:solidFill>
                <a:latin typeface="Consolas" panose="020B0609020204030204" pitchFamily="49" charset="0"/>
              </a:rPr>
              <a:t>Node:         </a:t>
            </a:r>
            <a:r>
              <a:rPr lang="en-US" sz="800" dirty="0" err="1">
                <a:solidFill>
                  <a:schemeClr val="bg1">
                    <a:lumMod val="85000"/>
                  </a:schemeClr>
                </a:solidFill>
                <a:latin typeface="Consolas" panose="020B0609020204030204" pitchFamily="49" charset="0"/>
              </a:rPr>
              <a:t>minikube</a:t>
            </a:r>
            <a:r>
              <a:rPr lang="en-US" sz="800" dirty="0">
                <a:solidFill>
                  <a:schemeClr val="bg1">
                    <a:lumMod val="85000"/>
                  </a:schemeClr>
                </a:solidFill>
                <a:latin typeface="Consolas" panose="020B0609020204030204" pitchFamily="49" charset="0"/>
              </a:rPr>
              <a:t>/192.168.99.100</a:t>
            </a:r>
          </a:p>
          <a:p>
            <a:pPr>
              <a:spcBef>
                <a:spcPts val="0"/>
              </a:spcBef>
              <a:spcAft>
                <a:spcPts val="0"/>
              </a:spcAft>
            </a:pPr>
            <a:r>
              <a:rPr lang="en-US" sz="800" dirty="0">
                <a:solidFill>
                  <a:schemeClr val="bg1">
                    <a:lumMod val="85000"/>
                  </a:schemeClr>
                </a:solidFill>
                <a:latin typeface="Consolas" panose="020B0609020204030204" pitchFamily="49" charset="0"/>
              </a:rPr>
              <a:t>Start Time:   Sat, 03 Mar 2018 14:26:14 +0800</a:t>
            </a:r>
          </a:p>
          <a:p>
            <a:pPr>
              <a:spcBef>
                <a:spcPts val="0"/>
              </a:spcBef>
              <a:spcAft>
                <a:spcPts val="0"/>
              </a:spcAft>
            </a:pPr>
            <a:r>
              <a:rPr lang="en-US" sz="800" dirty="0">
                <a:solidFill>
                  <a:schemeClr val="bg1">
                    <a:lumMod val="85000"/>
                  </a:schemeClr>
                </a:solidFill>
                <a:latin typeface="Consolas" panose="020B0609020204030204" pitchFamily="49" charset="0"/>
              </a:rPr>
              <a:t>Labels:       app=</a:t>
            </a:r>
            <a:r>
              <a:rPr lang="en-US" sz="800" dirty="0" err="1">
                <a:solidFill>
                  <a:schemeClr val="bg1">
                    <a:lumMod val="85000"/>
                  </a:schemeClr>
                </a:solidFill>
                <a:latin typeface="Consolas" panose="020B0609020204030204" pitchFamily="49" charset="0"/>
              </a:rPr>
              <a:t>myapp</a:t>
            </a:r>
            <a:endParaRPr lang="en-US" sz="800" dirty="0">
              <a:solidFill>
                <a:schemeClr val="bg1">
                  <a:lumMod val="85000"/>
                </a:schemeClr>
              </a:solidFill>
              <a:latin typeface="Consolas" panose="020B0609020204030204" pitchFamily="49" charset="0"/>
            </a:endParaRPr>
          </a:p>
          <a:p>
            <a:pPr>
              <a:spcBef>
                <a:spcPts val="0"/>
              </a:spcBef>
              <a:spcAft>
                <a:spcPts val="0"/>
              </a:spcAft>
            </a:pPr>
            <a:r>
              <a:rPr lang="en-US" sz="800" dirty="0">
                <a:solidFill>
                  <a:schemeClr val="bg1">
                    <a:lumMod val="85000"/>
                  </a:schemeClr>
                </a:solidFill>
                <a:latin typeface="Consolas" panose="020B0609020204030204" pitchFamily="49" charset="0"/>
              </a:rPr>
              <a:t>              name=</a:t>
            </a:r>
            <a:r>
              <a:rPr lang="en-US" sz="800" dirty="0" err="1">
                <a:solidFill>
                  <a:schemeClr val="bg1">
                    <a:lumMod val="85000"/>
                  </a:schemeClr>
                </a:solidFill>
                <a:latin typeface="Consolas" panose="020B0609020204030204" pitchFamily="49" charset="0"/>
              </a:rPr>
              <a:t>myapp</a:t>
            </a:r>
            <a:r>
              <a:rPr lang="en-US" sz="800" dirty="0">
                <a:solidFill>
                  <a:schemeClr val="bg1">
                    <a:lumMod val="85000"/>
                  </a:schemeClr>
                </a:solidFill>
                <a:latin typeface="Consolas" panose="020B0609020204030204" pitchFamily="49" charset="0"/>
              </a:rPr>
              <a:t>-pod</a:t>
            </a:r>
          </a:p>
          <a:p>
            <a:pPr>
              <a:spcBef>
                <a:spcPts val="0"/>
              </a:spcBef>
              <a:spcAft>
                <a:spcPts val="0"/>
              </a:spcAft>
            </a:pPr>
            <a:r>
              <a:rPr lang="en-US" sz="800" dirty="0">
                <a:solidFill>
                  <a:schemeClr val="bg1">
                    <a:lumMod val="85000"/>
                  </a:schemeClr>
                </a:solidFill>
                <a:latin typeface="Consolas" panose="020B0609020204030204" pitchFamily="49" charset="0"/>
              </a:rPr>
              <a:t>Annotations:  &lt;none&gt;</a:t>
            </a:r>
          </a:p>
          <a:p>
            <a:pPr>
              <a:spcBef>
                <a:spcPts val="0"/>
              </a:spcBef>
              <a:spcAft>
                <a:spcPts val="0"/>
              </a:spcAft>
            </a:pPr>
            <a:r>
              <a:rPr lang="en-US" sz="800" dirty="0">
                <a:solidFill>
                  <a:schemeClr val="bg1">
                    <a:lumMod val="85000"/>
                  </a:schemeClr>
                </a:solidFill>
                <a:latin typeface="Consolas" panose="020B0609020204030204" pitchFamily="49" charset="0"/>
              </a:rPr>
              <a:t>Status:       Running</a:t>
            </a:r>
          </a:p>
          <a:p>
            <a:pPr>
              <a:spcBef>
                <a:spcPts val="0"/>
              </a:spcBef>
              <a:spcAft>
                <a:spcPts val="0"/>
              </a:spcAft>
            </a:pPr>
            <a:r>
              <a:rPr lang="en-US" sz="800" dirty="0">
                <a:solidFill>
                  <a:schemeClr val="bg1">
                    <a:lumMod val="85000"/>
                  </a:schemeClr>
                </a:solidFill>
                <a:latin typeface="Consolas" panose="020B0609020204030204" pitchFamily="49" charset="0"/>
              </a:rPr>
              <a:t>IP:           10.244.0.24</a:t>
            </a:r>
          </a:p>
          <a:p>
            <a:pPr>
              <a:spcBef>
                <a:spcPts val="0"/>
              </a:spcBef>
              <a:spcAft>
                <a:spcPts val="0"/>
              </a:spcAft>
            </a:pPr>
            <a:r>
              <a:rPr lang="en-US" sz="800" dirty="0">
                <a:solidFill>
                  <a:schemeClr val="bg1">
                    <a:lumMod val="85000"/>
                  </a:schemeClr>
                </a:solidFill>
                <a:latin typeface="Consolas" panose="020B0609020204030204" pitchFamily="49" charset="0"/>
              </a:rPr>
              <a:t>Containers:</a:t>
            </a:r>
          </a:p>
          <a:p>
            <a:pPr>
              <a:spcBef>
                <a:spcPts val="0"/>
              </a:spcBef>
              <a:spcAft>
                <a:spcPts val="0"/>
              </a:spcAft>
            </a:pPr>
            <a:r>
              <a:rPr lang="en-US" sz="800" dirty="0">
                <a:solidFill>
                  <a:schemeClr val="bg1">
                    <a:lumMod val="85000"/>
                  </a:schemeClr>
                </a:solidFill>
                <a:latin typeface="Consolas" panose="020B0609020204030204" pitchFamily="49" charset="0"/>
              </a:rPr>
              <a:t>  </a:t>
            </a:r>
            <a:r>
              <a:rPr lang="en-US" sz="800" dirty="0" err="1">
                <a:solidFill>
                  <a:schemeClr val="bg1">
                    <a:lumMod val="85000"/>
                  </a:schemeClr>
                </a:solidFill>
                <a:latin typeface="Consolas" panose="020B0609020204030204" pitchFamily="49" charset="0"/>
              </a:rPr>
              <a:t>nginx</a:t>
            </a:r>
            <a:r>
              <a:rPr lang="en-US" sz="800" dirty="0">
                <a:solidFill>
                  <a:schemeClr val="bg1">
                    <a:lumMod val="85000"/>
                  </a:schemeClr>
                </a:solidFill>
                <a:latin typeface="Consolas" panose="020B0609020204030204" pitchFamily="49" charset="0"/>
              </a:rPr>
              <a:t>:</a:t>
            </a:r>
          </a:p>
          <a:p>
            <a:pPr>
              <a:spcBef>
                <a:spcPts val="0"/>
              </a:spcBef>
              <a:spcAft>
                <a:spcPts val="0"/>
              </a:spcAft>
            </a:pPr>
            <a:r>
              <a:rPr lang="en-US" sz="800" dirty="0">
                <a:solidFill>
                  <a:schemeClr val="bg1">
                    <a:lumMod val="85000"/>
                  </a:schemeClr>
                </a:solidFill>
                <a:latin typeface="Consolas" panose="020B0609020204030204" pitchFamily="49" charset="0"/>
              </a:rPr>
              <a:t>    Container ID:   docker://830bb56c8c42a86b4bb70e9c1488fae1bc38663e4918b6c2f5a783e7688b8c9d</a:t>
            </a:r>
          </a:p>
          <a:p>
            <a:pPr>
              <a:spcBef>
                <a:spcPts val="0"/>
              </a:spcBef>
              <a:spcAft>
                <a:spcPts val="0"/>
              </a:spcAft>
            </a:pPr>
            <a:r>
              <a:rPr lang="en-US" sz="800" dirty="0">
                <a:solidFill>
                  <a:schemeClr val="bg1">
                    <a:lumMod val="85000"/>
                  </a:schemeClr>
                </a:solidFill>
                <a:latin typeface="Consolas" panose="020B0609020204030204" pitchFamily="49" charset="0"/>
              </a:rPr>
              <a:t>    Image:          </a:t>
            </a:r>
            <a:r>
              <a:rPr lang="en-US" sz="800" dirty="0" err="1">
                <a:solidFill>
                  <a:schemeClr val="bg1">
                    <a:lumMod val="85000"/>
                  </a:schemeClr>
                </a:solidFill>
                <a:latin typeface="Consolas" panose="020B0609020204030204" pitchFamily="49" charset="0"/>
              </a:rPr>
              <a:t>nginx</a:t>
            </a:r>
            <a:endParaRPr lang="en-US" sz="800" dirty="0">
              <a:solidFill>
                <a:schemeClr val="bg1">
                  <a:lumMod val="85000"/>
                </a:schemeClr>
              </a:solidFill>
              <a:latin typeface="Consolas" panose="020B0609020204030204" pitchFamily="49" charset="0"/>
            </a:endParaRPr>
          </a:p>
          <a:p>
            <a:pPr>
              <a:spcBef>
                <a:spcPts val="0"/>
              </a:spcBef>
              <a:spcAft>
                <a:spcPts val="0"/>
              </a:spcAft>
            </a:pPr>
            <a:r>
              <a:rPr lang="en-US" sz="800" dirty="0">
                <a:solidFill>
                  <a:schemeClr val="bg1">
                    <a:lumMod val="85000"/>
                  </a:schemeClr>
                </a:solidFill>
                <a:latin typeface="Consolas" panose="020B0609020204030204" pitchFamily="49" charset="0"/>
              </a:rPr>
              <a:t>    Image ID:       docker-</a:t>
            </a:r>
            <a:r>
              <a:rPr lang="en-US" sz="800" dirty="0" err="1">
                <a:solidFill>
                  <a:schemeClr val="bg1">
                    <a:lumMod val="85000"/>
                  </a:schemeClr>
                </a:solidFill>
                <a:latin typeface="Consolas" panose="020B0609020204030204" pitchFamily="49" charset="0"/>
              </a:rPr>
              <a:t>pullable</a:t>
            </a:r>
            <a:r>
              <a:rPr lang="en-US" sz="800" dirty="0">
                <a:solidFill>
                  <a:schemeClr val="bg1">
                    <a:lumMod val="85000"/>
                  </a:schemeClr>
                </a:solidFill>
                <a:latin typeface="Consolas" panose="020B0609020204030204" pitchFamily="49" charset="0"/>
              </a:rPr>
              <a:t>://nginx@sha256:4771d09578c7c6a65299e110b3ee1c0a2592f5ea2618d23e4ffe7a4cab1ce5de</a:t>
            </a:r>
          </a:p>
          <a:p>
            <a:pPr>
              <a:spcBef>
                <a:spcPts val="0"/>
              </a:spcBef>
              <a:spcAft>
                <a:spcPts val="0"/>
              </a:spcAft>
            </a:pPr>
            <a:r>
              <a:rPr lang="en-US" sz="800" dirty="0">
                <a:solidFill>
                  <a:schemeClr val="bg1">
                    <a:lumMod val="85000"/>
                  </a:schemeClr>
                </a:solidFill>
                <a:latin typeface="Consolas" panose="020B0609020204030204" pitchFamily="49" charset="0"/>
              </a:rPr>
              <a:t>    Port:           &lt;none&gt;</a:t>
            </a:r>
          </a:p>
          <a:p>
            <a:pPr>
              <a:spcBef>
                <a:spcPts val="0"/>
              </a:spcBef>
              <a:spcAft>
                <a:spcPts val="0"/>
              </a:spcAft>
            </a:pPr>
            <a:r>
              <a:rPr lang="en-US" sz="800" dirty="0">
                <a:solidFill>
                  <a:schemeClr val="bg1">
                    <a:lumMod val="85000"/>
                  </a:schemeClr>
                </a:solidFill>
                <a:latin typeface="Consolas" panose="020B0609020204030204" pitchFamily="49" charset="0"/>
              </a:rPr>
              <a:t>    State:          Running</a:t>
            </a:r>
          </a:p>
          <a:p>
            <a:pPr>
              <a:spcBef>
                <a:spcPts val="0"/>
              </a:spcBef>
              <a:spcAft>
                <a:spcPts val="0"/>
              </a:spcAft>
            </a:pPr>
            <a:r>
              <a:rPr lang="en-US" sz="800" dirty="0">
                <a:solidFill>
                  <a:schemeClr val="bg1">
                    <a:lumMod val="85000"/>
                  </a:schemeClr>
                </a:solidFill>
                <a:latin typeface="Consolas" panose="020B0609020204030204" pitchFamily="49" charset="0"/>
              </a:rPr>
              <a:t>      Started:      Sat, 03 Mar 2018 14:26:21 +0800</a:t>
            </a:r>
          </a:p>
          <a:p>
            <a:pPr>
              <a:spcBef>
                <a:spcPts val="0"/>
              </a:spcBef>
              <a:spcAft>
                <a:spcPts val="0"/>
              </a:spcAft>
            </a:pPr>
            <a:r>
              <a:rPr lang="en-US" sz="800" dirty="0">
                <a:solidFill>
                  <a:schemeClr val="bg1">
                    <a:lumMod val="85000"/>
                  </a:schemeClr>
                </a:solidFill>
                <a:latin typeface="Consolas" panose="020B0609020204030204" pitchFamily="49" charset="0"/>
              </a:rPr>
              <a:t>    Ready:          True</a:t>
            </a:r>
          </a:p>
          <a:p>
            <a:pPr>
              <a:spcBef>
                <a:spcPts val="0"/>
              </a:spcBef>
              <a:spcAft>
                <a:spcPts val="0"/>
              </a:spcAft>
            </a:pPr>
            <a:r>
              <a:rPr lang="en-US" sz="800" dirty="0">
                <a:solidFill>
                  <a:schemeClr val="bg1">
                    <a:lumMod val="85000"/>
                  </a:schemeClr>
                </a:solidFill>
                <a:latin typeface="Consolas" panose="020B0609020204030204" pitchFamily="49" charset="0"/>
              </a:rPr>
              <a:t>    Restart Count:  0</a:t>
            </a:r>
          </a:p>
          <a:p>
            <a:pPr>
              <a:spcBef>
                <a:spcPts val="0"/>
              </a:spcBef>
              <a:spcAft>
                <a:spcPts val="0"/>
              </a:spcAft>
            </a:pPr>
            <a:r>
              <a:rPr lang="en-US" sz="800" dirty="0">
                <a:solidFill>
                  <a:schemeClr val="bg1">
                    <a:lumMod val="85000"/>
                  </a:schemeClr>
                </a:solidFill>
                <a:latin typeface="Consolas" panose="020B0609020204030204" pitchFamily="49" charset="0"/>
              </a:rPr>
              <a:t>    Environment:    &lt;none&gt;</a:t>
            </a:r>
          </a:p>
          <a:p>
            <a:pPr>
              <a:spcBef>
                <a:spcPts val="0"/>
              </a:spcBef>
              <a:spcAft>
                <a:spcPts val="0"/>
              </a:spcAft>
            </a:pPr>
            <a:r>
              <a:rPr lang="en-US" sz="800" dirty="0">
                <a:solidFill>
                  <a:schemeClr val="bg1">
                    <a:lumMod val="85000"/>
                  </a:schemeClr>
                </a:solidFill>
                <a:latin typeface="Consolas" panose="020B0609020204030204" pitchFamily="49" charset="0"/>
              </a:rPr>
              <a:t>    Mounts:</a:t>
            </a:r>
          </a:p>
          <a:p>
            <a:pPr>
              <a:spcBef>
                <a:spcPts val="0"/>
              </a:spcBef>
              <a:spcAft>
                <a:spcPts val="0"/>
              </a:spcAft>
            </a:pPr>
            <a:r>
              <a:rPr lang="en-US" sz="800" dirty="0">
                <a:solidFill>
                  <a:schemeClr val="bg1">
                    <a:lumMod val="85000"/>
                  </a:schemeClr>
                </a:solidFill>
                <a:latin typeface="Consolas" panose="020B0609020204030204" pitchFamily="49" charset="0"/>
              </a:rPr>
              <a:t>      /</a:t>
            </a:r>
            <a:r>
              <a:rPr lang="en-US" sz="800" dirty="0" err="1">
                <a:solidFill>
                  <a:schemeClr val="bg1">
                    <a:lumMod val="85000"/>
                  </a:schemeClr>
                </a:solidFill>
                <a:latin typeface="Consolas" panose="020B0609020204030204" pitchFamily="49" charset="0"/>
              </a:rPr>
              <a:t>var</a:t>
            </a:r>
            <a:r>
              <a:rPr lang="en-US" sz="800" dirty="0">
                <a:solidFill>
                  <a:schemeClr val="bg1">
                    <a:lumMod val="85000"/>
                  </a:schemeClr>
                </a:solidFill>
                <a:latin typeface="Consolas" panose="020B0609020204030204" pitchFamily="49" charset="0"/>
              </a:rPr>
              <a:t>/run/secrets/kubernetes.io/</a:t>
            </a:r>
            <a:r>
              <a:rPr lang="en-US" sz="800" dirty="0" err="1">
                <a:solidFill>
                  <a:schemeClr val="bg1">
                    <a:lumMod val="85000"/>
                  </a:schemeClr>
                </a:solidFill>
                <a:latin typeface="Consolas" panose="020B0609020204030204" pitchFamily="49" charset="0"/>
              </a:rPr>
              <a:t>serviceaccount</a:t>
            </a:r>
            <a:r>
              <a:rPr lang="en-US" sz="800" dirty="0">
                <a:solidFill>
                  <a:schemeClr val="bg1">
                    <a:lumMod val="85000"/>
                  </a:schemeClr>
                </a:solidFill>
                <a:latin typeface="Consolas" panose="020B0609020204030204" pitchFamily="49" charset="0"/>
              </a:rPr>
              <a:t> from default-token-x95w7 (</a:t>
            </a:r>
            <a:r>
              <a:rPr lang="en-US" sz="800" dirty="0" err="1">
                <a:solidFill>
                  <a:schemeClr val="bg1">
                    <a:lumMod val="85000"/>
                  </a:schemeClr>
                </a:solidFill>
                <a:latin typeface="Consolas" panose="020B0609020204030204" pitchFamily="49" charset="0"/>
              </a:rPr>
              <a:t>ro</a:t>
            </a:r>
            <a:r>
              <a:rPr lang="en-US" sz="800" dirty="0">
                <a:solidFill>
                  <a:schemeClr val="bg1">
                    <a:lumMod val="85000"/>
                  </a:schemeClr>
                </a:solidFill>
                <a:latin typeface="Consolas" panose="020B0609020204030204" pitchFamily="49" charset="0"/>
              </a:rPr>
              <a:t>)</a:t>
            </a:r>
          </a:p>
          <a:p>
            <a:pPr>
              <a:spcBef>
                <a:spcPts val="0"/>
              </a:spcBef>
              <a:spcAft>
                <a:spcPts val="0"/>
              </a:spcAft>
            </a:pPr>
            <a:r>
              <a:rPr lang="en-US" sz="800" dirty="0">
                <a:solidFill>
                  <a:schemeClr val="bg1">
                    <a:lumMod val="85000"/>
                  </a:schemeClr>
                </a:solidFill>
                <a:latin typeface="Consolas" panose="020B0609020204030204" pitchFamily="49" charset="0"/>
              </a:rPr>
              <a:t>Conditions:</a:t>
            </a:r>
          </a:p>
          <a:p>
            <a:pPr>
              <a:spcBef>
                <a:spcPts val="0"/>
              </a:spcBef>
              <a:spcAft>
                <a:spcPts val="0"/>
              </a:spcAft>
            </a:pPr>
            <a:r>
              <a:rPr lang="en-US" sz="800" dirty="0">
                <a:solidFill>
                  <a:schemeClr val="bg1">
                    <a:lumMod val="85000"/>
                  </a:schemeClr>
                </a:solidFill>
                <a:latin typeface="Consolas" panose="020B0609020204030204" pitchFamily="49" charset="0"/>
              </a:rPr>
              <a:t>  Type           Status</a:t>
            </a:r>
          </a:p>
          <a:p>
            <a:pPr>
              <a:spcBef>
                <a:spcPts val="0"/>
              </a:spcBef>
              <a:spcAft>
                <a:spcPts val="0"/>
              </a:spcAft>
            </a:pPr>
            <a:r>
              <a:rPr lang="en-US" sz="800" dirty="0">
                <a:solidFill>
                  <a:schemeClr val="bg1">
                    <a:lumMod val="85000"/>
                  </a:schemeClr>
                </a:solidFill>
                <a:latin typeface="Consolas" panose="020B0609020204030204" pitchFamily="49" charset="0"/>
              </a:rPr>
              <a:t>  Initialized    True</a:t>
            </a:r>
          </a:p>
          <a:p>
            <a:pPr>
              <a:spcBef>
                <a:spcPts val="0"/>
              </a:spcBef>
              <a:spcAft>
                <a:spcPts val="0"/>
              </a:spcAft>
            </a:pPr>
            <a:r>
              <a:rPr lang="en-US" sz="800" dirty="0">
                <a:solidFill>
                  <a:schemeClr val="bg1">
                    <a:lumMod val="85000"/>
                  </a:schemeClr>
                </a:solidFill>
                <a:latin typeface="Consolas" panose="020B0609020204030204" pitchFamily="49" charset="0"/>
              </a:rPr>
              <a:t>  Ready          True</a:t>
            </a:r>
          </a:p>
          <a:p>
            <a:pPr>
              <a:spcBef>
                <a:spcPts val="0"/>
              </a:spcBef>
              <a:spcAft>
                <a:spcPts val="0"/>
              </a:spcAft>
            </a:pPr>
            <a:r>
              <a:rPr lang="en-US" sz="800" dirty="0">
                <a:solidFill>
                  <a:schemeClr val="bg1">
                    <a:lumMod val="85000"/>
                  </a:schemeClr>
                </a:solidFill>
                <a:latin typeface="Consolas" panose="020B0609020204030204" pitchFamily="49" charset="0"/>
              </a:rPr>
              <a:t>  </a:t>
            </a:r>
            <a:r>
              <a:rPr lang="en-US" sz="800" dirty="0" err="1">
                <a:solidFill>
                  <a:schemeClr val="bg1">
                    <a:lumMod val="85000"/>
                  </a:schemeClr>
                </a:solidFill>
                <a:latin typeface="Consolas" panose="020B0609020204030204" pitchFamily="49" charset="0"/>
              </a:rPr>
              <a:t>PodScheduled</a:t>
            </a:r>
            <a:r>
              <a:rPr lang="en-US" sz="800" dirty="0">
                <a:solidFill>
                  <a:schemeClr val="bg1">
                    <a:lumMod val="85000"/>
                  </a:schemeClr>
                </a:solidFill>
                <a:latin typeface="Consolas" panose="020B0609020204030204" pitchFamily="49" charset="0"/>
              </a:rPr>
              <a:t>   True</a:t>
            </a:r>
          </a:p>
          <a:p>
            <a:pPr>
              <a:spcBef>
                <a:spcPts val="0"/>
              </a:spcBef>
              <a:spcAft>
                <a:spcPts val="0"/>
              </a:spcAft>
            </a:pPr>
            <a:r>
              <a:rPr lang="en-US" sz="800" dirty="0">
                <a:solidFill>
                  <a:schemeClr val="bg1">
                    <a:lumMod val="85000"/>
                  </a:schemeClr>
                </a:solidFill>
                <a:latin typeface="Consolas" panose="020B0609020204030204" pitchFamily="49" charset="0"/>
              </a:rPr>
              <a:t>Events:</a:t>
            </a:r>
          </a:p>
          <a:p>
            <a:pPr>
              <a:spcBef>
                <a:spcPts val="0"/>
              </a:spcBef>
              <a:spcAft>
                <a:spcPts val="0"/>
              </a:spcAft>
            </a:pPr>
            <a:r>
              <a:rPr lang="en-US" sz="800" dirty="0">
                <a:solidFill>
                  <a:schemeClr val="bg1">
                    <a:lumMod val="85000"/>
                  </a:schemeClr>
                </a:solidFill>
                <a:latin typeface="Consolas" panose="020B0609020204030204" pitchFamily="49" charset="0"/>
              </a:rPr>
              <a:t>  Type    Reason                 Age   From               Message</a:t>
            </a:r>
          </a:p>
          <a:p>
            <a:pPr>
              <a:spcBef>
                <a:spcPts val="0"/>
              </a:spcBef>
              <a:spcAft>
                <a:spcPts val="0"/>
              </a:spcAft>
            </a:pPr>
            <a:r>
              <a:rPr lang="en-US" sz="800" dirty="0">
                <a:solidFill>
                  <a:schemeClr val="bg1">
                    <a:lumMod val="85000"/>
                  </a:schemeClr>
                </a:solidFill>
                <a:latin typeface="Consolas" panose="020B0609020204030204" pitchFamily="49" charset="0"/>
              </a:rPr>
              <a:t>  ----    ------                 ----  ----               -------</a:t>
            </a:r>
          </a:p>
          <a:p>
            <a:pPr>
              <a:spcBef>
                <a:spcPts val="0"/>
              </a:spcBef>
              <a:spcAft>
                <a:spcPts val="0"/>
              </a:spcAft>
            </a:pPr>
            <a:r>
              <a:rPr lang="en-US" sz="800" dirty="0">
                <a:solidFill>
                  <a:schemeClr val="bg1">
                    <a:lumMod val="85000"/>
                  </a:schemeClr>
                </a:solidFill>
                <a:latin typeface="Consolas" panose="020B0609020204030204" pitchFamily="49" charset="0"/>
              </a:rPr>
              <a:t>  Normal  Scheduled              34s   default-scheduler  Successfully assigned </a:t>
            </a:r>
            <a:r>
              <a:rPr lang="en-US" sz="800" dirty="0" err="1">
                <a:solidFill>
                  <a:schemeClr val="bg1">
                    <a:lumMod val="85000"/>
                  </a:schemeClr>
                </a:solidFill>
                <a:latin typeface="Consolas" panose="020B0609020204030204" pitchFamily="49" charset="0"/>
              </a:rPr>
              <a:t>myapp</a:t>
            </a:r>
            <a:r>
              <a:rPr lang="en-US" sz="800" dirty="0">
                <a:solidFill>
                  <a:schemeClr val="bg1">
                    <a:lumMod val="85000"/>
                  </a:schemeClr>
                </a:solidFill>
                <a:latin typeface="Consolas" panose="020B0609020204030204" pitchFamily="49" charset="0"/>
              </a:rPr>
              <a:t>-pod to </a:t>
            </a:r>
            <a:r>
              <a:rPr lang="en-US" sz="800" dirty="0" err="1">
                <a:solidFill>
                  <a:schemeClr val="bg1">
                    <a:lumMod val="85000"/>
                  </a:schemeClr>
                </a:solidFill>
                <a:latin typeface="Consolas" panose="020B0609020204030204" pitchFamily="49" charset="0"/>
              </a:rPr>
              <a:t>minikube</a:t>
            </a:r>
            <a:endParaRPr lang="en-US" sz="800" dirty="0">
              <a:solidFill>
                <a:schemeClr val="bg1">
                  <a:lumMod val="85000"/>
                </a:schemeClr>
              </a:solidFill>
              <a:latin typeface="Consolas" panose="020B0609020204030204" pitchFamily="49" charset="0"/>
            </a:endParaRPr>
          </a:p>
          <a:p>
            <a:pPr>
              <a:spcBef>
                <a:spcPts val="0"/>
              </a:spcBef>
              <a:spcAft>
                <a:spcPts val="0"/>
              </a:spcAft>
            </a:pPr>
            <a:r>
              <a:rPr lang="en-US" sz="800" dirty="0">
                <a:solidFill>
                  <a:schemeClr val="bg1">
                    <a:lumMod val="85000"/>
                  </a:schemeClr>
                </a:solidFill>
                <a:latin typeface="Consolas" panose="020B0609020204030204" pitchFamily="49" charset="0"/>
              </a:rPr>
              <a:t>  Normal  </a:t>
            </a:r>
            <a:r>
              <a:rPr lang="en-US" sz="800" dirty="0" err="1">
                <a:solidFill>
                  <a:schemeClr val="bg1">
                    <a:lumMod val="85000"/>
                  </a:schemeClr>
                </a:solidFill>
                <a:latin typeface="Consolas" panose="020B0609020204030204" pitchFamily="49" charset="0"/>
              </a:rPr>
              <a:t>SuccessfulMountVolume</a:t>
            </a:r>
            <a:r>
              <a:rPr lang="en-US" sz="800" dirty="0">
                <a:solidFill>
                  <a:schemeClr val="bg1">
                    <a:lumMod val="85000"/>
                  </a:schemeClr>
                </a:solidFill>
                <a:latin typeface="Consolas" panose="020B0609020204030204" pitchFamily="49" charset="0"/>
              </a:rPr>
              <a:t>  33s   </a:t>
            </a:r>
            <a:r>
              <a:rPr lang="en-US" sz="800" dirty="0" err="1">
                <a:solidFill>
                  <a:schemeClr val="bg1">
                    <a:lumMod val="85000"/>
                  </a:schemeClr>
                </a:solidFill>
                <a:latin typeface="Consolas" panose="020B0609020204030204" pitchFamily="49" charset="0"/>
              </a:rPr>
              <a:t>kubelet</a:t>
            </a:r>
            <a:r>
              <a:rPr lang="en-US" sz="800" dirty="0">
                <a:solidFill>
                  <a:schemeClr val="bg1">
                    <a:lumMod val="85000"/>
                  </a:schemeClr>
                </a:solidFill>
                <a:latin typeface="Consolas" panose="020B0609020204030204" pitchFamily="49" charset="0"/>
              </a:rPr>
              <a:t>, </a:t>
            </a:r>
            <a:r>
              <a:rPr lang="en-US" sz="800" dirty="0" err="1">
                <a:solidFill>
                  <a:schemeClr val="bg1">
                    <a:lumMod val="85000"/>
                  </a:schemeClr>
                </a:solidFill>
                <a:latin typeface="Consolas" panose="020B0609020204030204" pitchFamily="49" charset="0"/>
              </a:rPr>
              <a:t>minikube</a:t>
            </a:r>
            <a:r>
              <a:rPr lang="en-US" sz="800" dirty="0">
                <a:solidFill>
                  <a:schemeClr val="bg1">
                    <a:lumMod val="85000"/>
                  </a:schemeClr>
                </a:solidFill>
                <a:latin typeface="Consolas" panose="020B0609020204030204" pitchFamily="49" charset="0"/>
              </a:rPr>
              <a:t>  </a:t>
            </a:r>
            <a:r>
              <a:rPr lang="en-US" sz="800" dirty="0" err="1">
                <a:solidFill>
                  <a:schemeClr val="bg1">
                    <a:lumMod val="85000"/>
                  </a:schemeClr>
                </a:solidFill>
                <a:latin typeface="Consolas" panose="020B0609020204030204" pitchFamily="49" charset="0"/>
              </a:rPr>
              <a:t>MountVolume.SetUp</a:t>
            </a:r>
            <a:r>
              <a:rPr lang="en-US" sz="800" dirty="0">
                <a:solidFill>
                  <a:schemeClr val="bg1">
                    <a:lumMod val="85000"/>
                  </a:schemeClr>
                </a:solidFill>
                <a:latin typeface="Consolas" panose="020B0609020204030204" pitchFamily="49" charset="0"/>
              </a:rPr>
              <a:t> succeeded for volume "default-token-x95w7"</a:t>
            </a:r>
          </a:p>
          <a:p>
            <a:pPr>
              <a:spcBef>
                <a:spcPts val="0"/>
              </a:spcBef>
              <a:spcAft>
                <a:spcPts val="0"/>
              </a:spcAft>
            </a:pPr>
            <a:r>
              <a:rPr lang="en-US" sz="800" dirty="0">
                <a:solidFill>
                  <a:schemeClr val="bg1">
                    <a:lumMod val="85000"/>
                  </a:schemeClr>
                </a:solidFill>
                <a:latin typeface="Consolas" panose="020B0609020204030204" pitchFamily="49" charset="0"/>
              </a:rPr>
              <a:t>  Normal  Pulling                33s   </a:t>
            </a:r>
            <a:r>
              <a:rPr lang="en-US" sz="800" dirty="0" err="1">
                <a:solidFill>
                  <a:schemeClr val="bg1">
                    <a:lumMod val="85000"/>
                  </a:schemeClr>
                </a:solidFill>
                <a:latin typeface="Consolas" panose="020B0609020204030204" pitchFamily="49" charset="0"/>
              </a:rPr>
              <a:t>kubelet</a:t>
            </a:r>
            <a:r>
              <a:rPr lang="en-US" sz="800" dirty="0">
                <a:solidFill>
                  <a:schemeClr val="bg1">
                    <a:lumMod val="85000"/>
                  </a:schemeClr>
                </a:solidFill>
                <a:latin typeface="Consolas" panose="020B0609020204030204" pitchFamily="49" charset="0"/>
              </a:rPr>
              <a:t>, </a:t>
            </a:r>
            <a:r>
              <a:rPr lang="en-US" sz="800" dirty="0" err="1">
                <a:solidFill>
                  <a:schemeClr val="bg1">
                    <a:lumMod val="85000"/>
                  </a:schemeClr>
                </a:solidFill>
                <a:latin typeface="Consolas" panose="020B0609020204030204" pitchFamily="49" charset="0"/>
              </a:rPr>
              <a:t>minikube</a:t>
            </a:r>
            <a:r>
              <a:rPr lang="en-US" sz="800" dirty="0">
                <a:solidFill>
                  <a:schemeClr val="bg1">
                    <a:lumMod val="85000"/>
                  </a:schemeClr>
                </a:solidFill>
                <a:latin typeface="Consolas" panose="020B0609020204030204" pitchFamily="49" charset="0"/>
              </a:rPr>
              <a:t>  pulling image "</a:t>
            </a:r>
            <a:r>
              <a:rPr lang="en-US" sz="800" dirty="0" err="1">
                <a:solidFill>
                  <a:schemeClr val="bg1">
                    <a:lumMod val="85000"/>
                  </a:schemeClr>
                </a:solidFill>
                <a:latin typeface="Consolas" panose="020B0609020204030204" pitchFamily="49" charset="0"/>
              </a:rPr>
              <a:t>nginx</a:t>
            </a:r>
            <a:r>
              <a:rPr lang="en-US" sz="800" dirty="0">
                <a:solidFill>
                  <a:schemeClr val="bg1">
                    <a:lumMod val="85000"/>
                  </a:schemeClr>
                </a:solidFill>
                <a:latin typeface="Consolas" panose="020B0609020204030204" pitchFamily="49" charset="0"/>
              </a:rPr>
              <a:t>"</a:t>
            </a:r>
          </a:p>
          <a:p>
            <a:pPr>
              <a:spcBef>
                <a:spcPts val="0"/>
              </a:spcBef>
              <a:spcAft>
                <a:spcPts val="0"/>
              </a:spcAft>
            </a:pPr>
            <a:r>
              <a:rPr lang="en-US" sz="800" dirty="0">
                <a:solidFill>
                  <a:schemeClr val="bg1">
                    <a:lumMod val="85000"/>
                  </a:schemeClr>
                </a:solidFill>
                <a:latin typeface="Consolas" panose="020B0609020204030204" pitchFamily="49" charset="0"/>
              </a:rPr>
              <a:t>  Normal  Pulled                 27s   </a:t>
            </a:r>
            <a:r>
              <a:rPr lang="en-US" sz="800" dirty="0" err="1">
                <a:solidFill>
                  <a:schemeClr val="bg1">
                    <a:lumMod val="85000"/>
                  </a:schemeClr>
                </a:solidFill>
                <a:latin typeface="Consolas" panose="020B0609020204030204" pitchFamily="49" charset="0"/>
              </a:rPr>
              <a:t>kubelet</a:t>
            </a:r>
            <a:r>
              <a:rPr lang="en-US" sz="800" dirty="0">
                <a:solidFill>
                  <a:schemeClr val="bg1">
                    <a:lumMod val="85000"/>
                  </a:schemeClr>
                </a:solidFill>
                <a:latin typeface="Consolas" panose="020B0609020204030204" pitchFamily="49" charset="0"/>
              </a:rPr>
              <a:t>, </a:t>
            </a:r>
            <a:r>
              <a:rPr lang="en-US" sz="800" dirty="0" err="1">
                <a:solidFill>
                  <a:schemeClr val="bg1">
                    <a:lumMod val="85000"/>
                  </a:schemeClr>
                </a:solidFill>
                <a:latin typeface="Consolas" panose="020B0609020204030204" pitchFamily="49" charset="0"/>
              </a:rPr>
              <a:t>minikube</a:t>
            </a:r>
            <a:r>
              <a:rPr lang="en-US" sz="800" dirty="0">
                <a:solidFill>
                  <a:schemeClr val="bg1">
                    <a:lumMod val="85000"/>
                  </a:schemeClr>
                </a:solidFill>
                <a:latin typeface="Consolas" panose="020B0609020204030204" pitchFamily="49" charset="0"/>
              </a:rPr>
              <a:t>  Successfully pulled image "</a:t>
            </a:r>
            <a:r>
              <a:rPr lang="en-US" sz="800" dirty="0" err="1">
                <a:solidFill>
                  <a:schemeClr val="bg1">
                    <a:lumMod val="85000"/>
                  </a:schemeClr>
                </a:solidFill>
                <a:latin typeface="Consolas" panose="020B0609020204030204" pitchFamily="49" charset="0"/>
              </a:rPr>
              <a:t>nginx</a:t>
            </a:r>
            <a:r>
              <a:rPr lang="en-US" sz="800" dirty="0">
                <a:solidFill>
                  <a:schemeClr val="bg1">
                    <a:lumMod val="85000"/>
                  </a:schemeClr>
                </a:solidFill>
                <a:latin typeface="Consolas" panose="020B0609020204030204" pitchFamily="49" charset="0"/>
              </a:rPr>
              <a:t>"</a:t>
            </a:r>
          </a:p>
          <a:p>
            <a:pPr>
              <a:spcBef>
                <a:spcPts val="0"/>
              </a:spcBef>
              <a:spcAft>
                <a:spcPts val="0"/>
              </a:spcAft>
            </a:pPr>
            <a:r>
              <a:rPr lang="en-US" sz="800" dirty="0">
                <a:solidFill>
                  <a:schemeClr val="bg1">
                    <a:lumMod val="85000"/>
                  </a:schemeClr>
                </a:solidFill>
                <a:latin typeface="Consolas" panose="020B0609020204030204" pitchFamily="49" charset="0"/>
              </a:rPr>
              <a:t>  Normal  Created                27s   </a:t>
            </a:r>
            <a:r>
              <a:rPr lang="en-US" sz="800" dirty="0" err="1">
                <a:solidFill>
                  <a:schemeClr val="bg1">
                    <a:lumMod val="85000"/>
                  </a:schemeClr>
                </a:solidFill>
                <a:latin typeface="Consolas" panose="020B0609020204030204" pitchFamily="49" charset="0"/>
              </a:rPr>
              <a:t>kubelet</a:t>
            </a:r>
            <a:r>
              <a:rPr lang="en-US" sz="800" dirty="0">
                <a:solidFill>
                  <a:schemeClr val="bg1">
                    <a:lumMod val="85000"/>
                  </a:schemeClr>
                </a:solidFill>
                <a:latin typeface="Consolas" panose="020B0609020204030204" pitchFamily="49" charset="0"/>
              </a:rPr>
              <a:t>, </a:t>
            </a:r>
            <a:r>
              <a:rPr lang="en-US" sz="800" dirty="0" err="1">
                <a:solidFill>
                  <a:schemeClr val="bg1">
                    <a:lumMod val="85000"/>
                  </a:schemeClr>
                </a:solidFill>
                <a:latin typeface="Consolas" panose="020B0609020204030204" pitchFamily="49" charset="0"/>
              </a:rPr>
              <a:t>minikube</a:t>
            </a:r>
            <a:r>
              <a:rPr lang="en-US" sz="800" dirty="0">
                <a:solidFill>
                  <a:schemeClr val="bg1">
                    <a:lumMod val="85000"/>
                  </a:schemeClr>
                </a:solidFill>
                <a:latin typeface="Consolas" panose="020B0609020204030204" pitchFamily="49" charset="0"/>
              </a:rPr>
              <a:t>  Created container</a:t>
            </a:r>
          </a:p>
          <a:p>
            <a:pPr>
              <a:spcBef>
                <a:spcPts val="0"/>
              </a:spcBef>
              <a:spcAft>
                <a:spcPts val="0"/>
              </a:spcAft>
            </a:pPr>
            <a:r>
              <a:rPr lang="en-US" sz="800" dirty="0">
                <a:solidFill>
                  <a:schemeClr val="bg1">
                    <a:lumMod val="85000"/>
                  </a:schemeClr>
                </a:solidFill>
                <a:latin typeface="Consolas" panose="020B0609020204030204" pitchFamily="49" charset="0"/>
              </a:rPr>
              <a:t>  Normal  Started                27s   </a:t>
            </a:r>
            <a:r>
              <a:rPr lang="en-US" sz="800" dirty="0" err="1">
                <a:solidFill>
                  <a:schemeClr val="bg1">
                    <a:lumMod val="85000"/>
                  </a:schemeClr>
                </a:solidFill>
                <a:latin typeface="Consolas" panose="020B0609020204030204" pitchFamily="49" charset="0"/>
              </a:rPr>
              <a:t>kubelet</a:t>
            </a:r>
            <a:r>
              <a:rPr lang="en-US" sz="800" dirty="0">
                <a:solidFill>
                  <a:schemeClr val="bg1">
                    <a:lumMod val="85000"/>
                  </a:schemeClr>
                </a:solidFill>
                <a:latin typeface="Consolas" panose="020B0609020204030204" pitchFamily="49" charset="0"/>
              </a:rPr>
              <a:t>, </a:t>
            </a:r>
            <a:r>
              <a:rPr lang="en-US" sz="800" dirty="0" err="1">
                <a:solidFill>
                  <a:schemeClr val="bg1">
                    <a:lumMod val="85000"/>
                  </a:schemeClr>
                </a:solidFill>
                <a:latin typeface="Consolas" panose="020B0609020204030204" pitchFamily="49" charset="0"/>
              </a:rPr>
              <a:t>minikube</a:t>
            </a:r>
            <a:r>
              <a:rPr lang="en-US" sz="800" dirty="0">
                <a:solidFill>
                  <a:schemeClr val="bg1">
                    <a:lumMod val="85000"/>
                  </a:schemeClr>
                </a:solidFill>
                <a:latin typeface="Consolas" panose="020B0609020204030204" pitchFamily="49" charset="0"/>
              </a:rPr>
              <a:t>  Started container</a:t>
            </a:r>
          </a:p>
        </p:txBody>
      </p:sp>
    </p:spTree>
    <p:extLst>
      <p:ext uri="{BB962C8B-B14F-4D97-AF65-F5344CB8AC3E}">
        <p14:creationId xmlns:p14="http://schemas.microsoft.com/office/powerpoint/2010/main" val="2953225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401"/>
                            </p:stCondLst>
                            <p:childTnLst>
                              <p:par>
                                <p:cTn id="8" presetID="22" presetClass="entr" presetSubtype="1"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3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100"/>
                                  </p:iterate>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2701"/>
                            </p:stCondLst>
                            <p:childTnLst>
                              <p:par>
                                <p:cTn id="16" presetID="22" presetClass="entr" presetSubtype="1"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240A2FC-E2C3-458D-96B4-5DF9028D93A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41">
            <a:extLst>
              <a:ext uri="{FF2B5EF4-FFF2-40B4-BE49-F238E27FC236}">
                <a16:creationId xmlns:a16="http://schemas.microsoft.com/office/drawing/2014/main" id="{5F097929-F3D6-4D1F-8AFC-CF348171A9E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4" name="Straight Connector 43">
            <a:extLst>
              <a:ext uri="{FF2B5EF4-FFF2-40B4-BE49-F238E27FC236}">
                <a16:creationId xmlns:a16="http://schemas.microsoft.com/office/drawing/2014/main" id="{43074C91-9045-414B-B5F9-567DAE3EED2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33428ACC-71EC-4171-9527-10983BA6B41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8967BEA-EA6A-4FF1-94E2-B010B61A36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2B9BBBC4-97A3-47D2-BFFE-A68530CDB9D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2" name="Straight Connector 51">
            <a:extLst>
              <a:ext uri="{FF2B5EF4-FFF2-40B4-BE49-F238E27FC236}">
                <a16:creationId xmlns:a16="http://schemas.microsoft.com/office/drawing/2014/main" id="{BA22713B-ABB6-4391-97F9-0449A2B9B66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D155AA0-1695-49A2-8DD3-2A340C4D2830}"/>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Demo</a:t>
            </a:r>
          </a:p>
        </p:txBody>
      </p:sp>
      <p:sp>
        <p:nvSpPr>
          <p:cNvPr id="28" name="Title 4">
            <a:extLst>
              <a:ext uri="{FF2B5EF4-FFF2-40B4-BE49-F238E27FC236}">
                <a16:creationId xmlns:a16="http://schemas.microsoft.com/office/drawing/2014/main" id="{28EB08AB-CBFC-48E7-8494-97B57439C862}"/>
              </a:ext>
            </a:extLst>
          </p:cNvPr>
          <p:cNvSpPr txBox="1">
            <a:spLocks/>
          </p:cNvSpPr>
          <p:nvPr/>
        </p:nvSpPr>
        <p:spPr>
          <a:xfrm>
            <a:off x="8037125" y="4244372"/>
            <a:ext cx="2509152" cy="6186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50" normalizeH="0" baseline="0" noProof="0" dirty="0">
                <a:ln>
                  <a:noFill/>
                </a:ln>
                <a:solidFill>
                  <a:prstClr val="black">
                    <a:lumMod val="75000"/>
                    <a:lumOff val="25000"/>
                  </a:prstClr>
                </a:solidFill>
                <a:effectLst/>
                <a:uLnTx/>
                <a:uFillTx/>
                <a:latin typeface="Calibri Light" panose="020F0302020204030204"/>
                <a:ea typeface="+mj-ea"/>
                <a:cs typeface="+mj-cs"/>
              </a:rPr>
              <a:t>POD Using YAML</a:t>
            </a:r>
          </a:p>
        </p:txBody>
      </p:sp>
      <p:pic>
        <p:nvPicPr>
          <p:cNvPr id="4" name="Picture 3" descr="A close up of a logo&#10;&#10;Description generated with very high confidence">
            <a:extLst>
              <a:ext uri="{FF2B5EF4-FFF2-40B4-BE49-F238E27FC236}">
                <a16:creationId xmlns:a16="http://schemas.microsoft.com/office/drawing/2014/main" id="{157F40E2-E0E6-4115-9E36-EE1EB00DED4E}"/>
              </a:ext>
            </a:extLst>
          </p:cNvPr>
          <p:cNvPicPr>
            <a:picLocks noChangeAspect="1"/>
          </p:cNvPicPr>
          <p:nvPr/>
        </p:nvPicPr>
        <p:blipFill>
          <a:blip r:embed="rId3"/>
          <a:stretch>
            <a:fillRect/>
          </a:stretch>
        </p:blipFill>
        <p:spPr>
          <a:xfrm>
            <a:off x="1128077" y="302258"/>
            <a:ext cx="5729800" cy="5729800"/>
          </a:xfrm>
          <a:prstGeom prst="rect">
            <a:avLst/>
          </a:prstGeom>
        </p:spPr>
      </p:pic>
    </p:spTree>
    <p:extLst>
      <p:ext uri="{BB962C8B-B14F-4D97-AF65-F5344CB8AC3E}">
        <p14:creationId xmlns:p14="http://schemas.microsoft.com/office/powerpoint/2010/main" val="729915512"/>
      </p:ext>
    </p:extLst>
  </p:cSld>
  <p:clrMapOvr>
    <a:masterClrMapping/>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55AA0-1695-49A2-8DD3-2A340C4D2830}"/>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dirty="0">
                <a:solidFill>
                  <a:schemeClr val="tx1">
                    <a:lumMod val="85000"/>
                    <a:lumOff val="15000"/>
                  </a:schemeClr>
                </a:solidFill>
              </a:rPr>
              <a:t>Tips &amp; Tricks</a:t>
            </a:r>
          </a:p>
        </p:txBody>
      </p:sp>
      <p:sp>
        <p:nvSpPr>
          <p:cNvPr id="28" name="Title 4">
            <a:extLst>
              <a:ext uri="{FF2B5EF4-FFF2-40B4-BE49-F238E27FC236}">
                <a16:creationId xmlns:a16="http://schemas.microsoft.com/office/drawing/2014/main" id="{28EB08AB-CBFC-48E7-8494-97B57439C862}"/>
              </a:ext>
            </a:extLst>
          </p:cNvPr>
          <p:cNvSpPr txBox="1">
            <a:spLocks/>
          </p:cNvSpPr>
          <p:nvPr/>
        </p:nvSpPr>
        <p:spPr>
          <a:xfrm>
            <a:off x="8037125" y="4244372"/>
            <a:ext cx="2509152" cy="6186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50" normalizeH="0" baseline="0" noProof="0" dirty="0">
                <a:ln>
                  <a:noFill/>
                </a:ln>
                <a:solidFill>
                  <a:prstClr val="black">
                    <a:lumMod val="75000"/>
                    <a:lumOff val="25000"/>
                  </a:prstClr>
                </a:solidFill>
                <a:effectLst/>
                <a:uLnTx/>
                <a:uFillTx/>
                <a:latin typeface="Calibri Light" panose="020F0302020204030204"/>
                <a:ea typeface="+mj-ea"/>
                <a:cs typeface="+mj-cs"/>
              </a:rPr>
              <a:t>Working YAML Files</a:t>
            </a:r>
          </a:p>
        </p:txBody>
      </p:sp>
      <p:pic>
        <p:nvPicPr>
          <p:cNvPr id="5" name="Picture 4" descr="A close up of a logo&#10;&#10;Description generated with very high confidence">
            <a:extLst>
              <a:ext uri="{FF2B5EF4-FFF2-40B4-BE49-F238E27FC236}">
                <a16:creationId xmlns:a16="http://schemas.microsoft.com/office/drawing/2014/main" id="{FA5FA13E-4DF7-47CA-A651-11AADA236A64}"/>
              </a:ext>
            </a:extLst>
          </p:cNvPr>
          <p:cNvPicPr>
            <a:picLocks noChangeAspect="1"/>
          </p:cNvPicPr>
          <p:nvPr/>
        </p:nvPicPr>
        <p:blipFill>
          <a:blip r:embed="rId3"/>
          <a:stretch>
            <a:fillRect/>
          </a:stretch>
        </p:blipFill>
        <p:spPr>
          <a:xfrm>
            <a:off x="621891" y="0"/>
            <a:ext cx="6858000" cy="6858000"/>
          </a:xfrm>
          <a:prstGeom prst="rect">
            <a:avLst/>
          </a:prstGeom>
        </p:spPr>
      </p:pic>
    </p:spTree>
    <p:extLst>
      <p:ext uri="{BB962C8B-B14F-4D97-AF65-F5344CB8AC3E}">
        <p14:creationId xmlns:p14="http://schemas.microsoft.com/office/powerpoint/2010/main" val="4211707179"/>
      </p:ext>
    </p:extLst>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AE721D-C681-44C5-A336-1EDD17DD7342}"/>
              </a:ext>
            </a:extLst>
          </p:cNvPr>
          <p:cNvSpPr>
            <a:spLocks noGrp="1"/>
          </p:cNvSpPr>
          <p:nvPr>
            <p:ph type="title"/>
          </p:nvPr>
        </p:nvSpPr>
        <p:spPr/>
        <p:txBody>
          <a:bodyPr/>
          <a:lstStyle/>
          <a:p>
            <a:r>
              <a:rPr lang="en-US" dirty="0"/>
              <a:t>Coding</a:t>
            </a:r>
            <a:br>
              <a:rPr lang="en-US" dirty="0"/>
            </a:br>
            <a:r>
              <a:rPr lang="en-US" dirty="0"/>
              <a:t>Exercises</a:t>
            </a:r>
          </a:p>
        </p:txBody>
      </p:sp>
      <p:sp>
        <p:nvSpPr>
          <p:cNvPr id="7" name="Rectangle 6">
            <a:extLst>
              <a:ext uri="{FF2B5EF4-FFF2-40B4-BE49-F238E27FC236}">
                <a16:creationId xmlns:a16="http://schemas.microsoft.com/office/drawing/2014/main" id="{0CB1A797-FA7E-4BBC-B1C6-EDD3B1364D2F}"/>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8C0FF8B-CD91-48C9-8992-9DF884C1DC83}"/>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logo&#10;&#10;Description generated with very high confidence">
            <a:extLst>
              <a:ext uri="{FF2B5EF4-FFF2-40B4-BE49-F238E27FC236}">
                <a16:creationId xmlns:a16="http://schemas.microsoft.com/office/drawing/2014/main" id="{77A9B48D-9C26-4AEC-BB81-037F6B57E378}"/>
              </a:ext>
            </a:extLst>
          </p:cNvPr>
          <p:cNvPicPr>
            <a:picLocks noChangeAspect="1"/>
          </p:cNvPicPr>
          <p:nvPr/>
        </p:nvPicPr>
        <p:blipFill>
          <a:blip r:embed="rId3"/>
          <a:stretch>
            <a:fillRect/>
          </a:stretch>
        </p:blipFill>
        <p:spPr>
          <a:xfrm>
            <a:off x="4988560" y="0"/>
            <a:ext cx="6858000" cy="6858000"/>
          </a:xfrm>
          <a:prstGeom prst="rect">
            <a:avLst/>
          </a:prstGeom>
        </p:spPr>
      </p:pic>
      <p:sp>
        <p:nvSpPr>
          <p:cNvPr id="10" name="TextBox 9">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Tree>
    <p:extLst>
      <p:ext uri="{BB962C8B-B14F-4D97-AF65-F5344CB8AC3E}">
        <p14:creationId xmlns:p14="http://schemas.microsoft.com/office/powerpoint/2010/main" val="5577775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5A4C6-F545-410C-8286-561123BAF21F}"/>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51623507-D8E3-4DC7-90C3-F40CE95A6215}"/>
              </a:ext>
            </a:extLst>
          </p:cNvPr>
          <p:cNvSpPr>
            <a:spLocks noGrp="1"/>
          </p:cNvSpPr>
          <p:nvPr>
            <p:ph idx="1"/>
          </p:nvPr>
        </p:nvSpPr>
        <p:spPr/>
        <p:txBody>
          <a:bodyPr/>
          <a:lstStyle/>
          <a:p>
            <a:r>
              <a:rPr lang="en-US" dirty="0"/>
              <a:t>Link to Versions and Groups - </a:t>
            </a:r>
            <a:r>
              <a:rPr lang="en-US" dirty="0">
                <a:hlinkClick r:id="rId2"/>
              </a:rPr>
              <a:t>https://kubernetes.io/docs/reference/generated/kubernetes-api/v1.9/#replicaset-v1-apps</a:t>
            </a:r>
            <a:endParaRPr lang="en-US" dirty="0"/>
          </a:p>
          <a:p>
            <a:endParaRPr lang="en-US" dirty="0"/>
          </a:p>
          <a:p>
            <a:r>
              <a:rPr lang="en-US" dirty="0">
                <a:hlinkClick r:id="rId3"/>
              </a:rPr>
              <a:t>https://plugins.jetbrains.com/plugin/9354-kubernetes-and-openshift-resource-support</a:t>
            </a:r>
            <a:endParaRPr lang="en-US" dirty="0"/>
          </a:p>
          <a:p>
            <a:endParaRPr lang="en-US" dirty="0"/>
          </a:p>
          <a:p>
            <a:r>
              <a:rPr lang="en-US" dirty="0"/>
              <a:t>For Pods: https://kubernetes.io/docs/reference/generated/kubernetes-api/v1.11/#pod-v1-core</a:t>
            </a:r>
          </a:p>
          <a:p>
            <a:endParaRPr lang="en-US" dirty="0"/>
          </a:p>
          <a:p>
            <a:endParaRPr lang="en-US" dirty="0"/>
          </a:p>
        </p:txBody>
      </p:sp>
    </p:spTree>
    <p:extLst>
      <p:ext uri="{BB962C8B-B14F-4D97-AF65-F5344CB8AC3E}">
        <p14:creationId xmlns:p14="http://schemas.microsoft.com/office/powerpoint/2010/main" val="7891761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E6AB-63AD-4DCE-876B-3D39DB88BCF5}"/>
              </a:ext>
            </a:extLst>
          </p:cNvPr>
          <p:cNvSpPr>
            <a:spLocks noGrp="1"/>
          </p:cNvSpPr>
          <p:nvPr>
            <p:ph type="title"/>
          </p:nvPr>
        </p:nvSpPr>
        <p:spPr/>
        <p:txBody>
          <a:bodyPr/>
          <a:lstStyle/>
          <a:p>
            <a:r>
              <a:rPr lang="en-US" dirty="0"/>
              <a:t>Replication Controller</a:t>
            </a:r>
          </a:p>
        </p:txBody>
      </p:sp>
      <p:pic>
        <p:nvPicPr>
          <p:cNvPr id="6" name="Picture 5" descr="A close up of a logo&#10;&#10;Description generated with very high confidence">
            <a:extLst>
              <a:ext uri="{FF2B5EF4-FFF2-40B4-BE49-F238E27FC236}">
                <a16:creationId xmlns:a16="http://schemas.microsoft.com/office/drawing/2014/main" id="{93A369D3-7C78-493F-83F6-C604D6032EF3}"/>
              </a:ext>
            </a:extLst>
          </p:cNvPr>
          <p:cNvPicPr>
            <a:picLocks noChangeAspect="1"/>
          </p:cNvPicPr>
          <p:nvPr/>
        </p:nvPicPr>
        <p:blipFill>
          <a:blip r:embed="rId3"/>
          <a:stretch>
            <a:fillRect/>
          </a:stretch>
        </p:blipFill>
        <p:spPr>
          <a:xfrm>
            <a:off x="6439729" y="853440"/>
            <a:ext cx="3200400" cy="3200400"/>
          </a:xfrm>
          <a:prstGeom prst="rect">
            <a:avLst/>
          </a:prstGeom>
        </p:spPr>
      </p:pic>
      <p:pic>
        <p:nvPicPr>
          <p:cNvPr id="7" name="Picture 6" descr="A close up of a logo&#10;&#10;Description generated with very high confidence">
            <a:extLst>
              <a:ext uri="{FF2B5EF4-FFF2-40B4-BE49-F238E27FC236}">
                <a16:creationId xmlns:a16="http://schemas.microsoft.com/office/drawing/2014/main" id="{D464860A-9BFC-4692-A41E-AB431AD3D701}"/>
              </a:ext>
            </a:extLst>
          </p:cNvPr>
          <p:cNvPicPr>
            <a:picLocks noChangeAspect="1"/>
          </p:cNvPicPr>
          <p:nvPr/>
        </p:nvPicPr>
        <p:blipFill>
          <a:blip r:embed="rId3"/>
          <a:stretch>
            <a:fillRect/>
          </a:stretch>
        </p:blipFill>
        <p:spPr>
          <a:xfrm>
            <a:off x="5852055" y="2072557"/>
            <a:ext cx="3200400" cy="3200400"/>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0D3DAB78-1813-466E-9F86-518BEB9AA050}"/>
              </a:ext>
            </a:extLst>
          </p:cNvPr>
          <p:cNvPicPr>
            <a:picLocks noChangeAspect="1"/>
          </p:cNvPicPr>
          <p:nvPr/>
        </p:nvPicPr>
        <p:blipFill>
          <a:blip r:embed="rId3"/>
          <a:stretch>
            <a:fillRect/>
          </a:stretch>
        </p:blipFill>
        <p:spPr>
          <a:xfrm>
            <a:off x="7406678" y="2055568"/>
            <a:ext cx="3200400" cy="3200400"/>
          </a:xfrm>
          <a:prstGeom prst="rect">
            <a:avLst/>
          </a:prstGeom>
        </p:spPr>
      </p:pic>
      <p:sp>
        <p:nvSpPr>
          <p:cNvPr id="9" name="Rectangle 8">
            <a:extLst>
              <a:ext uri="{FF2B5EF4-FFF2-40B4-BE49-F238E27FC236}">
                <a16:creationId xmlns:a16="http://schemas.microsoft.com/office/drawing/2014/main" id="{6B360B73-BD24-4694-AF87-E2AD79ABB69D}"/>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DBD2E27-51F1-44E1-BA3E-0678DCE323C8}"/>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Tree>
    <p:extLst>
      <p:ext uri="{BB962C8B-B14F-4D97-AF65-F5344CB8AC3E}">
        <p14:creationId xmlns:p14="http://schemas.microsoft.com/office/powerpoint/2010/main" val="27178351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AD9F8D7-F919-4C56-B8E6-8FC42B4AD07D}"/>
              </a:ext>
            </a:extLst>
          </p:cNvPr>
          <p:cNvSpPr/>
          <p:nvPr/>
        </p:nvSpPr>
        <p:spPr>
          <a:xfrm>
            <a:off x="6895939" y="3166062"/>
            <a:ext cx="1822235" cy="2180812"/>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400" b="1" dirty="0">
                <a:solidFill>
                  <a:schemeClr val="bg1"/>
                </a:solidFill>
                <a:effectLst>
                  <a:glow rad="228600">
                    <a:schemeClr val="accent2">
                      <a:satMod val="175000"/>
                      <a:alpha val="40000"/>
                    </a:schemeClr>
                  </a:glow>
                </a:effectLst>
              </a:rPr>
              <a:t>Node</a:t>
            </a:r>
          </a:p>
        </p:txBody>
      </p:sp>
      <p:sp>
        <p:nvSpPr>
          <p:cNvPr id="46" name="Rectangle 45">
            <a:extLst>
              <a:ext uri="{FF2B5EF4-FFF2-40B4-BE49-F238E27FC236}">
                <a16:creationId xmlns:a16="http://schemas.microsoft.com/office/drawing/2014/main" id="{21A992BA-95D4-4DC5-B393-5725F6B4E2E1}"/>
              </a:ext>
            </a:extLst>
          </p:cNvPr>
          <p:cNvSpPr/>
          <p:nvPr/>
        </p:nvSpPr>
        <p:spPr>
          <a:xfrm>
            <a:off x="6999801" y="3205045"/>
            <a:ext cx="1567403" cy="1456952"/>
          </a:xfrm>
          <a:prstGeom prst="rect">
            <a:avLst/>
          </a:prstGeom>
          <a:solidFill>
            <a:schemeClr val="accent3">
              <a:lumMod val="40000"/>
              <a:lumOff val="60000"/>
            </a:schemeClr>
          </a:solidFill>
          <a:ln>
            <a:prstDash val="dashDot"/>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200" dirty="0">
                <a:solidFill>
                  <a:schemeClr val="accent1">
                    <a:lumMod val="75000"/>
                  </a:schemeClr>
                </a:solidFill>
              </a:rPr>
              <a:t>Replication Controller</a:t>
            </a:r>
          </a:p>
        </p:txBody>
      </p:sp>
      <p:sp>
        <p:nvSpPr>
          <p:cNvPr id="4" name="Rectangle 3">
            <a:extLst>
              <a:ext uri="{FF2B5EF4-FFF2-40B4-BE49-F238E27FC236}">
                <a16:creationId xmlns:a16="http://schemas.microsoft.com/office/drawing/2014/main" id="{C96D4E51-E96F-4A58-8EE4-B659FA3EC559}"/>
              </a:ext>
            </a:extLst>
          </p:cNvPr>
          <p:cNvSpPr/>
          <p:nvPr/>
        </p:nvSpPr>
        <p:spPr>
          <a:xfrm>
            <a:off x="1402598" y="3060916"/>
            <a:ext cx="2867185" cy="2285958"/>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400" b="1" dirty="0">
                <a:solidFill>
                  <a:schemeClr val="bg1"/>
                </a:solidFill>
                <a:effectLst>
                  <a:glow rad="228600">
                    <a:schemeClr val="accent2">
                      <a:satMod val="175000"/>
                      <a:alpha val="40000"/>
                    </a:schemeClr>
                  </a:glow>
                </a:effectLst>
              </a:rPr>
              <a:t>Node</a:t>
            </a:r>
          </a:p>
        </p:txBody>
      </p:sp>
      <p:sp>
        <p:nvSpPr>
          <p:cNvPr id="45" name="Rectangle 44">
            <a:extLst>
              <a:ext uri="{FF2B5EF4-FFF2-40B4-BE49-F238E27FC236}">
                <a16:creationId xmlns:a16="http://schemas.microsoft.com/office/drawing/2014/main" id="{C4AF7318-DE6F-4A04-BC9F-968143DF1F98}"/>
              </a:ext>
            </a:extLst>
          </p:cNvPr>
          <p:cNvSpPr/>
          <p:nvPr/>
        </p:nvSpPr>
        <p:spPr>
          <a:xfrm>
            <a:off x="1655470" y="3113680"/>
            <a:ext cx="2444202" cy="1331487"/>
          </a:xfrm>
          <a:prstGeom prst="rect">
            <a:avLst/>
          </a:prstGeom>
          <a:solidFill>
            <a:schemeClr val="accent3">
              <a:lumMod val="40000"/>
              <a:lumOff val="60000"/>
            </a:schemeClr>
          </a:solidFill>
          <a:ln>
            <a:prstDash val="dashDot"/>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200" dirty="0">
                <a:solidFill>
                  <a:schemeClr val="accent1">
                    <a:lumMod val="75000"/>
                  </a:schemeClr>
                </a:solidFill>
              </a:rPr>
              <a:t>Replication Controller</a:t>
            </a:r>
          </a:p>
        </p:txBody>
      </p:sp>
      <p:sp>
        <p:nvSpPr>
          <p:cNvPr id="26" name="Rectangle 25">
            <a:extLst>
              <a:ext uri="{FF2B5EF4-FFF2-40B4-BE49-F238E27FC236}">
                <a16:creationId xmlns:a16="http://schemas.microsoft.com/office/drawing/2014/main" id="{7B7AFA53-E9F7-44D0-9B4E-3A46F518079E}"/>
              </a:ext>
            </a:extLst>
          </p:cNvPr>
          <p:cNvSpPr/>
          <p:nvPr/>
        </p:nvSpPr>
        <p:spPr>
          <a:xfrm>
            <a:off x="1756178" y="3218881"/>
            <a:ext cx="987924" cy="89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sp>
        <p:nvSpPr>
          <p:cNvPr id="27" name="Rectangle 26">
            <a:extLst>
              <a:ext uri="{FF2B5EF4-FFF2-40B4-BE49-F238E27FC236}">
                <a16:creationId xmlns:a16="http://schemas.microsoft.com/office/drawing/2014/main" id="{7A63DA77-D2D3-4350-AE55-E47A5017B2A2}"/>
              </a:ext>
            </a:extLst>
          </p:cNvPr>
          <p:cNvSpPr/>
          <p:nvPr/>
        </p:nvSpPr>
        <p:spPr>
          <a:xfrm>
            <a:off x="2956538" y="3206299"/>
            <a:ext cx="987924" cy="89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sp>
        <p:nvSpPr>
          <p:cNvPr id="2" name="Title 1">
            <a:extLst>
              <a:ext uri="{FF2B5EF4-FFF2-40B4-BE49-F238E27FC236}">
                <a16:creationId xmlns:a16="http://schemas.microsoft.com/office/drawing/2014/main" id="{731FFBEA-0CAC-449F-84AB-8E02D11FC1C6}"/>
              </a:ext>
            </a:extLst>
          </p:cNvPr>
          <p:cNvSpPr>
            <a:spLocks noGrp="1"/>
          </p:cNvSpPr>
          <p:nvPr>
            <p:ph type="title"/>
          </p:nvPr>
        </p:nvSpPr>
        <p:spPr/>
        <p:txBody>
          <a:bodyPr/>
          <a:lstStyle/>
          <a:p>
            <a:r>
              <a:rPr lang="en-US" dirty="0"/>
              <a:t>High Availability</a:t>
            </a:r>
          </a:p>
        </p:txBody>
      </p:sp>
      <p:pic>
        <p:nvPicPr>
          <p:cNvPr id="6" name="Picture 4" descr="Related image">
            <a:extLst>
              <a:ext uri="{FF2B5EF4-FFF2-40B4-BE49-F238E27FC236}">
                <a16:creationId xmlns:a16="http://schemas.microsoft.com/office/drawing/2014/main" id="{6AD01E09-EB03-45DE-BAC3-93155C9E714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2156575" y="5060483"/>
            <a:ext cx="285007" cy="285007"/>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4FFFBBA2-5AB1-4C0A-AF81-683D31F2DE2C}"/>
              </a:ext>
            </a:extLst>
          </p:cNvPr>
          <p:cNvGrpSpPr/>
          <p:nvPr/>
        </p:nvGrpSpPr>
        <p:grpSpPr>
          <a:xfrm>
            <a:off x="1968614" y="3256603"/>
            <a:ext cx="561491" cy="531624"/>
            <a:chOff x="6225311" y="2473385"/>
            <a:chExt cx="716280" cy="678180"/>
          </a:xfrm>
        </p:grpSpPr>
        <p:pic>
          <p:nvPicPr>
            <p:cNvPr id="15" name="Picture 14">
              <a:extLst>
                <a:ext uri="{FF2B5EF4-FFF2-40B4-BE49-F238E27FC236}">
                  <a16:creationId xmlns:a16="http://schemas.microsoft.com/office/drawing/2014/main" id="{E2C43673-5E42-481A-B5B0-528315412E6A}"/>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6" name="Picture 2" descr="Image result for python logo">
              <a:extLst>
                <a:ext uri="{FF2B5EF4-FFF2-40B4-BE49-F238E27FC236}">
                  <a16:creationId xmlns:a16="http://schemas.microsoft.com/office/drawing/2014/main" id="{90139685-EC4B-4B4D-933C-67200C082A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02B29481-03E5-4D7F-9DF4-2C7B50757D11}"/>
              </a:ext>
            </a:extLst>
          </p:cNvPr>
          <p:cNvGrpSpPr/>
          <p:nvPr/>
        </p:nvGrpSpPr>
        <p:grpSpPr>
          <a:xfrm>
            <a:off x="3187281" y="3255534"/>
            <a:ext cx="561491" cy="531624"/>
            <a:chOff x="6225311" y="2473385"/>
            <a:chExt cx="716280" cy="678180"/>
          </a:xfrm>
        </p:grpSpPr>
        <p:pic>
          <p:nvPicPr>
            <p:cNvPr id="18" name="Picture 17">
              <a:extLst>
                <a:ext uri="{FF2B5EF4-FFF2-40B4-BE49-F238E27FC236}">
                  <a16:creationId xmlns:a16="http://schemas.microsoft.com/office/drawing/2014/main" id="{CF1CAEC6-6248-4038-AAB1-C1B1478D6154}"/>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9" name="Picture 2" descr="Image result for python logo">
              <a:extLst>
                <a:ext uri="{FF2B5EF4-FFF2-40B4-BE49-F238E27FC236}">
                  <a16:creationId xmlns:a16="http://schemas.microsoft.com/office/drawing/2014/main" id="{4B04DCE7-B20E-4D74-B3DB-395A76E4C4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ctangle 4">
            <a:extLst>
              <a:ext uri="{FF2B5EF4-FFF2-40B4-BE49-F238E27FC236}">
                <a16:creationId xmlns:a16="http://schemas.microsoft.com/office/drawing/2014/main" id="{4765E865-F27F-4C0E-B1D2-1414109EE4AC}"/>
              </a:ext>
            </a:extLst>
          </p:cNvPr>
          <p:cNvSpPr/>
          <p:nvPr/>
        </p:nvSpPr>
        <p:spPr>
          <a:xfrm>
            <a:off x="1999788" y="3286898"/>
            <a:ext cx="537053" cy="478184"/>
          </a:xfrm>
          <a:prstGeom prst="rect">
            <a:avLst/>
          </a:prstGeom>
          <a:solidFill>
            <a:srgbClr val="C00000">
              <a:alpha val="40000"/>
            </a:srgbClr>
          </a:solidFill>
          <a:ln>
            <a:solidFill>
              <a:srgbClr val="FF0000"/>
            </a:solidFill>
          </a:ln>
          <a:effectLst>
            <a:glow rad="101600">
              <a:srgbClr val="C00000">
                <a:alpha val="60000"/>
              </a:srgb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1" dirty="0">
              <a:solidFill>
                <a:schemeClr val="bg1"/>
              </a:solidFill>
              <a:effectLst>
                <a:glow rad="228600">
                  <a:schemeClr val="accent2">
                    <a:satMod val="175000"/>
                    <a:alpha val="40000"/>
                  </a:schemeClr>
                </a:glow>
              </a:effectLst>
            </a:endParaRPr>
          </a:p>
        </p:txBody>
      </p:sp>
      <p:grpSp>
        <p:nvGrpSpPr>
          <p:cNvPr id="20" name="Group 19">
            <a:extLst>
              <a:ext uri="{FF2B5EF4-FFF2-40B4-BE49-F238E27FC236}">
                <a16:creationId xmlns:a16="http://schemas.microsoft.com/office/drawing/2014/main" id="{879A9DD8-DF42-45EA-B43B-53A7FF79A230}"/>
              </a:ext>
            </a:extLst>
          </p:cNvPr>
          <p:cNvGrpSpPr/>
          <p:nvPr/>
        </p:nvGrpSpPr>
        <p:grpSpPr>
          <a:xfrm>
            <a:off x="2410901" y="1838951"/>
            <a:ext cx="914400" cy="1113634"/>
            <a:chOff x="5638800" y="1659105"/>
            <a:chExt cx="914400" cy="1113634"/>
          </a:xfrm>
        </p:grpSpPr>
        <p:pic>
          <p:nvPicPr>
            <p:cNvPr id="21" name="Graphic 20" descr="User">
              <a:extLst>
                <a:ext uri="{FF2B5EF4-FFF2-40B4-BE49-F238E27FC236}">
                  <a16:creationId xmlns:a16="http://schemas.microsoft.com/office/drawing/2014/main" id="{228B7F8B-D212-4676-BBA4-1B3E5D6DF6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8800" y="1659105"/>
              <a:ext cx="914400" cy="914400"/>
            </a:xfrm>
            <a:prstGeom prst="rect">
              <a:avLst/>
            </a:prstGeom>
          </p:spPr>
        </p:pic>
        <p:sp>
          <p:nvSpPr>
            <p:cNvPr id="22" name="Arrow: Down 21">
              <a:extLst>
                <a:ext uri="{FF2B5EF4-FFF2-40B4-BE49-F238E27FC236}">
                  <a16:creationId xmlns:a16="http://schemas.microsoft.com/office/drawing/2014/main" id="{B9B5D5BF-9F6F-4429-BB42-1D446E3DA1DC}"/>
                </a:ext>
              </a:extLst>
            </p:cNvPr>
            <p:cNvSpPr/>
            <p:nvPr/>
          </p:nvSpPr>
          <p:spPr>
            <a:xfrm>
              <a:off x="6035812" y="2488274"/>
              <a:ext cx="88739" cy="284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BE9FE1C9-04AF-445A-AE2C-61D77167EB6A}"/>
              </a:ext>
            </a:extLst>
          </p:cNvPr>
          <p:cNvGrpSpPr/>
          <p:nvPr/>
        </p:nvGrpSpPr>
        <p:grpSpPr>
          <a:xfrm>
            <a:off x="2408481" y="1838534"/>
            <a:ext cx="914400" cy="1113634"/>
            <a:chOff x="5638800" y="1659105"/>
            <a:chExt cx="914400" cy="1113634"/>
          </a:xfrm>
          <a:solidFill>
            <a:srgbClr val="C00000"/>
          </a:solidFill>
        </p:grpSpPr>
        <p:pic>
          <p:nvPicPr>
            <p:cNvPr id="24" name="Graphic 23" descr="User">
              <a:extLst>
                <a:ext uri="{FF2B5EF4-FFF2-40B4-BE49-F238E27FC236}">
                  <a16:creationId xmlns:a16="http://schemas.microsoft.com/office/drawing/2014/main" id="{E5498F95-08FB-4737-960C-DD7EB4C94B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38800" y="1659105"/>
              <a:ext cx="914400" cy="914400"/>
            </a:xfrm>
            <a:prstGeom prst="rect">
              <a:avLst/>
            </a:prstGeom>
          </p:spPr>
        </p:pic>
        <p:sp>
          <p:nvSpPr>
            <p:cNvPr id="25" name="Arrow: Down 24">
              <a:extLst>
                <a:ext uri="{FF2B5EF4-FFF2-40B4-BE49-F238E27FC236}">
                  <a16:creationId xmlns:a16="http://schemas.microsoft.com/office/drawing/2014/main" id="{F9AE74D8-27CC-48F1-98C4-8145B9056A21}"/>
                </a:ext>
              </a:extLst>
            </p:cNvPr>
            <p:cNvSpPr/>
            <p:nvPr/>
          </p:nvSpPr>
          <p:spPr>
            <a:xfrm>
              <a:off x="6035812" y="2488274"/>
              <a:ext cx="88739" cy="284465"/>
            </a:xfrm>
            <a:prstGeom prst="downArrow">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39A86C1B-481D-4540-98E3-4DC2BE1D1C65}"/>
              </a:ext>
            </a:extLst>
          </p:cNvPr>
          <p:cNvSpPr/>
          <p:nvPr/>
        </p:nvSpPr>
        <p:spPr>
          <a:xfrm>
            <a:off x="7279467" y="3256603"/>
            <a:ext cx="1034377" cy="939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POD</a:t>
            </a:r>
          </a:p>
        </p:txBody>
      </p:sp>
      <p:pic>
        <p:nvPicPr>
          <p:cNvPr id="31" name="Picture 4" descr="Related image">
            <a:extLst>
              <a:ext uri="{FF2B5EF4-FFF2-40B4-BE49-F238E27FC236}">
                <a16:creationId xmlns:a16="http://schemas.microsoft.com/office/drawing/2014/main" id="{5A75B8E7-82C1-4904-A4E0-5A2F9DAF2B1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7142994" y="5060483"/>
            <a:ext cx="291456" cy="291456"/>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3FE4C85B-1130-4958-B6D3-12BD88C19A42}"/>
              </a:ext>
            </a:extLst>
          </p:cNvPr>
          <p:cNvGrpSpPr/>
          <p:nvPr/>
        </p:nvGrpSpPr>
        <p:grpSpPr>
          <a:xfrm>
            <a:off x="7521385" y="3376138"/>
            <a:ext cx="587893" cy="556622"/>
            <a:chOff x="6225311" y="2473385"/>
            <a:chExt cx="716280" cy="678180"/>
          </a:xfrm>
        </p:grpSpPr>
        <p:pic>
          <p:nvPicPr>
            <p:cNvPr id="33" name="Picture 32">
              <a:extLst>
                <a:ext uri="{FF2B5EF4-FFF2-40B4-BE49-F238E27FC236}">
                  <a16:creationId xmlns:a16="http://schemas.microsoft.com/office/drawing/2014/main" id="{84BBF091-D882-4DAE-8DC8-AB1961597C1F}"/>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34" name="Picture 2" descr="Image result for python logo">
              <a:extLst>
                <a:ext uri="{FF2B5EF4-FFF2-40B4-BE49-F238E27FC236}">
                  <a16:creationId xmlns:a16="http://schemas.microsoft.com/office/drawing/2014/main" id="{6364103F-DA56-457A-9449-5AB8E338A6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Rectangle 37">
            <a:extLst>
              <a:ext uri="{FF2B5EF4-FFF2-40B4-BE49-F238E27FC236}">
                <a16:creationId xmlns:a16="http://schemas.microsoft.com/office/drawing/2014/main" id="{96949766-68B9-412C-8D6E-599A7B633C36}"/>
              </a:ext>
            </a:extLst>
          </p:cNvPr>
          <p:cNvSpPr/>
          <p:nvPr/>
        </p:nvSpPr>
        <p:spPr>
          <a:xfrm>
            <a:off x="7552559" y="3406433"/>
            <a:ext cx="562306" cy="500669"/>
          </a:xfrm>
          <a:prstGeom prst="rect">
            <a:avLst/>
          </a:prstGeom>
          <a:solidFill>
            <a:srgbClr val="C00000">
              <a:alpha val="40000"/>
            </a:srgbClr>
          </a:solidFill>
          <a:ln>
            <a:solidFill>
              <a:srgbClr val="FF0000"/>
            </a:solidFill>
          </a:ln>
          <a:effectLst>
            <a:glow rad="101600">
              <a:srgbClr val="C00000">
                <a:alpha val="60000"/>
              </a:srgb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1" dirty="0">
              <a:solidFill>
                <a:schemeClr val="bg1"/>
              </a:solidFill>
              <a:effectLst>
                <a:glow rad="228600">
                  <a:schemeClr val="accent2">
                    <a:satMod val="175000"/>
                    <a:alpha val="40000"/>
                  </a:schemeClr>
                </a:glow>
              </a:effectLst>
            </a:endParaRPr>
          </a:p>
        </p:txBody>
      </p:sp>
      <p:grpSp>
        <p:nvGrpSpPr>
          <p:cNvPr id="39" name="Group 38">
            <a:extLst>
              <a:ext uri="{FF2B5EF4-FFF2-40B4-BE49-F238E27FC236}">
                <a16:creationId xmlns:a16="http://schemas.microsoft.com/office/drawing/2014/main" id="{85002047-432E-4FAA-9854-8781E5289E87}"/>
              </a:ext>
            </a:extLst>
          </p:cNvPr>
          <p:cNvGrpSpPr/>
          <p:nvPr/>
        </p:nvGrpSpPr>
        <p:grpSpPr>
          <a:xfrm>
            <a:off x="7399444" y="1924368"/>
            <a:ext cx="914400" cy="1113634"/>
            <a:chOff x="5638800" y="1659105"/>
            <a:chExt cx="914400" cy="1113634"/>
          </a:xfrm>
        </p:grpSpPr>
        <p:pic>
          <p:nvPicPr>
            <p:cNvPr id="40" name="Graphic 39" descr="User">
              <a:extLst>
                <a:ext uri="{FF2B5EF4-FFF2-40B4-BE49-F238E27FC236}">
                  <a16:creationId xmlns:a16="http://schemas.microsoft.com/office/drawing/2014/main" id="{673DC116-E4A5-4AAE-AAED-F4F83CE1C7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8800" y="1659105"/>
              <a:ext cx="914400" cy="914400"/>
            </a:xfrm>
            <a:prstGeom prst="rect">
              <a:avLst/>
            </a:prstGeom>
          </p:spPr>
        </p:pic>
        <p:sp>
          <p:nvSpPr>
            <p:cNvPr id="41" name="Arrow: Down 40">
              <a:extLst>
                <a:ext uri="{FF2B5EF4-FFF2-40B4-BE49-F238E27FC236}">
                  <a16:creationId xmlns:a16="http://schemas.microsoft.com/office/drawing/2014/main" id="{D144A809-4336-4530-A400-042E69B2023E}"/>
                </a:ext>
              </a:extLst>
            </p:cNvPr>
            <p:cNvSpPr/>
            <p:nvPr/>
          </p:nvSpPr>
          <p:spPr>
            <a:xfrm>
              <a:off x="6035812" y="2488274"/>
              <a:ext cx="88739" cy="284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8479BA45-A6E3-489F-9F35-F67E39A8CC77}"/>
              </a:ext>
            </a:extLst>
          </p:cNvPr>
          <p:cNvGrpSpPr/>
          <p:nvPr/>
        </p:nvGrpSpPr>
        <p:grpSpPr>
          <a:xfrm>
            <a:off x="7397024" y="1923951"/>
            <a:ext cx="914400" cy="1113634"/>
            <a:chOff x="5638800" y="1659105"/>
            <a:chExt cx="914400" cy="1113634"/>
          </a:xfrm>
          <a:solidFill>
            <a:srgbClr val="C00000"/>
          </a:solidFill>
        </p:grpSpPr>
        <p:pic>
          <p:nvPicPr>
            <p:cNvPr id="43" name="Graphic 42" descr="User">
              <a:extLst>
                <a:ext uri="{FF2B5EF4-FFF2-40B4-BE49-F238E27FC236}">
                  <a16:creationId xmlns:a16="http://schemas.microsoft.com/office/drawing/2014/main" id="{8D4FDB81-8C76-4114-A821-85FABD6EDC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38800" y="1659105"/>
              <a:ext cx="914400" cy="914400"/>
            </a:xfrm>
            <a:prstGeom prst="rect">
              <a:avLst/>
            </a:prstGeom>
          </p:spPr>
        </p:pic>
        <p:sp>
          <p:nvSpPr>
            <p:cNvPr id="44" name="Arrow: Down 43">
              <a:extLst>
                <a:ext uri="{FF2B5EF4-FFF2-40B4-BE49-F238E27FC236}">
                  <a16:creationId xmlns:a16="http://schemas.microsoft.com/office/drawing/2014/main" id="{595FBB14-9C95-43F8-83B3-C80CF3A3E2D1}"/>
                </a:ext>
              </a:extLst>
            </p:cNvPr>
            <p:cNvSpPr/>
            <p:nvPr/>
          </p:nvSpPr>
          <p:spPr>
            <a:xfrm>
              <a:off x="6035812" y="2488274"/>
              <a:ext cx="88739" cy="284465"/>
            </a:xfrm>
            <a:prstGeom prst="downArrow">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D33B8D4A-4781-457E-B120-B151DEFEA554}"/>
              </a:ext>
            </a:extLst>
          </p:cNvPr>
          <p:cNvSpPr/>
          <p:nvPr/>
        </p:nvSpPr>
        <p:spPr>
          <a:xfrm>
            <a:off x="7279467" y="3256603"/>
            <a:ext cx="1034377" cy="939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35" name="Group 34">
            <a:extLst>
              <a:ext uri="{FF2B5EF4-FFF2-40B4-BE49-F238E27FC236}">
                <a16:creationId xmlns:a16="http://schemas.microsoft.com/office/drawing/2014/main" id="{8937927F-14A4-45D3-9929-D70153A2590F}"/>
              </a:ext>
            </a:extLst>
          </p:cNvPr>
          <p:cNvGrpSpPr/>
          <p:nvPr/>
        </p:nvGrpSpPr>
        <p:grpSpPr>
          <a:xfrm>
            <a:off x="7532339" y="3377485"/>
            <a:ext cx="587893" cy="556622"/>
            <a:chOff x="6225311" y="2473385"/>
            <a:chExt cx="716280" cy="678180"/>
          </a:xfrm>
        </p:grpSpPr>
        <p:pic>
          <p:nvPicPr>
            <p:cNvPr id="36" name="Picture 35">
              <a:extLst>
                <a:ext uri="{FF2B5EF4-FFF2-40B4-BE49-F238E27FC236}">
                  <a16:creationId xmlns:a16="http://schemas.microsoft.com/office/drawing/2014/main" id="{41A4EC33-29A9-457C-B6F0-800FA1E45E5C}"/>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37" name="Picture 2" descr="Image result for python logo">
              <a:extLst>
                <a:ext uri="{FF2B5EF4-FFF2-40B4-BE49-F238E27FC236}">
                  <a16:creationId xmlns:a16="http://schemas.microsoft.com/office/drawing/2014/main" id="{7773B408-B3D8-41EC-B953-857EC5F649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10307401"/>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50"/>
                                            <p:tgtEl>
                                              <p:spTgt spid="26"/>
                                            </p:tgtEl>
                                          </p:cBhvr>
                                        </p:animEffect>
                                      </p:childTnLst>
                                    </p:cTn>
                                  </p:par>
                                  <p:par>
                                    <p:cTn id="8" presetID="64" presetClass="path" presetSubtype="0" accel="50000" fill="hold" grpId="1" nodeType="withEffect" p14:presetBounceEnd="63750">
                                      <p:stCondLst>
                                        <p:cond delay="0"/>
                                      </p:stCondLst>
                                      <p:childTnLst>
                                        <p:animMotion origin="layout" path="M 4.79167E-6 0.04445 L 4.79167E-6 -2.22222E-6 " pathEditMode="relative" rAng="0" ptsTypes="AA" p14:bounceEnd="63750">
                                          <p:cBhvr>
                                            <p:cTn id="9" dur="750" fill="hold"/>
                                            <p:tgtEl>
                                              <p:spTgt spid="26"/>
                                            </p:tgtEl>
                                            <p:attrNameLst>
                                              <p:attrName>ppt_x</p:attrName>
                                              <p:attrName>ppt_y</p:attrName>
                                            </p:attrNameLst>
                                          </p:cBhvr>
                                          <p:rCtr x="0" y="-2222"/>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750"/>
                                            <p:tgtEl>
                                              <p:spTgt spid="14"/>
                                            </p:tgtEl>
                                          </p:cBhvr>
                                        </p:animEffect>
                                      </p:childTnLst>
                                    </p:cTn>
                                  </p:par>
                                  <p:par>
                                    <p:cTn id="14" presetID="64" presetClass="path" presetSubtype="0" accel="50000" fill="hold" nodeType="withEffect" p14:presetBounceEnd="63750">
                                      <p:stCondLst>
                                        <p:cond delay="0"/>
                                      </p:stCondLst>
                                      <p:childTnLst>
                                        <p:animMotion origin="layout" path="M 4.79167E-6 0.04444 L 4.79167E-6 4.07407E-6 " pathEditMode="relative" rAng="0" ptsTypes="AA" p14:bounceEnd="63750">
                                          <p:cBhvr>
                                            <p:cTn id="15" dur="750" fill="hold"/>
                                            <p:tgtEl>
                                              <p:spTgt spid="14"/>
                                            </p:tgtEl>
                                            <p:attrNameLst>
                                              <p:attrName>ppt_x</p:attrName>
                                              <p:attrName>ppt_y</p:attrName>
                                            </p:attrNameLst>
                                          </p:cBhvr>
                                          <p:rCtr x="0" y="-2222"/>
                                        </p:animMotion>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1"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750"/>
                                            <p:tgtEl>
                                              <p:spTgt spid="27"/>
                                            </p:tgtEl>
                                          </p:cBhvr>
                                        </p:animEffect>
                                      </p:childTnLst>
                                    </p:cTn>
                                  </p:par>
                                  <p:par>
                                    <p:cTn id="38" presetID="64" presetClass="path" presetSubtype="0" accel="50000" fill="hold" grpId="1" nodeType="withEffect" p14:presetBounceEnd="63750">
                                      <p:stCondLst>
                                        <p:cond delay="0"/>
                                      </p:stCondLst>
                                      <p:childTnLst>
                                        <p:animMotion origin="layout" path="M -2.70833E-6 0.04444 L -2.70833E-6 -3.7037E-7 " pathEditMode="relative" rAng="0" ptsTypes="AA" p14:bounceEnd="63750">
                                          <p:cBhvr>
                                            <p:cTn id="39" dur="750" fill="hold"/>
                                            <p:tgtEl>
                                              <p:spTgt spid="27"/>
                                            </p:tgtEl>
                                            <p:attrNameLst>
                                              <p:attrName>ppt_x</p:attrName>
                                              <p:attrName>ppt_y</p:attrName>
                                            </p:attrNameLst>
                                          </p:cBhvr>
                                          <p:rCtr x="0" y="-2222"/>
                                        </p:animMotion>
                                      </p:childTnLst>
                                    </p:cTn>
                                  </p:par>
                                </p:childTnLst>
                              </p:cTn>
                            </p:par>
                            <p:par>
                              <p:cTn id="40" fill="hold">
                                <p:stCondLst>
                                  <p:cond delay="1250"/>
                                </p:stCondLst>
                                <p:childTnLst>
                                  <p:par>
                                    <p:cTn id="41" presetID="10" presetClass="entr" presetSubtype="0"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750"/>
                                            <p:tgtEl>
                                              <p:spTgt spid="17"/>
                                            </p:tgtEl>
                                          </p:cBhvr>
                                        </p:animEffect>
                                      </p:childTnLst>
                                    </p:cTn>
                                  </p:par>
                                  <p:par>
                                    <p:cTn id="44" presetID="64" presetClass="path" presetSubtype="0" accel="50000" fill="hold" nodeType="withEffect" p14:presetBounceEnd="63750">
                                      <p:stCondLst>
                                        <p:cond delay="0"/>
                                      </p:stCondLst>
                                      <p:childTnLst>
                                        <p:animMotion origin="layout" path="M 5E-6 0.04444 L 5E-6 4.07407E-6 " pathEditMode="relative" rAng="0" ptsTypes="AA" p14:bounceEnd="63750">
                                          <p:cBhvr>
                                            <p:cTn id="45" dur="750" fill="hold"/>
                                            <p:tgtEl>
                                              <p:spTgt spid="17"/>
                                            </p:tgtEl>
                                            <p:attrNameLst>
                                              <p:attrName>ppt_x</p:attrName>
                                              <p:attrName>ppt_y</p:attrName>
                                            </p:attrNameLst>
                                          </p:cBhvr>
                                          <p:rCtr x="0" y="-2222"/>
                                        </p:animMotion>
                                      </p:childTnLst>
                                    </p:cTn>
                                  </p:par>
                                </p:childTnLst>
                              </p:cTn>
                            </p:par>
                            <p:par>
                              <p:cTn id="46" fill="hold">
                                <p:stCondLst>
                                  <p:cond delay="2000"/>
                                </p:stCondLst>
                                <p:childTnLst>
                                  <p:par>
                                    <p:cTn id="47" presetID="10" presetClass="exit" presetSubtype="0" fill="hold" nodeType="after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750"/>
                                            <p:tgtEl>
                                              <p:spTgt spid="29"/>
                                            </p:tgtEl>
                                          </p:cBhvr>
                                        </p:animEffect>
                                      </p:childTnLst>
                                    </p:cTn>
                                  </p:par>
                                  <p:par>
                                    <p:cTn id="67" presetID="64" presetClass="path" presetSubtype="0" accel="50000" fill="hold" grpId="1" nodeType="withEffect" p14:presetBounceEnd="63750">
                                      <p:stCondLst>
                                        <p:cond delay="0"/>
                                      </p:stCondLst>
                                      <p:childTnLst>
                                        <p:animMotion origin="layout" path="M -3.125E-6 0.04444 L -3.125E-6 2.96296E-6 " pathEditMode="relative" rAng="0" ptsTypes="AA" p14:bounceEnd="63750">
                                          <p:cBhvr>
                                            <p:cTn id="68" dur="750" fill="hold"/>
                                            <p:tgtEl>
                                              <p:spTgt spid="29"/>
                                            </p:tgtEl>
                                            <p:attrNameLst>
                                              <p:attrName>ppt_x</p:attrName>
                                              <p:attrName>ppt_y</p:attrName>
                                            </p:attrNameLst>
                                          </p:cBhvr>
                                          <p:rCtr x="0" y="-2222"/>
                                        </p:animMotion>
                                      </p:childTnLst>
                                    </p:cTn>
                                  </p:par>
                                </p:childTnLst>
                              </p:cTn>
                            </p:par>
                            <p:par>
                              <p:cTn id="69" fill="hold">
                                <p:stCondLst>
                                  <p:cond delay="1250"/>
                                </p:stCondLst>
                                <p:childTnLst>
                                  <p:par>
                                    <p:cTn id="70" presetID="10" presetClass="entr" presetSubtype="0" fill="hold"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750"/>
                                            <p:tgtEl>
                                              <p:spTgt spid="32"/>
                                            </p:tgtEl>
                                          </p:cBhvr>
                                        </p:animEffect>
                                      </p:childTnLst>
                                    </p:cTn>
                                  </p:par>
                                  <p:par>
                                    <p:cTn id="73" presetID="64" presetClass="path" presetSubtype="0" accel="50000" fill="hold" nodeType="withEffect" p14:presetBounceEnd="63750">
                                      <p:stCondLst>
                                        <p:cond delay="0"/>
                                      </p:stCondLst>
                                      <p:childTnLst>
                                        <p:animMotion origin="layout" path="M 4.375E-6 0.04444 L 4.375E-6 -3.7037E-7 " pathEditMode="relative" rAng="0" ptsTypes="AA" p14:bounceEnd="63750">
                                          <p:cBhvr>
                                            <p:cTn id="74" dur="750" fill="hold"/>
                                            <p:tgtEl>
                                              <p:spTgt spid="32"/>
                                            </p:tgtEl>
                                            <p:attrNameLst>
                                              <p:attrName>ppt_x</p:attrName>
                                              <p:attrName>ppt_y</p:attrName>
                                            </p:attrNameLst>
                                          </p:cBhvr>
                                          <p:rCtr x="0" y="-2222"/>
                                        </p:animMotion>
                                      </p:childTnLst>
                                    </p:cTn>
                                  </p:par>
                                </p:childTnLst>
                              </p:cTn>
                            </p:par>
                            <p:par>
                              <p:cTn id="75" fill="hold">
                                <p:stCondLst>
                                  <p:cond delay="2000"/>
                                </p:stCondLst>
                                <p:childTnLst>
                                  <p:par>
                                    <p:cTn id="76" presetID="10"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childTnLst>
                              </p:cTn>
                            </p:par>
                            <p:par>
                              <p:cTn id="84" fill="hold">
                                <p:stCondLst>
                                  <p:cond delay="500"/>
                                </p:stCondLst>
                                <p:childTnLst>
                                  <p:par>
                                    <p:cTn id="85" presetID="10" presetClass="entr" presetSubtype="0" fill="hold" nodeType="after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fade">
                                          <p:cBhvr>
                                            <p:cTn id="87" dur="500"/>
                                            <p:tgtEl>
                                              <p:spTgt spid="42"/>
                                            </p:tgtEl>
                                          </p:cBhvr>
                                        </p:animEffect>
                                      </p:childTnLst>
                                    </p:cTn>
                                  </p:par>
                                </p:childTnLst>
                              </p:cTn>
                            </p:par>
                            <p:par>
                              <p:cTn id="88" fill="hold">
                                <p:stCondLst>
                                  <p:cond delay="1000"/>
                                </p:stCondLst>
                                <p:childTnLst>
                                  <p:par>
                                    <p:cTn id="89" presetID="10" presetClass="entr" presetSubtype="0" fill="hold" grpId="0" nodeType="afterEffect">
                                      <p:stCondLst>
                                        <p:cond delay="1000"/>
                                      </p:stCondLst>
                                      <p:childTnLst>
                                        <p:set>
                                          <p:cBhvr>
                                            <p:cTn id="90" dur="1" fill="hold">
                                              <p:stCondLst>
                                                <p:cond delay="0"/>
                                              </p:stCondLst>
                                            </p:cTn>
                                            <p:tgtEl>
                                              <p:spTgt spid="46"/>
                                            </p:tgtEl>
                                            <p:attrNameLst>
                                              <p:attrName>style.visibility</p:attrName>
                                            </p:attrNameLst>
                                          </p:cBhvr>
                                          <p:to>
                                            <p:strVal val="visible"/>
                                          </p:to>
                                        </p:set>
                                        <p:animEffect transition="in" filter="fade">
                                          <p:cBhvr>
                                            <p:cTn id="91" dur="500"/>
                                            <p:tgtEl>
                                              <p:spTgt spid="46"/>
                                            </p:tgtEl>
                                          </p:cBhvr>
                                        </p:animEffect>
                                      </p:childTnLst>
                                    </p:cTn>
                                  </p:par>
                                </p:childTnLst>
                              </p:cTn>
                            </p:par>
                            <p:par>
                              <p:cTn id="92" fill="hold">
                                <p:stCondLst>
                                  <p:cond delay="2500"/>
                                </p:stCondLst>
                                <p:childTnLst>
                                  <p:par>
                                    <p:cTn id="93" presetID="10" presetClass="entr" presetSubtype="0" fill="hold" grpId="0" nodeType="after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750"/>
                                            <p:tgtEl>
                                              <p:spTgt spid="30"/>
                                            </p:tgtEl>
                                          </p:cBhvr>
                                        </p:animEffect>
                                      </p:childTnLst>
                                    </p:cTn>
                                  </p:par>
                                  <p:par>
                                    <p:cTn id="96" presetID="64" presetClass="path" presetSubtype="0" accel="50000" fill="hold" grpId="1" nodeType="withEffect" p14:presetBounceEnd="63750">
                                      <p:stCondLst>
                                        <p:cond delay="0"/>
                                      </p:stCondLst>
                                      <p:childTnLst>
                                        <p:animMotion origin="layout" path="M -3.125E-6 0.04444 L -3.125E-6 2.96296E-6 " pathEditMode="relative" rAng="0" ptsTypes="AA" p14:bounceEnd="63750">
                                          <p:cBhvr>
                                            <p:cTn id="97" dur="750" fill="hold"/>
                                            <p:tgtEl>
                                              <p:spTgt spid="30"/>
                                            </p:tgtEl>
                                            <p:attrNameLst>
                                              <p:attrName>ppt_x</p:attrName>
                                              <p:attrName>ppt_y</p:attrName>
                                            </p:attrNameLst>
                                          </p:cBhvr>
                                          <p:rCtr x="0" y="-2222"/>
                                        </p:animMotion>
                                      </p:childTnLst>
                                    </p:cTn>
                                  </p:par>
                                </p:childTnLst>
                              </p:cTn>
                            </p:par>
                            <p:par>
                              <p:cTn id="98" fill="hold">
                                <p:stCondLst>
                                  <p:cond delay="325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750"/>
                                            <p:tgtEl>
                                              <p:spTgt spid="35"/>
                                            </p:tgtEl>
                                          </p:cBhvr>
                                        </p:animEffect>
                                      </p:childTnLst>
                                    </p:cTn>
                                  </p:par>
                                  <p:par>
                                    <p:cTn id="102" presetID="64" presetClass="path" presetSubtype="0" accel="50000" fill="hold" nodeType="withEffect" p14:presetBounceEnd="63750">
                                      <p:stCondLst>
                                        <p:cond delay="0"/>
                                      </p:stCondLst>
                                      <p:childTnLst>
                                        <p:animMotion origin="layout" path="M 2.91667E-6 0.04445 L 2.91667E-6 -1.85185E-6 " pathEditMode="relative" rAng="0" ptsTypes="AA" p14:bounceEnd="63750">
                                          <p:cBhvr>
                                            <p:cTn id="103" dur="750" fill="hold"/>
                                            <p:tgtEl>
                                              <p:spTgt spid="35"/>
                                            </p:tgtEl>
                                            <p:attrNameLst>
                                              <p:attrName>ppt_x</p:attrName>
                                              <p:attrName>ppt_y</p:attrName>
                                            </p:attrNameLst>
                                          </p:cBhvr>
                                          <p:rCtr x="0" y="-2222"/>
                                        </p:animMotion>
                                      </p:childTnLst>
                                    </p:cTn>
                                  </p:par>
                                </p:childTnLst>
                              </p:cTn>
                            </p:par>
                            <p:par>
                              <p:cTn id="104" fill="hold">
                                <p:stCondLst>
                                  <p:cond delay="4000"/>
                                </p:stCondLst>
                                <p:childTnLst>
                                  <p:par>
                                    <p:cTn id="105" presetID="10" presetClass="exit" presetSubtype="0" fill="hold" nodeType="afterEffect">
                                      <p:stCondLst>
                                        <p:cond delay="0"/>
                                      </p:stCondLst>
                                      <p:childTnLst>
                                        <p:animEffect transition="out" filter="fade">
                                          <p:cBhvr>
                                            <p:cTn id="106" dur="500"/>
                                            <p:tgtEl>
                                              <p:spTgt spid="42"/>
                                            </p:tgtEl>
                                          </p:cBhvr>
                                        </p:animEffect>
                                        <p:set>
                                          <p:cBhvr>
                                            <p:cTn id="107"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6" grpId="0" animBg="1"/>
          <p:bldP spid="45" grpId="0" animBg="1"/>
          <p:bldP spid="26" grpId="0" animBg="1"/>
          <p:bldP spid="26" grpId="1" animBg="1"/>
          <p:bldP spid="27" grpId="0" animBg="1"/>
          <p:bldP spid="27" grpId="1" animBg="1"/>
          <p:bldP spid="2" grpId="0"/>
          <p:bldP spid="5" grpId="1" animBg="1"/>
          <p:bldP spid="29" grpId="0" animBg="1"/>
          <p:bldP spid="29" grpId="1" animBg="1"/>
          <p:bldP spid="38" grpId="0" animBg="1"/>
          <p:bldP spid="30" grpId="0" animBg="1"/>
          <p:bldP spid="3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50"/>
                                            <p:tgtEl>
                                              <p:spTgt spid="26"/>
                                            </p:tgtEl>
                                          </p:cBhvr>
                                        </p:animEffect>
                                      </p:childTnLst>
                                    </p:cTn>
                                  </p:par>
                                  <p:par>
                                    <p:cTn id="8" presetID="64" presetClass="path" presetSubtype="0" accel="50000" fill="hold" grpId="1" nodeType="withEffect">
                                      <p:stCondLst>
                                        <p:cond delay="0"/>
                                      </p:stCondLst>
                                      <p:childTnLst>
                                        <p:animMotion origin="layout" path="M 4.79167E-6 0.04445 L 4.79167E-6 -2.22222E-6 " pathEditMode="relative" rAng="0" ptsTypes="AA">
                                          <p:cBhvr>
                                            <p:cTn id="9" dur="750" fill="hold"/>
                                            <p:tgtEl>
                                              <p:spTgt spid="26"/>
                                            </p:tgtEl>
                                            <p:attrNameLst>
                                              <p:attrName>ppt_x</p:attrName>
                                              <p:attrName>ppt_y</p:attrName>
                                            </p:attrNameLst>
                                          </p:cBhvr>
                                          <p:rCtr x="0" y="-2222"/>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750"/>
                                            <p:tgtEl>
                                              <p:spTgt spid="14"/>
                                            </p:tgtEl>
                                          </p:cBhvr>
                                        </p:animEffect>
                                      </p:childTnLst>
                                    </p:cTn>
                                  </p:par>
                                  <p:par>
                                    <p:cTn id="14" presetID="64" presetClass="path" presetSubtype="0" accel="50000" fill="hold" nodeType="withEffect">
                                      <p:stCondLst>
                                        <p:cond delay="0"/>
                                      </p:stCondLst>
                                      <p:childTnLst>
                                        <p:animMotion origin="layout" path="M 4.79167E-6 0.04444 L 4.79167E-6 4.07407E-6 " pathEditMode="relative" rAng="0" ptsTypes="AA">
                                          <p:cBhvr>
                                            <p:cTn id="15" dur="750" fill="hold"/>
                                            <p:tgtEl>
                                              <p:spTgt spid="14"/>
                                            </p:tgtEl>
                                            <p:attrNameLst>
                                              <p:attrName>ppt_x</p:attrName>
                                              <p:attrName>ppt_y</p:attrName>
                                            </p:attrNameLst>
                                          </p:cBhvr>
                                          <p:rCtr x="0" y="-2222"/>
                                        </p:animMotion>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1"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750"/>
                                            <p:tgtEl>
                                              <p:spTgt spid="27"/>
                                            </p:tgtEl>
                                          </p:cBhvr>
                                        </p:animEffect>
                                      </p:childTnLst>
                                    </p:cTn>
                                  </p:par>
                                  <p:par>
                                    <p:cTn id="38" presetID="64" presetClass="path" presetSubtype="0" accel="50000" fill="hold" grpId="1" nodeType="withEffect">
                                      <p:stCondLst>
                                        <p:cond delay="0"/>
                                      </p:stCondLst>
                                      <p:childTnLst>
                                        <p:animMotion origin="layout" path="M -2.70833E-6 0.04444 L -2.70833E-6 -3.7037E-7 " pathEditMode="relative" rAng="0" ptsTypes="AA">
                                          <p:cBhvr>
                                            <p:cTn id="39" dur="750" fill="hold"/>
                                            <p:tgtEl>
                                              <p:spTgt spid="27"/>
                                            </p:tgtEl>
                                            <p:attrNameLst>
                                              <p:attrName>ppt_x</p:attrName>
                                              <p:attrName>ppt_y</p:attrName>
                                            </p:attrNameLst>
                                          </p:cBhvr>
                                          <p:rCtr x="0" y="-2222"/>
                                        </p:animMotion>
                                      </p:childTnLst>
                                    </p:cTn>
                                  </p:par>
                                </p:childTnLst>
                              </p:cTn>
                            </p:par>
                            <p:par>
                              <p:cTn id="40" fill="hold">
                                <p:stCondLst>
                                  <p:cond delay="1250"/>
                                </p:stCondLst>
                                <p:childTnLst>
                                  <p:par>
                                    <p:cTn id="41" presetID="10" presetClass="entr" presetSubtype="0"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750"/>
                                            <p:tgtEl>
                                              <p:spTgt spid="17"/>
                                            </p:tgtEl>
                                          </p:cBhvr>
                                        </p:animEffect>
                                      </p:childTnLst>
                                    </p:cTn>
                                  </p:par>
                                  <p:par>
                                    <p:cTn id="44" presetID="64" presetClass="path" presetSubtype="0" accel="50000" fill="hold" nodeType="withEffect">
                                      <p:stCondLst>
                                        <p:cond delay="0"/>
                                      </p:stCondLst>
                                      <p:childTnLst>
                                        <p:animMotion origin="layout" path="M 5E-6 0.04444 L 5E-6 4.07407E-6 " pathEditMode="relative" rAng="0" ptsTypes="AA">
                                          <p:cBhvr>
                                            <p:cTn id="45" dur="750" fill="hold"/>
                                            <p:tgtEl>
                                              <p:spTgt spid="17"/>
                                            </p:tgtEl>
                                            <p:attrNameLst>
                                              <p:attrName>ppt_x</p:attrName>
                                              <p:attrName>ppt_y</p:attrName>
                                            </p:attrNameLst>
                                          </p:cBhvr>
                                          <p:rCtr x="0" y="-2222"/>
                                        </p:animMotion>
                                      </p:childTnLst>
                                    </p:cTn>
                                  </p:par>
                                </p:childTnLst>
                              </p:cTn>
                            </p:par>
                            <p:par>
                              <p:cTn id="46" fill="hold">
                                <p:stCondLst>
                                  <p:cond delay="2000"/>
                                </p:stCondLst>
                                <p:childTnLst>
                                  <p:par>
                                    <p:cTn id="47" presetID="10" presetClass="exit" presetSubtype="0" fill="hold" nodeType="after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750"/>
                                            <p:tgtEl>
                                              <p:spTgt spid="29"/>
                                            </p:tgtEl>
                                          </p:cBhvr>
                                        </p:animEffect>
                                      </p:childTnLst>
                                    </p:cTn>
                                  </p:par>
                                  <p:par>
                                    <p:cTn id="67" presetID="64" presetClass="path" presetSubtype="0" accel="50000" fill="hold" grpId="1" nodeType="withEffect">
                                      <p:stCondLst>
                                        <p:cond delay="0"/>
                                      </p:stCondLst>
                                      <p:childTnLst>
                                        <p:animMotion origin="layout" path="M -3.125E-6 0.04444 L -3.125E-6 2.96296E-6 " pathEditMode="relative" rAng="0" ptsTypes="AA">
                                          <p:cBhvr>
                                            <p:cTn id="68" dur="750" fill="hold"/>
                                            <p:tgtEl>
                                              <p:spTgt spid="29"/>
                                            </p:tgtEl>
                                            <p:attrNameLst>
                                              <p:attrName>ppt_x</p:attrName>
                                              <p:attrName>ppt_y</p:attrName>
                                            </p:attrNameLst>
                                          </p:cBhvr>
                                          <p:rCtr x="0" y="-2222"/>
                                        </p:animMotion>
                                      </p:childTnLst>
                                    </p:cTn>
                                  </p:par>
                                </p:childTnLst>
                              </p:cTn>
                            </p:par>
                            <p:par>
                              <p:cTn id="69" fill="hold">
                                <p:stCondLst>
                                  <p:cond delay="1250"/>
                                </p:stCondLst>
                                <p:childTnLst>
                                  <p:par>
                                    <p:cTn id="70" presetID="10" presetClass="entr" presetSubtype="0" fill="hold"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750"/>
                                            <p:tgtEl>
                                              <p:spTgt spid="32"/>
                                            </p:tgtEl>
                                          </p:cBhvr>
                                        </p:animEffect>
                                      </p:childTnLst>
                                    </p:cTn>
                                  </p:par>
                                  <p:par>
                                    <p:cTn id="73" presetID="64" presetClass="path" presetSubtype="0" accel="50000" fill="hold" nodeType="withEffect">
                                      <p:stCondLst>
                                        <p:cond delay="0"/>
                                      </p:stCondLst>
                                      <p:childTnLst>
                                        <p:animMotion origin="layout" path="M 4.375E-6 0.04444 L 4.375E-6 -3.7037E-7 " pathEditMode="relative" rAng="0" ptsTypes="AA">
                                          <p:cBhvr>
                                            <p:cTn id="74" dur="750" fill="hold"/>
                                            <p:tgtEl>
                                              <p:spTgt spid="32"/>
                                            </p:tgtEl>
                                            <p:attrNameLst>
                                              <p:attrName>ppt_x</p:attrName>
                                              <p:attrName>ppt_y</p:attrName>
                                            </p:attrNameLst>
                                          </p:cBhvr>
                                          <p:rCtr x="0" y="-2222"/>
                                        </p:animMotion>
                                      </p:childTnLst>
                                    </p:cTn>
                                  </p:par>
                                </p:childTnLst>
                              </p:cTn>
                            </p:par>
                            <p:par>
                              <p:cTn id="75" fill="hold">
                                <p:stCondLst>
                                  <p:cond delay="2000"/>
                                </p:stCondLst>
                                <p:childTnLst>
                                  <p:par>
                                    <p:cTn id="76" presetID="10"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childTnLst>
                              </p:cTn>
                            </p:par>
                            <p:par>
                              <p:cTn id="84" fill="hold">
                                <p:stCondLst>
                                  <p:cond delay="500"/>
                                </p:stCondLst>
                                <p:childTnLst>
                                  <p:par>
                                    <p:cTn id="85" presetID="10" presetClass="entr" presetSubtype="0" fill="hold" nodeType="after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fade">
                                          <p:cBhvr>
                                            <p:cTn id="87" dur="500"/>
                                            <p:tgtEl>
                                              <p:spTgt spid="42"/>
                                            </p:tgtEl>
                                          </p:cBhvr>
                                        </p:animEffect>
                                      </p:childTnLst>
                                    </p:cTn>
                                  </p:par>
                                </p:childTnLst>
                              </p:cTn>
                            </p:par>
                            <p:par>
                              <p:cTn id="88" fill="hold">
                                <p:stCondLst>
                                  <p:cond delay="1000"/>
                                </p:stCondLst>
                                <p:childTnLst>
                                  <p:par>
                                    <p:cTn id="89" presetID="10" presetClass="entr" presetSubtype="0" fill="hold" grpId="0" nodeType="afterEffect">
                                      <p:stCondLst>
                                        <p:cond delay="1000"/>
                                      </p:stCondLst>
                                      <p:childTnLst>
                                        <p:set>
                                          <p:cBhvr>
                                            <p:cTn id="90" dur="1" fill="hold">
                                              <p:stCondLst>
                                                <p:cond delay="0"/>
                                              </p:stCondLst>
                                            </p:cTn>
                                            <p:tgtEl>
                                              <p:spTgt spid="46"/>
                                            </p:tgtEl>
                                            <p:attrNameLst>
                                              <p:attrName>style.visibility</p:attrName>
                                            </p:attrNameLst>
                                          </p:cBhvr>
                                          <p:to>
                                            <p:strVal val="visible"/>
                                          </p:to>
                                        </p:set>
                                        <p:animEffect transition="in" filter="fade">
                                          <p:cBhvr>
                                            <p:cTn id="91" dur="500"/>
                                            <p:tgtEl>
                                              <p:spTgt spid="46"/>
                                            </p:tgtEl>
                                          </p:cBhvr>
                                        </p:animEffect>
                                      </p:childTnLst>
                                    </p:cTn>
                                  </p:par>
                                </p:childTnLst>
                              </p:cTn>
                            </p:par>
                            <p:par>
                              <p:cTn id="92" fill="hold">
                                <p:stCondLst>
                                  <p:cond delay="2500"/>
                                </p:stCondLst>
                                <p:childTnLst>
                                  <p:par>
                                    <p:cTn id="93" presetID="10" presetClass="entr" presetSubtype="0" fill="hold" grpId="0" nodeType="after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750"/>
                                            <p:tgtEl>
                                              <p:spTgt spid="30"/>
                                            </p:tgtEl>
                                          </p:cBhvr>
                                        </p:animEffect>
                                      </p:childTnLst>
                                    </p:cTn>
                                  </p:par>
                                  <p:par>
                                    <p:cTn id="96" presetID="64" presetClass="path" presetSubtype="0" accel="50000" fill="hold" grpId="1" nodeType="withEffect">
                                      <p:stCondLst>
                                        <p:cond delay="0"/>
                                      </p:stCondLst>
                                      <p:childTnLst>
                                        <p:animMotion origin="layout" path="M -3.125E-6 0.04444 L -3.125E-6 2.96296E-6 " pathEditMode="relative" rAng="0" ptsTypes="AA">
                                          <p:cBhvr>
                                            <p:cTn id="97" dur="750" fill="hold"/>
                                            <p:tgtEl>
                                              <p:spTgt spid="30"/>
                                            </p:tgtEl>
                                            <p:attrNameLst>
                                              <p:attrName>ppt_x</p:attrName>
                                              <p:attrName>ppt_y</p:attrName>
                                            </p:attrNameLst>
                                          </p:cBhvr>
                                          <p:rCtr x="0" y="-2222"/>
                                        </p:animMotion>
                                      </p:childTnLst>
                                    </p:cTn>
                                  </p:par>
                                </p:childTnLst>
                              </p:cTn>
                            </p:par>
                            <p:par>
                              <p:cTn id="98" fill="hold">
                                <p:stCondLst>
                                  <p:cond delay="325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750"/>
                                            <p:tgtEl>
                                              <p:spTgt spid="35"/>
                                            </p:tgtEl>
                                          </p:cBhvr>
                                        </p:animEffect>
                                      </p:childTnLst>
                                    </p:cTn>
                                  </p:par>
                                  <p:par>
                                    <p:cTn id="102" presetID="64" presetClass="path" presetSubtype="0" accel="50000" fill="hold" nodeType="withEffect">
                                      <p:stCondLst>
                                        <p:cond delay="0"/>
                                      </p:stCondLst>
                                      <p:childTnLst>
                                        <p:animMotion origin="layout" path="M 2.91667E-6 0.04445 L 2.91667E-6 -1.85185E-6 " pathEditMode="relative" rAng="0" ptsTypes="AA">
                                          <p:cBhvr>
                                            <p:cTn id="103" dur="750" fill="hold"/>
                                            <p:tgtEl>
                                              <p:spTgt spid="35"/>
                                            </p:tgtEl>
                                            <p:attrNameLst>
                                              <p:attrName>ppt_x</p:attrName>
                                              <p:attrName>ppt_y</p:attrName>
                                            </p:attrNameLst>
                                          </p:cBhvr>
                                          <p:rCtr x="0" y="-2222"/>
                                        </p:animMotion>
                                      </p:childTnLst>
                                    </p:cTn>
                                  </p:par>
                                </p:childTnLst>
                              </p:cTn>
                            </p:par>
                            <p:par>
                              <p:cTn id="104" fill="hold">
                                <p:stCondLst>
                                  <p:cond delay="4000"/>
                                </p:stCondLst>
                                <p:childTnLst>
                                  <p:par>
                                    <p:cTn id="105" presetID="10" presetClass="exit" presetSubtype="0" fill="hold" nodeType="afterEffect">
                                      <p:stCondLst>
                                        <p:cond delay="0"/>
                                      </p:stCondLst>
                                      <p:childTnLst>
                                        <p:animEffect transition="out" filter="fade">
                                          <p:cBhvr>
                                            <p:cTn id="106" dur="500"/>
                                            <p:tgtEl>
                                              <p:spTgt spid="42"/>
                                            </p:tgtEl>
                                          </p:cBhvr>
                                        </p:animEffect>
                                        <p:set>
                                          <p:cBhvr>
                                            <p:cTn id="107"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6" grpId="0" animBg="1"/>
          <p:bldP spid="45" grpId="0" animBg="1"/>
          <p:bldP spid="26" grpId="0" animBg="1"/>
          <p:bldP spid="26" grpId="1" animBg="1"/>
          <p:bldP spid="27" grpId="0" animBg="1"/>
          <p:bldP spid="27" grpId="1" animBg="1"/>
          <p:bldP spid="2" grpId="0"/>
          <p:bldP spid="5" grpId="1" animBg="1"/>
          <p:bldP spid="29" grpId="0" animBg="1"/>
          <p:bldP spid="29" grpId="1" animBg="1"/>
          <p:bldP spid="38" grpId="0" animBg="1"/>
          <p:bldP spid="30" grpId="0" animBg="1"/>
          <p:bldP spid="30" grpId="1"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3F480B4-4699-41FE-89A7-96EFD1001786}" type="slidenum">
              <a:rPr lang="en-US" smtClean="0"/>
              <a:t>6</a:t>
            </a:fld>
            <a:endParaRPr lang="en-US"/>
          </a:p>
        </p:txBody>
      </p:sp>
      <p:sp>
        <p:nvSpPr>
          <p:cNvPr id="5" name="Title 4"/>
          <p:cNvSpPr>
            <a:spLocks noGrp="1"/>
          </p:cNvSpPr>
          <p:nvPr>
            <p:ph type="title"/>
          </p:nvPr>
        </p:nvSpPr>
        <p:spPr/>
        <p:txBody>
          <a:bodyPr>
            <a:normAutofit/>
          </a:bodyPr>
          <a:lstStyle/>
          <a:p>
            <a:r>
              <a:rPr lang="en-US" sz="4219" dirty="0"/>
              <a:t>Overview of Containers</a:t>
            </a:r>
          </a:p>
        </p:txBody>
      </p:sp>
      <p:sp>
        <p:nvSpPr>
          <p:cNvPr id="2" name="Content Placeholder 1"/>
          <p:cNvSpPr>
            <a:spLocks noGrp="1"/>
          </p:cNvSpPr>
          <p:nvPr>
            <p:ph idx="1"/>
          </p:nvPr>
        </p:nvSpPr>
        <p:spPr>
          <a:xfrm>
            <a:off x="695325" y="1295400"/>
            <a:ext cx="10801350" cy="4830763"/>
          </a:xfrm>
        </p:spPr>
        <p:txBody>
          <a:bodyPr>
            <a:normAutofit/>
          </a:bodyPr>
          <a:lstStyle/>
          <a:p>
            <a:endParaRPr lang="en-US" sz="1688" dirty="0"/>
          </a:p>
          <a:p>
            <a:r>
              <a:rPr lang="en-US" sz="1688" dirty="0"/>
              <a:t>A question comes in our mind why do we need different containers of our applications.</a:t>
            </a:r>
          </a:p>
          <a:p>
            <a:endParaRPr lang="en-US" sz="1688" dirty="0"/>
          </a:p>
          <a:p>
            <a:r>
              <a:rPr lang="en-US" sz="1688" dirty="0"/>
              <a:t>A question to audience, I want to install:</a:t>
            </a:r>
          </a:p>
          <a:p>
            <a:pPr marL="129318" indent="0">
              <a:buNone/>
            </a:pPr>
            <a:endParaRPr lang="en-US" sz="1688" dirty="0"/>
          </a:p>
          <a:p>
            <a:pPr>
              <a:buFontTx/>
              <a:buChar char="-"/>
            </a:pPr>
            <a:r>
              <a:rPr lang="en-US" sz="1688" dirty="0"/>
              <a:t>Three application </a:t>
            </a:r>
          </a:p>
          <a:p>
            <a:pPr>
              <a:buFontTx/>
              <a:buChar char="-"/>
            </a:pPr>
            <a:r>
              <a:rPr lang="en-US" sz="1688"/>
              <a:t>Pre-requisites </a:t>
            </a:r>
            <a:r>
              <a:rPr lang="en-US" sz="1688" dirty="0"/>
              <a:t>all three require different Java Versions</a:t>
            </a:r>
          </a:p>
          <a:p>
            <a:pPr>
              <a:buFontTx/>
              <a:buChar char="-"/>
            </a:pPr>
            <a:r>
              <a:rPr lang="en-US" sz="1688" dirty="0"/>
              <a:t>What will be the possible solution for this design</a:t>
            </a:r>
          </a:p>
          <a:p>
            <a:pPr>
              <a:buFontTx/>
              <a:buChar char="-"/>
            </a:pPr>
            <a:endParaRPr lang="en-US" sz="2813" dirty="0"/>
          </a:p>
        </p:txBody>
      </p:sp>
      <p:sp>
        <p:nvSpPr>
          <p:cNvPr id="3" name="Footer Placeholder 2"/>
          <p:cNvSpPr>
            <a:spLocks noGrp="1"/>
          </p:cNvSpPr>
          <p:nvPr>
            <p:ph type="ftr" sz="quarter" idx="11"/>
          </p:nvPr>
        </p:nvSpPr>
        <p:spPr/>
        <p:txBody>
          <a:bodyPr/>
          <a:lstStyle/>
          <a:p>
            <a:r>
              <a:rPr lang="en-US" dirty="0"/>
              <a:t>Copyright  © TechLanders Solutions</a:t>
            </a:r>
          </a:p>
        </p:txBody>
      </p:sp>
    </p:spTree>
    <p:extLst>
      <p:ext uri="{BB962C8B-B14F-4D97-AF65-F5344CB8AC3E}">
        <p14:creationId xmlns:p14="http://schemas.microsoft.com/office/powerpoint/2010/main" val="36786604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7E4B88-CCE6-4F1A-81EB-3F983639C21D}"/>
              </a:ext>
            </a:extLst>
          </p:cNvPr>
          <p:cNvSpPr/>
          <p:nvPr/>
        </p:nvSpPr>
        <p:spPr>
          <a:xfrm>
            <a:off x="1934188" y="3037668"/>
            <a:ext cx="3129665" cy="2495228"/>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400" b="1" dirty="0">
                <a:solidFill>
                  <a:schemeClr val="bg1"/>
                </a:solidFill>
                <a:effectLst>
                  <a:glow rad="228600">
                    <a:schemeClr val="accent2">
                      <a:satMod val="175000"/>
                      <a:alpha val="40000"/>
                    </a:schemeClr>
                  </a:glow>
                </a:effectLst>
              </a:rPr>
              <a:t>Node</a:t>
            </a:r>
          </a:p>
        </p:txBody>
      </p:sp>
      <p:sp>
        <p:nvSpPr>
          <p:cNvPr id="28" name="Rectangle 27">
            <a:extLst>
              <a:ext uri="{FF2B5EF4-FFF2-40B4-BE49-F238E27FC236}">
                <a16:creationId xmlns:a16="http://schemas.microsoft.com/office/drawing/2014/main" id="{493E734C-77B5-4999-AABA-EA3FFCEC9BCC}"/>
              </a:ext>
            </a:extLst>
          </p:cNvPr>
          <p:cNvSpPr/>
          <p:nvPr/>
        </p:nvSpPr>
        <p:spPr>
          <a:xfrm>
            <a:off x="5833705" y="3037668"/>
            <a:ext cx="3129665" cy="2495228"/>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400" b="1" dirty="0">
                <a:solidFill>
                  <a:schemeClr val="bg1"/>
                </a:solidFill>
                <a:effectLst>
                  <a:glow rad="228600">
                    <a:schemeClr val="accent2">
                      <a:satMod val="175000"/>
                      <a:alpha val="40000"/>
                    </a:schemeClr>
                  </a:glow>
                </a:effectLst>
              </a:rPr>
              <a:t>Node</a:t>
            </a:r>
          </a:p>
        </p:txBody>
      </p:sp>
      <p:sp>
        <p:nvSpPr>
          <p:cNvPr id="29" name="Rectangle 28">
            <a:extLst>
              <a:ext uri="{FF2B5EF4-FFF2-40B4-BE49-F238E27FC236}">
                <a16:creationId xmlns:a16="http://schemas.microsoft.com/office/drawing/2014/main" id="{9F50D1EE-CACD-456E-9C48-9367A524DBD7}"/>
              </a:ext>
            </a:extLst>
          </p:cNvPr>
          <p:cNvSpPr/>
          <p:nvPr/>
        </p:nvSpPr>
        <p:spPr>
          <a:xfrm>
            <a:off x="2187060" y="3197669"/>
            <a:ext cx="6688801" cy="1453379"/>
          </a:xfrm>
          <a:prstGeom prst="rect">
            <a:avLst/>
          </a:prstGeom>
          <a:solidFill>
            <a:schemeClr val="accent3">
              <a:lumMod val="40000"/>
              <a:lumOff val="60000"/>
            </a:schemeClr>
          </a:solidFill>
          <a:ln>
            <a:prstDash val="dashDot"/>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400" dirty="0">
                <a:solidFill>
                  <a:schemeClr val="accent1">
                    <a:lumMod val="75000"/>
                  </a:schemeClr>
                </a:solidFill>
              </a:rPr>
              <a:t>Replication Controller</a:t>
            </a:r>
          </a:p>
        </p:txBody>
      </p:sp>
      <p:sp>
        <p:nvSpPr>
          <p:cNvPr id="2" name="Title 1">
            <a:extLst>
              <a:ext uri="{FF2B5EF4-FFF2-40B4-BE49-F238E27FC236}">
                <a16:creationId xmlns:a16="http://schemas.microsoft.com/office/drawing/2014/main" id="{64EBA90E-799E-41A8-A239-45D126FF84B4}"/>
              </a:ext>
            </a:extLst>
          </p:cNvPr>
          <p:cNvSpPr>
            <a:spLocks noGrp="1"/>
          </p:cNvSpPr>
          <p:nvPr>
            <p:ph type="title"/>
          </p:nvPr>
        </p:nvSpPr>
        <p:spPr/>
        <p:txBody>
          <a:bodyPr/>
          <a:lstStyle/>
          <a:p>
            <a:r>
              <a:rPr lang="en-US" dirty="0"/>
              <a:t>Load Balancing &amp; Scaling</a:t>
            </a:r>
          </a:p>
        </p:txBody>
      </p:sp>
      <p:sp>
        <p:nvSpPr>
          <p:cNvPr id="5" name="Rectangle 4">
            <a:extLst>
              <a:ext uri="{FF2B5EF4-FFF2-40B4-BE49-F238E27FC236}">
                <a16:creationId xmlns:a16="http://schemas.microsoft.com/office/drawing/2014/main" id="{A97D3E91-ADC2-4455-8358-CBC6872A01D5}"/>
              </a:ext>
            </a:extLst>
          </p:cNvPr>
          <p:cNvSpPr/>
          <p:nvPr/>
        </p:nvSpPr>
        <p:spPr>
          <a:xfrm>
            <a:off x="2187060" y="3191168"/>
            <a:ext cx="2667959" cy="1453379"/>
          </a:xfrm>
          <a:prstGeom prst="rect">
            <a:avLst/>
          </a:prstGeom>
          <a:solidFill>
            <a:schemeClr val="accent3">
              <a:lumMod val="40000"/>
              <a:lumOff val="60000"/>
            </a:schemeClr>
          </a:solidFill>
          <a:ln>
            <a:prstDash val="dashDot"/>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400" dirty="0">
                <a:solidFill>
                  <a:schemeClr val="accent1">
                    <a:lumMod val="75000"/>
                  </a:schemeClr>
                </a:solidFill>
              </a:rPr>
              <a:t>Replication Controller</a:t>
            </a:r>
          </a:p>
        </p:txBody>
      </p:sp>
      <p:sp>
        <p:nvSpPr>
          <p:cNvPr id="6" name="Rectangle 5">
            <a:extLst>
              <a:ext uri="{FF2B5EF4-FFF2-40B4-BE49-F238E27FC236}">
                <a16:creationId xmlns:a16="http://schemas.microsoft.com/office/drawing/2014/main" id="{E9A65EE4-A5D0-4B8C-B667-99A633231DA3}"/>
              </a:ext>
            </a:extLst>
          </p:cNvPr>
          <p:cNvSpPr/>
          <p:nvPr/>
        </p:nvSpPr>
        <p:spPr>
          <a:xfrm>
            <a:off x="2376091" y="3334092"/>
            <a:ext cx="1078365" cy="979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sp>
        <p:nvSpPr>
          <p:cNvPr id="7" name="Rectangle 6">
            <a:extLst>
              <a:ext uri="{FF2B5EF4-FFF2-40B4-BE49-F238E27FC236}">
                <a16:creationId xmlns:a16="http://schemas.microsoft.com/office/drawing/2014/main" id="{34CC19E3-647E-4416-898E-2788CC490C9F}"/>
              </a:ext>
            </a:extLst>
          </p:cNvPr>
          <p:cNvSpPr/>
          <p:nvPr/>
        </p:nvSpPr>
        <p:spPr>
          <a:xfrm>
            <a:off x="3683092" y="3334091"/>
            <a:ext cx="1078365" cy="979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pic>
        <p:nvPicPr>
          <p:cNvPr id="8" name="Picture 4" descr="Related image">
            <a:extLst>
              <a:ext uri="{FF2B5EF4-FFF2-40B4-BE49-F238E27FC236}">
                <a16:creationId xmlns:a16="http://schemas.microsoft.com/office/drawing/2014/main" id="{73395EDF-18A7-4493-92B3-EDF9F210E1B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2865820" y="5207431"/>
            <a:ext cx="325465" cy="325465"/>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BA60D2F-D7CD-400A-800A-B2CF6D9B66C8}"/>
              </a:ext>
            </a:extLst>
          </p:cNvPr>
          <p:cNvGrpSpPr/>
          <p:nvPr/>
        </p:nvGrpSpPr>
        <p:grpSpPr>
          <a:xfrm>
            <a:off x="2618009" y="3453627"/>
            <a:ext cx="612893" cy="580292"/>
            <a:chOff x="6225311" y="2473385"/>
            <a:chExt cx="716280" cy="678180"/>
          </a:xfrm>
        </p:grpSpPr>
        <p:pic>
          <p:nvPicPr>
            <p:cNvPr id="10" name="Picture 9">
              <a:extLst>
                <a:ext uri="{FF2B5EF4-FFF2-40B4-BE49-F238E27FC236}">
                  <a16:creationId xmlns:a16="http://schemas.microsoft.com/office/drawing/2014/main" id="{41B8A9C7-53FC-43AF-9CDB-3F2DDCCB07C4}"/>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1" name="Picture 2" descr="Image result for python logo">
              <a:extLst>
                <a:ext uri="{FF2B5EF4-FFF2-40B4-BE49-F238E27FC236}">
                  <a16:creationId xmlns:a16="http://schemas.microsoft.com/office/drawing/2014/main" id="{1CD29E47-8ABB-44E2-8B98-805518C9CD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6A014BDC-53FA-4F63-B104-54100BC54FFC}"/>
              </a:ext>
            </a:extLst>
          </p:cNvPr>
          <p:cNvGrpSpPr/>
          <p:nvPr/>
        </p:nvGrpSpPr>
        <p:grpSpPr>
          <a:xfrm>
            <a:off x="3937564" y="3443461"/>
            <a:ext cx="612893" cy="580292"/>
            <a:chOff x="6225311" y="2473385"/>
            <a:chExt cx="716280" cy="678180"/>
          </a:xfrm>
        </p:grpSpPr>
        <p:pic>
          <p:nvPicPr>
            <p:cNvPr id="13" name="Picture 12">
              <a:extLst>
                <a:ext uri="{FF2B5EF4-FFF2-40B4-BE49-F238E27FC236}">
                  <a16:creationId xmlns:a16="http://schemas.microsoft.com/office/drawing/2014/main" id="{657B1F2B-0DE2-477F-9AFA-744BE71C51ED}"/>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4" name="Picture 2" descr="Image result for python logo">
              <a:extLst>
                <a:ext uri="{FF2B5EF4-FFF2-40B4-BE49-F238E27FC236}">
                  <a16:creationId xmlns:a16="http://schemas.microsoft.com/office/drawing/2014/main" id="{7D919E09-700C-4214-9247-A37D650BBF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C3E696C1-4187-42AB-94CE-A9C9B3D9E9C6}"/>
              </a:ext>
            </a:extLst>
          </p:cNvPr>
          <p:cNvGrpSpPr/>
          <p:nvPr/>
        </p:nvGrpSpPr>
        <p:grpSpPr>
          <a:xfrm>
            <a:off x="3917225" y="1897361"/>
            <a:ext cx="633232" cy="771204"/>
            <a:chOff x="5638800" y="1659105"/>
            <a:chExt cx="914400" cy="1113634"/>
          </a:xfrm>
        </p:grpSpPr>
        <p:pic>
          <p:nvPicPr>
            <p:cNvPr id="17" name="Graphic 16" descr="User">
              <a:extLst>
                <a:ext uri="{FF2B5EF4-FFF2-40B4-BE49-F238E27FC236}">
                  <a16:creationId xmlns:a16="http://schemas.microsoft.com/office/drawing/2014/main" id="{AC5271B8-8893-43A6-B7A2-34896776AA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8800" y="1659105"/>
              <a:ext cx="914400" cy="914400"/>
            </a:xfrm>
            <a:prstGeom prst="rect">
              <a:avLst/>
            </a:prstGeom>
          </p:spPr>
        </p:pic>
        <p:sp>
          <p:nvSpPr>
            <p:cNvPr id="18" name="Arrow: Down 17">
              <a:extLst>
                <a:ext uri="{FF2B5EF4-FFF2-40B4-BE49-F238E27FC236}">
                  <a16:creationId xmlns:a16="http://schemas.microsoft.com/office/drawing/2014/main" id="{F2A6696B-4197-456E-8B0C-C0F4CEECA229}"/>
                </a:ext>
              </a:extLst>
            </p:cNvPr>
            <p:cNvSpPr/>
            <p:nvPr/>
          </p:nvSpPr>
          <p:spPr>
            <a:xfrm>
              <a:off x="6035812" y="2488274"/>
              <a:ext cx="88739" cy="284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E6D578A-A743-4E01-86EF-AD49D0D77143}"/>
              </a:ext>
            </a:extLst>
          </p:cNvPr>
          <p:cNvGrpSpPr/>
          <p:nvPr/>
        </p:nvGrpSpPr>
        <p:grpSpPr>
          <a:xfrm>
            <a:off x="4774687" y="1897865"/>
            <a:ext cx="633232" cy="771204"/>
            <a:chOff x="5638800" y="1659105"/>
            <a:chExt cx="914400" cy="1113634"/>
          </a:xfrm>
        </p:grpSpPr>
        <p:pic>
          <p:nvPicPr>
            <p:cNvPr id="23" name="Graphic 22" descr="User">
              <a:extLst>
                <a:ext uri="{FF2B5EF4-FFF2-40B4-BE49-F238E27FC236}">
                  <a16:creationId xmlns:a16="http://schemas.microsoft.com/office/drawing/2014/main" id="{C6F13C45-B923-43DD-9DE7-F82CB5FAE5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8800" y="1659105"/>
              <a:ext cx="914400" cy="914400"/>
            </a:xfrm>
            <a:prstGeom prst="rect">
              <a:avLst/>
            </a:prstGeom>
          </p:spPr>
        </p:pic>
        <p:sp>
          <p:nvSpPr>
            <p:cNvPr id="24" name="Arrow: Down 23">
              <a:extLst>
                <a:ext uri="{FF2B5EF4-FFF2-40B4-BE49-F238E27FC236}">
                  <a16:creationId xmlns:a16="http://schemas.microsoft.com/office/drawing/2014/main" id="{14D0E67A-EBA8-40AB-84D6-41AD3C81D3DC}"/>
                </a:ext>
              </a:extLst>
            </p:cNvPr>
            <p:cNvSpPr/>
            <p:nvPr/>
          </p:nvSpPr>
          <p:spPr>
            <a:xfrm>
              <a:off x="6035812" y="2488274"/>
              <a:ext cx="88739" cy="284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F78885F0-AD79-48A3-B0FE-C652D1094B8B}"/>
              </a:ext>
            </a:extLst>
          </p:cNvPr>
          <p:cNvSpPr/>
          <p:nvPr/>
        </p:nvSpPr>
        <p:spPr>
          <a:xfrm>
            <a:off x="6360847" y="3334092"/>
            <a:ext cx="1078365" cy="979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sp>
        <p:nvSpPr>
          <p:cNvPr id="31" name="Rectangle 30">
            <a:extLst>
              <a:ext uri="{FF2B5EF4-FFF2-40B4-BE49-F238E27FC236}">
                <a16:creationId xmlns:a16="http://schemas.microsoft.com/office/drawing/2014/main" id="{E12F3B18-0678-40FB-B05E-E2DEF2EE1478}"/>
              </a:ext>
            </a:extLst>
          </p:cNvPr>
          <p:cNvSpPr/>
          <p:nvPr/>
        </p:nvSpPr>
        <p:spPr>
          <a:xfrm>
            <a:off x="7667848" y="3334091"/>
            <a:ext cx="1078365" cy="979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pic>
        <p:nvPicPr>
          <p:cNvPr id="32" name="Picture 4" descr="Related image">
            <a:extLst>
              <a:ext uri="{FF2B5EF4-FFF2-40B4-BE49-F238E27FC236}">
                <a16:creationId xmlns:a16="http://schemas.microsoft.com/office/drawing/2014/main" id="{D80FA083-390C-447E-AA95-01843033220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6746478" y="5184603"/>
            <a:ext cx="325465" cy="325465"/>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CC3AF6A5-36AE-4A24-87A7-07D3C9F7CEE0}"/>
              </a:ext>
            </a:extLst>
          </p:cNvPr>
          <p:cNvGrpSpPr/>
          <p:nvPr/>
        </p:nvGrpSpPr>
        <p:grpSpPr>
          <a:xfrm>
            <a:off x="6602765" y="3453627"/>
            <a:ext cx="612893" cy="580292"/>
            <a:chOff x="6225311" y="2473385"/>
            <a:chExt cx="716280" cy="678180"/>
          </a:xfrm>
        </p:grpSpPr>
        <p:pic>
          <p:nvPicPr>
            <p:cNvPr id="34" name="Picture 33">
              <a:extLst>
                <a:ext uri="{FF2B5EF4-FFF2-40B4-BE49-F238E27FC236}">
                  <a16:creationId xmlns:a16="http://schemas.microsoft.com/office/drawing/2014/main" id="{E52D3166-B021-4D56-9FB2-705722143D47}"/>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35" name="Picture 2" descr="Image result for python logo">
              <a:extLst>
                <a:ext uri="{FF2B5EF4-FFF2-40B4-BE49-F238E27FC236}">
                  <a16:creationId xmlns:a16="http://schemas.microsoft.com/office/drawing/2014/main" id="{1A3E0B19-A0AE-4CF4-9AA3-7019820F92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a:extLst>
              <a:ext uri="{FF2B5EF4-FFF2-40B4-BE49-F238E27FC236}">
                <a16:creationId xmlns:a16="http://schemas.microsoft.com/office/drawing/2014/main" id="{FC355044-AD88-4413-BD37-80E0913989DB}"/>
              </a:ext>
            </a:extLst>
          </p:cNvPr>
          <p:cNvGrpSpPr/>
          <p:nvPr/>
        </p:nvGrpSpPr>
        <p:grpSpPr>
          <a:xfrm>
            <a:off x="7922320" y="3443461"/>
            <a:ext cx="612893" cy="580292"/>
            <a:chOff x="6225311" y="2473385"/>
            <a:chExt cx="716280" cy="678180"/>
          </a:xfrm>
        </p:grpSpPr>
        <p:pic>
          <p:nvPicPr>
            <p:cNvPr id="37" name="Picture 36">
              <a:extLst>
                <a:ext uri="{FF2B5EF4-FFF2-40B4-BE49-F238E27FC236}">
                  <a16:creationId xmlns:a16="http://schemas.microsoft.com/office/drawing/2014/main" id="{D2DB3D79-154D-48AF-AF01-F2756E6E64A5}"/>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38" name="Picture 2" descr="Image result for python logo">
              <a:extLst>
                <a:ext uri="{FF2B5EF4-FFF2-40B4-BE49-F238E27FC236}">
                  <a16:creationId xmlns:a16="http://schemas.microsoft.com/office/drawing/2014/main" id="{C7B62AA9-5300-49F3-9573-B8EE70E89A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DA6BFD72-F735-4057-BFCB-AEC8ADBBF06C}"/>
              </a:ext>
            </a:extLst>
          </p:cNvPr>
          <p:cNvGrpSpPr/>
          <p:nvPr/>
        </p:nvGrpSpPr>
        <p:grpSpPr>
          <a:xfrm>
            <a:off x="5445225" y="1893676"/>
            <a:ext cx="633232" cy="771204"/>
            <a:chOff x="5638800" y="1659105"/>
            <a:chExt cx="914400" cy="1113634"/>
          </a:xfrm>
        </p:grpSpPr>
        <p:pic>
          <p:nvPicPr>
            <p:cNvPr id="40" name="Graphic 39" descr="User">
              <a:extLst>
                <a:ext uri="{FF2B5EF4-FFF2-40B4-BE49-F238E27FC236}">
                  <a16:creationId xmlns:a16="http://schemas.microsoft.com/office/drawing/2014/main" id="{C1439FDF-EDD8-4DD7-B628-D543CB2E43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8800" y="1659105"/>
              <a:ext cx="914400" cy="914400"/>
            </a:xfrm>
            <a:prstGeom prst="rect">
              <a:avLst/>
            </a:prstGeom>
          </p:spPr>
        </p:pic>
        <p:sp>
          <p:nvSpPr>
            <p:cNvPr id="41" name="Arrow: Down 40">
              <a:extLst>
                <a:ext uri="{FF2B5EF4-FFF2-40B4-BE49-F238E27FC236}">
                  <a16:creationId xmlns:a16="http://schemas.microsoft.com/office/drawing/2014/main" id="{27173527-256C-4C93-8108-99BBB613DA14}"/>
                </a:ext>
              </a:extLst>
            </p:cNvPr>
            <p:cNvSpPr/>
            <p:nvPr/>
          </p:nvSpPr>
          <p:spPr>
            <a:xfrm>
              <a:off x="6035812" y="2488274"/>
              <a:ext cx="88739" cy="284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DF2C53DC-8F49-4B7F-B205-7635740DCD65}"/>
              </a:ext>
            </a:extLst>
          </p:cNvPr>
          <p:cNvGrpSpPr/>
          <p:nvPr/>
        </p:nvGrpSpPr>
        <p:grpSpPr>
          <a:xfrm>
            <a:off x="6355391" y="1915447"/>
            <a:ext cx="633232" cy="771204"/>
            <a:chOff x="5638800" y="1659105"/>
            <a:chExt cx="914400" cy="1113634"/>
          </a:xfrm>
        </p:grpSpPr>
        <p:pic>
          <p:nvPicPr>
            <p:cNvPr id="43" name="Graphic 42" descr="User">
              <a:extLst>
                <a:ext uri="{FF2B5EF4-FFF2-40B4-BE49-F238E27FC236}">
                  <a16:creationId xmlns:a16="http://schemas.microsoft.com/office/drawing/2014/main" id="{404A6973-15F0-4425-9B0F-0B86335B56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8800" y="1659105"/>
              <a:ext cx="914400" cy="914400"/>
            </a:xfrm>
            <a:prstGeom prst="rect">
              <a:avLst/>
            </a:prstGeom>
          </p:spPr>
        </p:pic>
        <p:sp>
          <p:nvSpPr>
            <p:cNvPr id="44" name="Arrow: Down 43">
              <a:extLst>
                <a:ext uri="{FF2B5EF4-FFF2-40B4-BE49-F238E27FC236}">
                  <a16:creationId xmlns:a16="http://schemas.microsoft.com/office/drawing/2014/main" id="{3A684237-2F6B-44D7-BAE7-07F28DE278D1}"/>
                </a:ext>
              </a:extLst>
            </p:cNvPr>
            <p:cNvSpPr/>
            <p:nvPr/>
          </p:nvSpPr>
          <p:spPr>
            <a:xfrm>
              <a:off x="6035812" y="2488274"/>
              <a:ext cx="88739" cy="284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8" name="Connector: Elbow 47">
            <a:extLst>
              <a:ext uri="{FF2B5EF4-FFF2-40B4-BE49-F238E27FC236}">
                <a16:creationId xmlns:a16="http://schemas.microsoft.com/office/drawing/2014/main" id="{EEE5FCFA-B59A-4EB0-ADE8-79DAC313A1D5}"/>
              </a:ext>
            </a:extLst>
          </p:cNvPr>
          <p:cNvCxnSpPr>
            <a:cxnSpLocks/>
            <a:stCxn id="18" idx="2"/>
            <a:endCxn id="11" idx="0"/>
          </p:cNvCxnSpPr>
          <p:nvPr/>
        </p:nvCxnSpPr>
        <p:spPr>
          <a:xfrm rot="5400000">
            <a:off x="3181140" y="2411880"/>
            <a:ext cx="785062" cy="1298432"/>
          </a:xfrm>
          <a:prstGeom prst="bentConnector3">
            <a:avLst>
              <a:gd name="adj1" fmla="val 26310"/>
            </a:avLst>
          </a:prstGeom>
          <a:ln>
            <a:prstDash val="dashDot"/>
            <a:tailEnd type="triangle"/>
          </a:ln>
          <a:effectLst>
            <a:outerShdw blurRad="50800" dist="38100" dir="2700000" algn="tl" rotWithShape="0">
              <a:prstClr val="black">
                <a:alpha val="40000"/>
              </a:prstClr>
            </a:outerShdw>
          </a:effectLst>
        </p:spPr>
        <p:style>
          <a:lnRef idx="1">
            <a:schemeClr val="accent5"/>
          </a:lnRef>
          <a:fillRef idx="0">
            <a:schemeClr val="accent5"/>
          </a:fillRef>
          <a:effectRef idx="0">
            <a:schemeClr val="accent5"/>
          </a:effectRef>
          <a:fontRef idx="minor">
            <a:schemeClr val="tx1"/>
          </a:fontRef>
        </p:style>
      </p:cxnSp>
      <p:cxnSp>
        <p:nvCxnSpPr>
          <p:cNvPr id="50" name="Connector: Elbow 49">
            <a:extLst>
              <a:ext uri="{FF2B5EF4-FFF2-40B4-BE49-F238E27FC236}">
                <a16:creationId xmlns:a16="http://schemas.microsoft.com/office/drawing/2014/main" id="{BACBBCD9-A3DC-4980-8771-F6B0169021E0}"/>
              </a:ext>
            </a:extLst>
          </p:cNvPr>
          <p:cNvCxnSpPr>
            <a:cxnSpLocks/>
            <a:stCxn id="24" idx="2"/>
            <a:endCxn id="14" idx="0"/>
          </p:cNvCxnSpPr>
          <p:nvPr/>
        </p:nvCxnSpPr>
        <p:spPr>
          <a:xfrm rot="5400000">
            <a:off x="4274984" y="2638096"/>
            <a:ext cx="774392" cy="836339"/>
          </a:xfrm>
          <a:prstGeom prst="bentConnector3">
            <a:avLst>
              <a:gd name="adj1" fmla="val 22982"/>
            </a:avLst>
          </a:prstGeom>
          <a:ln>
            <a:prstDash val="dashDot"/>
            <a:tailEnd type="triangle"/>
          </a:ln>
          <a:effectLst>
            <a:outerShdw blurRad="50800" dist="38100" dir="2700000" algn="tl" rotWithShape="0">
              <a:prstClr val="black">
                <a:alpha val="40000"/>
              </a:prstClr>
            </a:outerShdw>
          </a:effectLst>
        </p:spPr>
        <p:style>
          <a:lnRef idx="1">
            <a:schemeClr val="accent5"/>
          </a:lnRef>
          <a:fillRef idx="0">
            <a:schemeClr val="accent5"/>
          </a:fillRef>
          <a:effectRef idx="0">
            <a:schemeClr val="accent5"/>
          </a:effectRef>
          <a:fontRef idx="minor">
            <a:schemeClr val="tx1"/>
          </a:fontRef>
        </p:style>
      </p:cxnSp>
      <p:cxnSp>
        <p:nvCxnSpPr>
          <p:cNvPr id="54" name="Connector: Elbow 53">
            <a:extLst>
              <a:ext uri="{FF2B5EF4-FFF2-40B4-BE49-F238E27FC236}">
                <a16:creationId xmlns:a16="http://schemas.microsoft.com/office/drawing/2014/main" id="{E4031F30-0F1B-47F7-A667-6D1DED3C0853}"/>
              </a:ext>
            </a:extLst>
          </p:cNvPr>
          <p:cNvCxnSpPr>
            <a:cxnSpLocks/>
            <a:stCxn id="41" idx="2"/>
            <a:endCxn id="35" idx="0"/>
          </p:cNvCxnSpPr>
          <p:nvPr/>
        </p:nvCxnSpPr>
        <p:spPr>
          <a:xfrm rot="16200000" flipH="1">
            <a:off x="5935676" y="2480091"/>
            <a:ext cx="788747" cy="1158324"/>
          </a:xfrm>
          <a:prstGeom prst="bentConnector3">
            <a:avLst>
              <a:gd name="adj1" fmla="val 24456"/>
            </a:avLst>
          </a:prstGeom>
          <a:ln>
            <a:prstDash val="dashDot"/>
            <a:tailEnd type="triangle"/>
          </a:ln>
          <a:effectLst>
            <a:outerShdw blurRad="50800" dist="38100" dir="2700000" algn="tl" rotWithShape="0">
              <a:prstClr val="black">
                <a:alpha val="40000"/>
              </a:prstClr>
            </a:outerShdw>
          </a:effectLst>
        </p:spPr>
        <p:style>
          <a:lnRef idx="1">
            <a:schemeClr val="accent5"/>
          </a:lnRef>
          <a:fillRef idx="0">
            <a:schemeClr val="accent5"/>
          </a:fillRef>
          <a:effectRef idx="0">
            <a:schemeClr val="accent5"/>
          </a:effectRef>
          <a:fontRef idx="minor">
            <a:schemeClr val="tx1"/>
          </a:fontRef>
        </p:style>
      </p:cxnSp>
      <p:cxnSp>
        <p:nvCxnSpPr>
          <p:cNvPr id="58" name="Connector: Elbow 57">
            <a:extLst>
              <a:ext uri="{FF2B5EF4-FFF2-40B4-BE49-F238E27FC236}">
                <a16:creationId xmlns:a16="http://schemas.microsoft.com/office/drawing/2014/main" id="{E955DB59-C2CD-4EF7-888D-B2E63B34680C}"/>
              </a:ext>
            </a:extLst>
          </p:cNvPr>
          <p:cNvCxnSpPr>
            <a:cxnSpLocks/>
            <a:stCxn id="41" idx="2"/>
            <a:endCxn id="14" idx="0"/>
          </p:cNvCxnSpPr>
          <p:nvPr/>
        </p:nvCxnSpPr>
        <p:spPr>
          <a:xfrm rot="5400000">
            <a:off x="4608159" y="2300732"/>
            <a:ext cx="778581" cy="1506877"/>
          </a:xfrm>
          <a:prstGeom prst="bentConnector3">
            <a:avLst>
              <a:gd name="adj1" fmla="val 23813"/>
            </a:avLst>
          </a:prstGeom>
          <a:ln>
            <a:prstDash val="dashDot"/>
            <a:tailEnd type="triangle"/>
          </a:ln>
          <a:effectLst>
            <a:outerShdw blurRad="50800" dist="38100" dir="2700000" algn="tl" rotWithShape="0">
              <a:prstClr val="black">
                <a:alpha val="40000"/>
              </a:prstClr>
            </a:outerShdw>
          </a:effectLst>
        </p:spPr>
        <p:style>
          <a:lnRef idx="1">
            <a:schemeClr val="accent5"/>
          </a:lnRef>
          <a:fillRef idx="0">
            <a:schemeClr val="accent5"/>
          </a:fillRef>
          <a:effectRef idx="0">
            <a:schemeClr val="accent5"/>
          </a:effectRef>
          <a:fontRef idx="minor">
            <a:schemeClr val="tx1"/>
          </a:fontRef>
        </p:style>
      </p:cxnSp>
      <p:cxnSp>
        <p:nvCxnSpPr>
          <p:cNvPr id="62" name="Connector: Elbow 61">
            <a:extLst>
              <a:ext uri="{FF2B5EF4-FFF2-40B4-BE49-F238E27FC236}">
                <a16:creationId xmlns:a16="http://schemas.microsoft.com/office/drawing/2014/main" id="{BE21EEC9-7E3D-4CE5-991E-4098A65AEDA3}"/>
              </a:ext>
            </a:extLst>
          </p:cNvPr>
          <p:cNvCxnSpPr>
            <a:cxnSpLocks/>
            <a:stCxn id="44" idx="2"/>
            <a:endCxn id="38" idx="0"/>
          </p:cNvCxnSpPr>
          <p:nvPr/>
        </p:nvCxnSpPr>
        <p:spPr>
          <a:xfrm rot="16200000" flipH="1">
            <a:off x="7066504" y="2281199"/>
            <a:ext cx="756810" cy="1567713"/>
          </a:xfrm>
          <a:prstGeom prst="bentConnector3">
            <a:avLst>
              <a:gd name="adj1" fmla="val 23378"/>
            </a:avLst>
          </a:prstGeom>
          <a:ln>
            <a:prstDash val="dashDot"/>
            <a:tailEnd type="triangle"/>
          </a:ln>
          <a:effectLst>
            <a:outerShdw blurRad="50800" dist="38100" dir="2700000" algn="tl" rotWithShape="0">
              <a:prstClr val="black">
                <a:alpha val="40000"/>
              </a:prstClr>
            </a:outerShdw>
          </a:effectLst>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887760171"/>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4" presetClass="path" presetSubtype="0" accel="50000" fill="hold" grpId="1" nodeType="withEffect" p14:presetBounceEnd="63750">
                                      <p:stCondLst>
                                        <p:cond delay="0"/>
                                      </p:stCondLst>
                                      <p:childTnLst>
                                        <p:animMotion origin="layout" path="M -2.5E-6 0.04444 L -2.5E-6 2.59259E-6 " pathEditMode="relative" rAng="0" ptsTypes="AA" p14:bounceEnd="63750">
                                          <p:cBhvr>
                                            <p:cTn id="9" dur="750" fill="hold"/>
                                            <p:tgtEl>
                                              <p:spTgt spid="6"/>
                                            </p:tgtEl>
                                            <p:attrNameLst>
                                              <p:attrName>ppt_x</p:attrName>
                                              <p:attrName>ppt_y</p:attrName>
                                            </p:attrNameLst>
                                          </p:cBhvr>
                                          <p:rCtr x="0" y="-2222"/>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750"/>
                                            <p:tgtEl>
                                              <p:spTgt spid="9"/>
                                            </p:tgtEl>
                                          </p:cBhvr>
                                        </p:animEffect>
                                      </p:childTnLst>
                                    </p:cTn>
                                  </p:par>
                                  <p:par>
                                    <p:cTn id="14" presetID="64" presetClass="path" presetSubtype="0" accel="50000" fill="hold" nodeType="withEffect" p14:presetBounceEnd="63750">
                                      <p:stCondLst>
                                        <p:cond delay="0"/>
                                      </p:stCondLst>
                                      <p:childTnLst>
                                        <p:animMotion origin="layout" path="M -3.75E-6 0.04445 L -3.75E-6 -3.33333E-6 " pathEditMode="relative" rAng="0" ptsTypes="AA" p14:bounceEnd="63750">
                                          <p:cBhvr>
                                            <p:cTn id="15" dur="750" fill="hold"/>
                                            <p:tgtEl>
                                              <p:spTgt spid="9"/>
                                            </p:tgtEl>
                                            <p:attrNameLst>
                                              <p:attrName>ppt_x</p:attrName>
                                              <p:attrName>ppt_y</p:attrName>
                                            </p:attrNameLst>
                                          </p:cBhvr>
                                          <p:rCtr x="0" y="-2222"/>
                                        </p:animMotion>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wipe(up)">
                                          <p:cBhvr>
                                            <p:cTn id="23" dur="500"/>
                                            <p:tgtEl>
                                              <p:spTgt spid="4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750"/>
                                            <p:tgtEl>
                                              <p:spTgt spid="7"/>
                                            </p:tgtEl>
                                          </p:cBhvr>
                                        </p:animEffect>
                                      </p:childTnLst>
                                    </p:cTn>
                                  </p:par>
                                  <p:par>
                                    <p:cTn id="37" presetID="64" presetClass="path" presetSubtype="0" accel="50000" fill="hold" grpId="1" nodeType="withEffect" p14:presetBounceEnd="63750">
                                      <p:stCondLst>
                                        <p:cond delay="0"/>
                                      </p:stCondLst>
                                      <p:childTnLst>
                                        <p:animMotion origin="layout" path="M -3.95833E-6 0.04444 L -3.95833E-6 2.59259E-6 " pathEditMode="relative" rAng="0" ptsTypes="AA" p14:bounceEnd="63750">
                                          <p:cBhvr>
                                            <p:cTn id="38" dur="750" fill="hold"/>
                                            <p:tgtEl>
                                              <p:spTgt spid="7"/>
                                            </p:tgtEl>
                                            <p:attrNameLst>
                                              <p:attrName>ppt_x</p:attrName>
                                              <p:attrName>ppt_y</p:attrName>
                                            </p:attrNameLst>
                                          </p:cBhvr>
                                          <p:rCtr x="0" y="-2222"/>
                                        </p:animMotion>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750"/>
                                            <p:tgtEl>
                                              <p:spTgt spid="12"/>
                                            </p:tgtEl>
                                          </p:cBhvr>
                                        </p:animEffect>
                                      </p:childTnLst>
                                    </p:cTn>
                                  </p:par>
                                  <p:par>
                                    <p:cTn id="43" presetID="64" presetClass="path" presetSubtype="0" accel="50000" fill="hold" nodeType="withEffect" p14:presetBounceEnd="63750">
                                      <p:stCondLst>
                                        <p:cond delay="0"/>
                                      </p:stCondLst>
                                      <p:childTnLst>
                                        <p:animMotion origin="layout" path="M 3.125E-6 0.04445 L 3.125E-6 -4.44444E-6 " pathEditMode="relative" rAng="0" ptsTypes="AA" p14:bounceEnd="63750">
                                          <p:cBhvr>
                                            <p:cTn id="44" dur="750" fill="hold"/>
                                            <p:tgtEl>
                                              <p:spTgt spid="12"/>
                                            </p:tgtEl>
                                            <p:attrNameLst>
                                              <p:attrName>ppt_x</p:attrName>
                                              <p:attrName>ppt_y</p:attrName>
                                            </p:attrNameLst>
                                          </p:cBhvr>
                                          <p:rCtr x="0" y="-2222"/>
                                        </p:animMotion>
                                      </p:childTnLst>
                                    </p:cTn>
                                  </p:par>
                                </p:childTnLst>
                              </p:cTn>
                            </p:par>
                            <p:par>
                              <p:cTn id="45" fill="hold">
                                <p:stCondLst>
                                  <p:cond delay="2500"/>
                                </p:stCondLst>
                                <p:childTnLst>
                                  <p:par>
                                    <p:cTn id="46" presetID="22" presetClass="entr" presetSubtype="1" fill="hold"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ipe(up)">
                                          <p:cBhvr>
                                            <p:cTn id="48" dur="500"/>
                                            <p:tgtEl>
                                              <p:spTgt spid="5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par>
                                    <p:cTn id="62" presetID="10" presetClass="entr" presetSubtype="0" fill="hold"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par>
                                    <p:cTn id="69" presetID="10" presetClass="exit" presetSubtype="0" fill="hold" grpId="1" nodeType="withEffect">
                                      <p:stCondLst>
                                        <p:cond delay="0"/>
                                      </p:stCondLst>
                                      <p:childTnLst>
                                        <p:animEffect transition="out" filter="fade">
                                          <p:cBhvr>
                                            <p:cTn id="70" dur="500"/>
                                            <p:tgtEl>
                                              <p:spTgt spid="5"/>
                                            </p:tgtEl>
                                          </p:cBhvr>
                                        </p:animEffect>
                                        <p:set>
                                          <p:cBhvr>
                                            <p:cTn id="71" dur="1" fill="hold">
                                              <p:stCondLst>
                                                <p:cond delay="499"/>
                                              </p:stCondLst>
                                            </p:cTn>
                                            <p:tgtEl>
                                              <p:spTgt spid="5"/>
                                            </p:tgtEl>
                                            <p:attrNameLst>
                                              <p:attrName>style.visibility</p:attrName>
                                            </p:attrNameLst>
                                          </p:cBhvr>
                                          <p:to>
                                            <p:strVal val="hidden"/>
                                          </p:to>
                                        </p:set>
                                      </p:childTnLst>
                                    </p:cTn>
                                  </p:par>
                                </p:childTnLst>
                              </p:cTn>
                            </p:par>
                            <p:par>
                              <p:cTn id="72" fill="hold">
                                <p:stCondLst>
                                  <p:cond delay="2000"/>
                                </p:stCondLst>
                                <p:childTnLst>
                                  <p:par>
                                    <p:cTn id="73" presetID="10" presetClass="entr" presetSubtype="0" fill="hold" grpId="0" nodeType="after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750"/>
                                            <p:tgtEl>
                                              <p:spTgt spid="30"/>
                                            </p:tgtEl>
                                          </p:cBhvr>
                                        </p:animEffect>
                                      </p:childTnLst>
                                    </p:cTn>
                                  </p:par>
                                  <p:par>
                                    <p:cTn id="76" presetID="64" presetClass="path" presetSubtype="0" accel="50000" fill="hold" grpId="1" nodeType="withEffect" p14:presetBounceEnd="63750">
                                      <p:stCondLst>
                                        <p:cond delay="0"/>
                                      </p:stCondLst>
                                      <p:childTnLst>
                                        <p:animMotion origin="layout" path="M 4.58333E-6 0.04444 L 4.58333E-6 2.59259E-6 " pathEditMode="relative" rAng="0" ptsTypes="AA" p14:bounceEnd="63750">
                                          <p:cBhvr>
                                            <p:cTn id="77" dur="750" fill="hold"/>
                                            <p:tgtEl>
                                              <p:spTgt spid="30"/>
                                            </p:tgtEl>
                                            <p:attrNameLst>
                                              <p:attrName>ppt_x</p:attrName>
                                              <p:attrName>ppt_y</p:attrName>
                                            </p:attrNameLst>
                                          </p:cBhvr>
                                          <p:rCtr x="0" y="-2222"/>
                                        </p:animMotion>
                                      </p:childTnLst>
                                    </p:cTn>
                                  </p:par>
                                </p:childTnLst>
                              </p:cTn>
                            </p:par>
                            <p:par>
                              <p:cTn id="78" fill="hold">
                                <p:stCondLst>
                                  <p:cond delay="2750"/>
                                </p:stCondLst>
                                <p:childTnLst>
                                  <p:par>
                                    <p:cTn id="79" presetID="10" presetClass="entr" presetSubtype="0" fill="hold" nodeType="after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fade">
                                          <p:cBhvr>
                                            <p:cTn id="81" dur="750"/>
                                            <p:tgtEl>
                                              <p:spTgt spid="33"/>
                                            </p:tgtEl>
                                          </p:cBhvr>
                                        </p:animEffect>
                                      </p:childTnLst>
                                    </p:cTn>
                                  </p:par>
                                  <p:par>
                                    <p:cTn id="82" presetID="64" presetClass="path" presetSubtype="0" accel="50000" fill="hold" nodeType="withEffect" p14:presetBounceEnd="63750">
                                      <p:stCondLst>
                                        <p:cond delay="0"/>
                                      </p:stCondLst>
                                      <p:childTnLst>
                                        <p:animMotion origin="layout" path="M 3.33333E-6 0.04445 L 3.33333E-6 -3.33333E-6 " pathEditMode="relative" rAng="0" ptsTypes="AA" p14:bounceEnd="63750">
                                          <p:cBhvr>
                                            <p:cTn id="83" dur="750" fill="hold"/>
                                            <p:tgtEl>
                                              <p:spTgt spid="33"/>
                                            </p:tgtEl>
                                            <p:attrNameLst>
                                              <p:attrName>ppt_x</p:attrName>
                                              <p:attrName>ppt_y</p:attrName>
                                            </p:attrNameLst>
                                          </p:cBhvr>
                                          <p:rCtr x="0" y="-2222"/>
                                        </p:animMotion>
                                      </p:childTnLst>
                                    </p:cTn>
                                  </p:par>
                                </p:childTnLst>
                              </p:cTn>
                            </p:par>
                            <p:par>
                              <p:cTn id="84" fill="hold">
                                <p:stCondLst>
                                  <p:cond delay="3500"/>
                                </p:stCondLst>
                                <p:childTnLst>
                                  <p:par>
                                    <p:cTn id="85" presetID="10" presetClass="entr" presetSubtype="0" fill="hold" grpId="0" nodeType="after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750"/>
                                            <p:tgtEl>
                                              <p:spTgt spid="31"/>
                                            </p:tgtEl>
                                          </p:cBhvr>
                                        </p:animEffect>
                                      </p:childTnLst>
                                    </p:cTn>
                                  </p:par>
                                  <p:par>
                                    <p:cTn id="88" presetID="64" presetClass="path" presetSubtype="0" accel="50000" fill="hold" grpId="1" nodeType="withEffect" p14:presetBounceEnd="63750">
                                      <p:stCondLst>
                                        <p:cond delay="0"/>
                                      </p:stCondLst>
                                      <p:childTnLst>
                                        <p:animMotion origin="layout" path="M 3.125E-6 0.04444 L 3.125E-6 2.59259E-6 " pathEditMode="relative" rAng="0" ptsTypes="AA" p14:bounceEnd="63750">
                                          <p:cBhvr>
                                            <p:cTn id="89" dur="750" fill="hold"/>
                                            <p:tgtEl>
                                              <p:spTgt spid="31"/>
                                            </p:tgtEl>
                                            <p:attrNameLst>
                                              <p:attrName>ppt_x</p:attrName>
                                              <p:attrName>ppt_y</p:attrName>
                                            </p:attrNameLst>
                                          </p:cBhvr>
                                          <p:rCtr x="0" y="-2222"/>
                                        </p:animMotion>
                                      </p:childTnLst>
                                    </p:cTn>
                                  </p:par>
                                </p:childTnLst>
                              </p:cTn>
                            </p:par>
                            <p:par>
                              <p:cTn id="90" fill="hold">
                                <p:stCondLst>
                                  <p:cond delay="4250"/>
                                </p:stCondLst>
                                <p:childTnLst>
                                  <p:par>
                                    <p:cTn id="91" presetID="10" presetClass="entr" presetSubtype="0" fill="hold" nodeType="after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fade">
                                          <p:cBhvr>
                                            <p:cTn id="93" dur="750"/>
                                            <p:tgtEl>
                                              <p:spTgt spid="36"/>
                                            </p:tgtEl>
                                          </p:cBhvr>
                                        </p:animEffect>
                                      </p:childTnLst>
                                    </p:cTn>
                                  </p:par>
                                  <p:par>
                                    <p:cTn id="94" presetID="64" presetClass="path" presetSubtype="0" accel="50000" fill="hold" nodeType="withEffect" p14:presetBounceEnd="63750">
                                      <p:stCondLst>
                                        <p:cond delay="0"/>
                                      </p:stCondLst>
                                      <p:childTnLst>
                                        <p:animMotion origin="layout" path="M 2.08333E-7 0.04445 L 2.08333E-7 -4.44444E-6 " pathEditMode="relative" rAng="0" ptsTypes="AA" p14:bounceEnd="63750">
                                          <p:cBhvr>
                                            <p:cTn id="95" dur="750" fill="hold"/>
                                            <p:tgtEl>
                                              <p:spTgt spid="36"/>
                                            </p:tgtEl>
                                            <p:attrNameLst>
                                              <p:attrName>ppt_x</p:attrName>
                                              <p:attrName>ppt_y</p:attrName>
                                            </p:attrNameLst>
                                          </p:cBhvr>
                                          <p:rCtr x="0" y="-2222"/>
                                        </p:animMotion>
                                      </p:childTnLst>
                                    </p:cTn>
                                  </p:par>
                                </p:childTnLst>
                              </p:cTn>
                            </p:par>
                            <p:par>
                              <p:cTn id="96" fill="hold">
                                <p:stCondLst>
                                  <p:cond delay="5500"/>
                                </p:stCondLst>
                                <p:childTnLst>
                                  <p:par>
                                    <p:cTn id="97" presetID="22" presetClass="entr" presetSubtype="1" fill="hold"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wipe(up)">
                                          <p:cBhvr>
                                            <p:cTn id="99" dur="500"/>
                                            <p:tgtEl>
                                              <p:spTgt spid="54"/>
                                            </p:tgtEl>
                                          </p:cBhvr>
                                        </p:animEffect>
                                      </p:childTnLst>
                                    </p:cTn>
                                  </p:par>
                                </p:childTnLst>
                              </p:cTn>
                            </p:par>
                            <p:par>
                              <p:cTn id="100" fill="hold">
                                <p:stCondLst>
                                  <p:cond delay="6000"/>
                                </p:stCondLst>
                                <p:childTnLst>
                                  <p:par>
                                    <p:cTn id="101" presetID="22" presetClass="entr" presetSubtype="1" fill="hold" nodeType="afterEffect">
                                      <p:stCondLst>
                                        <p:cond delay="0"/>
                                      </p:stCondLst>
                                      <p:childTnLst>
                                        <p:set>
                                          <p:cBhvr>
                                            <p:cTn id="102" dur="1" fill="hold">
                                              <p:stCondLst>
                                                <p:cond delay="0"/>
                                              </p:stCondLst>
                                            </p:cTn>
                                            <p:tgtEl>
                                              <p:spTgt spid="58"/>
                                            </p:tgtEl>
                                            <p:attrNameLst>
                                              <p:attrName>style.visibility</p:attrName>
                                            </p:attrNameLst>
                                          </p:cBhvr>
                                          <p:to>
                                            <p:strVal val="visible"/>
                                          </p:to>
                                        </p:set>
                                        <p:animEffect transition="in" filter="wipe(up)">
                                          <p:cBhvr>
                                            <p:cTn id="103" dur="500"/>
                                            <p:tgtEl>
                                              <p:spTgt spid="58"/>
                                            </p:tgtEl>
                                          </p:cBhvr>
                                        </p:animEffect>
                                      </p:childTnLst>
                                    </p:cTn>
                                  </p:par>
                                </p:childTnLst>
                              </p:cTn>
                            </p:par>
                            <p:par>
                              <p:cTn id="104" fill="hold">
                                <p:stCondLst>
                                  <p:cond delay="6500"/>
                                </p:stCondLst>
                                <p:childTnLst>
                                  <p:par>
                                    <p:cTn id="105" presetID="22" presetClass="entr" presetSubtype="1" fill="hold" nodeType="afterEffect">
                                      <p:stCondLst>
                                        <p:cond delay="0"/>
                                      </p:stCondLst>
                                      <p:childTnLst>
                                        <p:set>
                                          <p:cBhvr>
                                            <p:cTn id="106" dur="1" fill="hold">
                                              <p:stCondLst>
                                                <p:cond delay="0"/>
                                              </p:stCondLst>
                                            </p:cTn>
                                            <p:tgtEl>
                                              <p:spTgt spid="62"/>
                                            </p:tgtEl>
                                            <p:attrNameLst>
                                              <p:attrName>style.visibility</p:attrName>
                                            </p:attrNameLst>
                                          </p:cBhvr>
                                          <p:to>
                                            <p:strVal val="visible"/>
                                          </p:to>
                                        </p:set>
                                        <p:animEffect transition="in" filter="wipe(up)">
                                          <p:cBhvr>
                                            <p:cTn id="10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5" grpId="0" animBg="1"/>
          <p:bldP spid="5" grpId="1" animBg="1"/>
          <p:bldP spid="6" grpId="0" animBg="1"/>
          <p:bldP spid="6" grpId="1" animBg="1"/>
          <p:bldP spid="7" grpId="0" animBg="1"/>
          <p:bldP spid="7" grpId="1" animBg="1"/>
          <p:bldP spid="30" grpId="0" animBg="1"/>
          <p:bldP spid="30" grpId="1" animBg="1"/>
          <p:bldP spid="31" grpId="0" animBg="1"/>
          <p:bldP spid="31"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4" presetClass="path" presetSubtype="0" accel="50000" fill="hold" grpId="1" nodeType="withEffect">
                                      <p:stCondLst>
                                        <p:cond delay="0"/>
                                      </p:stCondLst>
                                      <p:childTnLst>
                                        <p:animMotion origin="layout" path="M -2.5E-6 0.04444 L -2.5E-6 2.59259E-6 " pathEditMode="relative" rAng="0" ptsTypes="AA">
                                          <p:cBhvr>
                                            <p:cTn id="9" dur="750" fill="hold"/>
                                            <p:tgtEl>
                                              <p:spTgt spid="6"/>
                                            </p:tgtEl>
                                            <p:attrNameLst>
                                              <p:attrName>ppt_x</p:attrName>
                                              <p:attrName>ppt_y</p:attrName>
                                            </p:attrNameLst>
                                          </p:cBhvr>
                                          <p:rCtr x="0" y="-2222"/>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750"/>
                                            <p:tgtEl>
                                              <p:spTgt spid="9"/>
                                            </p:tgtEl>
                                          </p:cBhvr>
                                        </p:animEffect>
                                      </p:childTnLst>
                                    </p:cTn>
                                  </p:par>
                                  <p:par>
                                    <p:cTn id="14" presetID="64" presetClass="path" presetSubtype="0" accel="50000" fill="hold" nodeType="withEffect">
                                      <p:stCondLst>
                                        <p:cond delay="0"/>
                                      </p:stCondLst>
                                      <p:childTnLst>
                                        <p:animMotion origin="layout" path="M -3.75E-6 0.04445 L -3.75E-6 -3.33333E-6 " pathEditMode="relative" rAng="0" ptsTypes="AA">
                                          <p:cBhvr>
                                            <p:cTn id="15" dur="750" fill="hold"/>
                                            <p:tgtEl>
                                              <p:spTgt spid="9"/>
                                            </p:tgtEl>
                                            <p:attrNameLst>
                                              <p:attrName>ppt_x</p:attrName>
                                              <p:attrName>ppt_y</p:attrName>
                                            </p:attrNameLst>
                                          </p:cBhvr>
                                          <p:rCtr x="0" y="-2222"/>
                                        </p:animMotion>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wipe(up)">
                                          <p:cBhvr>
                                            <p:cTn id="23" dur="500"/>
                                            <p:tgtEl>
                                              <p:spTgt spid="4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750"/>
                                            <p:tgtEl>
                                              <p:spTgt spid="7"/>
                                            </p:tgtEl>
                                          </p:cBhvr>
                                        </p:animEffect>
                                      </p:childTnLst>
                                    </p:cTn>
                                  </p:par>
                                  <p:par>
                                    <p:cTn id="37" presetID="64" presetClass="path" presetSubtype="0" accel="50000" fill="hold" grpId="1" nodeType="withEffect">
                                      <p:stCondLst>
                                        <p:cond delay="0"/>
                                      </p:stCondLst>
                                      <p:childTnLst>
                                        <p:animMotion origin="layout" path="M -3.95833E-6 0.04444 L -3.95833E-6 2.59259E-6 " pathEditMode="relative" rAng="0" ptsTypes="AA">
                                          <p:cBhvr>
                                            <p:cTn id="38" dur="750" fill="hold"/>
                                            <p:tgtEl>
                                              <p:spTgt spid="7"/>
                                            </p:tgtEl>
                                            <p:attrNameLst>
                                              <p:attrName>ppt_x</p:attrName>
                                              <p:attrName>ppt_y</p:attrName>
                                            </p:attrNameLst>
                                          </p:cBhvr>
                                          <p:rCtr x="0" y="-2222"/>
                                        </p:animMotion>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750"/>
                                            <p:tgtEl>
                                              <p:spTgt spid="12"/>
                                            </p:tgtEl>
                                          </p:cBhvr>
                                        </p:animEffect>
                                      </p:childTnLst>
                                    </p:cTn>
                                  </p:par>
                                  <p:par>
                                    <p:cTn id="43" presetID="64" presetClass="path" presetSubtype="0" accel="50000" fill="hold" nodeType="withEffect">
                                      <p:stCondLst>
                                        <p:cond delay="0"/>
                                      </p:stCondLst>
                                      <p:childTnLst>
                                        <p:animMotion origin="layout" path="M 3.125E-6 0.04445 L 3.125E-6 -4.44444E-6 " pathEditMode="relative" rAng="0" ptsTypes="AA">
                                          <p:cBhvr>
                                            <p:cTn id="44" dur="750" fill="hold"/>
                                            <p:tgtEl>
                                              <p:spTgt spid="12"/>
                                            </p:tgtEl>
                                            <p:attrNameLst>
                                              <p:attrName>ppt_x</p:attrName>
                                              <p:attrName>ppt_y</p:attrName>
                                            </p:attrNameLst>
                                          </p:cBhvr>
                                          <p:rCtr x="0" y="-2222"/>
                                        </p:animMotion>
                                      </p:childTnLst>
                                    </p:cTn>
                                  </p:par>
                                </p:childTnLst>
                              </p:cTn>
                            </p:par>
                            <p:par>
                              <p:cTn id="45" fill="hold">
                                <p:stCondLst>
                                  <p:cond delay="2500"/>
                                </p:stCondLst>
                                <p:childTnLst>
                                  <p:par>
                                    <p:cTn id="46" presetID="22" presetClass="entr" presetSubtype="1" fill="hold"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ipe(up)">
                                          <p:cBhvr>
                                            <p:cTn id="48" dur="500"/>
                                            <p:tgtEl>
                                              <p:spTgt spid="5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par>
                                    <p:cTn id="62" presetID="10" presetClass="entr" presetSubtype="0" fill="hold"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par>
                                    <p:cTn id="69" presetID="10" presetClass="exit" presetSubtype="0" fill="hold" grpId="1" nodeType="withEffect">
                                      <p:stCondLst>
                                        <p:cond delay="0"/>
                                      </p:stCondLst>
                                      <p:childTnLst>
                                        <p:animEffect transition="out" filter="fade">
                                          <p:cBhvr>
                                            <p:cTn id="70" dur="500"/>
                                            <p:tgtEl>
                                              <p:spTgt spid="5"/>
                                            </p:tgtEl>
                                          </p:cBhvr>
                                        </p:animEffect>
                                        <p:set>
                                          <p:cBhvr>
                                            <p:cTn id="71" dur="1" fill="hold">
                                              <p:stCondLst>
                                                <p:cond delay="499"/>
                                              </p:stCondLst>
                                            </p:cTn>
                                            <p:tgtEl>
                                              <p:spTgt spid="5"/>
                                            </p:tgtEl>
                                            <p:attrNameLst>
                                              <p:attrName>style.visibility</p:attrName>
                                            </p:attrNameLst>
                                          </p:cBhvr>
                                          <p:to>
                                            <p:strVal val="hidden"/>
                                          </p:to>
                                        </p:set>
                                      </p:childTnLst>
                                    </p:cTn>
                                  </p:par>
                                </p:childTnLst>
                              </p:cTn>
                            </p:par>
                            <p:par>
                              <p:cTn id="72" fill="hold">
                                <p:stCondLst>
                                  <p:cond delay="2000"/>
                                </p:stCondLst>
                                <p:childTnLst>
                                  <p:par>
                                    <p:cTn id="73" presetID="10" presetClass="entr" presetSubtype="0" fill="hold" grpId="0" nodeType="after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750"/>
                                            <p:tgtEl>
                                              <p:spTgt spid="30"/>
                                            </p:tgtEl>
                                          </p:cBhvr>
                                        </p:animEffect>
                                      </p:childTnLst>
                                    </p:cTn>
                                  </p:par>
                                  <p:par>
                                    <p:cTn id="76" presetID="64" presetClass="path" presetSubtype="0" accel="50000" fill="hold" grpId="1" nodeType="withEffect">
                                      <p:stCondLst>
                                        <p:cond delay="0"/>
                                      </p:stCondLst>
                                      <p:childTnLst>
                                        <p:animMotion origin="layout" path="M 4.58333E-6 0.04444 L 4.58333E-6 2.59259E-6 " pathEditMode="relative" rAng="0" ptsTypes="AA">
                                          <p:cBhvr>
                                            <p:cTn id="77" dur="750" fill="hold"/>
                                            <p:tgtEl>
                                              <p:spTgt spid="30"/>
                                            </p:tgtEl>
                                            <p:attrNameLst>
                                              <p:attrName>ppt_x</p:attrName>
                                              <p:attrName>ppt_y</p:attrName>
                                            </p:attrNameLst>
                                          </p:cBhvr>
                                          <p:rCtr x="0" y="-2222"/>
                                        </p:animMotion>
                                      </p:childTnLst>
                                    </p:cTn>
                                  </p:par>
                                </p:childTnLst>
                              </p:cTn>
                            </p:par>
                            <p:par>
                              <p:cTn id="78" fill="hold">
                                <p:stCondLst>
                                  <p:cond delay="2750"/>
                                </p:stCondLst>
                                <p:childTnLst>
                                  <p:par>
                                    <p:cTn id="79" presetID="10" presetClass="entr" presetSubtype="0" fill="hold" nodeType="after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fade">
                                          <p:cBhvr>
                                            <p:cTn id="81" dur="750"/>
                                            <p:tgtEl>
                                              <p:spTgt spid="33"/>
                                            </p:tgtEl>
                                          </p:cBhvr>
                                        </p:animEffect>
                                      </p:childTnLst>
                                    </p:cTn>
                                  </p:par>
                                  <p:par>
                                    <p:cTn id="82" presetID="64" presetClass="path" presetSubtype="0" accel="50000" fill="hold" nodeType="withEffect">
                                      <p:stCondLst>
                                        <p:cond delay="0"/>
                                      </p:stCondLst>
                                      <p:childTnLst>
                                        <p:animMotion origin="layout" path="M 3.33333E-6 0.04445 L 3.33333E-6 -3.33333E-6 " pathEditMode="relative" rAng="0" ptsTypes="AA">
                                          <p:cBhvr>
                                            <p:cTn id="83" dur="750" fill="hold"/>
                                            <p:tgtEl>
                                              <p:spTgt spid="33"/>
                                            </p:tgtEl>
                                            <p:attrNameLst>
                                              <p:attrName>ppt_x</p:attrName>
                                              <p:attrName>ppt_y</p:attrName>
                                            </p:attrNameLst>
                                          </p:cBhvr>
                                          <p:rCtr x="0" y="-2222"/>
                                        </p:animMotion>
                                      </p:childTnLst>
                                    </p:cTn>
                                  </p:par>
                                </p:childTnLst>
                              </p:cTn>
                            </p:par>
                            <p:par>
                              <p:cTn id="84" fill="hold">
                                <p:stCondLst>
                                  <p:cond delay="3500"/>
                                </p:stCondLst>
                                <p:childTnLst>
                                  <p:par>
                                    <p:cTn id="85" presetID="10" presetClass="entr" presetSubtype="0" fill="hold" grpId="0" nodeType="after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750"/>
                                            <p:tgtEl>
                                              <p:spTgt spid="31"/>
                                            </p:tgtEl>
                                          </p:cBhvr>
                                        </p:animEffect>
                                      </p:childTnLst>
                                    </p:cTn>
                                  </p:par>
                                  <p:par>
                                    <p:cTn id="88" presetID="64" presetClass="path" presetSubtype="0" accel="50000" fill="hold" grpId="1" nodeType="withEffect">
                                      <p:stCondLst>
                                        <p:cond delay="0"/>
                                      </p:stCondLst>
                                      <p:childTnLst>
                                        <p:animMotion origin="layout" path="M 3.125E-6 0.04444 L 3.125E-6 2.59259E-6 " pathEditMode="relative" rAng="0" ptsTypes="AA">
                                          <p:cBhvr>
                                            <p:cTn id="89" dur="750" fill="hold"/>
                                            <p:tgtEl>
                                              <p:spTgt spid="31"/>
                                            </p:tgtEl>
                                            <p:attrNameLst>
                                              <p:attrName>ppt_x</p:attrName>
                                              <p:attrName>ppt_y</p:attrName>
                                            </p:attrNameLst>
                                          </p:cBhvr>
                                          <p:rCtr x="0" y="-2222"/>
                                        </p:animMotion>
                                      </p:childTnLst>
                                    </p:cTn>
                                  </p:par>
                                </p:childTnLst>
                              </p:cTn>
                            </p:par>
                            <p:par>
                              <p:cTn id="90" fill="hold">
                                <p:stCondLst>
                                  <p:cond delay="4250"/>
                                </p:stCondLst>
                                <p:childTnLst>
                                  <p:par>
                                    <p:cTn id="91" presetID="10" presetClass="entr" presetSubtype="0" fill="hold" nodeType="after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fade">
                                          <p:cBhvr>
                                            <p:cTn id="93" dur="750"/>
                                            <p:tgtEl>
                                              <p:spTgt spid="36"/>
                                            </p:tgtEl>
                                          </p:cBhvr>
                                        </p:animEffect>
                                      </p:childTnLst>
                                    </p:cTn>
                                  </p:par>
                                  <p:par>
                                    <p:cTn id="94" presetID="64" presetClass="path" presetSubtype="0" accel="50000" fill="hold" nodeType="withEffect">
                                      <p:stCondLst>
                                        <p:cond delay="0"/>
                                      </p:stCondLst>
                                      <p:childTnLst>
                                        <p:animMotion origin="layout" path="M 2.08333E-7 0.04445 L 2.08333E-7 -4.44444E-6 " pathEditMode="relative" rAng="0" ptsTypes="AA">
                                          <p:cBhvr>
                                            <p:cTn id="95" dur="750" fill="hold"/>
                                            <p:tgtEl>
                                              <p:spTgt spid="36"/>
                                            </p:tgtEl>
                                            <p:attrNameLst>
                                              <p:attrName>ppt_x</p:attrName>
                                              <p:attrName>ppt_y</p:attrName>
                                            </p:attrNameLst>
                                          </p:cBhvr>
                                          <p:rCtr x="0" y="-2222"/>
                                        </p:animMotion>
                                      </p:childTnLst>
                                    </p:cTn>
                                  </p:par>
                                </p:childTnLst>
                              </p:cTn>
                            </p:par>
                            <p:par>
                              <p:cTn id="96" fill="hold">
                                <p:stCondLst>
                                  <p:cond delay="5500"/>
                                </p:stCondLst>
                                <p:childTnLst>
                                  <p:par>
                                    <p:cTn id="97" presetID="22" presetClass="entr" presetSubtype="1" fill="hold"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wipe(up)">
                                          <p:cBhvr>
                                            <p:cTn id="99" dur="500"/>
                                            <p:tgtEl>
                                              <p:spTgt spid="54"/>
                                            </p:tgtEl>
                                          </p:cBhvr>
                                        </p:animEffect>
                                      </p:childTnLst>
                                    </p:cTn>
                                  </p:par>
                                </p:childTnLst>
                              </p:cTn>
                            </p:par>
                            <p:par>
                              <p:cTn id="100" fill="hold">
                                <p:stCondLst>
                                  <p:cond delay="6000"/>
                                </p:stCondLst>
                                <p:childTnLst>
                                  <p:par>
                                    <p:cTn id="101" presetID="22" presetClass="entr" presetSubtype="1" fill="hold" nodeType="afterEffect">
                                      <p:stCondLst>
                                        <p:cond delay="0"/>
                                      </p:stCondLst>
                                      <p:childTnLst>
                                        <p:set>
                                          <p:cBhvr>
                                            <p:cTn id="102" dur="1" fill="hold">
                                              <p:stCondLst>
                                                <p:cond delay="0"/>
                                              </p:stCondLst>
                                            </p:cTn>
                                            <p:tgtEl>
                                              <p:spTgt spid="58"/>
                                            </p:tgtEl>
                                            <p:attrNameLst>
                                              <p:attrName>style.visibility</p:attrName>
                                            </p:attrNameLst>
                                          </p:cBhvr>
                                          <p:to>
                                            <p:strVal val="visible"/>
                                          </p:to>
                                        </p:set>
                                        <p:animEffect transition="in" filter="wipe(up)">
                                          <p:cBhvr>
                                            <p:cTn id="103" dur="500"/>
                                            <p:tgtEl>
                                              <p:spTgt spid="58"/>
                                            </p:tgtEl>
                                          </p:cBhvr>
                                        </p:animEffect>
                                      </p:childTnLst>
                                    </p:cTn>
                                  </p:par>
                                </p:childTnLst>
                              </p:cTn>
                            </p:par>
                            <p:par>
                              <p:cTn id="104" fill="hold">
                                <p:stCondLst>
                                  <p:cond delay="6500"/>
                                </p:stCondLst>
                                <p:childTnLst>
                                  <p:par>
                                    <p:cTn id="105" presetID="22" presetClass="entr" presetSubtype="1" fill="hold" nodeType="afterEffect">
                                      <p:stCondLst>
                                        <p:cond delay="0"/>
                                      </p:stCondLst>
                                      <p:childTnLst>
                                        <p:set>
                                          <p:cBhvr>
                                            <p:cTn id="106" dur="1" fill="hold">
                                              <p:stCondLst>
                                                <p:cond delay="0"/>
                                              </p:stCondLst>
                                            </p:cTn>
                                            <p:tgtEl>
                                              <p:spTgt spid="62"/>
                                            </p:tgtEl>
                                            <p:attrNameLst>
                                              <p:attrName>style.visibility</p:attrName>
                                            </p:attrNameLst>
                                          </p:cBhvr>
                                          <p:to>
                                            <p:strVal val="visible"/>
                                          </p:to>
                                        </p:set>
                                        <p:animEffect transition="in" filter="wipe(up)">
                                          <p:cBhvr>
                                            <p:cTn id="10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5" grpId="0" animBg="1"/>
          <p:bldP spid="5" grpId="1" animBg="1"/>
          <p:bldP spid="6" grpId="0" animBg="1"/>
          <p:bldP spid="6" grpId="1" animBg="1"/>
          <p:bldP spid="7" grpId="0" animBg="1"/>
          <p:bldP spid="7" grpId="1" animBg="1"/>
          <p:bldP spid="30" grpId="0" animBg="1"/>
          <p:bldP spid="30" grpId="1" animBg="1"/>
          <p:bldP spid="31" grpId="0" animBg="1"/>
          <p:bldP spid="31" grpId="1" animBg="1"/>
        </p:bldLst>
      </p:timing>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2F57CE-CB4F-45EE-93C6-D7741D3D23AF}"/>
              </a:ext>
            </a:extLst>
          </p:cNvPr>
          <p:cNvSpPr>
            <a:spLocks noGrp="1"/>
          </p:cNvSpPr>
          <p:nvPr>
            <p:ph idx="1"/>
          </p:nvPr>
        </p:nvSpPr>
        <p:spPr>
          <a:xfrm>
            <a:off x="2329396" y="3231396"/>
            <a:ext cx="2614564" cy="395207"/>
          </a:xfrm>
        </p:spPr>
        <p:txBody>
          <a:bodyPr/>
          <a:lstStyle/>
          <a:p>
            <a:r>
              <a:rPr lang="en-US" dirty="0">
                <a:solidFill>
                  <a:schemeClr val="accent1">
                    <a:lumMod val="75000"/>
                  </a:schemeClr>
                </a:solidFill>
              </a:rPr>
              <a:t>Replication Controller</a:t>
            </a:r>
          </a:p>
        </p:txBody>
      </p:sp>
      <p:sp>
        <p:nvSpPr>
          <p:cNvPr id="6" name="Content Placeholder 2">
            <a:extLst>
              <a:ext uri="{FF2B5EF4-FFF2-40B4-BE49-F238E27FC236}">
                <a16:creationId xmlns:a16="http://schemas.microsoft.com/office/drawing/2014/main" id="{08D1AE7A-33EF-4FC7-A87C-83BB0A8E3F67}"/>
              </a:ext>
            </a:extLst>
          </p:cNvPr>
          <p:cNvSpPr txBox="1">
            <a:spLocks/>
          </p:cNvSpPr>
          <p:nvPr/>
        </p:nvSpPr>
        <p:spPr>
          <a:xfrm>
            <a:off x="7689743" y="3231396"/>
            <a:ext cx="1523997" cy="39520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accent1">
                    <a:lumMod val="75000"/>
                  </a:schemeClr>
                </a:solidFill>
              </a:rPr>
              <a:t>Replica Set</a:t>
            </a:r>
          </a:p>
        </p:txBody>
      </p:sp>
      <p:cxnSp>
        <p:nvCxnSpPr>
          <p:cNvPr id="9" name="Straight Connector 8">
            <a:extLst>
              <a:ext uri="{FF2B5EF4-FFF2-40B4-BE49-F238E27FC236}">
                <a16:creationId xmlns:a16="http://schemas.microsoft.com/office/drawing/2014/main" id="{EC90D441-2371-4CF4-BF89-1F5A21180E90}"/>
              </a:ext>
            </a:extLst>
          </p:cNvPr>
          <p:cNvCxnSpPr>
            <a:cxnSpLocks/>
          </p:cNvCxnSpPr>
          <p:nvPr/>
        </p:nvCxnSpPr>
        <p:spPr>
          <a:xfrm>
            <a:off x="6096000" y="2971197"/>
            <a:ext cx="0" cy="767166"/>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49536098"/>
      </p:ext>
    </p:extLst>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38A6D9A9-B608-4584-88FE-03C3EE1F2194}"/>
              </a:ext>
            </a:extLst>
          </p:cNvPr>
          <p:cNvSpPr>
            <a:spLocks noChangeArrowheads="1"/>
          </p:cNvSpPr>
          <p:nvPr/>
        </p:nvSpPr>
        <p:spPr bwMode="auto">
          <a:xfrm>
            <a:off x="198713" y="489877"/>
            <a:ext cx="5489500" cy="57554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apiVersion</a:t>
            </a: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kind:</a:t>
            </a:r>
            <a:br>
              <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metadata:</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spec:</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0B08B02C-B7B6-43D1-998A-C84A1B5B7338}"/>
              </a:ext>
            </a:extLst>
          </p:cNvPr>
          <p:cNvSpPr/>
          <p:nvPr/>
        </p:nvSpPr>
        <p:spPr>
          <a:xfrm>
            <a:off x="198377" y="188213"/>
            <a:ext cx="3242246" cy="307777"/>
          </a:xfrm>
          <a:prstGeom prst="rect">
            <a:avLst/>
          </a:prstGeom>
          <a:solidFill>
            <a:schemeClr val="tx1">
              <a:lumMod val="75000"/>
              <a:lumOff val="25000"/>
            </a:schemeClr>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1400" b="1" dirty="0" err="1">
                <a:solidFill>
                  <a:schemeClr val="bg1">
                    <a:lumMod val="65000"/>
                  </a:schemeClr>
                </a:solidFill>
                <a:latin typeface="Courier New" panose="02070309020205020404" pitchFamily="49" charset="0"/>
                <a:cs typeface="Courier New" panose="02070309020205020404" pitchFamily="49" charset="0"/>
              </a:rPr>
              <a:t>rc-definition.yml</a:t>
            </a:r>
            <a:endParaRPr lang="en-US" sz="1400" b="1" dirty="0">
              <a:solidFill>
                <a:schemeClr val="bg1">
                  <a:lumMod val="65000"/>
                </a:schemeClr>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F78BE1A2-E7E1-4AB7-963E-99E8DA0F2BC3}"/>
              </a:ext>
            </a:extLst>
          </p:cNvPr>
          <p:cNvSpPr/>
          <p:nvPr/>
        </p:nvSpPr>
        <p:spPr>
          <a:xfrm>
            <a:off x="1650270" y="489877"/>
            <a:ext cx="431528" cy="338554"/>
          </a:xfrm>
          <a:prstGeom prst="rect">
            <a:avLst/>
          </a:prstGeom>
        </p:spPr>
        <p:txBody>
          <a:bodyPr wrap="none">
            <a:spAutoFit/>
          </a:bodyPr>
          <a:lstStyle/>
          <a:p>
            <a:r>
              <a:rPr lang="en-US" altLang="en-US" sz="1600" dirty="0">
                <a:solidFill>
                  <a:srgbClr val="A9B7C6"/>
                </a:solidFill>
                <a:latin typeface="Courier New" panose="02070309020205020404" pitchFamily="49" charset="0"/>
                <a:cs typeface="Courier New" panose="02070309020205020404" pitchFamily="49" charset="0"/>
              </a:rPr>
              <a:t>v1</a:t>
            </a:r>
            <a:endParaRPr lang="en-US" sz="1600" dirty="0"/>
          </a:p>
        </p:txBody>
      </p:sp>
      <p:sp>
        <p:nvSpPr>
          <p:cNvPr id="8" name="Rectangle 7">
            <a:extLst>
              <a:ext uri="{FF2B5EF4-FFF2-40B4-BE49-F238E27FC236}">
                <a16:creationId xmlns:a16="http://schemas.microsoft.com/office/drawing/2014/main" id="{56B74BF7-85DE-4394-B952-EF3F572DCC5E}"/>
              </a:ext>
            </a:extLst>
          </p:cNvPr>
          <p:cNvSpPr/>
          <p:nvPr/>
        </p:nvSpPr>
        <p:spPr>
          <a:xfrm>
            <a:off x="911518" y="728895"/>
            <a:ext cx="2776722" cy="338554"/>
          </a:xfrm>
          <a:prstGeom prst="rect">
            <a:avLst/>
          </a:prstGeom>
        </p:spPr>
        <p:txBody>
          <a:bodyPr wrap="none">
            <a:spAutoFit/>
          </a:bodyPr>
          <a:lstStyle/>
          <a:p>
            <a:r>
              <a:rPr lang="en-US" altLang="en-US" sz="1600" dirty="0" err="1">
                <a:solidFill>
                  <a:srgbClr val="A9B7C6"/>
                </a:solidFill>
                <a:latin typeface="Courier New" panose="02070309020205020404" pitchFamily="49" charset="0"/>
                <a:cs typeface="Courier New" panose="02070309020205020404" pitchFamily="49" charset="0"/>
              </a:rPr>
              <a:t>ReplicationController</a:t>
            </a:r>
            <a:endParaRPr lang="en-US" sz="1600" dirty="0"/>
          </a:p>
        </p:txBody>
      </p:sp>
      <p:sp>
        <p:nvSpPr>
          <p:cNvPr id="10" name="Rectangle 9">
            <a:extLst>
              <a:ext uri="{FF2B5EF4-FFF2-40B4-BE49-F238E27FC236}">
                <a16:creationId xmlns:a16="http://schemas.microsoft.com/office/drawing/2014/main" id="{92F06908-D128-4862-B3B4-8F29E01A8281}"/>
              </a:ext>
            </a:extLst>
          </p:cNvPr>
          <p:cNvSpPr/>
          <p:nvPr/>
        </p:nvSpPr>
        <p:spPr>
          <a:xfrm>
            <a:off x="413287" y="1198956"/>
            <a:ext cx="3337303" cy="1323439"/>
          </a:xfrm>
          <a:prstGeom prst="rect">
            <a:avLst/>
          </a:prstGeom>
        </p:spPr>
        <p:txBody>
          <a:bodyPr wrap="square">
            <a:spAutoFit/>
          </a:bodyPr>
          <a:lstStyle/>
          <a:p>
            <a:r>
              <a:rPr lang="en-US" altLang="en-US" sz="1600" b="1" dirty="0">
                <a:solidFill>
                  <a:srgbClr val="CC7832"/>
                </a:solidFill>
                <a:latin typeface="Courier New" panose="02070309020205020404" pitchFamily="49" charset="0"/>
                <a:cs typeface="Courier New" panose="02070309020205020404" pitchFamily="49" charset="0"/>
              </a:rPr>
              <a:t>name: </a:t>
            </a:r>
            <a:r>
              <a:rPr lang="en-US" altLang="en-US" sz="1600" dirty="0" err="1">
                <a:solidFill>
                  <a:srgbClr val="A9B7C6"/>
                </a:solidFill>
                <a:latin typeface="Courier New" panose="02070309020205020404" pitchFamily="49" charset="0"/>
                <a:cs typeface="Courier New" panose="02070309020205020404" pitchFamily="49" charset="0"/>
              </a:rPr>
              <a:t>myapp-rc</a:t>
            </a:r>
            <a:br>
              <a:rPr lang="en-US" altLang="en-US" sz="1600" dirty="0">
                <a:solidFill>
                  <a:srgbClr val="A9B7C6"/>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labels:</a:t>
            </a: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    app: </a:t>
            </a:r>
            <a:r>
              <a:rPr lang="en-US" altLang="en-US" sz="1600" dirty="0" err="1">
                <a:solidFill>
                  <a:srgbClr val="A9B7C6"/>
                </a:solidFill>
                <a:latin typeface="Courier New" panose="02070309020205020404" pitchFamily="49" charset="0"/>
                <a:cs typeface="Courier New" panose="02070309020205020404" pitchFamily="49" charset="0"/>
              </a:rPr>
              <a:t>myapp</a:t>
            </a:r>
            <a:endParaRPr lang="en-US" altLang="en-US" sz="1600" dirty="0">
              <a:solidFill>
                <a:srgbClr val="A9B7C6"/>
              </a:solidFill>
              <a:latin typeface="Courier New" panose="02070309020205020404" pitchFamily="49" charset="0"/>
              <a:cs typeface="Courier New" panose="02070309020205020404" pitchFamily="49" charset="0"/>
            </a:endParaRPr>
          </a:p>
          <a:p>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type: </a:t>
            </a:r>
            <a:r>
              <a:rPr lang="en-US" altLang="en-US" sz="1600" dirty="0">
                <a:solidFill>
                  <a:srgbClr val="A9B7C6"/>
                </a:solidFill>
                <a:latin typeface="Courier New" panose="02070309020205020404" pitchFamily="49" charset="0"/>
                <a:cs typeface="Courier New" panose="02070309020205020404" pitchFamily="49" charset="0"/>
              </a:rPr>
              <a:t>front-end</a:t>
            </a:r>
          </a:p>
          <a:p>
            <a:r>
              <a:rPr lang="en-US" sz="1600" dirty="0">
                <a:solidFill>
                  <a:srgbClr val="A9B7C6"/>
                </a:solidFill>
                <a:latin typeface="Courier New" panose="02070309020205020404" pitchFamily="49" charset="0"/>
                <a:cs typeface="Courier New" panose="02070309020205020404" pitchFamily="49" charset="0"/>
              </a:rPr>
              <a:t>    </a:t>
            </a:r>
            <a:endParaRPr lang="en-US" sz="1600" dirty="0"/>
          </a:p>
        </p:txBody>
      </p:sp>
      <p:sp>
        <p:nvSpPr>
          <p:cNvPr id="13" name="Content Placeholder 3">
            <a:extLst>
              <a:ext uri="{FF2B5EF4-FFF2-40B4-BE49-F238E27FC236}">
                <a16:creationId xmlns:a16="http://schemas.microsoft.com/office/drawing/2014/main" id="{1B39D46C-B6C5-4F63-BE59-54CB6181BF19}"/>
              </a:ext>
            </a:extLst>
          </p:cNvPr>
          <p:cNvSpPr txBox="1">
            <a:spLocks noGrp="1"/>
          </p:cNvSpPr>
          <p:nvPr>
            <p:ph idx="4294967295"/>
          </p:nvPr>
        </p:nvSpPr>
        <p:spPr>
          <a:xfrm>
            <a:off x="6501556" y="3955442"/>
            <a:ext cx="5378023" cy="286232"/>
          </a:xfrm>
          <a:prstGeom prst="rect">
            <a:avLst/>
          </a:prstGeom>
          <a:solidFill>
            <a:schemeClr val="tx1">
              <a:lumMod val="75000"/>
              <a:lumOff val="25000"/>
            </a:schemeClr>
          </a:solidFill>
          <a:ln>
            <a:noFill/>
          </a:ln>
          <a:effectLst/>
          <a:scene3d>
            <a:camera prst="orthographicFront">
              <a:rot lat="0" lon="0" rev="0"/>
            </a:camera>
            <a:lightRig rig="threePt" dir="t">
              <a:rot lat="0" lon="0" rev="19800000"/>
            </a:lightRig>
          </a:scene3d>
        </p:spPr>
        <p:style>
          <a:lnRef idx="0">
            <a:schemeClr val="dk1"/>
          </a:lnRef>
          <a:fillRef idx="3">
            <a:schemeClr val="dk1"/>
          </a:fillRef>
          <a:effectRef idx="3">
            <a:schemeClr val="dk1"/>
          </a:effectRef>
          <a:fontRef idx="minor">
            <a:schemeClr val="lt1"/>
          </a:fontRef>
        </p:style>
        <p:txBody>
          <a:bodyPr wrap="square" rtlCol="0">
            <a:spAutoFit/>
          </a:bodyPr>
          <a:lstStyle/>
          <a:p>
            <a:r>
              <a:rPr lang="en-US" sz="1400" dirty="0">
                <a:solidFill>
                  <a:schemeClr val="bg1">
                    <a:lumMod val="85000"/>
                  </a:schemeClr>
                </a:solidFill>
                <a:latin typeface="Consolas" panose="020B0609020204030204" pitchFamily="49" charset="0"/>
              </a:rPr>
              <a:t>&gt; kubectl create –f </a:t>
            </a:r>
            <a:r>
              <a:rPr lang="en-US" sz="1400" dirty="0" err="1">
                <a:solidFill>
                  <a:schemeClr val="bg1">
                    <a:lumMod val="85000"/>
                  </a:schemeClr>
                </a:solidFill>
                <a:latin typeface="Consolas" panose="020B0609020204030204" pitchFamily="49" charset="0"/>
              </a:rPr>
              <a:t>rc-definition.yml</a:t>
            </a:r>
            <a:endParaRPr lang="en-US" sz="1400" dirty="0">
              <a:solidFill>
                <a:schemeClr val="bg1">
                  <a:lumMod val="85000"/>
                </a:schemeClr>
              </a:solidFill>
              <a:latin typeface="Consolas" panose="020B0609020204030204" pitchFamily="49" charset="0"/>
            </a:endParaRPr>
          </a:p>
        </p:txBody>
      </p:sp>
      <p:sp>
        <p:nvSpPr>
          <p:cNvPr id="16" name="Rectangle 1">
            <a:extLst>
              <a:ext uri="{FF2B5EF4-FFF2-40B4-BE49-F238E27FC236}">
                <a16:creationId xmlns:a16="http://schemas.microsoft.com/office/drawing/2014/main" id="{A4A86069-6E53-4DC8-B9DC-A4E7A677BA93}"/>
              </a:ext>
            </a:extLst>
          </p:cNvPr>
          <p:cNvSpPr>
            <a:spLocks noChangeArrowheads="1"/>
          </p:cNvSpPr>
          <p:nvPr/>
        </p:nvSpPr>
        <p:spPr bwMode="auto">
          <a:xfrm>
            <a:off x="6504125" y="489880"/>
            <a:ext cx="5375454" cy="329320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apiVersion</a:t>
            </a: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kind: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endParaRPr>
          </a:p>
        </p:txBody>
      </p:sp>
      <p:sp>
        <p:nvSpPr>
          <p:cNvPr id="17" name="Rectangle 16">
            <a:extLst>
              <a:ext uri="{FF2B5EF4-FFF2-40B4-BE49-F238E27FC236}">
                <a16:creationId xmlns:a16="http://schemas.microsoft.com/office/drawing/2014/main" id="{05223C5D-2272-43EE-9F40-DF656F9A0A72}"/>
              </a:ext>
            </a:extLst>
          </p:cNvPr>
          <p:cNvSpPr/>
          <p:nvPr/>
        </p:nvSpPr>
        <p:spPr>
          <a:xfrm>
            <a:off x="6504125" y="188213"/>
            <a:ext cx="2792795" cy="307777"/>
          </a:xfrm>
          <a:prstGeom prst="rect">
            <a:avLst/>
          </a:prstGeom>
          <a:solidFill>
            <a:schemeClr val="tx1">
              <a:lumMod val="75000"/>
              <a:lumOff val="25000"/>
            </a:schemeClr>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1400" b="1" dirty="0">
                <a:solidFill>
                  <a:schemeClr val="bg1">
                    <a:lumMod val="65000"/>
                  </a:schemeClr>
                </a:solidFill>
                <a:latin typeface="Courier New" panose="02070309020205020404" pitchFamily="49" charset="0"/>
                <a:cs typeface="Courier New" panose="02070309020205020404" pitchFamily="49" charset="0"/>
              </a:rPr>
              <a:t>pod-</a:t>
            </a:r>
            <a:r>
              <a:rPr lang="en-US" sz="1400" b="1" dirty="0" err="1">
                <a:solidFill>
                  <a:schemeClr val="bg1">
                    <a:lumMod val="65000"/>
                  </a:schemeClr>
                </a:solidFill>
                <a:latin typeface="Courier New" panose="02070309020205020404" pitchFamily="49" charset="0"/>
                <a:cs typeface="Courier New" panose="02070309020205020404" pitchFamily="49" charset="0"/>
              </a:rPr>
              <a:t>definition.yml</a:t>
            </a:r>
            <a:endParaRPr lang="en-US" sz="1400" b="1" dirty="0">
              <a:solidFill>
                <a:schemeClr val="bg1">
                  <a:lumMod val="65000"/>
                </a:schemeClr>
              </a:solidFill>
              <a:latin typeface="Courier New" panose="02070309020205020404" pitchFamily="49" charset="0"/>
              <a:cs typeface="Courier New" panose="02070309020205020404" pitchFamily="49" charset="0"/>
            </a:endParaRPr>
          </a:p>
        </p:txBody>
      </p:sp>
      <p:sp>
        <p:nvSpPr>
          <p:cNvPr id="18" name="Rectangle 17">
            <a:extLst>
              <a:ext uri="{FF2B5EF4-FFF2-40B4-BE49-F238E27FC236}">
                <a16:creationId xmlns:a16="http://schemas.microsoft.com/office/drawing/2014/main" id="{5D0ED073-F7DD-4B61-85EA-DFE4700F21AD}"/>
              </a:ext>
            </a:extLst>
          </p:cNvPr>
          <p:cNvSpPr/>
          <p:nvPr/>
        </p:nvSpPr>
        <p:spPr>
          <a:xfrm>
            <a:off x="7900522" y="492397"/>
            <a:ext cx="431528" cy="338554"/>
          </a:xfrm>
          <a:prstGeom prst="rect">
            <a:avLst/>
          </a:prstGeom>
        </p:spPr>
        <p:txBody>
          <a:bodyPr wrap="none">
            <a:spAutoFit/>
          </a:bodyPr>
          <a:lstStyle/>
          <a:p>
            <a:r>
              <a:rPr lang="en-US" altLang="en-US" sz="1600" dirty="0">
                <a:solidFill>
                  <a:srgbClr val="A9B7C6"/>
                </a:solidFill>
                <a:latin typeface="Courier New" panose="02070309020205020404" pitchFamily="49" charset="0"/>
                <a:cs typeface="Courier New" panose="02070309020205020404" pitchFamily="49" charset="0"/>
              </a:rPr>
              <a:t>v1</a:t>
            </a:r>
            <a:endParaRPr lang="en-US" sz="1600" dirty="0"/>
          </a:p>
        </p:txBody>
      </p:sp>
      <p:sp>
        <p:nvSpPr>
          <p:cNvPr id="19" name="Rectangle 18">
            <a:extLst>
              <a:ext uri="{FF2B5EF4-FFF2-40B4-BE49-F238E27FC236}">
                <a16:creationId xmlns:a16="http://schemas.microsoft.com/office/drawing/2014/main" id="{7692659C-7C0B-462E-9265-52EB598AC9F8}"/>
              </a:ext>
            </a:extLst>
          </p:cNvPr>
          <p:cNvSpPr/>
          <p:nvPr/>
        </p:nvSpPr>
        <p:spPr>
          <a:xfrm>
            <a:off x="7191064" y="751148"/>
            <a:ext cx="554960" cy="338554"/>
          </a:xfrm>
          <a:prstGeom prst="rect">
            <a:avLst/>
          </a:prstGeom>
        </p:spPr>
        <p:txBody>
          <a:bodyPr wrap="none">
            <a:spAutoFit/>
          </a:bodyPr>
          <a:lstStyle/>
          <a:p>
            <a:r>
              <a:rPr lang="en-US" altLang="en-US" sz="1600" dirty="0">
                <a:solidFill>
                  <a:srgbClr val="A9B7C6"/>
                </a:solidFill>
                <a:latin typeface="Courier New" panose="02070309020205020404" pitchFamily="49" charset="0"/>
                <a:cs typeface="Courier New" panose="02070309020205020404" pitchFamily="49" charset="0"/>
              </a:rPr>
              <a:t>Pod</a:t>
            </a:r>
            <a:endParaRPr lang="en-US" sz="1600" dirty="0"/>
          </a:p>
        </p:txBody>
      </p:sp>
      <p:sp>
        <p:nvSpPr>
          <p:cNvPr id="24" name="Rectangle 23">
            <a:extLst>
              <a:ext uri="{FF2B5EF4-FFF2-40B4-BE49-F238E27FC236}">
                <a16:creationId xmlns:a16="http://schemas.microsoft.com/office/drawing/2014/main" id="{D5D293B6-3BF3-4628-97D4-A313D2140021}"/>
              </a:ext>
            </a:extLst>
          </p:cNvPr>
          <p:cNvSpPr/>
          <p:nvPr/>
        </p:nvSpPr>
        <p:spPr>
          <a:xfrm>
            <a:off x="413287" y="2440531"/>
            <a:ext cx="3337303" cy="584775"/>
          </a:xfrm>
          <a:prstGeom prst="rect">
            <a:avLst/>
          </a:prstGeom>
        </p:spPr>
        <p:txBody>
          <a:bodyPr wrap="square">
            <a:spAutoFit/>
          </a:bodyPr>
          <a:lstStyle/>
          <a:p>
            <a:r>
              <a:rPr lang="en-US" altLang="en-US" sz="1600" b="1" dirty="0">
                <a:solidFill>
                  <a:srgbClr val="CC7832"/>
                </a:solidFill>
                <a:latin typeface="Courier New" panose="02070309020205020404" pitchFamily="49" charset="0"/>
                <a:cs typeface="Courier New" panose="02070309020205020404" pitchFamily="49" charset="0"/>
              </a:rPr>
              <a:t>template:</a:t>
            </a:r>
            <a:endParaRPr lang="en-US" altLang="en-US" sz="1600" dirty="0">
              <a:solidFill>
                <a:srgbClr val="A9B7C6"/>
              </a:solidFill>
              <a:latin typeface="Courier New" panose="02070309020205020404" pitchFamily="49" charset="0"/>
              <a:cs typeface="Courier New" panose="02070309020205020404" pitchFamily="49" charset="0"/>
            </a:endParaRPr>
          </a:p>
          <a:p>
            <a:r>
              <a:rPr lang="en-US" sz="1600" dirty="0">
                <a:solidFill>
                  <a:srgbClr val="A9B7C6"/>
                </a:solidFill>
                <a:latin typeface="Courier New" panose="02070309020205020404" pitchFamily="49" charset="0"/>
                <a:cs typeface="Courier New" panose="02070309020205020404" pitchFamily="49" charset="0"/>
              </a:rPr>
              <a:t>    </a:t>
            </a:r>
            <a:endParaRPr lang="en-US" sz="1600" dirty="0"/>
          </a:p>
        </p:txBody>
      </p:sp>
      <p:sp>
        <p:nvSpPr>
          <p:cNvPr id="25" name="Rectangle 24">
            <a:extLst>
              <a:ext uri="{FF2B5EF4-FFF2-40B4-BE49-F238E27FC236}">
                <a16:creationId xmlns:a16="http://schemas.microsoft.com/office/drawing/2014/main" id="{3B54FA02-4ECB-44A5-A3AC-82263630E8BC}"/>
              </a:ext>
            </a:extLst>
          </p:cNvPr>
          <p:cNvSpPr/>
          <p:nvPr/>
        </p:nvSpPr>
        <p:spPr>
          <a:xfrm>
            <a:off x="777130" y="2779608"/>
            <a:ext cx="4104971" cy="2317183"/>
          </a:xfrm>
          <a:prstGeom prst="rect">
            <a:avLst/>
          </a:prstGeom>
          <a:solidFill>
            <a:srgbClr val="A06330"/>
          </a:solidFill>
          <a:ln>
            <a:solidFill>
              <a:srgbClr val="A06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POD</a:t>
            </a:r>
          </a:p>
        </p:txBody>
      </p:sp>
      <p:sp>
        <p:nvSpPr>
          <p:cNvPr id="23" name="Rectangle 22">
            <a:extLst>
              <a:ext uri="{FF2B5EF4-FFF2-40B4-BE49-F238E27FC236}">
                <a16:creationId xmlns:a16="http://schemas.microsoft.com/office/drawing/2014/main" id="{147F2755-81E8-4FCE-812C-D8BFF5461593}"/>
              </a:ext>
            </a:extLst>
          </p:cNvPr>
          <p:cNvSpPr/>
          <p:nvPr/>
        </p:nvSpPr>
        <p:spPr>
          <a:xfrm>
            <a:off x="6504125" y="1133205"/>
            <a:ext cx="6096000" cy="2339102"/>
          </a:xfrm>
          <a:prstGeom prst="rect">
            <a:avLst/>
          </a:prstGeom>
        </p:spPr>
        <p:txBody>
          <a:bodyPr>
            <a:spAutoFit/>
          </a:bodyPr>
          <a:lstStyle/>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metadata:</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name: </a:t>
            </a:r>
            <a:r>
              <a:rPr lang="en-US" altLang="en-US" sz="1600" dirty="0" err="1">
                <a:solidFill>
                  <a:srgbClr val="A9B7C6"/>
                </a:solidFill>
                <a:latin typeface="Courier New" panose="02070309020205020404" pitchFamily="49" charset="0"/>
                <a:cs typeface="Courier New" panose="02070309020205020404" pitchFamily="49" charset="0"/>
              </a:rPr>
              <a:t>myapp</a:t>
            </a:r>
            <a:r>
              <a:rPr lang="en-US" altLang="en-US" sz="1600" dirty="0">
                <a:solidFill>
                  <a:srgbClr val="A9B7C6"/>
                </a:solidFill>
                <a:latin typeface="Courier New" panose="02070309020205020404" pitchFamily="49" charset="0"/>
                <a:cs typeface="Courier New" panose="02070309020205020404" pitchFamily="49" charset="0"/>
              </a:rPr>
              <a:t>-pod</a:t>
            </a:r>
            <a:br>
              <a:rPr lang="en-US" altLang="en-US" sz="1600" dirty="0">
                <a:solidFill>
                  <a:srgbClr val="A9B7C6"/>
                </a:solidFill>
                <a:latin typeface="Courier New" panose="02070309020205020404" pitchFamily="49" charset="0"/>
                <a:cs typeface="Courier New" panose="02070309020205020404" pitchFamily="49" charset="0"/>
              </a:rPr>
            </a:br>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labels:</a:t>
            </a: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    app: </a:t>
            </a:r>
            <a:r>
              <a:rPr lang="en-US" altLang="en-US" sz="1600" dirty="0" err="1">
                <a:solidFill>
                  <a:srgbClr val="A9B7C6"/>
                </a:solidFill>
                <a:latin typeface="Courier New" panose="02070309020205020404" pitchFamily="49" charset="0"/>
                <a:cs typeface="Courier New" panose="02070309020205020404" pitchFamily="49" charset="0"/>
              </a:rPr>
              <a:t>myapp</a:t>
            </a:r>
            <a:endParaRPr lang="en-US" altLang="en-US" sz="1600" dirty="0">
              <a:solidFill>
                <a:srgbClr val="A9B7C6"/>
              </a:solidFill>
              <a:latin typeface="Courier New" panose="02070309020205020404" pitchFamily="49" charset="0"/>
              <a:cs typeface="Courier New" panose="02070309020205020404" pitchFamily="49" charset="0"/>
            </a:endParaRPr>
          </a:p>
          <a:p>
            <a:pPr defTabSz="914400" eaLnBrk="0" fontAlgn="base" hangingPunct="0">
              <a:spcBef>
                <a:spcPct val="0"/>
              </a:spcBef>
              <a:spcAft>
                <a:spcPct val="0"/>
              </a:spcAft>
            </a:pPr>
            <a:r>
              <a:rPr lang="en-US" altLang="en-US" sz="1600" b="1"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type: </a:t>
            </a:r>
            <a:r>
              <a:rPr lang="en-US" altLang="en-US" sz="1600" dirty="0">
                <a:solidFill>
                  <a:srgbClr val="A9B7C6"/>
                </a:solidFill>
                <a:latin typeface="Courier New" panose="02070309020205020404" pitchFamily="49" charset="0"/>
                <a:cs typeface="Courier New" panose="02070309020205020404" pitchFamily="49" charset="0"/>
              </a:rPr>
              <a:t>front-end</a:t>
            </a: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spec:</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containers:</a:t>
            </a: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name: </a:t>
            </a:r>
            <a:r>
              <a:rPr lang="en-US" altLang="en-US" sz="1600" dirty="0" err="1">
                <a:solidFill>
                  <a:srgbClr val="A9B7C6"/>
                </a:solidFill>
                <a:latin typeface="Courier New" panose="02070309020205020404" pitchFamily="49" charset="0"/>
                <a:cs typeface="Courier New" panose="02070309020205020404" pitchFamily="49" charset="0"/>
              </a:rPr>
              <a:t>nginx</a:t>
            </a:r>
            <a:r>
              <a:rPr lang="en-US" altLang="en-US" sz="1600" dirty="0">
                <a:solidFill>
                  <a:srgbClr val="A9B7C6"/>
                </a:solidFill>
                <a:latin typeface="Courier New" panose="02070309020205020404" pitchFamily="49" charset="0"/>
                <a:cs typeface="Courier New" panose="02070309020205020404" pitchFamily="49" charset="0"/>
              </a:rPr>
              <a:t>-container</a:t>
            </a:r>
          </a:p>
          <a:p>
            <a:pPr lvl="0" defTabSz="914400" eaLnBrk="0" fontAlgn="base" hangingPunct="0">
              <a:spcBef>
                <a:spcPct val="0"/>
              </a:spcBef>
              <a:spcAft>
                <a:spcPct val="0"/>
              </a:spcAft>
            </a:pPr>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image: </a:t>
            </a:r>
            <a:r>
              <a:rPr lang="en-US" altLang="en-US" sz="1600" dirty="0" err="1">
                <a:solidFill>
                  <a:srgbClr val="A9B7C6"/>
                </a:solidFill>
                <a:latin typeface="Courier New" panose="02070309020205020404" pitchFamily="49" charset="0"/>
                <a:cs typeface="Courier New" panose="02070309020205020404" pitchFamily="49" charset="0"/>
              </a:rPr>
              <a:t>nginx</a:t>
            </a:r>
            <a:endParaRPr lang="en-US" altLang="en-US" sz="1600" dirty="0">
              <a:solidFill>
                <a:srgbClr val="A9B7C6"/>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583C44E3-7EF0-443A-81F8-58F5E1F9EC6B}"/>
              </a:ext>
            </a:extLst>
          </p:cNvPr>
          <p:cNvSpPr/>
          <p:nvPr/>
        </p:nvSpPr>
        <p:spPr>
          <a:xfrm>
            <a:off x="777130" y="2776363"/>
            <a:ext cx="4104971" cy="2317183"/>
          </a:xfrm>
          <a:prstGeom prst="rect">
            <a:avLst/>
          </a:prstGeom>
          <a:noFill/>
          <a:ln>
            <a:solidFill>
              <a:srgbClr val="A06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POD</a:t>
            </a:r>
          </a:p>
        </p:txBody>
      </p:sp>
      <p:sp>
        <p:nvSpPr>
          <p:cNvPr id="27" name="Rectangle 26">
            <a:extLst>
              <a:ext uri="{FF2B5EF4-FFF2-40B4-BE49-F238E27FC236}">
                <a16:creationId xmlns:a16="http://schemas.microsoft.com/office/drawing/2014/main" id="{40A2F689-1BCC-4DD2-A224-491119EF0C9C}"/>
              </a:ext>
            </a:extLst>
          </p:cNvPr>
          <p:cNvSpPr/>
          <p:nvPr/>
        </p:nvSpPr>
        <p:spPr>
          <a:xfrm>
            <a:off x="413286" y="5208910"/>
            <a:ext cx="3337303" cy="584775"/>
          </a:xfrm>
          <a:prstGeom prst="rect">
            <a:avLst/>
          </a:prstGeom>
        </p:spPr>
        <p:txBody>
          <a:bodyPr wrap="square">
            <a:spAutoFit/>
          </a:bodyPr>
          <a:lstStyle/>
          <a:p>
            <a:r>
              <a:rPr lang="en-US" altLang="en-US" sz="1600" b="1" dirty="0">
                <a:solidFill>
                  <a:srgbClr val="CC7832"/>
                </a:solidFill>
                <a:latin typeface="Courier New" panose="02070309020205020404" pitchFamily="49" charset="0"/>
                <a:cs typeface="Courier New" panose="02070309020205020404" pitchFamily="49" charset="0"/>
              </a:rPr>
              <a:t>replicas:</a:t>
            </a:r>
            <a:endParaRPr lang="en-US" altLang="en-US" sz="1600" dirty="0">
              <a:solidFill>
                <a:srgbClr val="A9B7C6"/>
              </a:solidFill>
              <a:latin typeface="Courier New" panose="02070309020205020404" pitchFamily="49" charset="0"/>
              <a:cs typeface="Courier New" panose="02070309020205020404" pitchFamily="49" charset="0"/>
            </a:endParaRPr>
          </a:p>
          <a:p>
            <a:r>
              <a:rPr lang="en-US" sz="1600" dirty="0">
                <a:solidFill>
                  <a:srgbClr val="A9B7C6"/>
                </a:solidFill>
                <a:latin typeface="Courier New" panose="02070309020205020404" pitchFamily="49" charset="0"/>
                <a:cs typeface="Courier New" panose="02070309020205020404" pitchFamily="49" charset="0"/>
              </a:rPr>
              <a:t>    </a:t>
            </a:r>
            <a:endParaRPr lang="en-US" sz="1600" dirty="0"/>
          </a:p>
        </p:txBody>
      </p:sp>
      <p:cxnSp>
        <p:nvCxnSpPr>
          <p:cNvPr id="29" name="Connector: Elbow 28">
            <a:extLst>
              <a:ext uri="{FF2B5EF4-FFF2-40B4-BE49-F238E27FC236}">
                <a16:creationId xmlns:a16="http://schemas.microsoft.com/office/drawing/2014/main" id="{F857BC69-9160-4A51-AB60-957D285BEEA9}"/>
              </a:ext>
            </a:extLst>
          </p:cNvPr>
          <p:cNvCxnSpPr>
            <a:cxnSpLocks/>
          </p:cNvCxnSpPr>
          <p:nvPr/>
        </p:nvCxnSpPr>
        <p:spPr>
          <a:xfrm>
            <a:off x="375644" y="2537492"/>
            <a:ext cx="147100" cy="97022"/>
          </a:xfrm>
          <a:prstGeom prst="bentConnector3">
            <a:avLst>
              <a:gd name="adj1" fmla="val 3379"/>
            </a:avLst>
          </a:prstGeom>
          <a:ln>
            <a:solidFill>
              <a:srgbClr val="A06330"/>
            </a:solidFill>
            <a:prstDash val="dash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038E539F-CC7C-4B3B-BCAF-602572835950}"/>
              </a:ext>
            </a:extLst>
          </p:cNvPr>
          <p:cNvCxnSpPr>
            <a:cxnSpLocks/>
          </p:cNvCxnSpPr>
          <p:nvPr/>
        </p:nvCxnSpPr>
        <p:spPr>
          <a:xfrm rot="16200000" flipH="1">
            <a:off x="-983032" y="3904423"/>
            <a:ext cx="2864453" cy="147100"/>
          </a:xfrm>
          <a:prstGeom prst="bentConnector3">
            <a:avLst>
              <a:gd name="adj1" fmla="val 98770"/>
            </a:avLst>
          </a:prstGeom>
          <a:ln>
            <a:solidFill>
              <a:srgbClr val="A06330"/>
            </a:solidFill>
            <a:prstDash val="dash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C965E8F-71B1-4ECC-AD6A-999EE359ACBB}"/>
              </a:ext>
            </a:extLst>
          </p:cNvPr>
          <p:cNvSpPr/>
          <p:nvPr/>
        </p:nvSpPr>
        <p:spPr>
          <a:xfrm>
            <a:off x="1603736" y="5218787"/>
            <a:ext cx="308098" cy="338554"/>
          </a:xfrm>
          <a:prstGeom prst="rect">
            <a:avLst/>
          </a:prstGeom>
        </p:spPr>
        <p:txBody>
          <a:bodyPr wrap="none">
            <a:spAutoFit/>
          </a:bodyPr>
          <a:lstStyle/>
          <a:p>
            <a:r>
              <a:rPr lang="en-US" sz="1600" dirty="0">
                <a:solidFill>
                  <a:srgbClr val="A9B7C6"/>
                </a:solidFill>
                <a:latin typeface="Courier New" panose="02070309020205020404" pitchFamily="49" charset="0"/>
                <a:cs typeface="Courier New" panose="02070309020205020404" pitchFamily="49" charset="0"/>
              </a:rPr>
              <a:t>3</a:t>
            </a:r>
            <a:endParaRPr lang="en-US" sz="1600" dirty="0"/>
          </a:p>
        </p:txBody>
      </p:sp>
      <p:sp>
        <p:nvSpPr>
          <p:cNvPr id="38" name="Content Placeholder 3">
            <a:extLst>
              <a:ext uri="{FF2B5EF4-FFF2-40B4-BE49-F238E27FC236}">
                <a16:creationId xmlns:a16="http://schemas.microsoft.com/office/drawing/2014/main" id="{15F8EF21-04C8-4209-BE7A-8CAF29423F0E}"/>
              </a:ext>
            </a:extLst>
          </p:cNvPr>
          <p:cNvSpPr txBox="1">
            <a:spLocks/>
          </p:cNvSpPr>
          <p:nvPr/>
        </p:nvSpPr>
        <p:spPr>
          <a:xfrm>
            <a:off x="6503789" y="4572746"/>
            <a:ext cx="5375790"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get </a:t>
            </a:r>
            <a:r>
              <a:rPr lang="en-US" sz="1400" dirty="0" err="1">
                <a:solidFill>
                  <a:schemeClr val="bg1">
                    <a:lumMod val="85000"/>
                  </a:schemeClr>
                </a:solidFill>
                <a:latin typeface="Consolas" panose="020B0609020204030204" pitchFamily="49" charset="0"/>
              </a:rPr>
              <a:t>replicationcontroller</a:t>
            </a:r>
            <a:endParaRPr lang="en-US" sz="1400" dirty="0">
              <a:solidFill>
                <a:schemeClr val="bg1">
                  <a:lumMod val="85000"/>
                </a:schemeClr>
              </a:solidFill>
              <a:latin typeface="Consolas" panose="020B0609020204030204" pitchFamily="49" charset="0"/>
            </a:endParaRPr>
          </a:p>
        </p:txBody>
      </p:sp>
      <p:sp>
        <p:nvSpPr>
          <p:cNvPr id="39" name="Content Placeholder 3">
            <a:extLst>
              <a:ext uri="{FF2B5EF4-FFF2-40B4-BE49-F238E27FC236}">
                <a16:creationId xmlns:a16="http://schemas.microsoft.com/office/drawing/2014/main" id="{2654D60C-5ED4-4A32-A7E1-42567F782562}"/>
              </a:ext>
            </a:extLst>
          </p:cNvPr>
          <p:cNvSpPr txBox="1">
            <a:spLocks/>
          </p:cNvSpPr>
          <p:nvPr/>
        </p:nvSpPr>
        <p:spPr>
          <a:xfrm>
            <a:off x="6501556" y="4245002"/>
            <a:ext cx="5378023" cy="244682"/>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050" dirty="0" err="1">
                <a:solidFill>
                  <a:schemeClr val="bg1">
                    <a:lumMod val="85000"/>
                  </a:schemeClr>
                </a:solidFill>
                <a:latin typeface="Consolas" panose="020B0609020204030204" pitchFamily="49" charset="0"/>
              </a:rPr>
              <a:t>replicationcontroller</a:t>
            </a:r>
            <a:r>
              <a:rPr lang="en-US" sz="1050" dirty="0">
                <a:solidFill>
                  <a:schemeClr val="bg1">
                    <a:lumMod val="85000"/>
                  </a:schemeClr>
                </a:solidFill>
                <a:latin typeface="Consolas" panose="020B0609020204030204" pitchFamily="49" charset="0"/>
              </a:rPr>
              <a:t> “</a:t>
            </a:r>
            <a:r>
              <a:rPr lang="en-US" sz="1050" dirty="0" err="1">
                <a:solidFill>
                  <a:schemeClr val="bg1">
                    <a:lumMod val="85000"/>
                  </a:schemeClr>
                </a:solidFill>
                <a:latin typeface="Consolas" panose="020B0609020204030204" pitchFamily="49" charset="0"/>
              </a:rPr>
              <a:t>myapp-rc</a:t>
            </a:r>
            <a:r>
              <a:rPr lang="en-US" sz="1050" dirty="0">
                <a:solidFill>
                  <a:schemeClr val="bg1">
                    <a:lumMod val="85000"/>
                  </a:schemeClr>
                </a:solidFill>
                <a:latin typeface="Consolas" panose="020B0609020204030204" pitchFamily="49" charset="0"/>
              </a:rPr>
              <a:t>” created</a:t>
            </a:r>
          </a:p>
        </p:txBody>
      </p:sp>
      <p:sp>
        <p:nvSpPr>
          <p:cNvPr id="40" name="Content Placeholder 3">
            <a:extLst>
              <a:ext uri="{FF2B5EF4-FFF2-40B4-BE49-F238E27FC236}">
                <a16:creationId xmlns:a16="http://schemas.microsoft.com/office/drawing/2014/main" id="{0DDC13AC-E505-4D31-B8F4-C3B2A8FBB43F}"/>
              </a:ext>
            </a:extLst>
          </p:cNvPr>
          <p:cNvSpPr txBox="1">
            <a:spLocks/>
          </p:cNvSpPr>
          <p:nvPr/>
        </p:nvSpPr>
        <p:spPr>
          <a:xfrm>
            <a:off x="6501556" y="4854686"/>
            <a:ext cx="5378023" cy="394980"/>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a:spcBef>
                <a:spcPts val="0"/>
              </a:spcBef>
            </a:pPr>
            <a:r>
              <a:rPr lang="en-US" sz="1000" dirty="0">
                <a:solidFill>
                  <a:schemeClr val="bg1">
                    <a:lumMod val="85000"/>
                  </a:schemeClr>
                </a:solidFill>
                <a:latin typeface="Consolas" panose="020B0609020204030204" pitchFamily="49" charset="0"/>
              </a:rPr>
              <a:t>NAME       DESIRED   CURRENT   READY     AGE</a:t>
            </a:r>
          </a:p>
          <a:p>
            <a:pPr>
              <a:spcBef>
                <a:spcPts val="0"/>
              </a:spcBef>
            </a:pPr>
            <a:r>
              <a:rPr lang="en-US" sz="1000" dirty="0" err="1">
                <a:solidFill>
                  <a:schemeClr val="bg1">
                    <a:lumMod val="85000"/>
                  </a:schemeClr>
                </a:solidFill>
                <a:latin typeface="Consolas" panose="020B0609020204030204" pitchFamily="49" charset="0"/>
              </a:rPr>
              <a:t>myapp-rc</a:t>
            </a:r>
            <a:r>
              <a:rPr lang="en-US" sz="1000" dirty="0">
                <a:solidFill>
                  <a:schemeClr val="bg1">
                    <a:lumMod val="85000"/>
                  </a:schemeClr>
                </a:solidFill>
                <a:latin typeface="Consolas" panose="020B0609020204030204" pitchFamily="49" charset="0"/>
              </a:rPr>
              <a:t>   3         3         3         19s</a:t>
            </a:r>
          </a:p>
        </p:txBody>
      </p:sp>
      <p:sp>
        <p:nvSpPr>
          <p:cNvPr id="41" name="Content Placeholder 3">
            <a:extLst>
              <a:ext uri="{FF2B5EF4-FFF2-40B4-BE49-F238E27FC236}">
                <a16:creationId xmlns:a16="http://schemas.microsoft.com/office/drawing/2014/main" id="{A006D318-4CF4-4ABF-B08A-22465861F379}"/>
              </a:ext>
            </a:extLst>
          </p:cNvPr>
          <p:cNvSpPr txBox="1">
            <a:spLocks/>
          </p:cNvSpPr>
          <p:nvPr/>
        </p:nvSpPr>
        <p:spPr>
          <a:xfrm>
            <a:off x="6503789" y="5332728"/>
            <a:ext cx="5375790"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get pods</a:t>
            </a:r>
          </a:p>
        </p:txBody>
      </p:sp>
      <p:sp>
        <p:nvSpPr>
          <p:cNvPr id="42" name="Content Placeholder 3">
            <a:extLst>
              <a:ext uri="{FF2B5EF4-FFF2-40B4-BE49-F238E27FC236}">
                <a16:creationId xmlns:a16="http://schemas.microsoft.com/office/drawing/2014/main" id="{7A9A510F-CACE-4176-B909-0A45E7FADF55}"/>
              </a:ext>
            </a:extLst>
          </p:cNvPr>
          <p:cNvSpPr txBox="1">
            <a:spLocks/>
          </p:cNvSpPr>
          <p:nvPr/>
        </p:nvSpPr>
        <p:spPr>
          <a:xfrm>
            <a:off x="6501556" y="5614668"/>
            <a:ext cx="5378023" cy="671979"/>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000" dirty="0">
                <a:solidFill>
                  <a:schemeClr val="bg1">
                    <a:lumMod val="85000"/>
                  </a:schemeClr>
                </a:solidFill>
                <a:latin typeface="Consolas" panose="020B0609020204030204" pitchFamily="49" charset="0"/>
              </a:rPr>
              <a:t>NAME             READY     STATUS    RESTARTS   AGE</a:t>
            </a:r>
          </a:p>
          <a:p>
            <a:pPr>
              <a:spcBef>
                <a:spcPts val="0"/>
              </a:spcBef>
              <a:spcAft>
                <a:spcPts val="0"/>
              </a:spcAft>
            </a:pPr>
            <a:r>
              <a:rPr lang="en-US" sz="1000" dirty="0">
                <a:solidFill>
                  <a:schemeClr val="bg1">
                    <a:lumMod val="85000"/>
                  </a:schemeClr>
                </a:solidFill>
                <a:latin typeface="Consolas" panose="020B0609020204030204" pitchFamily="49" charset="0"/>
              </a:rPr>
              <a:t>myapp-rc-4lvk9   1/1       Running   0          20s</a:t>
            </a:r>
          </a:p>
          <a:p>
            <a:pPr>
              <a:spcBef>
                <a:spcPts val="0"/>
              </a:spcBef>
              <a:spcAft>
                <a:spcPts val="0"/>
              </a:spcAft>
            </a:pPr>
            <a:r>
              <a:rPr lang="en-US" sz="1000" dirty="0">
                <a:solidFill>
                  <a:schemeClr val="bg1">
                    <a:lumMod val="85000"/>
                  </a:schemeClr>
                </a:solidFill>
                <a:latin typeface="Consolas" panose="020B0609020204030204" pitchFamily="49" charset="0"/>
              </a:rPr>
              <a:t>myapp-rc-mc2mf   1/1       Running   0          20s</a:t>
            </a:r>
          </a:p>
          <a:p>
            <a:pPr>
              <a:spcBef>
                <a:spcPts val="0"/>
              </a:spcBef>
              <a:spcAft>
                <a:spcPts val="0"/>
              </a:spcAft>
            </a:pPr>
            <a:r>
              <a:rPr lang="en-US" sz="1000" dirty="0">
                <a:solidFill>
                  <a:schemeClr val="bg1">
                    <a:lumMod val="85000"/>
                  </a:schemeClr>
                </a:solidFill>
                <a:latin typeface="Consolas" panose="020B0609020204030204" pitchFamily="49" charset="0"/>
              </a:rPr>
              <a:t>myapp-rc-px9pz   1/1       Running   0          20s</a:t>
            </a:r>
          </a:p>
        </p:txBody>
      </p:sp>
      <p:sp>
        <p:nvSpPr>
          <p:cNvPr id="28" name="Rectangle 27">
            <a:extLst>
              <a:ext uri="{FF2B5EF4-FFF2-40B4-BE49-F238E27FC236}">
                <a16:creationId xmlns:a16="http://schemas.microsoft.com/office/drawing/2014/main" id="{D8A06E00-B211-4C27-8E86-6CD443DDF1C4}"/>
              </a:ext>
            </a:extLst>
          </p:cNvPr>
          <p:cNvSpPr/>
          <p:nvPr/>
        </p:nvSpPr>
        <p:spPr>
          <a:xfrm>
            <a:off x="198377" y="2773118"/>
            <a:ext cx="578754" cy="2317183"/>
          </a:xfrm>
          <a:prstGeom prst="rect">
            <a:avLst/>
          </a:prstGeom>
          <a:noFill/>
          <a:ln>
            <a:solidFill>
              <a:srgbClr val="268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Arrow: Right 1">
            <a:extLst>
              <a:ext uri="{FF2B5EF4-FFF2-40B4-BE49-F238E27FC236}">
                <a16:creationId xmlns:a16="http://schemas.microsoft.com/office/drawing/2014/main" id="{EEB2384E-B00A-42FD-B986-B71B4FCE60A7}"/>
              </a:ext>
            </a:extLst>
          </p:cNvPr>
          <p:cNvSpPr/>
          <p:nvPr/>
        </p:nvSpPr>
        <p:spPr>
          <a:xfrm>
            <a:off x="310842" y="2956560"/>
            <a:ext cx="352043" cy="16570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EF0D668F-AB42-4667-A9F3-30B9D3F0854E}"/>
              </a:ext>
            </a:extLst>
          </p:cNvPr>
          <p:cNvSpPr/>
          <p:nvPr/>
        </p:nvSpPr>
        <p:spPr>
          <a:xfrm>
            <a:off x="310842" y="3255405"/>
            <a:ext cx="352043" cy="16570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776100EB-8ED8-4CD2-8A15-29B16C666933}"/>
              </a:ext>
            </a:extLst>
          </p:cNvPr>
          <p:cNvSpPr/>
          <p:nvPr/>
        </p:nvSpPr>
        <p:spPr>
          <a:xfrm>
            <a:off x="310842" y="3554249"/>
            <a:ext cx="352043" cy="16570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38820212-0A11-45A2-ACF2-3EA8C1242888}"/>
              </a:ext>
            </a:extLst>
          </p:cNvPr>
          <p:cNvSpPr/>
          <p:nvPr/>
        </p:nvSpPr>
        <p:spPr>
          <a:xfrm>
            <a:off x="310842" y="3853093"/>
            <a:ext cx="352043" cy="16570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EFEAB01D-23B7-41CB-AC67-2DB6BC0E2E69}"/>
              </a:ext>
            </a:extLst>
          </p:cNvPr>
          <p:cNvSpPr/>
          <p:nvPr/>
        </p:nvSpPr>
        <p:spPr>
          <a:xfrm>
            <a:off x="310842" y="4151938"/>
            <a:ext cx="352043" cy="16570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E2023662-391D-49D0-A286-1E1458B9A2FB}"/>
              </a:ext>
            </a:extLst>
          </p:cNvPr>
          <p:cNvSpPr/>
          <p:nvPr/>
        </p:nvSpPr>
        <p:spPr>
          <a:xfrm>
            <a:off x="310842" y="4450782"/>
            <a:ext cx="352043" cy="16570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1C9E9982-E1EF-4E3C-B596-EB3F814280C2}"/>
              </a:ext>
            </a:extLst>
          </p:cNvPr>
          <p:cNvSpPr/>
          <p:nvPr/>
        </p:nvSpPr>
        <p:spPr>
          <a:xfrm>
            <a:off x="310842" y="4749627"/>
            <a:ext cx="352043" cy="16570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CCD96C7C-FF6E-4713-AE4A-92988E9843AC}"/>
              </a:ext>
            </a:extLst>
          </p:cNvPr>
          <p:cNvSpPr/>
          <p:nvPr/>
        </p:nvSpPr>
        <p:spPr>
          <a:xfrm>
            <a:off x="209148" y="1070677"/>
            <a:ext cx="1300093" cy="2257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7205E857-D2C8-4D0B-BD86-D5F9E2135170}"/>
              </a:ext>
            </a:extLst>
          </p:cNvPr>
          <p:cNvCxnSpPr>
            <a:cxnSpLocks/>
            <a:stCxn id="44" idx="3"/>
          </p:cNvCxnSpPr>
          <p:nvPr/>
        </p:nvCxnSpPr>
        <p:spPr>
          <a:xfrm flipV="1">
            <a:off x="1509241" y="1165698"/>
            <a:ext cx="909374" cy="17866"/>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4230AA9-8F6E-42BA-9A32-E6917B98B2B6}"/>
              </a:ext>
            </a:extLst>
          </p:cNvPr>
          <p:cNvSpPr txBox="1"/>
          <p:nvPr/>
        </p:nvSpPr>
        <p:spPr>
          <a:xfrm>
            <a:off x="2370570" y="962743"/>
            <a:ext cx="2220993" cy="369332"/>
          </a:xfrm>
          <a:prstGeom prst="rect">
            <a:avLst/>
          </a:prstGeom>
          <a:noFill/>
        </p:spPr>
        <p:txBody>
          <a:bodyPr wrap="none" rtlCol="0">
            <a:spAutoFit/>
          </a:bodyPr>
          <a:lstStyle/>
          <a:p>
            <a:r>
              <a:rPr lang="en-US" dirty="0">
                <a:solidFill>
                  <a:srgbClr val="1E99C8"/>
                </a:solidFill>
              </a:rPr>
              <a:t>Replication Controller</a:t>
            </a:r>
          </a:p>
        </p:txBody>
      </p:sp>
      <p:sp>
        <p:nvSpPr>
          <p:cNvPr id="47" name="Rectangle: Rounded Corners 46">
            <a:extLst>
              <a:ext uri="{FF2B5EF4-FFF2-40B4-BE49-F238E27FC236}">
                <a16:creationId xmlns:a16="http://schemas.microsoft.com/office/drawing/2014/main" id="{B0C02548-6FF3-4161-A135-15231B1B8D72}"/>
              </a:ext>
            </a:extLst>
          </p:cNvPr>
          <p:cNvSpPr/>
          <p:nvPr/>
        </p:nvSpPr>
        <p:spPr>
          <a:xfrm>
            <a:off x="801876" y="2878958"/>
            <a:ext cx="1300093" cy="2257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EF9F9A51-D5F3-49C5-ABAA-7C25F57AEE35}"/>
              </a:ext>
            </a:extLst>
          </p:cNvPr>
          <p:cNvCxnSpPr>
            <a:cxnSpLocks/>
            <a:stCxn id="47" idx="3"/>
          </p:cNvCxnSpPr>
          <p:nvPr/>
        </p:nvCxnSpPr>
        <p:spPr>
          <a:xfrm flipV="1">
            <a:off x="2101969" y="2973979"/>
            <a:ext cx="909374" cy="17866"/>
          </a:xfrm>
          <a:prstGeom prst="line">
            <a:avLst/>
          </a:prstGeom>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4B248C4-67EE-41A2-9FB8-C008522E02F7}"/>
              </a:ext>
            </a:extLst>
          </p:cNvPr>
          <p:cNvSpPr txBox="1"/>
          <p:nvPr/>
        </p:nvSpPr>
        <p:spPr>
          <a:xfrm>
            <a:off x="2996998" y="2798246"/>
            <a:ext cx="598241" cy="369332"/>
          </a:xfrm>
          <a:prstGeom prst="rect">
            <a:avLst/>
          </a:prstGeom>
          <a:noFill/>
        </p:spPr>
        <p:txBody>
          <a:bodyPr wrap="none" rtlCol="0">
            <a:spAutoFit/>
          </a:bodyPr>
          <a:lstStyle/>
          <a:p>
            <a:r>
              <a:rPr lang="en-US" dirty="0">
                <a:solidFill>
                  <a:srgbClr val="1E99C8"/>
                </a:solidFill>
              </a:rPr>
              <a:t>POD</a:t>
            </a:r>
          </a:p>
        </p:txBody>
      </p:sp>
      <p:sp>
        <p:nvSpPr>
          <p:cNvPr id="50" name="Rectangle: Rounded Corners 49">
            <a:extLst>
              <a:ext uri="{FF2B5EF4-FFF2-40B4-BE49-F238E27FC236}">
                <a16:creationId xmlns:a16="http://schemas.microsoft.com/office/drawing/2014/main" id="{8C029461-4D08-414B-861C-E8F3655BCFBB}"/>
              </a:ext>
            </a:extLst>
          </p:cNvPr>
          <p:cNvSpPr/>
          <p:nvPr/>
        </p:nvSpPr>
        <p:spPr>
          <a:xfrm>
            <a:off x="257193" y="2269900"/>
            <a:ext cx="728327" cy="2607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3A585FCD-0309-46B5-9287-180FD30CB789}"/>
              </a:ext>
            </a:extLst>
          </p:cNvPr>
          <p:cNvCxnSpPr>
            <a:cxnSpLocks/>
            <a:stCxn id="50" idx="3"/>
          </p:cNvCxnSpPr>
          <p:nvPr/>
        </p:nvCxnSpPr>
        <p:spPr>
          <a:xfrm flipV="1">
            <a:off x="985520" y="2364921"/>
            <a:ext cx="1481140" cy="35354"/>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6477EE9-0516-4CC0-998F-ED2BD9F3E9A9}"/>
              </a:ext>
            </a:extLst>
          </p:cNvPr>
          <p:cNvSpPr txBox="1"/>
          <p:nvPr/>
        </p:nvSpPr>
        <p:spPr>
          <a:xfrm>
            <a:off x="2418615" y="2182286"/>
            <a:ext cx="2220993" cy="369332"/>
          </a:xfrm>
          <a:prstGeom prst="rect">
            <a:avLst/>
          </a:prstGeom>
          <a:noFill/>
        </p:spPr>
        <p:txBody>
          <a:bodyPr wrap="none" rtlCol="0">
            <a:spAutoFit/>
          </a:bodyPr>
          <a:lstStyle/>
          <a:p>
            <a:r>
              <a:rPr lang="en-US" dirty="0">
                <a:solidFill>
                  <a:srgbClr val="1E99C8"/>
                </a:solidFill>
              </a:rPr>
              <a:t>Replication Controller</a:t>
            </a:r>
          </a:p>
        </p:txBody>
      </p:sp>
      <p:sp>
        <p:nvSpPr>
          <p:cNvPr id="53" name="Rectangle: Rounded Corners 52">
            <a:extLst>
              <a:ext uri="{FF2B5EF4-FFF2-40B4-BE49-F238E27FC236}">
                <a16:creationId xmlns:a16="http://schemas.microsoft.com/office/drawing/2014/main" id="{9597E500-8015-4458-8A64-8B851D90D134}"/>
              </a:ext>
            </a:extLst>
          </p:cNvPr>
          <p:cNvSpPr/>
          <p:nvPr/>
        </p:nvSpPr>
        <p:spPr>
          <a:xfrm>
            <a:off x="775015" y="4195422"/>
            <a:ext cx="701214" cy="2613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7A676267-EEE0-44CB-8DD0-8F5F30C664C7}"/>
              </a:ext>
            </a:extLst>
          </p:cNvPr>
          <p:cNvCxnSpPr>
            <a:cxnSpLocks/>
            <a:stCxn id="53" idx="3"/>
          </p:cNvCxnSpPr>
          <p:nvPr/>
        </p:nvCxnSpPr>
        <p:spPr>
          <a:xfrm flipV="1">
            <a:off x="1476229" y="4290443"/>
            <a:ext cx="1508252" cy="35678"/>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F8F7168-0883-43EF-B9C2-8834C1D0E47C}"/>
              </a:ext>
            </a:extLst>
          </p:cNvPr>
          <p:cNvSpPr txBox="1"/>
          <p:nvPr/>
        </p:nvSpPr>
        <p:spPr>
          <a:xfrm>
            <a:off x="2936436" y="4087488"/>
            <a:ext cx="598241" cy="369332"/>
          </a:xfrm>
          <a:prstGeom prst="rect">
            <a:avLst/>
          </a:prstGeom>
          <a:noFill/>
        </p:spPr>
        <p:txBody>
          <a:bodyPr wrap="none" rtlCol="0">
            <a:spAutoFit/>
          </a:bodyPr>
          <a:lstStyle/>
          <a:p>
            <a:r>
              <a:rPr lang="en-US" dirty="0">
                <a:solidFill>
                  <a:srgbClr val="1E99C8"/>
                </a:solidFill>
              </a:rPr>
              <a:t>POD</a:t>
            </a:r>
          </a:p>
        </p:txBody>
      </p:sp>
    </p:spTree>
    <p:extLst>
      <p:ext uri="{BB962C8B-B14F-4D97-AF65-F5344CB8AC3E}">
        <p14:creationId xmlns:p14="http://schemas.microsoft.com/office/powerpoint/2010/main" val="550979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100"/>
                                  </p:iterate>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100"/>
                                  </p:iterate>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100"/>
                                  </p:iterate>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up)">
                                      <p:cBhvr>
                                        <p:cTn id="23" dur="500"/>
                                        <p:tgtEl>
                                          <p:spTgt spid="29"/>
                                        </p:tgtEl>
                                      </p:cBhvr>
                                    </p:animEffect>
                                  </p:childTnLst>
                                </p:cTn>
                              </p:par>
                            </p:childTnLst>
                          </p:cTn>
                        </p:par>
                        <p:par>
                          <p:cTn id="24" fill="hold">
                            <p:stCondLst>
                              <p:cond delay="500"/>
                            </p:stCondLst>
                            <p:childTnLst>
                              <p:par>
                                <p:cTn id="25" presetID="1" presetClass="entr" presetSubtype="0" fill="hold" grpId="0" nodeType="afterEffect">
                                  <p:stCondLst>
                                    <p:cond delay="0"/>
                                  </p:stCondLst>
                                  <p:iterate type="lt">
                                    <p:tmAbs val="100"/>
                                  </p:iterate>
                                  <p:childTnLst>
                                    <p:set>
                                      <p:cBhvr>
                                        <p:cTn id="26" dur="1" fill="hold">
                                          <p:stCondLst>
                                            <p:cond delay="0"/>
                                          </p:stCondLst>
                                        </p:cTn>
                                        <p:tgtEl>
                                          <p:spTgt spid="24"/>
                                        </p:tgtEl>
                                        <p:attrNameLst>
                                          <p:attrName>style.visibility</p:attrName>
                                        </p:attrNameLst>
                                      </p:cBhvr>
                                      <p:to>
                                        <p:strVal val="visible"/>
                                      </p:to>
                                    </p:set>
                                  </p:childTnLst>
                                </p:cTn>
                              </p:par>
                            </p:childTnLst>
                          </p:cTn>
                        </p:par>
                        <p:par>
                          <p:cTn id="27" fill="hold">
                            <p:stCondLst>
                              <p:cond delay="1301"/>
                            </p:stCondLst>
                            <p:childTnLst>
                              <p:par>
                                <p:cTn id="28" presetID="10" presetClass="entr" presetSubtype="0" fill="hold" grpId="1"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43000" decel="49000" fill="hold" grpId="0" nodeType="clickEffect">
                                  <p:stCondLst>
                                    <p:cond delay="0"/>
                                  </p:stCondLst>
                                  <p:childTnLst>
                                    <p:animMotion origin="layout" path="M -3.54167E-6 1.85185E-6 L -0.47474 0.24514 " pathEditMode="relative" rAng="0" ptsTypes="AA">
                                      <p:cBhvr>
                                        <p:cTn id="51" dur="2000" fill="hold"/>
                                        <p:tgtEl>
                                          <p:spTgt spid="23"/>
                                        </p:tgtEl>
                                        <p:attrNameLst>
                                          <p:attrName>ppt_x</p:attrName>
                                          <p:attrName>ppt_y</p:attrName>
                                        </p:attrNameLst>
                                      </p:cBhvr>
                                      <p:rCtr x="-23737" y="12245"/>
                                    </p:animMotion>
                                  </p:childTnLst>
                                </p:cTn>
                              </p:par>
                            </p:childTnLst>
                          </p:cTn>
                        </p:par>
                        <p:par>
                          <p:cTn id="52" fill="hold">
                            <p:stCondLst>
                              <p:cond delay="2000"/>
                            </p:stCondLst>
                            <p:childTnLst>
                              <p:par>
                                <p:cTn id="53" presetID="10" presetClass="exit" presetSubtype="0" fill="hold" grpId="0" nodeType="afterEffect">
                                  <p:stCondLst>
                                    <p:cond delay="0"/>
                                  </p:stCondLst>
                                  <p:childTnLst>
                                    <p:animEffect transition="out" filter="fade">
                                      <p:cBhvr>
                                        <p:cTn id="54" dur="500"/>
                                        <p:tgtEl>
                                          <p:spTgt spid="25"/>
                                        </p:tgtEl>
                                      </p:cBhvr>
                                    </p:animEffect>
                                    <p:set>
                                      <p:cBhvr>
                                        <p:cTn id="55" dur="1" fill="hold">
                                          <p:stCondLst>
                                            <p:cond delay="499"/>
                                          </p:stCondLst>
                                        </p:cTn>
                                        <p:tgtEl>
                                          <p:spTgt spid="25"/>
                                        </p:tgtEl>
                                        <p:attrNameLst>
                                          <p:attrName>style.visibility</p:attrName>
                                        </p:attrNameLst>
                                      </p:cBhvr>
                                      <p:to>
                                        <p:strVal val="hidden"/>
                                      </p:to>
                                    </p:set>
                                  </p:childTnLst>
                                </p:cTn>
                              </p:par>
                              <p:par>
                                <p:cTn id="56" presetID="10" presetClass="entr" presetSubtype="0" fill="hold" grpId="1"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1" nodeType="click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par>
                          <p:cTn id="64" fill="hold">
                            <p:stCondLst>
                              <p:cond delay="500"/>
                            </p:stCondLst>
                            <p:childTnLst>
                              <p:par>
                                <p:cTn id="65" presetID="2" presetClass="entr" presetSubtype="8" decel="60000" fill="hold" grpId="0" nodeType="afterEffect">
                                  <p:stCondLst>
                                    <p:cond delay="0"/>
                                  </p:stCondLst>
                                  <p:childTnLst>
                                    <p:set>
                                      <p:cBhvr>
                                        <p:cTn id="66" dur="1" fill="hold">
                                          <p:stCondLst>
                                            <p:cond delay="0"/>
                                          </p:stCondLst>
                                        </p:cTn>
                                        <p:tgtEl>
                                          <p:spTgt spid="2"/>
                                        </p:tgtEl>
                                        <p:attrNameLst>
                                          <p:attrName>style.visibility</p:attrName>
                                        </p:attrNameLst>
                                      </p:cBhvr>
                                      <p:to>
                                        <p:strVal val="visible"/>
                                      </p:to>
                                    </p:set>
                                    <p:anim calcmode="lin" valueType="num">
                                      <p:cBhvr additive="base">
                                        <p:cTn id="67" dur="500" fill="hold"/>
                                        <p:tgtEl>
                                          <p:spTgt spid="2"/>
                                        </p:tgtEl>
                                        <p:attrNameLst>
                                          <p:attrName>ppt_x</p:attrName>
                                        </p:attrNameLst>
                                      </p:cBhvr>
                                      <p:tavLst>
                                        <p:tav tm="0">
                                          <p:val>
                                            <p:strVal val="0-#ppt_w/2"/>
                                          </p:val>
                                        </p:tav>
                                        <p:tav tm="100000">
                                          <p:val>
                                            <p:strVal val="#ppt_x"/>
                                          </p:val>
                                        </p:tav>
                                      </p:tavLst>
                                    </p:anim>
                                    <p:anim calcmode="lin" valueType="num">
                                      <p:cBhvr additive="base">
                                        <p:cTn id="68" dur="500" fill="hold"/>
                                        <p:tgtEl>
                                          <p:spTgt spid="2"/>
                                        </p:tgtEl>
                                        <p:attrNameLst>
                                          <p:attrName>ppt_y</p:attrName>
                                        </p:attrNameLst>
                                      </p:cBhvr>
                                      <p:tavLst>
                                        <p:tav tm="0">
                                          <p:val>
                                            <p:strVal val="#ppt_y"/>
                                          </p:val>
                                        </p:tav>
                                        <p:tav tm="100000">
                                          <p:val>
                                            <p:strVal val="#ppt_y"/>
                                          </p:val>
                                        </p:tav>
                                      </p:tavLst>
                                    </p:anim>
                                  </p:childTnLst>
                                </p:cTn>
                              </p:par>
                              <p:par>
                                <p:cTn id="69" presetID="2" presetClass="entr" presetSubtype="8" decel="60000" fill="hold" grpId="0" nodeType="withEffect">
                                  <p:stCondLst>
                                    <p:cond delay="25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fill="hold"/>
                                        <p:tgtEl>
                                          <p:spTgt spid="30"/>
                                        </p:tgtEl>
                                        <p:attrNameLst>
                                          <p:attrName>ppt_x</p:attrName>
                                        </p:attrNameLst>
                                      </p:cBhvr>
                                      <p:tavLst>
                                        <p:tav tm="0">
                                          <p:val>
                                            <p:strVal val="0-#ppt_w/2"/>
                                          </p:val>
                                        </p:tav>
                                        <p:tav tm="100000">
                                          <p:val>
                                            <p:strVal val="#ppt_x"/>
                                          </p:val>
                                        </p:tav>
                                      </p:tavLst>
                                    </p:anim>
                                    <p:anim calcmode="lin" valueType="num">
                                      <p:cBhvr additive="base">
                                        <p:cTn id="72" dur="500" fill="hold"/>
                                        <p:tgtEl>
                                          <p:spTgt spid="30"/>
                                        </p:tgtEl>
                                        <p:attrNameLst>
                                          <p:attrName>ppt_y</p:attrName>
                                        </p:attrNameLst>
                                      </p:cBhvr>
                                      <p:tavLst>
                                        <p:tav tm="0">
                                          <p:val>
                                            <p:strVal val="#ppt_y"/>
                                          </p:val>
                                        </p:tav>
                                        <p:tav tm="100000">
                                          <p:val>
                                            <p:strVal val="#ppt_y"/>
                                          </p:val>
                                        </p:tav>
                                      </p:tavLst>
                                    </p:anim>
                                  </p:childTnLst>
                                </p:cTn>
                              </p:par>
                              <p:par>
                                <p:cTn id="73" presetID="2" presetClass="entr" presetSubtype="8" decel="60000" fill="hold" grpId="0" nodeType="withEffect">
                                  <p:stCondLst>
                                    <p:cond delay="50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500" fill="hold"/>
                                        <p:tgtEl>
                                          <p:spTgt spid="31"/>
                                        </p:tgtEl>
                                        <p:attrNameLst>
                                          <p:attrName>ppt_x</p:attrName>
                                        </p:attrNameLst>
                                      </p:cBhvr>
                                      <p:tavLst>
                                        <p:tav tm="0">
                                          <p:val>
                                            <p:strVal val="0-#ppt_w/2"/>
                                          </p:val>
                                        </p:tav>
                                        <p:tav tm="100000">
                                          <p:val>
                                            <p:strVal val="#ppt_x"/>
                                          </p:val>
                                        </p:tav>
                                      </p:tavLst>
                                    </p:anim>
                                    <p:anim calcmode="lin" valueType="num">
                                      <p:cBhvr additive="base">
                                        <p:cTn id="76" dur="500" fill="hold"/>
                                        <p:tgtEl>
                                          <p:spTgt spid="31"/>
                                        </p:tgtEl>
                                        <p:attrNameLst>
                                          <p:attrName>ppt_y</p:attrName>
                                        </p:attrNameLst>
                                      </p:cBhvr>
                                      <p:tavLst>
                                        <p:tav tm="0">
                                          <p:val>
                                            <p:strVal val="#ppt_y"/>
                                          </p:val>
                                        </p:tav>
                                        <p:tav tm="100000">
                                          <p:val>
                                            <p:strVal val="#ppt_y"/>
                                          </p:val>
                                        </p:tav>
                                      </p:tavLst>
                                    </p:anim>
                                  </p:childTnLst>
                                </p:cTn>
                              </p:par>
                              <p:par>
                                <p:cTn id="77" presetID="2" presetClass="entr" presetSubtype="8" decel="60000" fill="hold" grpId="0" nodeType="withEffect">
                                  <p:stCondLst>
                                    <p:cond delay="750"/>
                                  </p:stCondLst>
                                  <p:childTnLst>
                                    <p:set>
                                      <p:cBhvr>
                                        <p:cTn id="78" dur="1" fill="hold">
                                          <p:stCondLst>
                                            <p:cond delay="0"/>
                                          </p:stCondLst>
                                        </p:cTn>
                                        <p:tgtEl>
                                          <p:spTgt spid="32"/>
                                        </p:tgtEl>
                                        <p:attrNameLst>
                                          <p:attrName>style.visibility</p:attrName>
                                        </p:attrNameLst>
                                      </p:cBhvr>
                                      <p:to>
                                        <p:strVal val="visible"/>
                                      </p:to>
                                    </p:set>
                                    <p:anim calcmode="lin" valueType="num">
                                      <p:cBhvr additive="base">
                                        <p:cTn id="79" dur="500" fill="hold"/>
                                        <p:tgtEl>
                                          <p:spTgt spid="32"/>
                                        </p:tgtEl>
                                        <p:attrNameLst>
                                          <p:attrName>ppt_x</p:attrName>
                                        </p:attrNameLst>
                                      </p:cBhvr>
                                      <p:tavLst>
                                        <p:tav tm="0">
                                          <p:val>
                                            <p:strVal val="0-#ppt_w/2"/>
                                          </p:val>
                                        </p:tav>
                                        <p:tav tm="100000">
                                          <p:val>
                                            <p:strVal val="#ppt_x"/>
                                          </p:val>
                                        </p:tav>
                                      </p:tavLst>
                                    </p:anim>
                                    <p:anim calcmode="lin" valueType="num">
                                      <p:cBhvr additive="base">
                                        <p:cTn id="80" dur="500" fill="hold"/>
                                        <p:tgtEl>
                                          <p:spTgt spid="32"/>
                                        </p:tgtEl>
                                        <p:attrNameLst>
                                          <p:attrName>ppt_y</p:attrName>
                                        </p:attrNameLst>
                                      </p:cBhvr>
                                      <p:tavLst>
                                        <p:tav tm="0">
                                          <p:val>
                                            <p:strVal val="#ppt_y"/>
                                          </p:val>
                                        </p:tav>
                                        <p:tav tm="100000">
                                          <p:val>
                                            <p:strVal val="#ppt_y"/>
                                          </p:val>
                                        </p:tav>
                                      </p:tavLst>
                                    </p:anim>
                                  </p:childTnLst>
                                </p:cTn>
                              </p:par>
                              <p:par>
                                <p:cTn id="81" presetID="2" presetClass="entr" presetSubtype="8" decel="60000" fill="hold" grpId="0" nodeType="withEffect">
                                  <p:stCondLst>
                                    <p:cond delay="1000"/>
                                  </p:stCondLst>
                                  <p:childTnLst>
                                    <p:set>
                                      <p:cBhvr>
                                        <p:cTn id="82" dur="1" fill="hold">
                                          <p:stCondLst>
                                            <p:cond delay="0"/>
                                          </p:stCondLst>
                                        </p:cTn>
                                        <p:tgtEl>
                                          <p:spTgt spid="34"/>
                                        </p:tgtEl>
                                        <p:attrNameLst>
                                          <p:attrName>style.visibility</p:attrName>
                                        </p:attrNameLst>
                                      </p:cBhvr>
                                      <p:to>
                                        <p:strVal val="visible"/>
                                      </p:to>
                                    </p:set>
                                    <p:anim calcmode="lin" valueType="num">
                                      <p:cBhvr additive="base">
                                        <p:cTn id="83" dur="500" fill="hold"/>
                                        <p:tgtEl>
                                          <p:spTgt spid="34"/>
                                        </p:tgtEl>
                                        <p:attrNameLst>
                                          <p:attrName>ppt_x</p:attrName>
                                        </p:attrNameLst>
                                      </p:cBhvr>
                                      <p:tavLst>
                                        <p:tav tm="0">
                                          <p:val>
                                            <p:strVal val="0-#ppt_w/2"/>
                                          </p:val>
                                        </p:tav>
                                        <p:tav tm="100000">
                                          <p:val>
                                            <p:strVal val="#ppt_x"/>
                                          </p:val>
                                        </p:tav>
                                      </p:tavLst>
                                    </p:anim>
                                    <p:anim calcmode="lin" valueType="num">
                                      <p:cBhvr additive="base">
                                        <p:cTn id="84" dur="500" fill="hold"/>
                                        <p:tgtEl>
                                          <p:spTgt spid="34"/>
                                        </p:tgtEl>
                                        <p:attrNameLst>
                                          <p:attrName>ppt_y</p:attrName>
                                        </p:attrNameLst>
                                      </p:cBhvr>
                                      <p:tavLst>
                                        <p:tav tm="0">
                                          <p:val>
                                            <p:strVal val="#ppt_y"/>
                                          </p:val>
                                        </p:tav>
                                        <p:tav tm="100000">
                                          <p:val>
                                            <p:strVal val="#ppt_y"/>
                                          </p:val>
                                        </p:tav>
                                      </p:tavLst>
                                    </p:anim>
                                  </p:childTnLst>
                                </p:cTn>
                              </p:par>
                              <p:par>
                                <p:cTn id="85" presetID="2" presetClass="entr" presetSubtype="8" decel="60000" fill="hold" grpId="0" nodeType="withEffect">
                                  <p:stCondLst>
                                    <p:cond delay="125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500" fill="hold"/>
                                        <p:tgtEl>
                                          <p:spTgt spid="35"/>
                                        </p:tgtEl>
                                        <p:attrNameLst>
                                          <p:attrName>ppt_x</p:attrName>
                                        </p:attrNameLst>
                                      </p:cBhvr>
                                      <p:tavLst>
                                        <p:tav tm="0">
                                          <p:val>
                                            <p:strVal val="0-#ppt_w/2"/>
                                          </p:val>
                                        </p:tav>
                                        <p:tav tm="100000">
                                          <p:val>
                                            <p:strVal val="#ppt_x"/>
                                          </p:val>
                                        </p:tav>
                                      </p:tavLst>
                                    </p:anim>
                                    <p:anim calcmode="lin" valueType="num">
                                      <p:cBhvr additive="base">
                                        <p:cTn id="88" dur="500" fill="hold"/>
                                        <p:tgtEl>
                                          <p:spTgt spid="35"/>
                                        </p:tgtEl>
                                        <p:attrNameLst>
                                          <p:attrName>ppt_y</p:attrName>
                                        </p:attrNameLst>
                                      </p:cBhvr>
                                      <p:tavLst>
                                        <p:tav tm="0">
                                          <p:val>
                                            <p:strVal val="#ppt_y"/>
                                          </p:val>
                                        </p:tav>
                                        <p:tav tm="100000">
                                          <p:val>
                                            <p:strVal val="#ppt_y"/>
                                          </p:val>
                                        </p:tav>
                                      </p:tavLst>
                                    </p:anim>
                                  </p:childTnLst>
                                </p:cTn>
                              </p:par>
                              <p:par>
                                <p:cTn id="89" presetID="2" presetClass="entr" presetSubtype="8" decel="60000" fill="hold" grpId="0" nodeType="withEffect">
                                  <p:stCondLst>
                                    <p:cond delay="1500"/>
                                  </p:stCondLst>
                                  <p:childTnLst>
                                    <p:set>
                                      <p:cBhvr>
                                        <p:cTn id="90" dur="1" fill="hold">
                                          <p:stCondLst>
                                            <p:cond delay="0"/>
                                          </p:stCondLst>
                                        </p:cTn>
                                        <p:tgtEl>
                                          <p:spTgt spid="36"/>
                                        </p:tgtEl>
                                        <p:attrNameLst>
                                          <p:attrName>style.visibility</p:attrName>
                                        </p:attrNameLst>
                                      </p:cBhvr>
                                      <p:to>
                                        <p:strVal val="visible"/>
                                      </p:to>
                                    </p:set>
                                    <p:anim calcmode="lin" valueType="num">
                                      <p:cBhvr additive="base">
                                        <p:cTn id="91" dur="500" fill="hold"/>
                                        <p:tgtEl>
                                          <p:spTgt spid="36"/>
                                        </p:tgtEl>
                                        <p:attrNameLst>
                                          <p:attrName>ppt_x</p:attrName>
                                        </p:attrNameLst>
                                      </p:cBhvr>
                                      <p:tavLst>
                                        <p:tav tm="0">
                                          <p:val>
                                            <p:strVal val="0-#ppt_w/2"/>
                                          </p:val>
                                        </p:tav>
                                        <p:tav tm="100000">
                                          <p:val>
                                            <p:strVal val="#ppt_x"/>
                                          </p:val>
                                        </p:tav>
                                      </p:tavLst>
                                    </p:anim>
                                    <p:anim calcmode="lin" valueType="num">
                                      <p:cBhvr additive="base">
                                        <p:cTn id="92"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0" nodeType="clickEffect">
                                  <p:stCondLst>
                                    <p:cond delay="0"/>
                                  </p:stCondLst>
                                  <p:childTnLst>
                                    <p:animEffect transition="out" filter="fade">
                                      <p:cBhvr>
                                        <p:cTn id="96" dur="500"/>
                                        <p:tgtEl>
                                          <p:spTgt spid="28"/>
                                        </p:tgtEl>
                                      </p:cBhvr>
                                    </p:animEffect>
                                    <p:set>
                                      <p:cBhvr>
                                        <p:cTn id="97" dur="1" fill="hold">
                                          <p:stCondLst>
                                            <p:cond delay="499"/>
                                          </p:stCondLst>
                                        </p:cTn>
                                        <p:tgtEl>
                                          <p:spTgt spid="28"/>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2"/>
                                        </p:tgtEl>
                                      </p:cBhvr>
                                    </p:animEffect>
                                    <p:set>
                                      <p:cBhvr>
                                        <p:cTn id="100" dur="1" fill="hold">
                                          <p:stCondLst>
                                            <p:cond delay="499"/>
                                          </p:stCondLst>
                                        </p:cTn>
                                        <p:tgtEl>
                                          <p:spTgt spid="2"/>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30"/>
                                        </p:tgtEl>
                                      </p:cBhvr>
                                    </p:animEffect>
                                    <p:set>
                                      <p:cBhvr>
                                        <p:cTn id="103" dur="1" fill="hold">
                                          <p:stCondLst>
                                            <p:cond delay="499"/>
                                          </p:stCondLst>
                                        </p:cTn>
                                        <p:tgtEl>
                                          <p:spTgt spid="30"/>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31"/>
                                        </p:tgtEl>
                                      </p:cBhvr>
                                    </p:animEffect>
                                    <p:set>
                                      <p:cBhvr>
                                        <p:cTn id="106" dur="1" fill="hold">
                                          <p:stCondLst>
                                            <p:cond delay="499"/>
                                          </p:stCondLst>
                                        </p:cTn>
                                        <p:tgtEl>
                                          <p:spTgt spid="31"/>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32"/>
                                        </p:tgtEl>
                                      </p:cBhvr>
                                    </p:animEffect>
                                    <p:set>
                                      <p:cBhvr>
                                        <p:cTn id="109" dur="1" fill="hold">
                                          <p:stCondLst>
                                            <p:cond delay="499"/>
                                          </p:stCondLst>
                                        </p:cTn>
                                        <p:tgtEl>
                                          <p:spTgt spid="32"/>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34"/>
                                        </p:tgtEl>
                                      </p:cBhvr>
                                    </p:animEffect>
                                    <p:set>
                                      <p:cBhvr>
                                        <p:cTn id="112" dur="1" fill="hold">
                                          <p:stCondLst>
                                            <p:cond delay="499"/>
                                          </p:stCondLst>
                                        </p:cTn>
                                        <p:tgtEl>
                                          <p:spTgt spid="34"/>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35"/>
                                        </p:tgtEl>
                                      </p:cBhvr>
                                    </p:animEffect>
                                    <p:set>
                                      <p:cBhvr>
                                        <p:cTn id="115" dur="1" fill="hold">
                                          <p:stCondLst>
                                            <p:cond delay="499"/>
                                          </p:stCondLst>
                                        </p:cTn>
                                        <p:tgtEl>
                                          <p:spTgt spid="35"/>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36"/>
                                        </p:tgtEl>
                                      </p:cBhvr>
                                    </p:animEffect>
                                    <p:set>
                                      <p:cBhvr>
                                        <p:cTn id="118" dur="1" fill="hold">
                                          <p:stCondLst>
                                            <p:cond delay="499"/>
                                          </p:stCondLst>
                                        </p:cTn>
                                        <p:tgtEl>
                                          <p:spTgt spid="36"/>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0" presetClass="exit" presetSubtype="0" fill="hold" grpId="0" nodeType="clickEffect">
                                  <p:stCondLst>
                                    <p:cond delay="0"/>
                                  </p:stCondLst>
                                  <p:childTnLst>
                                    <p:animEffect transition="out" filter="fade">
                                      <p:cBhvr>
                                        <p:cTn id="122" dur="500"/>
                                        <p:tgtEl>
                                          <p:spTgt spid="26"/>
                                        </p:tgtEl>
                                      </p:cBhvr>
                                    </p:animEffect>
                                    <p:set>
                                      <p:cBhvr>
                                        <p:cTn id="123" dur="1" fill="hold">
                                          <p:stCondLst>
                                            <p:cond delay="499"/>
                                          </p:stCondLst>
                                        </p:cTn>
                                        <p:tgtEl>
                                          <p:spTgt spid="26"/>
                                        </p:tgtEl>
                                        <p:attrNameLst>
                                          <p:attrName>style.visibility</p:attrName>
                                        </p:attrNameLst>
                                      </p:cBhvr>
                                      <p:to>
                                        <p:strVal val="hidden"/>
                                      </p:to>
                                    </p:set>
                                  </p:childTnLst>
                                </p:cTn>
                              </p:par>
                            </p:childTnLst>
                          </p:cTn>
                        </p:par>
                        <p:par>
                          <p:cTn id="124" fill="hold">
                            <p:stCondLst>
                              <p:cond delay="500"/>
                            </p:stCondLst>
                            <p:childTnLst>
                              <p:par>
                                <p:cTn id="125" presetID="53" presetClass="entr" presetSubtype="16" fill="hold" grpId="0" nodeType="afterEffect">
                                  <p:stCondLst>
                                    <p:cond delay="0"/>
                                  </p:stCondLst>
                                  <p:childTnLst>
                                    <p:set>
                                      <p:cBhvr>
                                        <p:cTn id="126" dur="1" fill="hold">
                                          <p:stCondLst>
                                            <p:cond delay="0"/>
                                          </p:stCondLst>
                                        </p:cTn>
                                        <p:tgtEl>
                                          <p:spTgt spid="44"/>
                                        </p:tgtEl>
                                        <p:attrNameLst>
                                          <p:attrName>style.visibility</p:attrName>
                                        </p:attrNameLst>
                                      </p:cBhvr>
                                      <p:to>
                                        <p:strVal val="visible"/>
                                      </p:to>
                                    </p:set>
                                    <p:anim calcmode="lin" valueType="num">
                                      <p:cBhvr>
                                        <p:cTn id="127" dur="500" fill="hold"/>
                                        <p:tgtEl>
                                          <p:spTgt spid="44"/>
                                        </p:tgtEl>
                                        <p:attrNameLst>
                                          <p:attrName>ppt_w</p:attrName>
                                        </p:attrNameLst>
                                      </p:cBhvr>
                                      <p:tavLst>
                                        <p:tav tm="0">
                                          <p:val>
                                            <p:fltVal val="0"/>
                                          </p:val>
                                        </p:tav>
                                        <p:tav tm="100000">
                                          <p:val>
                                            <p:strVal val="#ppt_w"/>
                                          </p:val>
                                        </p:tav>
                                      </p:tavLst>
                                    </p:anim>
                                    <p:anim calcmode="lin" valueType="num">
                                      <p:cBhvr>
                                        <p:cTn id="128" dur="500" fill="hold"/>
                                        <p:tgtEl>
                                          <p:spTgt spid="44"/>
                                        </p:tgtEl>
                                        <p:attrNameLst>
                                          <p:attrName>ppt_h</p:attrName>
                                        </p:attrNameLst>
                                      </p:cBhvr>
                                      <p:tavLst>
                                        <p:tav tm="0">
                                          <p:val>
                                            <p:fltVal val="0"/>
                                          </p:val>
                                        </p:tav>
                                        <p:tav tm="100000">
                                          <p:val>
                                            <p:strVal val="#ppt_h"/>
                                          </p:val>
                                        </p:tav>
                                      </p:tavLst>
                                    </p:anim>
                                    <p:animEffect transition="in" filter="fade">
                                      <p:cBhvr>
                                        <p:cTn id="129" dur="500"/>
                                        <p:tgtEl>
                                          <p:spTgt spid="44"/>
                                        </p:tgtEl>
                                      </p:cBhvr>
                                    </p:animEffect>
                                  </p:childTnLst>
                                </p:cTn>
                              </p:par>
                            </p:childTnLst>
                          </p:cTn>
                        </p:par>
                        <p:par>
                          <p:cTn id="130" fill="hold">
                            <p:stCondLst>
                              <p:cond delay="1000"/>
                            </p:stCondLst>
                            <p:childTnLst>
                              <p:par>
                                <p:cTn id="131" presetID="22" presetClass="entr" presetSubtype="8" fill="hold" nodeType="afterEffect">
                                  <p:stCondLst>
                                    <p:cond delay="0"/>
                                  </p:stCondLst>
                                  <p:childTnLst>
                                    <p:set>
                                      <p:cBhvr>
                                        <p:cTn id="132" dur="1" fill="hold">
                                          <p:stCondLst>
                                            <p:cond delay="0"/>
                                          </p:stCondLst>
                                        </p:cTn>
                                        <p:tgtEl>
                                          <p:spTgt spid="45"/>
                                        </p:tgtEl>
                                        <p:attrNameLst>
                                          <p:attrName>style.visibility</p:attrName>
                                        </p:attrNameLst>
                                      </p:cBhvr>
                                      <p:to>
                                        <p:strVal val="visible"/>
                                      </p:to>
                                    </p:set>
                                    <p:animEffect transition="in" filter="wipe(left)">
                                      <p:cBhvr>
                                        <p:cTn id="133" dur="500"/>
                                        <p:tgtEl>
                                          <p:spTgt spid="45"/>
                                        </p:tgtEl>
                                      </p:cBhvr>
                                    </p:animEffect>
                                  </p:childTnLst>
                                </p:cTn>
                              </p:par>
                            </p:childTnLst>
                          </p:cTn>
                        </p:par>
                        <p:par>
                          <p:cTn id="134" fill="hold">
                            <p:stCondLst>
                              <p:cond delay="1500"/>
                            </p:stCondLst>
                            <p:childTnLst>
                              <p:par>
                                <p:cTn id="135" presetID="1" presetClass="entr" presetSubtype="0" fill="hold" grpId="0" nodeType="afterEffect">
                                  <p:stCondLst>
                                    <p:cond delay="0"/>
                                  </p:stCondLst>
                                  <p:iterate type="lt">
                                    <p:tmAbs val="50"/>
                                  </p:iterate>
                                  <p:childTnLst>
                                    <p:set>
                                      <p:cBhvr>
                                        <p:cTn id="136" dur="1" fill="hold">
                                          <p:stCondLst>
                                            <p:cond delay="0"/>
                                          </p:stCondLst>
                                        </p:cTn>
                                        <p:tgtEl>
                                          <p:spTgt spid="46"/>
                                        </p:tgtEl>
                                        <p:attrNameLst>
                                          <p:attrName>style.visibility</p:attrName>
                                        </p:attrNameLst>
                                      </p:cBhvr>
                                      <p:to>
                                        <p:strVal val="visible"/>
                                      </p:to>
                                    </p:set>
                                  </p:childTnLst>
                                </p:cTn>
                              </p:par>
                              <p:par>
                                <p:cTn id="137" presetID="53" presetClass="entr" presetSubtype="16" fill="hold" grpId="0" nodeType="withEffect">
                                  <p:stCondLst>
                                    <p:cond delay="0"/>
                                  </p:stCondLst>
                                  <p:childTnLst>
                                    <p:set>
                                      <p:cBhvr>
                                        <p:cTn id="138" dur="1" fill="hold">
                                          <p:stCondLst>
                                            <p:cond delay="0"/>
                                          </p:stCondLst>
                                        </p:cTn>
                                        <p:tgtEl>
                                          <p:spTgt spid="47"/>
                                        </p:tgtEl>
                                        <p:attrNameLst>
                                          <p:attrName>style.visibility</p:attrName>
                                        </p:attrNameLst>
                                      </p:cBhvr>
                                      <p:to>
                                        <p:strVal val="visible"/>
                                      </p:to>
                                    </p:set>
                                    <p:anim calcmode="lin" valueType="num">
                                      <p:cBhvr>
                                        <p:cTn id="139" dur="500" fill="hold"/>
                                        <p:tgtEl>
                                          <p:spTgt spid="47"/>
                                        </p:tgtEl>
                                        <p:attrNameLst>
                                          <p:attrName>ppt_w</p:attrName>
                                        </p:attrNameLst>
                                      </p:cBhvr>
                                      <p:tavLst>
                                        <p:tav tm="0">
                                          <p:val>
                                            <p:fltVal val="0"/>
                                          </p:val>
                                        </p:tav>
                                        <p:tav tm="100000">
                                          <p:val>
                                            <p:strVal val="#ppt_w"/>
                                          </p:val>
                                        </p:tav>
                                      </p:tavLst>
                                    </p:anim>
                                    <p:anim calcmode="lin" valueType="num">
                                      <p:cBhvr>
                                        <p:cTn id="140" dur="500" fill="hold"/>
                                        <p:tgtEl>
                                          <p:spTgt spid="47"/>
                                        </p:tgtEl>
                                        <p:attrNameLst>
                                          <p:attrName>ppt_h</p:attrName>
                                        </p:attrNameLst>
                                      </p:cBhvr>
                                      <p:tavLst>
                                        <p:tav tm="0">
                                          <p:val>
                                            <p:fltVal val="0"/>
                                          </p:val>
                                        </p:tav>
                                        <p:tav tm="100000">
                                          <p:val>
                                            <p:strVal val="#ppt_h"/>
                                          </p:val>
                                        </p:tav>
                                      </p:tavLst>
                                    </p:anim>
                                    <p:animEffect transition="in" filter="fade">
                                      <p:cBhvr>
                                        <p:cTn id="141" dur="500"/>
                                        <p:tgtEl>
                                          <p:spTgt spid="47"/>
                                        </p:tgtEl>
                                      </p:cBhvr>
                                    </p:animEffect>
                                  </p:childTnLst>
                                </p:cTn>
                              </p:par>
                            </p:childTnLst>
                          </p:cTn>
                        </p:par>
                        <p:par>
                          <p:cTn id="142" fill="hold">
                            <p:stCondLst>
                              <p:cond delay="2501"/>
                            </p:stCondLst>
                            <p:childTnLst>
                              <p:par>
                                <p:cTn id="143" presetID="22" presetClass="entr" presetSubtype="8" fill="hold" nodeType="afterEffect">
                                  <p:stCondLst>
                                    <p:cond delay="0"/>
                                  </p:stCondLst>
                                  <p:childTnLst>
                                    <p:set>
                                      <p:cBhvr>
                                        <p:cTn id="144" dur="1" fill="hold">
                                          <p:stCondLst>
                                            <p:cond delay="0"/>
                                          </p:stCondLst>
                                        </p:cTn>
                                        <p:tgtEl>
                                          <p:spTgt spid="48"/>
                                        </p:tgtEl>
                                        <p:attrNameLst>
                                          <p:attrName>style.visibility</p:attrName>
                                        </p:attrNameLst>
                                      </p:cBhvr>
                                      <p:to>
                                        <p:strVal val="visible"/>
                                      </p:to>
                                    </p:set>
                                    <p:animEffect transition="in" filter="wipe(left)">
                                      <p:cBhvr>
                                        <p:cTn id="145" dur="500"/>
                                        <p:tgtEl>
                                          <p:spTgt spid="48"/>
                                        </p:tgtEl>
                                      </p:cBhvr>
                                    </p:animEffect>
                                  </p:childTnLst>
                                </p:cTn>
                              </p:par>
                            </p:childTnLst>
                          </p:cTn>
                        </p:par>
                        <p:par>
                          <p:cTn id="146" fill="hold">
                            <p:stCondLst>
                              <p:cond delay="3001"/>
                            </p:stCondLst>
                            <p:childTnLst>
                              <p:par>
                                <p:cTn id="147" presetID="1" presetClass="entr" presetSubtype="0" fill="hold" grpId="0" nodeType="afterEffect">
                                  <p:stCondLst>
                                    <p:cond delay="0"/>
                                  </p:stCondLst>
                                  <p:iterate type="lt">
                                    <p:tmAbs val="50"/>
                                  </p:iterate>
                                  <p:childTnLst>
                                    <p:set>
                                      <p:cBhvr>
                                        <p:cTn id="148" dur="1" fill="hold">
                                          <p:stCondLst>
                                            <p:cond delay="0"/>
                                          </p:stCondLst>
                                        </p:cTn>
                                        <p:tgtEl>
                                          <p:spTgt spid="49"/>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0" presetClass="exit" presetSubtype="0" fill="hold" grpId="1" nodeType="clickEffect">
                                  <p:stCondLst>
                                    <p:cond delay="0"/>
                                  </p:stCondLst>
                                  <p:childTnLst>
                                    <p:animEffect transition="out" filter="fade">
                                      <p:cBhvr>
                                        <p:cTn id="152" dur="500"/>
                                        <p:tgtEl>
                                          <p:spTgt spid="44"/>
                                        </p:tgtEl>
                                      </p:cBhvr>
                                    </p:animEffect>
                                    <p:set>
                                      <p:cBhvr>
                                        <p:cTn id="153" dur="1" fill="hold">
                                          <p:stCondLst>
                                            <p:cond delay="499"/>
                                          </p:stCondLst>
                                        </p:cTn>
                                        <p:tgtEl>
                                          <p:spTgt spid="44"/>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500"/>
                                        <p:tgtEl>
                                          <p:spTgt spid="45"/>
                                        </p:tgtEl>
                                      </p:cBhvr>
                                    </p:animEffect>
                                    <p:set>
                                      <p:cBhvr>
                                        <p:cTn id="156" dur="1" fill="hold">
                                          <p:stCondLst>
                                            <p:cond delay="499"/>
                                          </p:stCondLst>
                                        </p:cTn>
                                        <p:tgtEl>
                                          <p:spTgt spid="45"/>
                                        </p:tgtEl>
                                        <p:attrNameLst>
                                          <p:attrName>style.visibility</p:attrName>
                                        </p:attrNameLst>
                                      </p:cBhvr>
                                      <p:to>
                                        <p:strVal val="hidden"/>
                                      </p:to>
                                    </p:set>
                                  </p:childTnLst>
                                </p:cTn>
                              </p:par>
                              <p:par>
                                <p:cTn id="157" presetID="10" presetClass="exit" presetSubtype="0" fill="hold" grpId="1" nodeType="withEffect">
                                  <p:stCondLst>
                                    <p:cond delay="0"/>
                                  </p:stCondLst>
                                  <p:iterate type="lt">
                                    <p:tmPct val="0"/>
                                  </p:iterate>
                                  <p:childTnLst>
                                    <p:animEffect transition="out" filter="fade">
                                      <p:cBhvr>
                                        <p:cTn id="158" dur="500"/>
                                        <p:tgtEl>
                                          <p:spTgt spid="46"/>
                                        </p:tgtEl>
                                      </p:cBhvr>
                                    </p:animEffect>
                                    <p:set>
                                      <p:cBhvr>
                                        <p:cTn id="159" dur="1" fill="hold">
                                          <p:stCondLst>
                                            <p:cond delay="499"/>
                                          </p:stCondLst>
                                        </p:cTn>
                                        <p:tgtEl>
                                          <p:spTgt spid="46"/>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500"/>
                                        <p:tgtEl>
                                          <p:spTgt spid="47"/>
                                        </p:tgtEl>
                                      </p:cBhvr>
                                    </p:animEffect>
                                    <p:set>
                                      <p:cBhvr>
                                        <p:cTn id="162" dur="1" fill="hold">
                                          <p:stCondLst>
                                            <p:cond delay="499"/>
                                          </p:stCondLst>
                                        </p:cTn>
                                        <p:tgtEl>
                                          <p:spTgt spid="47"/>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500"/>
                                        <p:tgtEl>
                                          <p:spTgt spid="48"/>
                                        </p:tgtEl>
                                      </p:cBhvr>
                                    </p:animEffect>
                                    <p:set>
                                      <p:cBhvr>
                                        <p:cTn id="165" dur="1" fill="hold">
                                          <p:stCondLst>
                                            <p:cond delay="499"/>
                                          </p:stCondLst>
                                        </p:cTn>
                                        <p:tgtEl>
                                          <p:spTgt spid="48"/>
                                        </p:tgtEl>
                                        <p:attrNameLst>
                                          <p:attrName>style.visibility</p:attrName>
                                        </p:attrNameLst>
                                      </p:cBhvr>
                                      <p:to>
                                        <p:strVal val="hidden"/>
                                      </p:to>
                                    </p:set>
                                  </p:childTnLst>
                                </p:cTn>
                              </p:par>
                              <p:par>
                                <p:cTn id="166" presetID="10" presetClass="exit" presetSubtype="0" fill="hold" grpId="1" nodeType="withEffect">
                                  <p:stCondLst>
                                    <p:cond delay="0"/>
                                  </p:stCondLst>
                                  <p:iterate type="lt">
                                    <p:tmPct val="0"/>
                                  </p:iterate>
                                  <p:childTnLst>
                                    <p:animEffect transition="out" filter="fade">
                                      <p:cBhvr>
                                        <p:cTn id="167" dur="500"/>
                                        <p:tgtEl>
                                          <p:spTgt spid="49"/>
                                        </p:tgtEl>
                                      </p:cBhvr>
                                    </p:animEffect>
                                    <p:set>
                                      <p:cBhvr>
                                        <p:cTn id="168" dur="1" fill="hold">
                                          <p:stCondLst>
                                            <p:cond delay="499"/>
                                          </p:stCondLst>
                                        </p:cTn>
                                        <p:tgtEl>
                                          <p:spTgt spid="49"/>
                                        </p:tgtEl>
                                        <p:attrNameLst>
                                          <p:attrName>style.visibility</p:attrName>
                                        </p:attrNameLst>
                                      </p:cBhvr>
                                      <p:to>
                                        <p:strVal val="hidden"/>
                                      </p:to>
                                    </p:set>
                                  </p:childTnLst>
                                </p:cTn>
                              </p:par>
                            </p:childTnLst>
                          </p:cTn>
                        </p:par>
                        <p:par>
                          <p:cTn id="169" fill="hold">
                            <p:stCondLst>
                              <p:cond delay="500"/>
                            </p:stCondLst>
                            <p:childTnLst>
                              <p:par>
                                <p:cTn id="170" presetID="53" presetClass="entr" presetSubtype="16" fill="hold" grpId="0" nodeType="afterEffect">
                                  <p:stCondLst>
                                    <p:cond delay="0"/>
                                  </p:stCondLst>
                                  <p:childTnLst>
                                    <p:set>
                                      <p:cBhvr>
                                        <p:cTn id="171" dur="1" fill="hold">
                                          <p:stCondLst>
                                            <p:cond delay="0"/>
                                          </p:stCondLst>
                                        </p:cTn>
                                        <p:tgtEl>
                                          <p:spTgt spid="50"/>
                                        </p:tgtEl>
                                        <p:attrNameLst>
                                          <p:attrName>style.visibility</p:attrName>
                                        </p:attrNameLst>
                                      </p:cBhvr>
                                      <p:to>
                                        <p:strVal val="visible"/>
                                      </p:to>
                                    </p:set>
                                    <p:anim calcmode="lin" valueType="num">
                                      <p:cBhvr>
                                        <p:cTn id="172" dur="500" fill="hold"/>
                                        <p:tgtEl>
                                          <p:spTgt spid="50"/>
                                        </p:tgtEl>
                                        <p:attrNameLst>
                                          <p:attrName>ppt_w</p:attrName>
                                        </p:attrNameLst>
                                      </p:cBhvr>
                                      <p:tavLst>
                                        <p:tav tm="0">
                                          <p:val>
                                            <p:fltVal val="0"/>
                                          </p:val>
                                        </p:tav>
                                        <p:tav tm="100000">
                                          <p:val>
                                            <p:strVal val="#ppt_w"/>
                                          </p:val>
                                        </p:tav>
                                      </p:tavLst>
                                    </p:anim>
                                    <p:anim calcmode="lin" valueType="num">
                                      <p:cBhvr>
                                        <p:cTn id="173" dur="500" fill="hold"/>
                                        <p:tgtEl>
                                          <p:spTgt spid="50"/>
                                        </p:tgtEl>
                                        <p:attrNameLst>
                                          <p:attrName>ppt_h</p:attrName>
                                        </p:attrNameLst>
                                      </p:cBhvr>
                                      <p:tavLst>
                                        <p:tav tm="0">
                                          <p:val>
                                            <p:fltVal val="0"/>
                                          </p:val>
                                        </p:tav>
                                        <p:tav tm="100000">
                                          <p:val>
                                            <p:strVal val="#ppt_h"/>
                                          </p:val>
                                        </p:tav>
                                      </p:tavLst>
                                    </p:anim>
                                    <p:animEffect transition="in" filter="fade">
                                      <p:cBhvr>
                                        <p:cTn id="174" dur="500"/>
                                        <p:tgtEl>
                                          <p:spTgt spid="50"/>
                                        </p:tgtEl>
                                      </p:cBhvr>
                                    </p:animEffect>
                                  </p:childTnLst>
                                </p:cTn>
                              </p:par>
                            </p:childTnLst>
                          </p:cTn>
                        </p:par>
                        <p:par>
                          <p:cTn id="175" fill="hold">
                            <p:stCondLst>
                              <p:cond delay="1000"/>
                            </p:stCondLst>
                            <p:childTnLst>
                              <p:par>
                                <p:cTn id="176" presetID="22" presetClass="entr" presetSubtype="8" fill="hold" nodeType="afterEffect">
                                  <p:stCondLst>
                                    <p:cond delay="0"/>
                                  </p:stCondLst>
                                  <p:childTnLst>
                                    <p:set>
                                      <p:cBhvr>
                                        <p:cTn id="177" dur="1" fill="hold">
                                          <p:stCondLst>
                                            <p:cond delay="0"/>
                                          </p:stCondLst>
                                        </p:cTn>
                                        <p:tgtEl>
                                          <p:spTgt spid="51"/>
                                        </p:tgtEl>
                                        <p:attrNameLst>
                                          <p:attrName>style.visibility</p:attrName>
                                        </p:attrNameLst>
                                      </p:cBhvr>
                                      <p:to>
                                        <p:strVal val="visible"/>
                                      </p:to>
                                    </p:set>
                                    <p:animEffect transition="in" filter="wipe(left)">
                                      <p:cBhvr>
                                        <p:cTn id="178" dur="500"/>
                                        <p:tgtEl>
                                          <p:spTgt spid="51"/>
                                        </p:tgtEl>
                                      </p:cBhvr>
                                    </p:animEffect>
                                  </p:childTnLst>
                                </p:cTn>
                              </p:par>
                            </p:childTnLst>
                          </p:cTn>
                        </p:par>
                        <p:par>
                          <p:cTn id="179" fill="hold">
                            <p:stCondLst>
                              <p:cond delay="1500"/>
                            </p:stCondLst>
                            <p:childTnLst>
                              <p:par>
                                <p:cTn id="180" presetID="1" presetClass="entr" presetSubtype="0" fill="hold" grpId="0" nodeType="afterEffect">
                                  <p:stCondLst>
                                    <p:cond delay="0"/>
                                  </p:stCondLst>
                                  <p:iterate type="lt">
                                    <p:tmAbs val="50"/>
                                  </p:iterate>
                                  <p:childTnLst>
                                    <p:set>
                                      <p:cBhvr>
                                        <p:cTn id="181" dur="1" fill="hold">
                                          <p:stCondLst>
                                            <p:cond delay="0"/>
                                          </p:stCondLst>
                                        </p:cTn>
                                        <p:tgtEl>
                                          <p:spTgt spid="52"/>
                                        </p:tgtEl>
                                        <p:attrNameLst>
                                          <p:attrName>style.visibility</p:attrName>
                                        </p:attrNameLst>
                                      </p:cBhvr>
                                      <p:to>
                                        <p:strVal val="visible"/>
                                      </p:to>
                                    </p:set>
                                  </p:childTnLst>
                                </p:cTn>
                              </p:par>
                            </p:childTnLst>
                          </p:cTn>
                        </p:par>
                        <p:par>
                          <p:cTn id="182" fill="hold">
                            <p:stCondLst>
                              <p:cond delay="2501"/>
                            </p:stCondLst>
                            <p:childTnLst>
                              <p:par>
                                <p:cTn id="183" presetID="53" presetClass="entr" presetSubtype="16" fill="hold" grpId="0" nodeType="afterEffect">
                                  <p:stCondLst>
                                    <p:cond delay="0"/>
                                  </p:stCondLst>
                                  <p:childTnLst>
                                    <p:set>
                                      <p:cBhvr>
                                        <p:cTn id="184" dur="1" fill="hold">
                                          <p:stCondLst>
                                            <p:cond delay="0"/>
                                          </p:stCondLst>
                                        </p:cTn>
                                        <p:tgtEl>
                                          <p:spTgt spid="53"/>
                                        </p:tgtEl>
                                        <p:attrNameLst>
                                          <p:attrName>style.visibility</p:attrName>
                                        </p:attrNameLst>
                                      </p:cBhvr>
                                      <p:to>
                                        <p:strVal val="visible"/>
                                      </p:to>
                                    </p:set>
                                    <p:anim calcmode="lin" valueType="num">
                                      <p:cBhvr>
                                        <p:cTn id="185" dur="500" fill="hold"/>
                                        <p:tgtEl>
                                          <p:spTgt spid="53"/>
                                        </p:tgtEl>
                                        <p:attrNameLst>
                                          <p:attrName>ppt_w</p:attrName>
                                        </p:attrNameLst>
                                      </p:cBhvr>
                                      <p:tavLst>
                                        <p:tav tm="0">
                                          <p:val>
                                            <p:fltVal val="0"/>
                                          </p:val>
                                        </p:tav>
                                        <p:tav tm="100000">
                                          <p:val>
                                            <p:strVal val="#ppt_w"/>
                                          </p:val>
                                        </p:tav>
                                      </p:tavLst>
                                    </p:anim>
                                    <p:anim calcmode="lin" valueType="num">
                                      <p:cBhvr>
                                        <p:cTn id="186" dur="500" fill="hold"/>
                                        <p:tgtEl>
                                          <p:spTgt spid="53"/>
                                        </p:tgtEl>
                                        <p:attrNameLst>
                                          <p:attrName>ppt_h</p:attrName>
                                        </p:attrNameLst>
                                      </p:cBhvr>
                                      <p:tavLst>
                                        <p:tav tm="0">
                                          <p:val>
                                            <p:fltVal val="0"/>
                                          </p:val>
                                        </p:tav>
                                        <p:tav tm="100000">
                                          <p:val>
                                            <p:strVal val="#ppt_h"/>
                                          </p:val>
                                        </p:tav>
                                      </p:tavLst>
                                    </p:anim>
                                    <p:animEffect transition="in" filter="fade">
                                      <p:cBhvr>
                                        <p:cTn id="187" dur="500"/>
                                        <p:tgtEl>
                                          <p:spTgt spid="53"/>
                                        </p:tgtEl>
                                      </p:cBhvr>
                                    </p:animEffect>
                                  </p:childTnLst>
                                </p:cTn>
                              </p:par>
                            </p:childTnLst>
                          </p:cTn>
                        </p:par>
                        <p:par>
                          <p:cTn id="188" fill="hold">
                            <p:stCondLst>
                              <p:cond delay="3001"/>
                            </p:stCondLst>
                            <p:childTnLst>
                              <p:par>
                                <p:cTn id="189" presetID="22" presetClass="entr" presetSubtype="8" fill="hold" nodeType="afterEffect">
                                  <p:stCondLst>
                                    <p:cond delay="0"/>
                                  </p:stCondLst>
                                  <p:childTnLst>
                                    <p:set>
                                      <p:cBhvr>
                                        <p:cTn id="190" dur="1" fill="hold">
                                          <p:stCondLst>
                                            <p:cond delay="0"/>
                                          </p:stCondLst>
                                        </p:cTn>
                                        <p:tgtEl>
                                          <p:spTgt spid="54"/>
                                        </p:tgtEl>
                                        <p:attrNameLst>
                                          <p:attrName>style.visibility</p:attrName>
                                        </p:attrNameLst>
                                      </p:cBhvr>
                                      <p:to>
                                        <p:strVal val="visible"/>
                                      </p:to>
                                    </p:set>
                                    <p:animEffect transition="in" filter="wipe(left)">
                                      <p:cBhvr>
                                        <p:cTn id="191" dur="500"/>
                                        <p:tgtEl>
                                          <p:spTgt spid="54"/>
                                        </p:tgtEl>
                                      </p:cBhvr>
                                    </p:animEffect>
                                  </p:childTnLst>
                                </p:cTn>
                              </p:par>
                            </p:childTnLst>
                          </p:cTn>
                        </p:par>
                        <p:par>
                          <p:cTn id="192" fill="hold">
                            <p:stCondLst>
                              <p:cond delay="3501"/>
                            </p:stCondLst>
                            <p:childTnLst>
                              <p:par>
                                <p:cTn id="193" presetID="1" presetClass="entr" presetSubtype="0" fill="hold" grpId="0" nodeType="afterEffect">
                                  <p:stCondLst>
                                    <p:cond delay="0"/>
                                  </p:stCondLst>
                                  <p:iterate type="lt">
                                    <p:tmAbs val="50"/>
                                  </p:iterate>
                                  <p:childTnLst>
                                    <p:set>
                                      <p:cBhvr>
                                        <p:cTn id="194" dur="1" fill="hold">
                                          <p:stCondLst>
                                            <p:cond delay="0"/>
                                          </p:stCondLst>
                                        </p:cTn>
                                        <p:tgtEl>
                                          <p:spTgt spid="55"/>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0" presetClass="exit" presetSubtype="0" fill="hold" grpId="1" nodeType="clickEffect">
                                  <p:stCondLst>
                                    <p:cond delay="0"/>
                                  </p:stCondLst>
                                  <p:childTnLst>
                                    <p:animEffect transition="out" filter="fade">
                                      <p:cBhvr>
                                        <p:cTn id="198" dur="500"/>
                                        <p:tgtEl>
                                          <p:spTgt spid="50"/>
                                        </p:tgtEl>
                                      </p:cBhvr>
                                    </p:animEffect>
                                    <p:set>
                                      <p:cBhvr>
                                        <p:cTn id="199" dur="1" fill="hold">
                                          <p:stCondLst>
                                            <p:cond delay="499"/>
                                          </p:stCondLst>
                                        </p:cTn>
                                        <p:tgtEl>
                                          <p:spTgt spid="50"/>
                                        </p:tgtEl>
                                        <p:attrNameLst>
                                          <p:attrName>style.visibility</p:attrName>
                                        </p:attrNameLst>
                                      </p:cBhvr>
                                      <p:to>
                                        <p:strVal val="hidden"/>
                                      </p:to>
                                    </p:set>
                                  </p:childTnLst>
                                </p:cTn>
                              </p:par>
                              <p:par>
                                <p:cTn id="200" presetID="10" presetClass="exit" presetSubtype="0" fill="hold" nodeType="withEffect">
                                  <p:stCondLst>
                                    <p:cond delay="0"/>
                                  </p:stCondLst>
                                  <p:childTnLst>
                                    <p:animEffect transition="out" filter="fade">
                                      <p:cBhvr>
                                        <p:cTn id="201" dur="500"/>
                                        <p:tgtEl>
                                          <p:spTgt spid="51"/>
                                        </p:tgtEl>
                                      </p:cBhvr>
                                    </p:animEffect>
                                    <p:set>
                                      <p:cBhvr>
                                        <p:cTn id="202" dur="1" fill="hold">
                                          <p:stCondLst>
                                            <p:cond delay="499"/>
                                          </p:stCondLst>
                                        </p:cTn>
                                        <p:tgtEl>
                                          <p:spTgt spid="51"/>
                                        </p:tgtEl>
                                        <p:attrNameLst>
                                          <p:attrName>style.visibility</p:attrName>
                                        </p:attrNameLst>
                                      </p:cBhvr>
                                      <p:to>
                                        <p:strVal val="hidden"/>
                                      </p:to>
                                    </p:set>
                                  </p:childTnLst>
                                </p:cTn>
                              </p:par>
                              <p:par>
                                <p:cTn id="203" presetID="10" presetClass="exit" presetSubtype="0" fill="hold" grpId="1" nodeType="withEffect">
                                  <p:stCondLst>
                                    <p:cond delay="0"/>
                                  </p:stCondLst>
                                  <p:iterate type="lt">
                                    <p:tmPct val="0"/>
                                  </p:iterate>
                                  <p:childTnLst>
                                    <p:animEffect transition="out" filter="fade">
                                      <p:cBhvr>
                                        <p:cTn id="204" dur="500"/>
                                        <p:tgtEl>
                                          <p:spTgt spid="52"/>
                                        </p:tgtEl>
                                      </p:cBhvr>
                                    </p:animEffect>
                                    <p:set>
                                      <p:cBhvr>
                                        <p:cTn id="205" dur="1" fill="hold">
                                          <p:stCondLst>
                                            <p:cond delay="499"/>
                                          </p:stCondLst>
                                        </p:cTn>
                                        <p:tgtEl>
                                          <p:spTgt spid="52"/>
                                        </p:tgtEl>
                                        <p:attrNameLst>
                                          <p:attrName>style.visibility</p:attrName>
                                        </p:attrNameLst>
                                      </p:cBhvr>
                                      <p:to>
                                        <p:strVal val="hidden"/>
                                      </p:to>
                                    </p:set>
                                  </p:childTnLst>
                                </p:cTn>
                              </p:par>
                              <p:par>
                                <p:cTn id="206" presetID="10" presetClass="exit" presetSubtype="0" fill="hold" grpId="1" nodeType="withEffect">
                                  <p:stCondLst>
                                    <p:cond delay="0"/>
                                  </p:stCondLst>
                                  <p:childTnLst>
                                    <p:animEffect transition="out" filter="fade">
                                      <p:cBhvr>
                                        <p:cTn id="207" dur="500"/>
                                        <p:tgtEl>
                                          <p:spTgt spid="53"/>
                                        </p:tgtEl>
                                      </p:cBhvr>
                                    </p:animEffect>
                                    <p:set>
                                      <p:cBhvr>
                                        <p:cTn id="208" dur="1" fill="hold">
                                          <p:stCondLst>
                                            <p:cond delay="499"/>
                                          </p:stCondLst>
                                        </p:cTn>
                                        <p:tgtEl>
                                          <p:spTgt spid="53"/>
                                        </p:tgtEl>
                                        <p:attrNameLst>
                                          <p:attrName>style.visibility</p:attrName>
                                        </p:attrNameLst>
                                      </p:cBhvr>
                                      <p:to>
                                        <p:strVal val="hidden"/>
                                      </p:to>
                                    </p:set>
                                  </p:childTnLst>
                                </p:cTn>
                              </p:par>
                              <p:par>
                                <p:cTn id="209" presetID="10" presetClass="exit" presetSubtype="0" fill="hold" nodeType="withEffect">
                                  <p:stCondLst>
                                    <p:cond delay="0"/>
                                  </p:stCondLst>
                                  <p:childTnLst>
                                    <p:animEffect transition="out" filter="fade">
                                      <p:cBhvr>
                                        <p:cTn id="210" dur="500"/>
                                        <p:tgtEl>
                                          <p:spTgt spid="54"/>
                                        </p:tgtEl>
                                      </p:cBhvr>
                                    </p:animEffect>
                                    <p:set>
                                      <p:cBhvr>
                                        <p:cTn id="211" dur="1" fill="hold">
                                          <p:stCondLst>
                                            <p:cond delay="499"/>
                                          </p:stCondLst>
                                        </p:cTn>
                                        <p:tgtEl>
                                          <p:spTgt spid="54"/>
                                        </p:tgtEl>
                                        <p:attrNameLst>
                                          <p:attrName>style.visibility</p:attrName>
                                        </p:attrNameLst>
                                      </p:cBhvr>
                                      <p:to>
                                        <p:strVal val="hidden"/>
                                      </p:to>
                                    </p:set>
                                  </p:childTnLst>
                                </p:cTn>
                              </p:par>
                              <p:par>
                                <p:cTn id="212" presetID="10" presetClass="exit" presetSubtype="0" fill="hold" grpId="1" nodeType="withEffect">
                                  <p:stCondLst>
                                    <p:cond delay="0"/>
                                  </p:stCondLst>
                                  <p:iterate type="lt">
                                    <p:tmPct val="0"/>
                                  </p:iterate>
                                  <p:childTnLst>
                                    <p:animEffect transition="out" filter="fade">
                                      <p:cBhvr>
                                        <p:cTn id="213" dur="500"/>
                                        <p:tgtEl>
                                          <p:spTgt spid="55"/>
                                        </p:tgtEl>
                                      </p:cBhvr>
                                    </p:animEffect>
                                    <p:set>
                                      <p:cBhvr>
                                        <p:cTn id="214" dur="1" fill="hold">
                                          <p:stCondLst>
                                            <p:cond delay="499"/>
                                          </p:stCondLst>
                                        </p:cTn>
                                        <p:tgtEl>
                                          <p:spTgt spid="55"/>
                                        </p:tgtEl>
                                        <p:attrNameLst>
                                          <p:attrName>style.visibility</p:attrName>
                                        </p:attrNameLst>
                                      </p:cBhvr>
                                      <p:to>
                                        <p:strVal val="hidden"/>
                                      </p:to>
                                    </p:set>
                                  </p:childTnLst>
                                </p:cTn>
                              </p:par>
                            </p:childTnLst>
                          </p:cTn>
                        </p:par>
                      </p:childTnLst>
                    </p:cTn>
                  </p:par>
                  <p:par>
                    <p:cTn id="215" fill="hold">
                      <p:stCondLst>
                        <p:cond delay="indefinite"/>
                      </p:stCondLst>
                      <p:childTnLst>
                        <p:par>
                          <p:cTn id="216" fill="hold">
                            <p:stCondLst>
                              <p:cond delay="0"/>
                            </p:stCondLst>
                            <p:childTnLst>
                              <p:par>
                                <p:cTn id="217" presetID="22" presetClass="entr" presetSubtype="1" fill="hold" nodeType="clickEffect">
                                  <p:stCondLst>
                                    <p:cond delay="0"/>
                                  </p:stCondLst>
                                  <p:childTnLst>
                                    <p:set>
                                      <p:cBhvr>
                                        <p:cTn id="218" dur="1" fill="hold">
                                          <p:stCondLst>
                                            <p:cond delay="0"/>
                                          </p:stCondLst>
                                        </p:cTn>
                                        <p:tgtEl>
                                          <p:spTgt spid="33"/>
                                        </p:tgtEl>
                                        <p:attrNameLst>
                                          <p:attrName>style.visibility</p:attrName>
                                        </p:attrNameLst>
                                      </p:cBhvr>
                                      <p:to>
                                        <p:strVal val="visible"/>
                                      </p:to>
                                    </p:set>
                                    <p:animEffect transition="in" filter="wipe(up)">
                                      <p:cBhvr>
                                        <p:cTn id="219" dur="500"/>
                                        <p:tgtEl>
                                          <p:spTgt spid="33"/>
                                        </p:tgtEl>
                                      </p:cBhvr>
                                    </p:animEffect>
                                  </p:childTnLst>
                                </p:cTn>
                              </p:par>
                            </p:childTnLst>
                          </p:cTn>
                        </p:par>
                        <p:par>
                          <p:cTn id="220" fill="hold">
                            <p:stCondLst>
                              <p:cond delay="500"/>
                            </p:stCondLst>
                            <p:childTnLst>
                              <p:par>
                                <p:cTn id="221" presetID="1" presetClass="entr" presetSubtype="0" fill="hold" grpId="0" nodeType="afterEffect">
                                  <p:stCondLst>
                                    <p:cond delay="0"/>
                                  </p:stCondLst>
                                  <p:iterate type="lt">
                                    <p:tmAbs val="100"/>
                                  </p:iterate>
                                  <p:childTnLst>
                                    <p:set>
                                      <p:cBhvr>
                                        <p:cTn id="222" dur="1" fill="hold">
                                          <p:stCondLst>
                                            <p:cond delay="0"/>
                                          </p:stCondLst>
                                        </p:cTn>
                                        <p:tgtEl>
                                          <p:spTgt spid="27"/>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iterate type="lt">
                                    <p:tmAbs val="100"/>
                                  </p:iterate>
                                  <p:childTnLst>
                                    <p:set>
                                      <p:cBhvr>
                                        <p:cTn id="226" dur="1" fill="hold">
                                          <p:stCondLst>
                                            <p:cond delay="0"/>
                                          </p:stCondLst>
                                        </p:cTn>
                                        <p:tgtEl>
                                          <p:spTgt spid="37"/>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iterate type="lt">
                                    <p:tmAbs val="100"/>
                                  </p:iterate>
                                  <p:childTnLst>
                                    <p:set>
                                      <p:cBhvr>
                                        <p:cTn id="230" dur="1" fill="hold">
                                          <p:stCondLst>
                                            <p:cond delay="0"/>
                                          </p:stCondLst>
                                        </p:cTn>
                                        <p:tgtEl>
                                          <p:spTgt spid="13"/>
                                        </p:tgtEl>
                                        <p:attrNameLst>
                                          <p:attrName>style.visibility</p:attrName>
                                        </p:attrNameLst>
                                      </p:cBhvr>
                                      <p:to>
                                        <p:strVal val="visible"/>
                                      </p:to>
                                    </p:set>
                                  </p:childTnLst>
                                </p:cTn>
                              </p:par>
                            </p:childTnLst>
                          </p:cTn>
                        </p:par>
                        <p:par>
                          <p:cTn id="231" fill="hold">
                            <p:stCondLst>
                              <p:cond delay="3201"/>
                            </p:stCondLst>
                            <p:childTnLst>
                              <p:par>
                                <p:cTn id="232" presetID="22" presetClass="entr" presetSubtype="1" fill="hold" grpId="0" nodeType="afterEffect">
                                  <p:stCondLst>
                                    <p:cond delay="0"/>
                                  </p:stCondLst>
                                  <p:childTnLst>
                                    <p:set>
                                      <p:cBhvr>
                                        <p:cTn id="233" dur="1" fill="hold">
                                          <p:stCondLst>
                                            <p:cond delay="0"/>
                                          </p:stCondLst>
                                        </p:cTn>
                                        <p:tgtEl>
                                          <p:spTgt spid="39"/>
                                        </p:tgtEl>
                                        <p:attrNameLst>
                                          <p:attrName>style.visibility</p:attrName>
                                        </p:attrNameLst>
                                      </p:cBhvr>
                                      <p:to>
                                        <p:strVal val="visible"/>
                                      </p:to>
                                    </p:set>
                                    <p:animEffect transition="in" filter="wipe(up)">
                                      <p:cBhvr>
                                        <p:cTn id="234" dur="300"/>
                                        <p:tgtEl>
                                          <p:spTgt spid="39"/>
                                        </p:tgtEl>
                                      </p:cBhvr>
                                    </p:animEffec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iterate type="lt">
                                    <p:tmAbs val="100"/>
                                  </p:iterate>
                                  <p:childTnLst>
                                    <p:set>
                                      <p:cBhvr>
                                        <p:cTn id="238" dur="1" fill="hold">
                                          <p:stCondLst>
                                            <p:cond delay="0"/>
                                          </p:stCondLst>
                                        </p:cTn>
                                        <p:tgtEl>
                                          <p:spTgt spid="38"/>
                                        </p:tgtEl>
                                        <p:attrNameLst>
                                          <p:attrName>style.visibility</p:attrName>
                                        </p:attrNameLst>
                                      </p:cBhvr>
                                      <p:to>
                                        <p:strVal val="visible"/>
                                      </p:to>
                                    </p:set>
                                  </p:childTnLst>
                                </p:cTn>
                              </p:par>
                            </p:childTnLst>
                          </p:cTn>
                        </p:par>
                        <p:par>
                          <p:cTn id="239" fill="hold">
                            <p:stCondLst>
                              <p:cond delay="3101"/>
                            </p:stCondLst>
                            <p:childTnLst>
                              <p:par>
                                <p:cTn id="240" presetID="22" presetClass="entr" presetSubtype="1" fill="hold" grpId="0" nodeType="afterEffect">
                                  <p:stCondLst>
                                    <p:cond delay="0"/>
                                  </p:stCondLst>
                                  <p:childTnLst>
                                    <p:set>
                                      <p:cBhvr>
                                        <p:cTn id="241" dur="1" fill="hold">
                                          <p:stCondLst>
                                            <p:cond delay="0"/>
                                          </p:stCondLst>
                                        </p:cTn>
                                        <p:tgtEl>
                                          <p:spTgt spid="40"/>
                                        </p:tgtEl>
                                        <p:attrNameLst>
                                          <p:attrName>style.visibility</p:attrName>
                                        </p:attrNameLst>
                                      </p:cBhvr>
                                      <p:to>
                                        <p:strVal val="visible"/>
                                      </p:to>
                                    </p:set>
                                    <p:animEffect transition="in" filter="wipe(up)">
                                      <p:cBhvr>
                                        <p:cTn id="242" dur="300"/>
                                        <p:tgtEl>
                                          <p:spTgt spid="40"/>
                                        </p:tgtEl>
                                      </p:cBhvr>
                                    </p:animEffec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iterate type="lt">
                                    <p:tmAbs val="100"/>
                                  </p:iterate>
                                  <p:childTnLst>
                                    <p:set>
                                      <p:cBhvr>
                                        <p:cTn id="246" dur="1" fill="hold">
                                          <p:stCondLst>
                                            <p:cond delay="0"/>
                                          </p:stCondLst>
                                        </p:cTn>
                                        <p:tgtEl>
                                          <p:spTgt spid="41"/>
                                        </p:tgtEl>
                                        <p:attrNameLst>
                                          <p:attrName>style.visibility</p:attrName>
                                        </p:attrNameLst>
                                      </p:cBhvr>
                                      <p:to>
                                        <p:strVal val="visible"/>
                                      </p:to>
                                    </p:set>
                                  </p:childTnLst>
                                </p:cTn>
                              </p:par>
                            </p:childTnLst>
                          </p:cTn>
                        </p:par>
                        <p:par>
                          <p:cTn id="247" fill="hold">
                            <p:stCondLst>
                              <p:cond delay="1401"/>
                            </p:stCondLst>
                            <p:childTnLst>
                              <p:par>
                                <p:cTn id="248" presetID="22" presetClass="entr" presetSubtype="1" fill="hold" grpId="0" nodeType="afterEffect">
                                  <p:stCondLst>
                                    <p:cond delay="0"/>
                                  </p:stCondLst>
                                  <p:childTnLst>
                                    <p:set>
                                      <p:cBhvr>
                                        <p:cTn id="249" dur="1" fill="hold">
                                          <p:stCondLst>
                                            <p:cond delay="0"/>
                                          </p:stCondLst>
                                        </p:cTn>
                                        <p:tgtEl>
                                          <p:spTgt spid="42"/>
                                        </p:tgtEl>
                                        <p:attrNameLst>
                                          <p:attrName>style.visibility</p:attrName>
                                        </p:attrNameLst>
                                      </p:cBhvr>
                                      <p:to>
                                        <p:strVal val="visible"/>
                                      </p:to>
                                    </p:set>
                                    <p:animEffect transition="in" filter="wipe(up)">
                                      <p:cBhvr>
                                        <p:cTn id="250" dur="3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10" grpId="0"/>
      <p:bldP spid="13" grpId="0" animBg="1"/>
      <p:bldP spid="16" grpId="0" animBg="1"/>
      <p:bldP spid="17" grpId="0" animBg="1"/>
      <p:bldP spid="18" grpId="0"/>
      <p:bldP spid="19" grpId="0"/>
      <p:bldP spid="24" grpId="0"/>
      <p:bldP spid="25" grpId="0" animBg="1"/>
      <p:bldP spid="25" grpId="1" animBg="1"/>
      <p:bldP spid="23" grpId="0"/>
      <p:bldP spid="23" grpId="1"/>
      <p:bldP spid="26" grpId="0" animBg="1"/>
      <p:bldP spid="26" grpId="1" animBg="1"/>
      <p:bldP spid="27" grpId="0"/>
      <p:bldP spid="37" grpId="0"/>
      <p:bldP spid="38" grpId="0" animBg="1"/>
      <p:bldP spid="39" grpId="0" animBg="1"/>
      <p:bldP spid="40" grpId="0" animBg="1"/>
      <p:bldP spid="41" grpId="0" animBg="1"/>
      <p:bldP spid="42" grpId="0" animBg="1"/>
      <p:bldP spid="28" grpId="0" animBg="1"/>
      <p:bldP spid="28" grpId="1" animBg="1"/>
      <p:bldP spid="2" grpId="0" animBg="1"/>
      <p:bldP spid="2" grpId="1" animBg="1"/>
      <p:bldP spid="30" grpId="0" animBg="1"/>
      <p:bldP spid="30" grpId="1" animBg="1"/>
      <p:bldP spid="31" grpId="0" animBg="1"/>
      <p:bldP spid="31" grpId="1" animBg="1"/>
      <p:bldP spid="32" grpId="0" animBg="1"/>
      <p:bldP spid="32" grpId="1" animBg="1"/>
      <p:bldP spid="34" grpId="0" animBg="1"/>
      <p:bldP spid="34" grpId="1" animBg="1"/>
      <p:bldP spid="35" grpId="0" animBg="1"/>
      <p:bldP spid="35" grpId="1" animBg="1"/>
      <p:bldP spid="36" grpId="0" animBg="1"/>
      <p:bldP spid="36" grpId="1" animBg="1"/>
      <p:bldP spid="44" grpId="0" animBg="1"/>
      <p:bldP spid="44" grpId="1" animBg="1"/>
      <p:bldP spid="46" grpId="0"/>
      <p:bldP spid="46" grpId="1"/>
      <p:bldP spid="47" grpId="0" animBg="1"/>
      <p:bldP spid="47" grpId="1" animBg="1"/>
      <p:bldP spid="49" grpId="0"/>
      <p:bldP spid="49" grpId="1"/>
      <p:bldP spid="50" grpId="0" animBg="1"/>
      <p:bldP spid="50" grpId="1" animBg="1"/>
      <p:bldP spid="52" grpId="0"/>
      <p:bldP spid="52" grpId="1"/>
      <p:bldP spid="53" grpId="0" animBg="1"/>
      <p:bldP spid="53" grpId="1" animBg="1"/>
      <p:bldP spid="55" grpId="0"/>
      <p:bldP spid="55"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38A6D9A9-B608-4584-88FE-03C3EE1F2194}"/>
              </a:ext>
            </a:extLst>
          </p:cNvPr>
          <p:cNvSpPr>
            <a:spLocks noChangeArrowheads="1"/>
          </p:cNvSpPr>
          <p:nvPr/>
        </p:nvSpPr>
        <p:spPr bwMode="auto">
          <a:xfrm>
            <a:off x="198713" y="489877"/>
            <a:ext cx="5489500" cy="57554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apiVersion</a:t>
            </a: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kind:</a:t>
            </a:r>
            <a:br>
              <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metadata:</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spec:</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0B08B02C-B7B6-43D1-998A-C84A1B5B7338}"/>
              </a:ext>
            </a:extLst>
          </p:cNvPr>
          <p:cNvSpPr/>
          <p:nvPr/>
        </p:nvSpPr>
        <p:spPr>
          <a:xfrm>
            <a:off x="198377" y="188213"/>
            <a:ext cx="3242246" cy="307777"/>
          </a:xfrm>
          <a:prstGeom prst="rect">
            <a:avLst/>
          </a:prstGeom>
          <a:solidFill>
            <a:schemeClr val="tx1">
              <a:lumMod val="75000"/>
              <a:lumOff val="25000"/>
            </a:schemeClr>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1400" b="1" dirty="0" err="1">
                <a:solidFill>
                  <a:schemeClr val="bg1">
                    <a:lumMod val="65000"/>
                  </a:schemeClr>
                </a:solidFill>
                <a:latin typeface="Courier New" panose="02070309020205020404" pitchFamily="49" charset="0"/>
                <a:cs typeface="Courier New" panose="02070309020205020404" pitchFamily="49" charset="0"/>
              </a:rPr>
              <a:t>replicaset-definition.yml</a:t>
            </a:r>
            <a:endParaRPr lang="en-US" sz="1400" b="1" dirty="0">
              <a:solidFill>
                <a:schemeClr val="bg1">
                  <a:lumMod val="65000"/>
                </a:schemeClr>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F78BE1A2-E7E1-4AB7-963E-99E8DA0F2BC3}"/>
              </a:ext>
            </a:extLst>
          </p:cNvPr>
          <p:cNvSpPr/>
          <p:nvPr/>
        </p:nvSpPr>
        <p:spPr>
          <a:xfrm>
            <a:off x="1650270" y="489877"/>
            <a:ext cx="1048685" cy="338554"/>
          </a:xfrm>
          <a:prstGeom prst="rect">
            <a:avLst/>
          </a:prstGeom>
        </p:spPr>
        <p:txBody>
          <a:bodyPr wrap="none">
            <a:spAutoFit/>
          </a:bodyPr>
          <a:lstStyle/>
          <a:p>
            <a:r>
              <a:rPr lang="en-US" altLang="en-US" sz="1600" dirty="0">
                <a:solidFill>
                  <a:srgbClr val="A9B7C6"/>
                </a:solidFill>
                <a:latin typeface="Courier New" panose="02070309020205020404" pitchFamily="49" charset="0"/>
                <a:cs typeface="Courier New" panose="02070309020205020404" pitchFamily="49" charset="0"/>
              </a:rPr>
              <a:t>apps/v1</a:t>
            </a:r>
            <a:endParaRPr lang="en-US" sz="1600" dirty="0"/>
          </a:p>
        </p:txBody>
      </p:sp>
      <p:sp>
        <p:nvSpPr>
          <p:cNvPr id="8" name="Rectangle 7">
            <a:extLst>
              <a:ext uri="{FF2B5EF4-FFF2-40B4-BE49-F238E27FC236}">
                <a16:creationId xmlns:a16="http://schemas.microsoft.com/office/drawing/2014/main" id="{56B74BF7-85DE-4394-B952-EF3F572DCC5E}"/>
              </a:ext>
            </a:extLst>
          </p:cNvPr>
          <p:cNvSpPr/>
          <p:nvPr/>
        </p:nvSpPr>
        <p:spPr>
          <a:xfrm>
            <a:off x="911518" y="728895"/>
            <a:ext cx="1418978" cy="338554"/>
          </a:xfrm>
          <a:prstGeom prst="rect">
            <a:avLst/>
          </a:prstGeom>
        </p:spPr>
        <p:txBody>
          <a:bodyPr wrap="none">
            <a:spAutoFit/>
          </a:bodyPr>
          <a:lstStyle/>
          <a:p>
            <a:r>
              <a:rPr lang="en-US" altLang="en-US" sz="1600" dirty="0" err="1">
                <a:solidFill>
                  <a:srgbClr val="A9B7C6"/>
                </a:solidFill>
                <a:latin typeface="Courier New" panose="02070309020205020404" pitchFamily="49" charset="0"/>
                <a:cs typeface="Courier New" panose="02070309020205020404" pitchFamily="49" charset="0"/>
              </a:rPr>
              <a:t>ReplicaSet</a:t>
            </a:r>
            <a:endParaRPr lang="en-US" sz="1600" dirty="0"/>
          </a:p>
        </p:txBody>
      </p:sp>
      <p:sp>
        <p:nvSpPr>
          <p:cNvPr id="10" name="Rectangle 9">
            <a:extLst>
              <a:ext uri="{FF2B5EF4-FFF2-40B4-BE49-F238E27FC236}">
                <a16:creationId xmlns:a16="http://schemas.microsoft.com/office/drawing/2014/main" id="{92F06908-D128-4862-B3B4-8F29E01A8281}"/>
              </a:ext>
            </a:extLst>
          </p:cNvPr>
          <p:cNvSpPr/>
          <p:nvPr/>
        </p:nvSpPr>
        <p:spPr>
          <a:xfrm>
            <a:off x="413287" y="1198956"/>
            <a:ext cx="3337303" cy="1323439"/>
          </a:xfrm>
          <a:prstGeom prst="rect">
            <a:avLst/>
          </a:prstGeom>
        </p:spPr>
        <p:txBody>
          <a:bodyPr wrap="square">
            <a:spAutoFit/>
          </a:bodyPr>
          <a:lstStyle/>
          <a:p>
            <a:r>
              <a:rPr lang="en-US" altLang="en-US" sz="1600" b="1" dirty="0">
                <a:solidFill>
                  <a:srgbClr val="CC7832"/>
                </a:solidFill>
                <a:latin typeface="Courier New" panose="02070309020205020404" pitchFamily="49" charset="0"/>
                <a:cs typeface="Courier New" panose="02070309020205020404" pitchFamily="49" charset="0"/>
              </a:rPr>
              <a:t>name</a:t>
            </a:r>
            <a:r>
              <a:rPr lang="en-US" altLang="en-US" sz="1600" b="1">
                <a:solidFill>
                  <a:srgbClr val="CC7832"/>
                </a:solidFill>
                <a:latin typeface="Courier New" panose="02070309020205020404" pitchFamily="49" charset="0"/>
                <a:cs typeface="Courier New" panose="02070309020205020404" pitchFamily="49" charset="0"/>
              </a:rPr>
              <a:t>: </a:t>
            </a:r>
            <a:r>
              <a:rPr lang="en-US" altLang="en-US" sz="1600" dirty="0" err="1">
                <a:solidFill>
                  <a:srgbClr val="A9B7C6"/>
                </a:solidFill>
                <a:latin typeface="Courier New" panose="02070309020205020404" pitchFamily="49" charset="0"/>
                <a:cs typeface="Courier New" panose="02070309020205020404" pitchFamily="49" charset="0"/>
              </a:rPr>
              <a:t>myapp-replicaset</a:t>
            </a:r>
            <a:br>
              <a:rPr lang="en-US" altLang="en-US" sz="1600" dirty="0">
                <a:solidFill>
                  <a:srgbClr val="A9B7C6"/>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labels:</a:t>
            </a: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    app: </a:t>
            </a:r>
            <a:r>
              <a:rPr lang="en-US" altLang="en-US" sz="1600" dirty="0" err="1">
                <a:solidFill>
                  <a:srgbClr val="A9B7C6"/>
                </a:solidFill>
                <a:latin typeface="Courier New" panose="02070309020205020404" pitchFamily="49" charset="0"/>
                <a:cs typeface="Courier New" panose="02070309020205020404" pitchFamily="49" charset="0"/>
              </a:rPr>
              <a:t>myapp</a:t>
            </a:r>
            <a:endParaRPr lang="en-US" altLang="en-US" sz="1600" dirty="0">
              <a:solidFill>
                <a:srgbClr val="A9B7C6"/>
              </a:solidFill>
              <a:latin typeface="Courier New" panose="02070309020205020404" pitchFamily="49" charset="0"/>
              <a:cs typeface="Courier New" panose="02070309020205020404" pitchFamily="49" charset="0"/>
            </a:endParaRPr>
          </a:p>
          <a:p>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type: </a:t>
            </a:r>
            <a:r>
              <a:rPr lang="en-US" altLang="en-US" sz="1600" dirty="0">
                <a:solidFill>
                  <a:srgbClr val="A9B7C6"/>
                </a:solidFill>
                <a:latin typeface="Courier New" panose="02070309020205020404" pitchFamily="49" charset="0"/>
                <a:cs typeface="Courier New" panose="02070309020205020404" pitchFamily="49" charset="0"/>
              </a:rPr>
              <a:t>front-end</a:t>
            </a:r>
          </a:p>
          <a:p>
            <a:r>
              <a:rPr lang="en-US" sz="1600" dirty="0">
                <a:solidFill>
                  <a:srgbClr val="A9B7C6"/>
                </a:solidFill>
                <a:latin typeface="Courier New" panose="02070309020205020404" pitchFamily="49" charset="0"/>
                <a:cs typeface="Courier New" panose="02070309020205020404" pitchFamily="49" charset="0"/>
              </a:rPr>
              <a:t>    </a:t>
            </a:r>
            <a:endParaRPr lang="en-US" sz="1600" dirty="0"/>
          </a:p>
        </p:txBody>
      </p:sp>
      <p:sp>
        <p:nvSpPr>
          <p:cNvPr id="13" name="Content Placeholder 3">
            <a:extLst>
              <a:ext uri="{FF2B5EF4-FFF2-40B4-BE49-F238E27FC236}">
                <a16:creationId xmlns:a16="http://schemas.microsoft.com/office/drawing/2014/main" id="{1B39D46C-B6C5-4F63-BE59-54CB6181BF19}"/>
              </a:ext>
            </a:extLst>
          </p:cNvPr>
          <p:cNvSpPr txBox="1">
            <a:spLocks noGrp="1"/>
          </p:cNvSpPr>
          <p:nvPr>
            <p:ph idx="4294967295"/>
          </p:nvPr>
        </p:nvSpPr>
        <p:spPr>
          <a:xfrm>
            <a:off x="6503788" y="3987181"/>
            <a:ext cx="5489499" cy="286232"/>
          </a:xfrm>
          <a:prstGeom prst="rect">
            <a:avLst/>
          </a:prstGeom>
          <a:solidFill>
            <a:schemeClr val="tx1">
              <a:lumMod val="75000"/>
              <a:lumOff val="25000"/>
            </a:schemeClr>
          </a:solidFill>
          <a:ln>
            <a:noFill/>
          </a:ln>
          <a:effectLst/>
          <a:scene3d>
            <a:camera prst="orthographicFront">
              <a:rot lat="0" lon="0" rev="0"/>
            </a:camera>
            <a:lightRig rig="threePt" dir="t">
              <a:rot lat="0" lon="0" rev="19800000"/>
            </a:lightRig>
          </a:scene3d>
        </p:spPr>
        <p:style>
          <a:lnRef idx="0">
            <a:schemeClr val="dk1"/>
          </a:lnRef>
          <a:fillRef idx="3">
            <a:schemeClr val="dk1"/>
          </a:fillRef>
          <a:effectRef idx="3">
            <a:schemeClr val="dk1"/>
          </a:effectRef>
          <a:fontRef idx="minor">
            <a:schemeClr val="lt1"/>
          </a:fontRef>
        </p:style>
        <p:txBody>
          <a:bodyPr wrap="square" rtlCol="0">
            <a:spAutoFit/>
          </a:bodyPr>
          <a:lstStyle/>
          <a:p>
            <a:r>
              <a:rPr lang="en-US" sz="1400" dirty="0">
                <a:solidFill>
                  <a:schemeClr val="bg1">
                    <a:lumMod val="85000"/>
                  </a:schemeClr>
                </a:solidFill>
                <a:latin typeface="Consolas" panose="020B0609020204030204" pitchFamily="49" charset="0"/>
              </a:rPr>
              <a:t>&gt; kubectl create –f </a:t>
            </a:r>
            <a:r>
              <a:rPr lang="en-US" sz="1400" dirty="0" err="1">
                <a:solidFill>
                  <a:schemeClr val="bg1">
                    <a:lumMod val="85000"/>
                  </a:schemeClr>
                </a:solidFill>
                <a:latin typeface="Consolas" panose="020B0609020204030204" pitchFamily="49" charset="0"/>
              </a:rPr>
              <a:t>replicaset-definition.yml</a:t>
            </a:r>
            <a:endParaRPr lang="en-US" sz="1400" dirty="0">
              <a:solidFill>
                <a:schemeClr val="bg1">
                  <a:lumMod val="85000"/>
                </a:schemeClr>
              </a:solidFill>
              <a:latin typeface="Consolas" panose="020B0609020204030204" pitchFamily="49" charset="0"/>
            </a:endParaRPr>
          </a:p>
        </p:txBody>
      </p:sp>
      <p:sp>
        <p:nvSpPr>
          <p:cNvPr id="16" name="Rectangle 1">
            <a:extLst>
              <a:ext uri="{FF2B5EF4-FFF2-40B4-BE49-F238E27FC236}">
                <a16:creationId xmlns:a16="http://schemas.microsoft.com/office/drawing/2014/main" id="{A4A86069-6E53-4DC8-B9DC-A4E7A677BA93}"/>
              </a:ext>
            </a:extLst>
          </p:cNvPr>
          <p:cNvSpPr>
            <a:spLocks noChangeArrowheads="1"/>
          </p:cNvSpPr>
          <p:nvPr/>
        </p:nvSpPr>
        <p:spPr bwMode="auto">
          <a:xfrm>
            <a:off x="6504125" y="489880"/>
            <a:ext cx="5489500" cy="329320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apiVersion</a:t>
            </a: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kind: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endParaRPr>
          </a:p>
        </p:txBody>
      </p:sp>
      <p:sp>
        <p:nvSpPr>
          <p:cNvPr id="17" name="Rectangle 16">
            <a:extLst>
              <a:ext uri="{FF2B5EF4-FFF2-40B4-BE49-F238E27FC236}">
                <a16:creationId xmlns:a16="http://schemas.microsoft.com/office/drawing/2014/main" id="{05223C5D-2272-43EE-9F40-DF656F9A0A72}"/>
              </a:ext>
            </a:extLst>
          </p:cNvPr>
          <p:cNvSpPr/>
          <p:nvPr/>
        </p:nvSpPr>
        <p:spPr>
          <a:xfrm>
            <a:off x="6504125" y="188213"/>
            <a:ext cx="2792795" cy="307777"/>
          </a:xfrm>
          <a:prstGeom prst="rect">
            <a:avLst/>
          </a:prstGeom>
          <a:solidFill>
            <a:schemeClr val="tx1">
              <a:lumMod val="75000"/>
              <a:lumOff val="25000"/>
            </a:schemeClr>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1400" b="1" dirty="0">
                <a:solidFill>
                  <a:schemeClr val="bg1">
                    <a:lumMod val="65000"/>
                  </a:schemeClr>
                </a:solidFill>
                <a:latin typeface="Courier New" panose="02070309020205020404" pitchFamily="49" charset="0"/>
                <a:cs typeface="Courier New" panose="02070309020205020404" pitchFamily="49" charset="0"/>
              </a:rPr>
              <a:t>pod-</a:t>
            </a:r>
            <a:r>
              <a:rPr lang="en-US" sz="1400" b="1" dirty="0" err="1">
                <a:solidFill>
                  <a:schemeClr val="bg1">
                    <a:lumMod val="65000"/>
                  </a:schemeClr>
                </a:solidFill>
                <a:latin typeface="Courier New" panose="02070309020205020404" pitchFamily="49" charset="0"/>
                <a:cs typeface="Courier New" panose="02070309020205020404" pitchFamily="49" charset="0"/>
              </a:rPr>
              <a:t>definition.yml</a:t>
            </a:r>
            <a:endParaRPr lang="en-US" sz="1400" b="1" dirty="0">
              <a:solidFill>
                <a:schemeClr val="bg1">
                  <a:lumMod val="65000"/>
                </a:schemeClr>
              </a:solidFill>
              <a:latin typeface="Courier New" panose="02070309020205020404" pitchFamily="49" charset="0"/>
              <a:cs typeface="Courier New" panose="02070309020205020404" pitchFamily="49" charset="0"/>
            </a:endParaRPr>
          </a:p>
        </p:txBody>
      </p:sp>
      <p:sp>
        <p:nvSpPr>
          <p:cNvPr id="18" name="Rectangle 17">
            <a:extLst>
              <a:ext uri="{FF2B5EF4-FFF2-40B4-BE49-F238E27FC236}">
                <a16:creationId xmlns:a16="http://schemas.microsoft.com/office/drawing/2014/main" id="{5D0ED073-F7DD-4B61-85EA-DFE4700F21AD}"/>
              </a:ext>
            </a:extLst>
          </p:cNvPr>
          <p:cNvSpPr/>
          <p:nvPr/>
        </p:nvSpPr>
        <p:spPr>
          <a:xfrm>
            <a:off x="7900522" y="492397"/>
            <a:ext cx="431528" cy="338554"/>
          </a:xfrm>
          <a:prstGeom prst="rect">
            <a:avLst/>
          </a:prstGeom>
        </p:spPr>
        <p:txBody>
          <a:bodyPr wrap="none">
            <a:spAutoFit/>
          </a:bodyPr>
          <a:lstStyle/>
          <a:p>
            <a:r>
              <a:rPr lang="en-US" altLang="en-US" sz="1600" dirty="0">
                <a:solidFill>
                  <a:srgbClr val="A9B7C6"/>
                </a:solidFill>
                <a:latin typeface="Courier New" panose="02070309020205020404" pitchFamily="49" charset="0"/>
                <a:cs typeface="Courier New" panose="02070309020205020404" pitchFamily="49" charset="0"/>
              </a:rPr>
              <a:t>v1</a:t>
            </a:r>
            <a:endParaRPr lang="en-US" sz="1600" dirty="0"/>
          </a:p>
        </p:txBody>
      </p:sp>
      <p:sp>
        <p:nvSpPr>
          <p:cNvPr id="19" name="Rectangle 18">
            <a:extLst>
              <a:ext uri="{FF2B5EF4-FFF2-40B4-BE49-F238E27FC236}">
                <a16:creationId xmlns:a16="http://schemas.microsoft.com/office/drawing/2014/main" id="{7692659C-7C0B-462E-9265-52EB598AC9F8}"/>
              </a:ext>
            </a:extLst>
          </p:cNvPr>
          <p:cNvSpPr/>
          <p:nvPr/>
        </p:nvSpPr>
        <p:spPr>
          <a:xfrm>
            <a:off x="7191064" y="751148"/>
            <a:ext cx="554960" cy="338554"/>
          </a:xfrm>
          <a:prstGeom prst="rect">
            <a:avLst/>
          </a:prstGeom>
        </p:spPr>
        <p:txBody>
          <a:bodyPr wrap="none">
            <a:spAutoFit/>
          </a:bodyPr>
          <a:lstStyle/>
          <a:p>
            <a:r>
              <a:rPr lang="en-US" altLang="en-US" sz="1600" dirty="0">
                <a:solidFill>
                  <a:srgbClr val="A9B7C6"/>
                </a:solidFill>
                <a:latin typeface="Courier New" panose="02070309020205020404" pitchFamily="49" charset="0"/>
                <a:cs typeface="Courier New" panose="02070309020205020404" pitchFamily="49" charset="0"/>
              </a:rPr>
              <a:t>Pod</a:t>
            </a:r>
            <a:endParaRPr lang="en-US" sz="1600" dirty="0"/>
          </a:p>
        </p:txBody>
      </p:sp>
      <p:sp>
        <p:nvSpPr>
          <p:cNvPr id="24" name="Rectangle 23">
            <a:extLst>
              <a:ext uri="{FF2B5EF4-FFF2-40B4-BE49-F238E27FC236}">
                <a16:creationId xmlns:a16="http://schemas.microsoft.com/office/drawing/2014/main" id="{D5D293B6-3BF3-4628-97D4-A313D2140021}"/>
              </a:ext>
            </a:extLst>
          </p:cNvPr>
          <p:cNvSpPr/>
          <p:nvPr/>
        </p:nvSpPr>
        <p:spPr>
          <a:xfrm>
            <a:off x="413287" y="2440531"/>
            <a:ext cx="3337303" cy="584775"/>
          </a:xfrm>
          <a:prstGeom prst="rect">
            <a:avLst/>
          </a:prstGeom>
        </p:spPr>
        <p:txBody>
          <a:bodyPr wrap="square">
            <a:spAutoFit/>
          </a:bodyPr>
          <a:lstStyle/>
          <a:p>
            <a:r>
              <a:rPr lang="en-US" altLang="en-US" sz="1600" b="1" dirty="0">
                <a:solidFill>
                  <a:srgbClr val="CC7832"/>
                </a:solidFill>
                <a:latin typeface="Courier New" panose="02070309020205020404" pitchFamily="49" charset="0"/>
                <a:cs typeface="Courier New" panose="02070309020205020404" pitchFamily="49" charset="0"/>
              </a:rPr>
              <a:t>template:</a:t>
            </a:r>
            <a:endParaRPr lang="en-US" altLang="en-US" sz="1600" dirty="0">
              <a:solidFill>
                <a:srgbClr val="A9B7C6"/>
              </a:solidFill>
              <a:latin typeface="Courier New" panose="02070309020205020404" pitchFamily="49" charset="0"/>
              <a:cs typeface="Courier New" panose="02070309020205020404" pitchFamily="49" charset="0"/>
            </a:endParaRPr>
          </a:p>
          <a:p>
            <a:r>
              <a:rPr lang="en-US" sz="1600" dirty="0">
                <a:solidFill>
                  <a:srgbClr val="A9B7C6"/>
                </a:solidFill>
                <a:latin typeface="Courier New" panose="02070309020205020404" pitchFamily="49" charset="0"/>
                <a:cs typeface="Courier New" panose="02070309020205020404" pitchFamily="49" charset="0"/>
              </a:rPr>
              <a:t>    </a:t>
            </a:r>
            <a:endParaRPr lang="en-US" sz="1600" dirty="0"/>
          </a:p>
        </p:txBody>
      </p:sp>
      <p:sp>
        <p:nvSpPr>
          <p:cNvPr id="25" name="Rectangle 24">
            <a:extLst>
              <a:ext uri="{FF2B5EF4-FFF2-40B4-BE49-F238E27FC236}">
                <a16:creationId xmlns:a16="http://schemas.microsoft.com/office/drawing/2014/main" id="{3B54FA02-4ECB-44A5-A3AC-82263630E8BC}"/>
              </a:ext>
            </a:extLst>
          </p:cNvPr>
          <p:cNvSpPr/>
          <p:nvPr/>
        </p:nvSpPr>
        <p:spPr>
          <a:xfrm>
            <a:off x="777130" y="2779608"/>
            <a:ext cx="4104971" cy="2317183"/>
          </a:xfrm>
          <a:prstGeom prst="rect">
            <a:avLst/>
          </a:prstGeom>
          <a:solidFill>
            <a:srgbClr val="A06330"/>
          </a:solidFill>
          <a:ln>
            <a:solidFill>
              <a:srgbClr val="A06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POD</a:t>
            </a:r>
          </a:p>
        </p:txBody>
      </p:sp>
      <p:sp>
        <p:nvSpPr>
          <p:cNvPr id="23" name="Rectangle 22">
            <a:extLst>
              <a:ext uri="{FF2B5EF4-FFF2-40B4-BE49-F238E27FC236}">
                <a16:creationId xmlns:a16="http://schemas.microsoft.com/office/drawing/2014/main" id="{147F2755-81E8-4FCE-812C-D8BFF5461593}"/>
              </a:ext>
            </a:extLst>
          </p:cNvPr>
          <p:cNvSpPr/>
          <p:nvPr/>
        </p:nvSpPr>
        <p:spPr>
          <a:xfrm>
            <a:off x="6504125" y="1133205"/>
            <a:ext cx="6096000" cy="2339102"/>
          </a:xfrm>
          <a:prstGeom prst="rect">
            <a:avLst/>
          </a:prstGeom>
        </p:spPr>
        <p:txBody>
          <a:bodyPr>
            <a:spAutoFit/>
          </a:bodyPr>
          <a:lstStyle/>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metadata:</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name: </a:t>
            </a:r>
            <a:r>
              <a:rPr lang="en-US" altLang="en-US" sz="1600" dirty="0" err="1">
                <a:solidFill>
                  <a:srgbClr val="A9B7C6"/>
                </a:solidFill>
                <a:latin typeface="Courier New" panose="02070309020205020404" pitchFamily="49" charset="0"/>
                <a:cs typeface="Courier New" panose="02070309020205020404" pitchFamily="49" charset="0"/>
              </a:rPr>
              <a:t>myapp</a:t>
            </a:r>
            <a:r>
              <a:rPr lang="en-US" altLang="en-US" sz="1600" dirty="0">
                <a:solidFill>
                  <a:srgbClr val="A9B7C6"/>
                </a:solidFill>
                <a:latin typeface="Courier New" panose="02070309020205020404" pitchFamily="49" charset="0"/>
                <a:cs typeface="Courier New" panose="02070309020205020404" pitchFamily="49" charset="0"/>
              </a:rPr>
              <a:t>-pod</a:t>
            </a:r>
            <a:br>
              <a:rPr lang="en-US" altLang="en-US" sz="1600" dirty="0">
                <a:solidFill>
                  <a:srgbClr val="A9B7C6"/>
                </a:solidFill>
                <a:latin typeface="Courier New" panose="02070309020205020404" pitchFamily="49" charset="0"/>
                <a:cs typeface="Courier New" panose="02070309020205020404" pitchFamily="49" charset="0"/>
              </a:rPr>
            </a:br>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labels:</a:t>
            </a: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    app: </a:t>
            </a:r>
            <a:r>
              <a:rPr lang="en-US" altLang="en-US" sz="1600" dirty="0" err="1">
                <a:solidFill>
                  <a:srgbClr val="A9B7C6"/>
                </a:solidFill>
                <a:latin typeface="Courier New" panose="02070309020205020404" pitchFamily="49" charset="0"/>
                <a:cs typeface="Courier New" panose="02070309020205020404" pitchFamily="49" charset="0"/>
              </a:rPr>
              <a:t>myapp</a:t>
            </a:r>
            <a:endParaRPr lang="en-US" altLang="en-US" sz="1600" dirty="0">
              <a:solidFill>
                <a:srgbClr val="A9B7C6"/>
              </a:solidFill>
              <a:latin typeface="Courier New" panose="02070309020205020404" pitchFamily="49" charset="0"/>
              <a:cs typeface="Courier New" panose="02070309020205020404" pitchFamily="49" charset="0"/>
            </a:endParaRPr>
          </a:p>
          <a:p>
            <a:pPr defTabSz="914400" eaLnBrk="0" fontAlgn="base" hangingPunct="0">
              <a:spcBef>
                <a:spcPct val="0"/>
              </a:spcBef>
              <a:spcAft>
                <a:spcPct val="0"/>
              </a:spcAft>
            </a:pPr>
            <a:r>
              <a:rPr lang="en-US" altLang="en-US" sz="1600" b="1"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type: </a:t>
            </a:r>
            <a:r>
              <a:rPr lang="en-US" altLang="en-US" sz="1600" dirty="0">
                <a:solidFill>
                  <a:srgbClr val="A9B7C6"/>
                </a:solidFill>
                <a:latin typeface="Courier New" panose="02070309020205020404" pitchFamily="49" charset="0"/>
                <a:cs typeface="Courier New" panose="02070309020205020404" pitchFamily="49" charset="0"/>
              </a:rPr>
              <a:t>front-end</a:t>
            </a: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spec:</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containers:</a:t>
            </a: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name: </a:t>
            </a:r>
            <a:r>
              <a:rPr lang="en-US" altLang="en-US" sz="1600" dirty="0" err="1">
                <a:solidFill>
                  <a:srgbClr val="A9B7C6"/>
                </a:solidFill>
                <a:latin typeface="Courier New" panose="02070309020205020404" pitchFamily="49" charset="0"/>
                <a:cs typeface="Courier New" panose="02070309020205020404" pitchFamily="49" charset="0"/>
              </a:rPr>
              <a:t>nginx</a:t>
            </a:r>
            <a:r>
              <a:rPr lang="en-US" altLang="en-US" sz="1600" dirty="0">
                <a:solidFill>
                  <a:srgbClr val="A9B7C6"/>
                </a:solidFill>
                <a:latin typeface="Courier New" panose="02070309020205020404" pitchFamily="49" charset="0"/>
                <a:cs typeface="Courier New" panose="02070309020205020404" pitchFamily="49" charset="0"/>
              </a:rPr>
              <a:t>-container</a:t>
            </a:r>
          </a:p>
          <a:p>
            <a:pPr lvl="0" defTabSz="914400" eaLnBrk="0" fontAlgn="base" hangingPunct="0">
              <a:spcBef>
                <a:spcPct val="0"/>
              </a:spcBef>
              <a:spcAft>
                <a:spcPct val="0"/>
              </a:spcAft>
            </a:pPr>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image: </a:t>
            </a:r>
            <a:r>
              <a:rPr lang="en-US" altLang="en-US" sz="1600" dirty="0" err="1">
                <a:solidFill>
                  <a:srgbClr val="A9B7C6"/>
                </a:solidFill>
                <a:latin typeface="Courier New" panose="02070309020205020404" pitchFamily="49" charset="0"/>
                <a:cs typeface="Courier New" panose="02070309020205020404" pitchFamily="49" charset="0"/>
              </a:rPr>
              <a:t>nginx</a:t>
            </a:r>
            <a:endParaRPr lang="en-US" altLang="en-US" sz="1600" dirty="0">
              <a:solidFill>
                <a:srgbClr val="A9B7C6"/>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583C44E3-7EF0-443A-81F8-58F5E1F9EC6B}"/>
              </a:ext>
            </a:extLst>
          </p:cNvPr>
          <p:cNvSpPr/>
          <p:nvPr/>
        </p:nvSpPr>
        <p:spPr>
          <a:xfrm>
            <a:off x="777130" y="2776363"/>
            <a:ext cx="4104971" cy="2317183"/>
          </a:xfrm>
          <a:prstGeom prst="rect">
            <a:avLst/>
          </a:prstGeom>
          <a:noFill/>
          <a:ln>
            <a:solidFill>
              <a:srgbClr val="A06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POD</a:t>
            </a:r>
          </a:p>
        </p:txBody>
      </p:sp>
      <p:sp>
        <p:nvSpPr>
          <p:cNvPr id="27" name="Rectangle 26">
            <a:extLst>
              <a:ext uri="{FF2B5EF4-FFF2-40B4-BE49-F238E27FC236}">
                <a16:creationId xmlns:a16="http://schemas.microsoft.com/office/drawing/2014/main" id="{40A2F689-1BCC-4DD2-A224-491119EF0C9C}"/>
              </a:ext>
            </a:extLst>
          </p:cNvPr>
          <p:cNvSpPr/>
          <p:nvPr/>
        </p:nvSpPr>
        <p:spPr>
          <a:xfrm>
            <a:off x="413286" y="5208910"/>
            <a:ext cx="3337303" cy="584775"/>
          </a:xfrm>
          <a:prstGeom prst="rect">
            <a:avLst/>
          </a:prstGeom>
        </p:spPr>
        <p:txBody>
          <a:bodyPr wrap="square">
            <a:spAutoFit/>
          </a:bodyPr>
          <a:lstStyle/>
          <a:p>
            <a:r>
              <a:rPr lang="en-US" altLang="en-US" sz="1600" b="1" dirty="0">
                <a:solidFill>
                  <a:srgbClr val="CC7832"/>
                </a:solidFill>
                <a:latin typeface="Courier New" panose="02070309020205020404" pitchFamily="49" charset="0"/>
                <a:cs typeface="Courier New" panose="02070309020205020404" pitchFamily="49" charset="0"/>
              </a:rPr>
              <a:t>replicas:</a:t>
            </a:r>
            <a:endParaRPr lang="en-US" altLang="en-US" sz="1600" dirty="0">
              <a:solidFill>
                <a:srgbClr val="A9B7C6"/>
              </a:solidFill>
              <a:latin typeface="Courier New" panose="02070309020205020404" pitchFamily="49" charset="0"/>
              <a:cs typeface="Courier New" panose="02070309020205020404" pitchFamily="49" charset="0"/>
            </a:endParaRPr>
          </a:p>
          <a:p>
            <a:r>
              <a:rPr lang="en-US" sz="1600" dirty="0">
                <a:solidFill>
                  <a:srgbClr val="A9B7C6"/>
                </a:solidFill>
                <a:latin typeface="Courier New" panose="02070309020205020404" pitchFamily="49" charset="0"/>
                <a:cs typeface="Courier New" panose="02070309020205020404" pitchFamily="49" charset="0"/>
              </a:rPr>
              <a:t>    </a:t>
            </a:r>
            <a:endParaRPr lang="en-US" sz="1600" dirty="0"/>
          </a:p>
        </p:txBody>
      </p:sp>
      <p:cxnSp>
        <p:nvCxnSpPr>
          <p:cNvPr id="29" name="Connector: Elbow 28">
            <a:extLst>
              <a:ext uri="{FF2B5EF4-FFF2-40B4-BE49-F238E27FC236}">
                <a16:creationId xmlns:a16="http://schemas.microsoft.com/office/drawing/2014/main" id="{F857BC69-9160-4A51-AB60-957D285BEEA9}"/>
              </a:ext>
            </a:extLst>
          </p:cNvPr>
          <p:cNvCxnSpPr>
            <a:cxnSpLocks/>
          </p:cNvCxnSpPr>
          <p:nvPr/>
        </p:nvCxnSpPr>
        <p:spPr>
          <a:xfrm>
            <a:off x="375644" y="2537492"/>
            <a:ext cx="147100" cy="97022"/>
          </a:xfrm>
          <a:prstGeom prst="bentConnector3">
            <a:avLst>
              <a:gd name="adj1" fmla="val 3379"/>
            </a:avLst>
          </a:prstGeom>
          <a:ln>
            <a:solidFill>
              <a:srgbClr val="A06330"/>
            </a:solidFill>
            <a:prstDash val="dash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038E539F-CC7C-4B3B-BCAF-602572835950}"/>
              </a:ext>
            </a:extLst>
          </p:cNvPr>
          <p:cNvCxnSpPr>
            <a:cxnSpLocks/>
          </p:cNvCxnSpPr>
          <p:nvPr/>
        </p:nvCxnSpPr>
        <p:spPr>
          <a:xfrm rot="16200000" flipH="1">
            <a:off x="-983032" y="3904423"/>
            <a:ext cx="2864453" cy="147100"/>
          </a:xfrm>
          <a:prstGeom prst="bentConnector3">
            <a:avLst>
              <a:gd name="adj1" fmla="val 98770"/>
            </a:avLst>
          </a:prstGeom>
          <a:ln>
            <a:solidFill>
              <a:srgbClr val="A06330"/>
            </a:solidFill>
            <a:prstDash val="dash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C965E8F-71B1-4ECC-AD6A-999EE359ACBB}"/>
              </a:ext>
            </a:extLst>
          </p:cNvPr>
          <p:cNvSpPr/>
          <p:nvPr/>
        </p:nvSpPr>
        <p:spPr>
          <a:xfrm>
            <a:off x="1603736" y="5218787"/>
            <a:ext cx="308098" cy="338554"/>
          </a:xfrm>
          <a:prstGeom prst="rect">
            <a:avLst/>
          </a:prstGeom>
        </p:spPr>
        <p:txBody>
          <a:bodyPr wrap="none">
            <a:spAutoFit/>
          </a:bodyPr>
          <a:lstStyle/>
          <a:p>
            <a:r>
              <a:rPr lang="en-US" sz="1600" dirty="0">
                <a:solidFill>
                  <a:srgbClr val="A9B7C6"/>
                </a:solidFill>
                <a:latin typeface="Courier New" panose="02070309020205020404" pitchFamily="49" charset="0"/>
                <a:cs typeface="Courier New" panose="02070309020205020404" pitchFamily="49" charset="0"/>
              </a:rPr>
              <a:t>3</a:t>
            </a:r>
            <a:endParaRPr lang="en-US" sz="1600" dirty="0"/>
          </a:p>
        </p:txBody>
      </p:sp>
      <p:sp>
        <p:nvSpPr>
          <p:cNvPr id="20" name="Rectangle 19">
            <a:extLst>
              <a:ext uri="{FF2B5EF4-FFF2-40B4-BE49-F238E27FC236}">
                <a16:creationId xmlns:a16="http://schemas.microsoft.com/office/drawing/2014/main" id="{937CB8AA-6FD0-442B-8BF3-22125F2234BB}"/>
              </a:ext>
            </a:extLst>
          </p:cNvPr>
          <p:cNvSpPr/>
          <p:nvPr/>
        </p:nvSpPr>
        <p:spPr>
          <a:xfrm>
            <a:off x="413286" y="5453644"/>
            <a:ext cx="3337303" cy="584775"/>
          </a:xfrm>
          <a:prstGeom prst="rect">
            <a:avLst/>
          </a:prstGeom>
        </p:spPr>
        <p:txBody>
          <a:bodyPr wrap="square">
            <a:spAutoFit/>
          </a:bodyPr>
          <a:lstStyle/>
          <a:p>
            <a:r>
              <a:rPr lang="en-US" altLang="en-US" sz="1600" b="1" dirty="0">
                <a:solidFill>
                  <a:srgbClr val="CC7832"/>
                </a:solidFill>
                <a:latin typeface="Courier New" panose="02070309020205020404" pitchFamily="49" charset="0"/>
                <a:cs typeface="Courier New" panose="02070309020205020404" pitchFamily="49" charset="0"/>
              </a:rPr>
              <a:t>selector:</a:t>
            </a:r>
            <a:endParaRPr lang="en-US" altLang="en-US" sz="1600" dirty="0">
              <a:solidFill>
                <a:srgbClr val="A9B7C6"/>
              </a:solidFill>
              <a:latin typeface="Courier New" panose="02070309020205020404" pitchFamily="49" charset="0"/>
              <a:cs typeface="Courier New" panose="02070309020205020404" pitchFamily="49" charset="0"/>
            </a:endParaRPr>
          </a:p>
          <a:p>
            <a:r>
              <a:rPr lang="en-US" sz="1600" dirty="0">
                <a:solidFill>
                  <a:srgbClr val="A9B7C6"/>
                </a:solidFill>
                <a:latin typeface="Courier New" panose="02070309020205020404" pitchFamily="49" charset="0"/>
                <a:cs typeface="Courier New" panose="02070309020205020404" pitchFamily="49" charset="0"/>
              </a:rPr>
              <a:t>   </a:t>
            </a:r>
            <a:endParaRPr lang="en-US" sz="1600" dirty="0"/>
          </a:p>
        </p:txBody>
      </p:sp>
      <p:cxnSp>
        <p:nvCxnSpPr>
          <p:cNvPr id="21" name="Connector: Elbow 20">
            <a:extLst>
              <a:ext uri="{FF2B5EF4-FFF2-40B4-BE49-F238E27FC236}">
                <a16:creationId xmlns:a16="http://schemas.microsoft.com/office/drawing/2014/main" id="{A65A0984-04EA-4C08-922E-80FAB12936F1}"/>
              </a:ext>
            </a:extLst>
          </p:cNvPr>
          <p:cNvCxnSpPr>
            <a:cxnSpLocks/>
          </p:cNvCxnSpPr>
          <p:nvPr/>
        </p:nvCxnSpPr>
        <p:spPr>
          <a:xfrm rot="16200000" flipH="1">
            <a:off x="-983032" y="4149157"/>
            <a:ext cx="2864453" cy="147100"/>
          </a:xfrm>
          <a:prstGeom prst="bentConnector3">
            <a:avLst>
              <a:gd name="adj1" fmla="val 98770"/>
            </a:avLst>
          </a:prstGeom>
          <a:ln>
            <a:solidFill>
              <a:srgbClr val="A06330"/>
            </a:solidFill>
            <a:prstDash val="dash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85860AF-E923-465F-9A83-7E4F04FF61A4}"/>
              </a:ext>
            </a:extLst>
          </p:cNvPr>
          <p:cNvSpPr/>
          <p:nvPr/>
        </p:nvSpPr>
        <p:spPr>
          <a:xfrm>
            <a:off x="775906" y="5688501"/>
            <a:ext cx="2406428" cy="584775"/>
          </a:xfrm>
          <a:prstGeom prst="rect">
            <a:avLst/>
          </a:prstGeom>
        </p:spPr>
        <p:txBody>
          <a:bodyPr wrap="none">
            <a:spAutoFit/>
          </a:bodyPr>
          <a:lstStyle/>
          <a:p>
            <a:r>
              <a:rPr lang="en-US" altLang="en-US" sz="1600" b="1" dirty="0" err="1">
                <a:solidFill>
                  <a:srgbClr val="CC7832"/>
                </a:solidFill>
                <a:latin typeface="Courier New" panose="02070309020205020404" pitchFamily="49" charset="0"/>
                <a:cs typeface="Courier New" panose="02070309020205020404" pitchFamily="49" charset="0"/>
              </a:rPr>
              <a:t>matchLabels</a:t>
            </a:r>
            <a:r>
              <a:rPr lang="en-US" altLang="en-US" sz="1600" b="1" dirty="0">
                <a:solidFill>
                  <a:srgbClr val="CC7832"/>
                </a:solidFill>
                <a:latin typeface="Courier New" panose="02070309020205020404" pitchFamily="49" charset="0"/>
                <a:cs typeface="Courier New" panose="02070309020205020404" pitchFamily="49" charset="0"/>
              </a:rPr>
              <a:t>:</a:t>
            </a:r>
            <a:endParaRPr lang="en-US" sz="1600" dirty="0">
              <a:solidFill>
                <a:srgbClr val="A9B7C6"/>
              </a:solidFill>
              <a:latin typeface="Courier New" panose="02070309020205020404" pitchFamily="49" charset="0"/>
              <a:cs typeface="Courier New" panose="02070309020205020404" pitchFamily="49" charset="0"/>
            </a:endParaRPr>
          </a:p>
          <a:p>
            <a:r>
              <a:rPr lang="en-US" sz="1600" dirty="0">
                <a:solidFill>
                  <a:srgbClr val="A9B7C6"/>
                </a:solidFill>
                <a:latin typeface="Courier New" panose="02070309020205020404" pitchFamily="49" charset="0"/>
                <a:cs typeface="Courier New" panose="02070309020205020404" pitchFamily="49" charset="0"/>
              </a:rPr>
              <a:t>   </a:t>
            </a:r>
            <a:r>
              <a:rPr lang="en-US" sz="1600" b="1" dirty="0">
                <a:solidFill>
                  <a:srgbClr val="CC7832"/>
                </a:solidFill>
                <a:latin typeface="Courier New" panose="02070309020205020404" pitchFamily="49" charset="0"/>
                <a:cs typeface="Courier New" panose="02070309020205020404" pitchFamily="49" charset="0"/>
              </a:rPr>
              <a:t>type:</a:t>
            </a:r>
            <a:r>
              <a:rPr lang="en-US" sz="1600" dirty="0">
                <a:solidFill>
                  <a:srgbClr val="A9B7C6"/>
                </a:solidFill>
                <a:latin typeface="Courier New" panose="02070309020205020404" pitchFamily="49" charset="0"/>
                <a:cs typeface="Courier New" panose="02070309020205020404" pitchFamily="49" charset="0"/>
              </a:rPr>
              <a:t> front-end</a:t>
            </a:r>
            <a:endParaRPr lang="en-US" sz="1600" dirty="0"/>
          </a:p>
        </p:txBody>
      </p:sp>
      <p:sp>
        <p:nvSpPr>
          <p:cNvPr id="30" name="Content Placeholder 3">
            <a:extLst>
              <a:ext uri="{FF2B5EF4-FFF2-40B4-BE49-F238E27FC236}">
                <a16:creationId xmlns:a16="http://schemas.microsoft.com/office/drawing/2014/main" id="{EEE6DFB4-DECD-4958-95FC-BFF48521FE55}"/>
              </a:ext>
            </a:extLst>
          </p:cNvPr>
          <p:cNvSpPr txBox="1">
            <a:spLocks/>
          </p:cNvSpPr>
          <p:nvPr/>
        </p:nvSpPr>
        <p:spPr>
          <a:xfrm>
            <a:off x="6503788" y="4281053"/>
            <a:ext cx="5489499" cy="244682"/>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050" dirty="0" err="1">
                <a:solidFill>
                  <a:schemeClr val="bg1">
                    <a:lumMod val="85000"/>
                  </a:schemeClr>
                </a:solidFill>
                <a:latin typeface="Consolas" panose="020B0609020204030204" pitchFamily="49" charset="0"/>
              </a:rPr>
              <a:t>replicaset</a:t>
            </a:r>
            <a:r>
              <a:rPr lang="en-US" sz="1050" dirty="0">
                <a:solidFill>
                  <a:schemeClr val="bg1">
                    <a:lumMod val="85000"/>
                  </a:schemeClr>
                </a:solidFill>
                <a:latin typeface="Consolas" panose="020B0609020204030204" pitchFamily="49" charset="0"/>
              </a:rPr>
              <a:t> "</a:t>
            </a:r>
            <a:r>
              <a:rPr lang="en-US" sz="1050" dirty="0" err="1">
                <a:solidFill>
                  <a:schemeClr val="bg1">
                    <a:lumMod val="85000"/>
                  </a:schemeClr>
                </a:solidFill>
                <a:latin typeface="Consolas" panose="020B0609020204030204" pitchFamily="49" charset="0"/>
              </a:rPr>
              <a:t>myapp-replicaset</a:t>
            </a:r>
            <a:r>
              <a:rPr lang="en-US" sz="1050" dirty="0">
                <a:solidFill>
                  <a:schemeClr val="bg1">
                    <a:lumMod val="85000"/>
                  </a:schemeClr>
                </a:solidFill>
                <a:latin typeface="Consolas" panose="020B0609020204030204" pitchFamily="49" charset="0"/>
              </a:rPr>
              <a:t>" created</a:t>
            </a:r>
          </a:p>
        </p:txBody>
      </p:sp>
      <p:sp>
        <p:nvSpPr>
          <p:cNvPr id="31" name="Content Placeholder 3">
            <a:extLst>
              <a:ext uri="{FF2B5EF4-FFF2-40B4-BE49-F238E27FC236}">
                <a16:creationId xmlns:a16="http://schemas.microsoft.com/office/drawing/2014/main" id="{64203F78-84D3-42CD-88A7-7B1B9B086757}"/>
              </a:ext>
            </a:extLst>
          </p:cNvPr>
          <p:cNvSpPr txBox="1">
            <a:spLocks/>
          </p:cNvSpPr>
          <p:nvPr/>
        </p:nvSpPr>
        <p:spPr>
          <a:xfrm>
            <a:off x="6505975" y="4568396"/>
            <a:ext cx="5487266"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get </a:t>
            </a:r>
            <a:r>
              <a:rPr lang="en-US" sz="1400" dirty="0" err="1">
                <a:solidFill>
                  <a:schemeClr val="bg1">
                    <a:lumMod val="85000"/>
                  </a:schemeClr>
                </a:solidFill>
                <a:latin typeface="Consolas" panose="020B0609020204030204" pitchFamily="49" charset="0"/>
              </a:rPr>
              <a:t>replicaset</a:t>
            </a:r>
            <a:endParaRPr lang="en-US" sz="1400" dirty="0">
              <a:solidFill>
                <a:schemeClr val="bg1">
                  <a:lumMod val="85000"/>
                </a:schemeClr>
              </a:solidFill>
              <a:latin typeface="Consolas" panose="020B0609020204030204" pitchFamily="49" charset="0"/>
            </a:endParaRPr>
          </a:p>
        </p:txBody>
      </p:sp>
      <p:sp>
        <p:nvSpPr>
          <p:cNvPr id="32" name="Content Placeholder 3">
            <a:extLst>
              <a:ext uri="{FF2B5EF4-FFF2-40B4-BE49-F238E27FC236}">
                <a16:creationId xmlns:a16="http://schemas.microsoft.com/office/drawing/2014/main" id="{A94131E4-3000-4DFF-B46A-8AA45694CD5B}"/>
              </a:ext>
            </a:extLst>
          </p:cNvPr>
          <p:cNvSpPr txBox="1">
            <a:spLocks/>
          </p:cNvSpPr>
          <p:nvPr/>
        </p:nvSpPr>
        <p:spPr>
          <a:xfrm>
            <a:off x="6503742" y="4850336"/>
            <a:ext cx="5489545" cy="401905"/>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a:spcBef>
                <a:spcPts val="0"/>
              </a:spcBef>
            </a:pPr>
            <a:r>
              <a:rPr lang="en-US" sz="1000" dirty="0">
                <a:solidFill>
                  <a:schemeClr val="bg1">
                    <a:lumMod val="85000"/>
                  </a:schemeClr>
                </a:solidFill>
                <a:latin typeface="Consolas" panose="020B0609020204030204" pitchFamily="49" charset="0"/>
              </a:rPr>
              <a:t>NAME       	    DESIRED   CURRENT    READY       AGE</a:t>
            </a:r>
          </a:p>
          <a:p>
            <a:pPr>
              <a:spcBef>
                <a:spcPts val="0"/>
              </a:spcBef>
            </a:pPr>
            <a:r>
              <a:rPr lang="en-US" sz="1000" dirty="0" err="1">
                <a:solidFill>
                  <a:schemeClr val="bg1">
                    <a:lumMod val="85000"/>
                  </a:schemeClr>
                </a:solidFill>
                <a:latin typeface="Consolas" panose="020B0609020204030204" pitchFamily="49" charset="0"/>
              </a:rPr>
              <a:t>myapp-replicaset</a:t>
            </a:r>
            <a:r>
              <a:rPr lang="en-US" sz="1000" dirty="0">
                <a:solidFill>
                  <a:schemeClr val="bg1">
                    <a:lumMod val="85000"/>
                  </a:schemeClr>
                </a:solidFill>
                <a:latin typeface="Consolas" panose="020B0609020204030204" pitchFamily="49" charset="0"/>
              </a:rPr>
              <a:t>   3         3         3         19s</a:t>
            </a:r>
          </a:p>
        </p:txBody>
      </p:sp>
      <p:sp>
        <p:nvSpPr>
          <p:cNvPr id="34" name="Content Placeholder 3">
            <a:extLst>
              <a:ext uri="{FF2B5EF4-FFF2-40B4-BE49-F238E27FC236}">
                <a16:creationId xmlns:a16="http://schemas.microsoft.com/office/drawing/2014/main" id="{6DA89230-58A7-465E-9FEE-F4B72A4D368D}"/>
              </a:ext>
            </a:extLst>
          </p:cNvPr>
          <p:cNvSpPr txBox="1">
            <a:spLocks/>
          </p:cNvSpPr>
          <p:nvPr/>
        </p:nvSpPr>
        <p:spPr>
          <a:xfrm>
            <a:off x="6505975" y="5311042"/>
            <a:ext cx="5487220"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get pods</a:t>
            </a:r>
          </a:p>
        </p:txBody>
      </p:sp>
      <p:sp>
        <p:nvSpPr>
          <p:cNvPr id="35" name="Content Placeholder 3">
            <a:extLst>
              <a:ext uri="{FF2B5EF4-FFF2-40B4-BE49-F238E27FC236}">
                <a16:creationId xmlns:a16="http://schemas.microsoft.com/office/drawing/2014/main" id="{688C6451-6BDD-405A-850D-751DDC2B70B9}"/>
              </a:ext>
            </a:extLst>
          </p:cNvPr>
          <p:cNvSpPr txBox="1">
            <a:spLocks/>
          </p:cNvSpPr>
          <p:nvPr/>
        </p:nvSpPr>
        <p:spPr>
          <a:xfrm>
            <a:off x="6503742" y="5592982"/>
            <a:ext cx="5489499" cy="678904"/>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000" dirty="0">
                <a:solidFill>
                  <a:schemeClr val="bg1">
                    <a:lumMod val="85000"/>
                  </a:schemeClr>
                </a:solidFill>
                <a:latin typeface="Consolas" panose="020B0609020204030204" pitchFamily="49" charset="0"/>
              </a:rPr>
              <a:t>NAME                    READY      STATUS    RESTARTS   AGE</a:t>
            </a:r>
          </a:p>
          <a:p>
            <a:pPr>
              <a:spcBef>
                <a:spcPts val="0"/>
              </a:spcBef>
              <a:spcAft>
                <a:spcPts val="0"/>
              </a:spcAft>
            </a:pPr>
            <a:r>
              <a:rPr lang="en-US" sz="1000" dirty="0">
                <a:solidFill>
                  <a:schemeClr val="bg1">
                    <a:lumMod val="85000"/>
                  </a:schemeClr>
                </a:solidFill>
                <a:latin typeface="Consolas" panose="020B0609020204030204" pitchFamily="49" charset="0"/>
              </a:rPr>
              <a:t>myapp-replicaset-9ddl9   1/1       Running   0          45s</a:t>
            </a:r>
          </a:p>
          <a:p>
            <a:pPr>
              <a:spcBef>
                <a:spcPts val="0"/>
              </a:spcBef>
              <a:spcAft>
                <a:spcPts val="0"/>
              </a:spcAft>
            </a:pPr>
            <a:r>
              <a:rPr lang="en-US" sz="1000" dirty="0">
                <a:solidFill>
                  <a:schemeClr val="bg1">
                    <a:lumMod val="85000"/>
                  </a:schemeClr>
                </a:solidFill>
                <a:latin typeface="Consolas" panose="020B0609020204030204" pitchFamily="49" charset="0"/>
              </a:rPr>
              <a:t>myapp-replicaset-9jtpx   1/1       Running   0          45s</a:t>
            </a:r>
          </a:p>
          <a:p>
            <a:pPr>
              <a:spcBef>
                <a:spcPts val="0"/>
              </a:spcBef>
              <a:spcAft>
                <a:spcPts val="0"/>
              </a:spcAft>
            </a:pPr>
            <a:r>
              <a:rPr lang="en-US" sz="1000" dirty="0">
                <a:solidFill>
                  <a:schemeClr val="bg1">
                    <a:lumMod val="85000"/>
                  </a:schemeClr>
                </a:solidFill>
                <a:latin typeface="Consolas" panose="020B0609020204030204" pitchFamily="49" charset="0"/>
              </a:rPr>
              <a:t>myapp-replicaset-hq84m   1/1       Running   0          45s</a:t>
            </a:r>
          </a:p>
        </p:txBody>
      </p:sp>
      <p:sp>
        <p:nvSpPr>
          <p:cNvPr id="36" name="Content Placeholder 3">
            <a:extLst>
              <a:ext uri="{FF2B5EF4-FFF2-40B4-BE49-F238E27FC236}">
                <a16:creationId xmlns:a16="http://schemas.microsoft.com/office/drawing/2014/main" id="{363DCDD9-CD21-4B01-82BC-3A3001B75E41}"/>
              </a:ext>
            </a:extLst>
          </p:cNvPr>
          <p:cNvSpPr txBox="1">
            <a:spLocks/>
          </p:cNvSpPr>
          <p:nvPr/>
        </p:nvSpPr>
        <p:spPr>
          <a:xfrm>
            <a:off x="2447729" y="1119892"/>
            <a:ext cx="6899792" cy="590931"/>
          </a:xfrm>
          <a:prstGeom prst="rect">
            <a:avLst/>
          </a:prstGeom>
          <a:solidFill>
            <a:schemeClr val="tx1">
              <a:lumMod val="95000"/>
              <a:lumOff val="5000"/>
            </a:schemeClr>
          </a:solidFill>
          <a:ln>
            <a:solidFill>
              <a:srgbClr val="C00000"/>
            </a:solidFill>
          </a:ln>
          <a:effectLst>
            <a:glow rad="101600">
              <a:srgbClr val="C00000">
                <a:alpha val="60000"/>
              </a:srgbClr>
            </a:glow>
            <a:outerShdw blurRad="50800" dist="38100" dir="2700000" algn="tl" rotWithShape="0">
              <a:prstClr val="black">
                <a:alpha val="40000"/>
              </a:prstClr>
            </a:outerShdw>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800" dirty="0">
                <a:solidFill>
                  <a:schemeClr val="bg1">
                    <a:lumMod val="85000"/>
                  </a:schemeClr>
                </a:solidFill>
                <a:latin typeface="Consolas" panose="020B0609020204030204" pitchFamily="49" charset="0"/>
              </a:rPr>
              <a:t>error: unable to recognize "</a:t>
            </a:r>
            <a:r>
              <a:rPr lang="en-US" sz="1800" dirty="0" err="1">
                <a:solidFill>
                  <a:schemeClr val="bg1">
                    <a:lumMod val="85000"/>
                  </a:schemeClr>
                </a:solidFill>
                <a:latin typeface="Consolas" panose="020B0609020204030204" pitchFamily="49" charset="0"/>
              </a:rPr>
              <a:t>replicaset-definition.yml</a:t>
            </a:r>
            <a:r>
              <a:rPr lang="en-US" sz="1800" dirty="0">
                <a:solidFill>
                  <a:schemeClr val="bg1">
                    <a:lumMod val="85000"/>
                  </a:schemeClr>
                </a:solidFill>
                <a:latin typeface="Consolas" panose="020B0609020204030204" pitchFamily="49" charset="0"/>
              </a:rPr>
              <a:t>": no matches for /, Kind=</a:t>
            </a:r>
            <a:r>
              <a:rPr lang="en-US" sz="1800" dirty="0" err="1">
                <a:solidFill>
                  <a:schemeClr val="bg1">
                    <a:lumMod val="85000"/>
                  </a:schemeClr>
                </a:solidFill>
                <a:latin typeface="Consolas" panose="020B0609020204030204" pitchFamily="49" charset="0"/>
              </a:rPr>
              <a:t>ReplicaSet</a:t>
            </a:r>
            <a:endParaRPr lang="en-US" sz="18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1611727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100"/>
                                  </p:iterate>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p:cTn id="15" dur="500" fill="hold"/>
                                        <p:tgtEl>
                                          <p:spTgt spid="36"/>
                                        </p:tgtEl>
                                        <p:attrNameLst>
                                          <p:attrName>ppt_w</p:attrName>
                                        </p:attrNameLst>
                                      </p:cBhvr>
                                      <p:tavLst>
                                        <p:tav tm="0">
                                          <p:val>
                                            <p:fltVal val="0"/>
                                          </p:val>
                                        </p:tav>
                                        <p:tav tm="100000">
                                          <p:val>
                                            <p:strVal val="#ppt_w"/>
                                          </p:val>
                                        </p:tav>
                                      </p:tavLst>
                                    </p:anim>
                                    <p:anim calcmode="lin" valueType="num">
                                      <p:cBhvr>
                                        <p:cTn id="16" dur="500" fill="hold"/>
                                        <p:tgtEl>
                                          <p:spTgt spid="36"/>
                                        </p:tgtEl>
                                        <p:attrNameLst>
                                          <p:attrName>ppt_h</p:attrName>
                                        </p:attrNameLst>
                                      </p:cBhvr>
                                      <p:tavLst>
                                        <p:tav tm="0">
                                          <p:val>
                                            <p:fltVal val="0"/>
                                          </p:val>
                                        </p:tav>
                                        <p:tav tm="100000">
                                          <p:val>
                                            <p:strVal val="#ppt_h"/>
                                          </p:val>
                                        </p:tav>
                                      </p:tavLst>
                                    </p:anim>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xit" presetSubtype="32" fill="hold" grpId="1" nodeType="clickEffect">
                                  <p:stCondLst>
                                    <p:cond delay="0"/>
                                  </p:stCondLst>
                                  <p:childTnLst>
                                    <p:anim calcmode="lin" valueType="num">
                                      <p:cBhvr>
                                        <p:cTn id="21" dur="500"/>
                                        <p:tgtEl>
                                          <p:spTgt spid="36"/>
                                        </p:tgtEl>
                                        <p:attrNameLst>
                                          <p:attrName>ppt_w</p:attrName>
                                        </p:attrNameLst>
                                      </p:cBhvr>
                                      <p:tavLst>
                                        <p:tav tm="0">
                                          <p:val>
                                            <p:strVal val="ppt_w"/>
                                          </p:val>
                                        </p:tav>
                                        <p:tav tm="100000">
                                          <p:val>
                                            <p:fltVal val="0"/>
                                          </p:val>
                                        </p:tav>
                                      </p:tavLst>
                                    </p:anim>
                                    <p:anim calcmode="lin" valueType="num">
                                      <p:cBhvr>
                                        <p:cTn id="22" dur="500"/>
                                        <p:tgtEl>
                                          <p:spTgt spid="36"/>
                                        </p:tgtEl>
                                        <p:attrNameLst>
                                          <p:attrName>ppt_h</p:attrName>
                                        </p:attrNameLst>
                                      </p:cBhvr>
                                      <p:tavLst>
                                        <p:tav tm="0">
                                          <p:val>
                                            <p:strVal val="ppt_h"/>
                                          </p:val>
                                        </p:tav>
                                        <p:tav tm="100000">
                                          <p:val>
                                            <p:fltVal val="0"/>
                                          </p:val>
                                        </p:tav>
                                      </p:tavLst>
                                    </p:anim>
                                    <p:animEffect transition="out" filter="fade">
                                      <p:cBhvr>
                                        <p:cTn id="23" dur="500"/>
                                        <p:tgtEl>
                                          <p:spTgt spid="36"/>
                                        </p:tgtEl>
                                      </p:cBhvr>
                                    </p:animEffect>
                                    <p:set>
                                      <p:cBhvr>
                                        <p:cTn id="24" dur="1" fill="hold">
                                          <p:stCondLst>
                                            <p:cond delay="499"/>
                                          </p:stCondLst>
                                        </p:cTn>
                                        <p:tgtEl>
                                          <p:spTgt spid="3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100"/>
                                  </p:iterate>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100"/>
                                  </p:iterate>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up)">
                                      <p:cBhvr>
                                        <p:cTn id="37" dur="500"/>
                                        <p:tgtEl>
                                          <p:spTgt spid="29"/>
                                        </p:tgtEl>
                                      </p:cBhvr>
                                    </p:animEffect>
                                  </p:childTnLst>
                                </p:cTn>
                              </p:par>
                            </p:childTnLst>
                          </p:cTn>
                        </p:par>
                        <p:par>
                          <p:cTn id="38" fill="hold">
                            <p:stCondLst>
                              <p:cond delay="500"/>
                            </p:stCondLst>
                            <p:childTnLst>
                              <p:par>
                                <p:cTn id="39" presetID="1" presetClass="entr" presetSubtype="0" fill="hold" grpId="0" nodeType="afterEffect">
                                  <p:stCondLst>
                                    <p:cond delay="0"/>
                                  </p:stCondLst>
                                  <p:iterate type="lt">
                                    <p:tmAbs val="100"/>
                                  </p:iterate>
                                  <p:childTnLst>
                                    <p:set>
                                      <p:cBhvr>
                                        <p:cTn id="40" dur="1" fill="hold">
                                          <p:stCondLst>
                                            <p:cond delay="0"/>
                                          </p:stCondLst>
                                        </p:cTn>
                                        <p:tgtEl>
                                          <p:spTgt spid="24"/>
                                        </p:tgtEl>
                                        <p:attrNameLst>
                                          <p:attrName>style.visibility</p:attrName>
                                        </p:attrNameLst>
                                      </p:cBhvr>
                                      <p:to>
                                        <p:strVal val="visible"/>
                                      </p:to>
                                    </p:set>
                                  </p:childTnLst>
                                </p:cTn>
                              </p:par>
                            </p:childTnLst>
                          </p:cTn>
                        </p:par>
                        <p:par>
                          <p:cTn id="41" fill="hold">
                            <p:stCondLst>
                              <p:cond delay="1301"/>
                            </p:stCondLst>
                            <p:childTnLst>
                              <p:par>
                                <p:cTn id="42" presetID="10" presetClass="entr" presetSubtype="0" fill="hold" grpId="1"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par>
                          <p:cTn id="45" fill="hold">
                            <p:stCondLst>
                              <p:cond delay="1801"/>
                            </p:stCondLst>
                            <p:childTnLst>
                              <p:par>
                                <p:cTn id="46" presetID="10" presetClass="entr" presetSubtype="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0" presetClass="entr" presetSubtype="0" fill="hold" grpId="1"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par>
                          <p:cTn id="61" fill="hold">
                            <p:stCondLst>
                              <p:cond delay="2301"/>
                            </p:stCondLst>
                            <p:childTnLst>
                              <p:par>
                                <p:cTn id="62" presetID="42" presetClass="path" presetSubtype="0" accel="43000" decel="49000" fill="hold" grpId="0" nodeType="afterEffect">
                                  <p:stCondLst>
                                    <p:cond delay="0"/>
                                  </p:stCondLst>
                                  <p:childTnLst>
                                    <p:animMotion origin="layout" path="M -3.54167E-6 1.85185E-6 L -0.47474 0.24514 " pathEditMode="relative" rAng="0" ptsTypes="AA">
                                      <p:cBhvr>
                                        <p:cTn id="63" dur="2000" fill="hold"/>
                                        <p:tgtEl>
                                          <p:spTgt spid="23"/>
                                        </p:tgtEl>
                                        <p:attrNameLst>
                                          <p:attrName>ppt_x</p:attrName>
                                          <p:attrName>ppt_y</p:attrName>
                                        </p:attrNameLst>
                                      </p:cBhvr>
                                      <p:rCtr x="-23737" y="12245"/>
                                    </p:animMotion>
                                  </p:childTnLst>
                                </p:cTn>
                              </p:par>
                            </p:childTnLst>
                          </p:cTn>
                        </p:par>
                        <p:par>
                          <p:cTn id="64" fill="hold">
                            <p:stCondLst>
                              <p:cond delay="4301"/>
                            </p:stCondLst>
                            <p:childTnLst>
                              <p:par>
                                <p:cTn id="65" presetID="10" presetClass="exit" presetSubtype="0" fill="hold" grpId="0" nodeType="afterEffect">
                                  <p:stCondLst>
                                    <p:cond delay="0"/>
                                  </p:stCondLst>
                                  <p:childTnLst>
                                    <p:animEffect transition="out" filter="fade">
                                      <p:cBhvr>
                                        <p:cTn id="66" dur="500"/>
                                        <p:tgtEl>
                                          <p:spTgt spid="25"/>
                                        </p:tgtEl>
                                      </p:cBhvr>
                                    </p:animEffect>
                                    <p:set>
                                      <p:cBhvr>
                                        <p:cTn id="67" dur="1" fill="hold">
                                          <p:stCondLst>
                                            <p:cond delay="499"/>
                                          </p:stCondLst>
                                        </p:cTn>
                                        <p:tgtEl>
                                          <p:spTgt spid="25"/>
                                        </p:tgtEl>
                                        <p:attrNameLst>
                                          <p:attrName>style.visibility</p:attrName>
                                        </p:attrNameLst>
                                      </p:cBhvr>
                                      <p:to>
                                        <p:strVal val="hidden"/>
                                      </p:to>
                                    </p:set>
                                  </p:childTnLst>
                                </p:cTn>
                              </p:par>
                              <p:par>
                                <p:cTn id="68" presetID="10" presetClass="entr" presetSubtype="0" fill="hold" grpId="1"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childTnLst>
                          </p:cTn>
                        </p:par>
                        <p:par>
                          <p:cTn id="71" fill="hold">
                            <p:stCondLst>
                              <p:cond delay="4801"/>
                            </p:stCondLst>
                            <p:childTnLst>
                              <p:par>
                                <p:cTn id="72" presetID="10" presetClass="exit" presetSubtype="0" fill="hold" grpId="0" nodeType="afterEffect">
                                  <p:stCondLst>
                                    <p:cond delay="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childTnLst>
                          </p:cTn>
                        </p:par>
                        <p:par>
                          <p:cTn id="75" fill="hold">
                            <p:stCondLst>
                              <p:cond delay="5301"/>
                            </p:stCondLst>
                            <p:childTnLst>
                              <p:par>
                                <p:cTn id="76" presetID="22" presetClass="entr" presetSubtype="1" fill="hold" nodeType="after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wipe(up)">
                                      <p:cBhvr>
                                        <p:cTn id="78" dur="500"/>
                                        <p:tgtEl>
                                          <p:spTgt spid="33"/>
                                        </p:tgtEl>
                                      </p:cBhvr>
                                    </p:animEffect>
                                  </p:childTnLst>
                                </p:cTn>
                              </p:par>
                            </p:childTnLst>
                          </p:cTn>
                        </p:par>
                        <p:par>
                          <p:cTn id="79" fill="hold">
                            <p:stCondLst>
                              <p:cond delay="5801"/>
                            </p:stCondLst>
                            <p:childTnLst>
                              <p:par>
                                <p:cTn id="80" presetID="1" presetClass="entr" presetSubtype="0" fill="hold" grpId="0" nodeType="afterEffect">
                                  <p:stCondLst>
                                    <p:cond delay="0"/>
                                  </p:stCondLst>
                                  <p:iterate type="lt">
                                    <p:tmAbs val="100"/>
                                  </p:iterate>
                                  <p:childTnLst>
                                    <p:set>
                                      <p:cBhvr>
                                        <p:cTn id="81" dur="1" fill="hold">
                                          <p:stCondLst>
                                            <p:cond delay="0"/>
                                          </p:stCondLst>
                                        </p:cTn>
                                        <p:tgtEl>
                                          <p:spTgt spid="27"/>
                                        </p:tgtEl>
                                        <p:attrNameLst>
                                          <p:attrName>style.visibility</p:attrName>
                                        </p:attrNameLst>
                                      </p:cBhvr>
                                      <p:to>
                                        <p:strVal val="visible"/>
                                      </p:to>
                                    </p:set>
                                  </p:childTnLst>
                                </p:cTn>
                              </p:par>
                            </p:childTnLst>
                          </p:cTn>
                        </p:par>
                        <p:par>
                          <p:cTn id="82" fill="hold">
                            <p:stCondLst>
                              <p:cond delay="6602"/>
                            </p:stCondLst>
                            <p:childTnLst>
                              <p:par>
                                <p:cTn id="83" presetID="1" presetClass="entr" presetSubtype="0" fill="hold" grpId="0" nodeType="afterEffect">
                                  <p:stCondLst>
                                    <p:cond delay="0"/>
                                  </p:stCondLst>
                                  <p:iterate type="lt">
                                    <p:tmAbs val="100"/>
                                  </p:iterate>
                                  <p:childTnLst>
                                    <p:set>
                                      <p:cBhvr>
                                        <p:cTn id="84" dur="1" fill="hold">
                                          <p:stCondLst>
                                            <p:cond delay="0"/>
                                          </p:stCondLst>
                                        </p:cTn>
                                        <p:tgtEl>
                                          <p:spTgt spid="3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1" fill="hold" nodeType="click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wipe(up)">
                                      <p:cBhvr>
                                        <p:cTn id="89" dur="500"/>
                                        <p:tgtEl>
                                          <p:spTgt spid="21"/>
                                        </p:tgtEl>
                                      </p:cBhvr>
                                    </p:animEffect>
                                  </p:childTnLst>
                                </p:cTn>
                              </p:par>
                            </p:childTnLst>
                          </p:cTn>
                        </p:par>
                        <p:par>
                          <p:cTn id="90" fill="hold">
                            <p:stCondLst>
                              <p:cond delay="500"/>
                            </p:stCondLst>
                            <p:childTnLst>
                              <p:par>
                                <p:cTn id="91" presetID="1" presetClass="entr" presetSubtype="0" fill="hold" grpId="0" nodeType="afterEffect">
                                  <p:stCondLst>
                                    <p:cond delay="0"/>
                                  </p:stCondLst>
                                  <p:iterate type="lt">
                                    <p:tmAbs val="100"/>
                                  </p:iterate>
                                  <p:childTnLst>
                                    <p:set>
                                      <p:cBhvr>
                                        <p:cTn id="92" dur="1" fill="hold">
                                          <p:stCondLst>
                                            <p:cond delay="0"/>
                                          </p:stCondLst>
                                        </p:cTn>
                                        <p:tgtEl>
                                          <p:spTgt spid="2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iterate type="lt">
                                    <p:tmAbs val="100"/>
                                  </p:iterate>
                                  <p:childTnLst>
                                    <p:set>
                                      <p:cBhvr>
                                        <p:cTn id="96" dur="1" fill="hold">
                                          <p:stCondLst>
                                            <p:cond delay="0"/>
                                          </p:stCondLst>
                                        </p:cTn>
                                        <p:tgtEl>
                                          <p:spTgt spid="2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iterate type="lt">
                                    <p:tmAbs val="100"/>
                                  </p:iterate>
                                  <p:childTnLst>
                                    <p:set>
                                      <p:cBhvr>
                                        <p:cTn id="100" dur="1" fill="hold">
                                          <p:stCondLst>
                                            <p:cond delay="0"/>
                                          </p:stCondLst>
                                        </p:cTn>
                                        <p:tgtEl>
                                          <p:spTgt spid="13"/>
                                        </p:tgtEl>
                                        <p:attrNameLst>
                                          <p:attrName>style.visibility</p:attrName>
                                        </p:attrNameLst>
                                      </p:cBhvr>
                                      <p:to>
                                        <p:strVal val="visible"/>
                                      </p:to>
                                    </p:set>
                                  </p:childTnLst>
                                </p:cTn>
                              </p:par>
                            </p:childTnLst>
                          </p:cTn>
                        </p:par>
                        <p:par>
                          <p:cTn id="101" fill="hold">
                            <p:stCondLst>
                              <p:cond delay="4001"/>
                            </p:stCondLst>
                            <p:childTnLst>
                              <p:par>
                                <p:cTn id="102" presetID="22" presetClass="entr" presetSubtype="1"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up)">
                                      <p:cBhvr>
                                        <p:cTn id="104" dur="300"/>
                                        <p:tgtEl>
                                          <p:spTgt spid="30"/>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iterate type="lt">
                                    <p:tmAbs val="100"/>
                                  </p:iterate>
                                  <p:childTnLst>
                                    <p:set>
                                      <p:cBhvr>
                                        <p:cTn id="108" dur="1" fill="hold">
                                          <p:stCondLst>
                                            <p:cond delay="0"/>
                                          </p:stCondLst>
                                        </p:cTn>
                                        <p:tgtEl>
                                          <p:spTgt spid="31"/>
                                        </p:tgtEl>
                                        <p:attrNameLst>
                                          <p:attrName>style.visibility</p:attrName>
                                        </p:attrNameLst>
                                      </p:cBhvr>
                                      <p:to>
                                        <p:strVal val="visible"/>
                                      </p:to>
                                    </p:set>
                                  </p:childTnLst>
                                </p:cTn>
                              </p:par>
                            </p:childTnLst>
                          </p:cTn>
                        </p:par>
                        <p:par>
                          <p:cTn id="109" fill="hold">
                            <p:stCondLst>
                              <p:cond delay="2001"/>
                            </p:stCondLst>
                            <p:childTnLst>
                              <p:par>
                                <p:cTn id="110" presetID="22" presetClass="entr" presetSubtype="1" fill="hold" grpId="0" nodeType="after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wipe(up)">
                                      <p:cBhvr>
                                        <p:cTn id="112" dur="300"/>
                                        <p:tgtEl>
                                          <p:spTgt spid="32"/>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iterate type="lt">
                                    <p:tmAbs val="100"/>
                                  </p:iterate>
                                  <p:childTnLst>
                                    <p:set>
                                      <p:cBhvr>
                                        <p:cTn id="116" dur="1" fill="hold">
                                          <p:stCondLst>
                                            <p:cond delay="0"/>
                                          </p:stCondLst>
                                        </p:cTn>
                                        <p:tgtEl>
                                          <p:spTgt spid="34"/>
                                        </p:tgtEl>
                                        <p:attrNameLst>
                                          <p:attrName>style.visibility</p:attrName>
                                        </p:attrNameLst>
                                      </p:cBhvr>
                                      <p:to>
                                        <p:strVal val="visible"/>
                                      </p:to>
                                    </p:set>
                                  </p:childTnLst>
                                </p:cTn>
                              </p:par>
                            </p:childTnLst>
                          </p:cTn>
                        </p:par>
                        <p:par>
                          <p:cTn id="117" fill="hold">
                            <p:stCondLst>
                              <p:cond delay="1401"/>
                            </p:stCondLst>
                            <p:childTnLst>
                              <p:par>
                                <p:cTn id="118" presetID="22" presetClass="entr" presetSubtype="1" fill="hold" grpId="0" nodeType="afterEffect">
                                  <p:stCondLst>
                                    <p:cond delay="0"/>
                                  </p:stCondLst>
                                  <p:childTnLst>
                                    <p:set>
                                      <p:cBhvr>
                                        <p:cTn id="119" dur="1" fill="hold">
                                          <p:stCondLst>
                                            <p:cond delay="0"/>
                                          </p:stCondLst>
                                        </p:cTn>
                                        <p:tgtEl>
                                          <p:spTgt spid="35"/>
                                        </p:tgtEl>
                                        <p:attrNameLst>
                                          <p:attrName>style.visibility</p:attrName>
                                        </p:attrNameLst>
                                      </p:cBhvr>
                                      <p:to>
                                        <p:strVal val="visible"/>
                                      </p:to>
                                    </p:set>
                                    <p:animEffect transition="in" filter="wipe(up)">
                                      <p:cBhvr>
                                        <p:cTn id="120" dur="3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10" grpId="0"/>
      <p:bldP spid="13" grpId="0" animBg="1"/>
      <p:bldP spid="16" grpId="0" animBg="1"/>
      <p:bldP spid="17" grpId="0" animBg="1"/>
      <p:bldP spid="18" grpId="0"/>
      <p:bldP spid="19" grpId="0"/>
      <p:bldP spid="24" grpId="0"/>
      <p:bldP spid="25" grpId="0" animBg="1"/>
      <p:bldP spid="25" grpId="1" animBg="1"/>
      <p:bldP spid="23" grpId="0"/>
      <p:bldP spid="23" grpId="1"/>
      <p:bldP spid="26" grpId="0" animBg="1"/>
      <p:bldP spid="26" grpId="1" animBg="1"/>
      <p:bldP spid="27" grpId="0"/>
      <p:bldP spid="37" grpId="0"/>
      <p:bldP spid="20" grpId="0"/>
      <p:bldP spid="28" grpId="0"/>
      <p:bldP spid="30" grpId="0" animBg="1"/>
      <p:bldP spid="31" grpId="0" animBg="1"/>
      <p:bldP spid="32" grpId="0" animBg="1"/>
      <p:bldP spid="34" grpId="0" animBg="1"/>
      <p:bldP spid="35" grpId="0" animBg="1"/>
      <p:bldP spid="36" grpId="0" animBg="1"/>
      <p:bldP spid="36"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Group 157">
            <a:extLst>
              <a:ext uri="{FF2B5EF4-FFF2-40B4-BE49-F238E27FC236}">
                <a16:creationId xmlns:a16="http://schemas.microsoft.com/office/drawing/2014/main" id="{A7BB3E0F-9B0E-4C01-8A93-A676483FAB50}"/>
              </a:ext>
            </a:extLst>
          </p:cNvPr>
          <p:cNvGrpSpPr/>
          <p:nvPr/>
        </p:nvGrpSpPr>
        <p:grpSpPr>
          <a:xfrm>
            <a:off x="7665228" y="3645004"/>
            <a:ext cx="987924" cy="717342"/>
            <a:chOff x="5155156" y="2064564"/>
            <a:chExt cx="987924" cy="717342"/>
          </a:xfrm>
        </p:grpSpPr>
        <p:sp>
          <p:nvSpPr>
            <p:cNvPr id="159" name="Rectangle 158">
              <a:extLst>
                <a:ext uri="{FF2B5EF4-FFF2-40B4-BE49-F238E27FC236}">
                  <a16:creationId xmlns:a16="http://schemas.microsoft.com/office/drawing/2014/main" id="{55821A22-2FFA-447D-923D-626F76C73929}"/>
                </a:ext>
              </a:extLst>
            </p:cNvPr>
            <p:cNvSpPr/>
            <p:nvPr/>
          </p:nvSpPr>
          <p:spPr>
            <a:xfrm>
              <a:off x="5155156" y="2064564"/>
              <a:ext cx="987924"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160" name="Group 159">
              <a:extLst>
                <a:ext uri="{FF2B5EF4-FFF2-40B4-BE49-F238E27FC236}">
                  <a16:creationId xmlns:a16="http://schemas.microsoft.com/office/drawing/2014/main" id="{9FA0CC42-C5F7-4F19-9163-5582EA740D3F}"/>
                </a:ext>
              </a:extLst>
            </p:cNvPr>
            <p:cNvGrpSpPr/>
            <p:nvPr/>
          </p:nvGrpSpPr>
          <p:grpSpPr>
            <a:xfrm>
              <a:off x="5463389" y="2113798"/>
              <a:ext cx="400671" cy="379358"/>
              <a:chOff x="6225311" y="2473385"/>
              <a:chExt cx="716280" cy="678180"/>
            </a:xfrm>
          </p:grpSpPr>
          <p:pic>
            <p:nvPicPr>
              <p:cNvPr id="161" name="Picture 160">
                <a:extLst>
                  <a:ext uri="{FF2B5EF4-FFF2-40B4-BE49-F238E27FC236}">
                    <a16:creationId xmlns:a16="http://schemas.microsoft.com/office/drawing/2014/main" id="{227918A6-DFAC-460C-8EBB-F486D22A4779}"/>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62" name="Picture 2" descr="Image result for python logo">
                <a:extLst>
                  <a:ext uri="{FF2B5EF4-FFF2-40B4-BE49-F238E27FC236}">
                    <a16:creationId xmlns:a16="http://schemas.microsoft.com/office/drawing/2014/main" id="{6B6CF051-9DD3-4755-8EA1-571F8EC378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53" name="Group 152">
            <a:extLst>
              <a:ext uri="{FF2B5EF4-FFF2-40B4-BE49-F238E27FC236}">
                <a16:creationId xmlns:a16="http://schemas.microsoft.com/office/drawing/2014/main" id="{67AAF63E-4018-44E3-8FCA-C3A8F20FF8A4}"/>
              </a:ext>
            </a:extLst>
          </p:cNvPr>
          <p:cNvGrpSpPr/>
          <p:nvPr/>
        </p:nvGrpSpPr>
        <p:grpSpPr>
          <a:xfrm>
            <a:off x="2639657" y="3690166"/>
            <a:ext cx="987924" cy="717342"/>
            <a:chOff x="5155156" y="2064564"/>
            <a:chExt cx="987924" cy="717342"/>
          </a:xfrm>
        </p:grpSpPr>
        <p:sp>
          <p:nvSpPr>
            <p:cNvPr id="154" name="Rectangle 153">
              <a:extLst>
                <a:ext uri="{FF2B5EF4-FFF2-40B4-BE49-F238E27FC236}">
                  <a16:creationId xmlns:a16="http://schemas.microsoft.com/office/drawing/2014/main" id="{B2BB8BF9-4529-4D7E-A06A-606B7FFB3B2B}"/>
                </a:ext>
              </a:extLst>
            </p:cNvPr>
            <p:cNvSpPr/>
            <p:nvPr/>
          </p:nvSpPr>
          <p:spPr>
            <a:xfrm>
              <a:off x="5155156" y="2064564"/>
              <a:ext cx="987924"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155" name="Group 154">
              <a:extLst>
                <a:ext uri="{FF2B5EF4-FFF2-40B4-BE49-F238E27FC236}">
                  <a16:creationId xmlns:a16="http://schemas.microsoft.com/office/drawing/2014/main" id="{E102FDFC-F0B9-421D-BB86-678E6332F426}"/>
                </a:ext>
              </a:extLst>
            </p:cNvPr>
            <p:cNvGrpSpPr/>
            <p:nvPr/>
          </p:nvGrpSpPr>
          <p:grpSpPr>
            <a:xfrm>
              <a:off x="5463389" y="2113798"/>
              <a:ext cx="400671" cy="379358"/>
              <a:chOff x="6225311" y="2473385"/>
              <a:chExt cx="716280" cy="678180"/>
            </a:xfrm>
          </p:grpSpPr>
          <p:pic>
            <p:nvPicPr>
              <p:cNvPr id="156" name="Picture 155">
                <a:extLst>
                  <a:ext uri="{FF2B5EF4-FFF2-40B4-BE49-F238E27FC236}">
                    <a16:creationId xmlns:a16="http://schemas.microsoft.com/office/drawing/2014/main" id="{F8EDB65A-4694-4A05-897D-9631B8D4C8A5}"/>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57" name="Picture 2" descr="Image result for python logo">
                <a:extLst>
                  <a:ext uri="{FF2B5EF4-FFF2-40B4-BE49-F238E27FC236}">
                    <a16:creationId xmlns:a16="http://schemas.microsoft.com/office/drawing/2014/main" id="{81521095-1E0B-47E0-8442-0B62462786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51" name="Group 150">
            <a:extLst>
              <a:ext uri="{FF2B5EF4-FFF2-40B4-BE49-F238E27FC236}">
                <a16:creationId xmlns:a16="http://schemas.microsoft.com/office/drawing/2014/main" id="{55A74D16-2EAC-42D0-B396-EECB3FC1120F}"/>
              </a:ext>
            </a:extLst>
          </p:cNvPr>
          <p:cNvGrpSpPr/>
          <p:nvPr/>
        </p:nvGrpSpPr>
        <p:grpSpPr>
          <a:xfrm>
            <a:off x="5155156" y="2064564"/>
            <a:ext cx="987924" cy="717342"/>
            <a:chOff x="5155156" y="2064564"/>
            <a:chExt cx="987924" cy="717342"/>
          </a:xfrm>
        </p:grpSpPr>
        <p:sp>
          <p:nvSpPr>
            <p:cNvPr id="147" name="Rectangle 146">
              <a:extLst>
                <a:ext uri="{FF2B5EF4-FFF2-40B4-BE49-F238E27FC236}">
                  <a16:creationId xmlns:a16="http://schemas.microsoft.com/office/drawing/2014/main" id="{64039ADB-AF88-42D7-8730-F255AD3A8A6B}"/>
                </a:ext>
              </a:extLst>
            </p:cNvPr>
            <p:cNvSpPr/>
            <p:nvPr/>
          </p:nvSpPr>
          <p:spPr>
            <a:xfrm>
              <a:off x="5155156" y="2064564"/>
              <a:ext cx="987924"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148" name="Group 147">
              <a:extLst>
                <a:ext uri="{FF2B5EF4-FFF2-40B4-BE49-F238E27FC236}">
                  <a16:creationId xmlns:a16="http://schemas.microsoft.com/office/drawing/2014/main" id="{F4CF9820-7BA0-4D9F-9C2A-390A132178D8}"/>
                </a:ext>
              </a:extLst>
            </p:cNvPr>
            <p:cNvGrpSpPr/>
            <p:nvPr/>
          </p:nvGrpSpPr>
          <p:grpSpPr>
            <a:xfrm>
              <a:off x="5463389" y="2113798"/>
              <a:ext cx="400671" cy="379358"/>
              <a:chOff x="6225311" y="2473385"/>
              <a:chExt cx="716280" cy="678180"/>
            </a:xfrm>
          </p:grpSpPr>
          <p:pic>
            <p:nvPicPr>
              <p:cNvPr id="149" name="Picture 148">
                <a:extLst>
                  <a:ext uri="{FF2B5EF4-FFF2-40B4-BE49-F238E27FC236}">
                    <a16:creationId xmlns:a16="http://schemas.microsoft.com/office/drawing/2014/main" id="{022D0316-A7F1-497A-AC56-8EFC99BFD879}"/>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50" name="Picture 2" descr="Image result for python logo">
                <a:extLst>
                  <a:ext uri="{FF2B5EF4-FFF2-40B4-BE49-F238E27FC236}">
                    <a16:creationId xmlns:a16="http://schemas.microsoft.com/office/drawing/2014/main" id="{8C19B830-EDEB-4343-A2EF-BBE41C2862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9" name="Group 48">
            <a:extLst>
              <a:ext uri="{FF2B5EF4-FFF2-40B4-BE49-F238E27FC236}">
                <a16:creationId xmlns:a16="http://schemas.microsoft.com/office/drawing/2014/main" id="{13FB047B-3927-4A00-90DB-A98C1E65A4D8}"/>
              </a:ext>
            </a:extLst>
          </p:cNvPr>
          <p:cNvGrpSpPr/>
          <p:nvPr/>
        </p:nvGrpSpPr>
        <p:grpSpPr>
          <a:xfrm>
            <a:off x="4051082" y="2450802"/>
            <a:ext cx="3614146" cy="3715917"/>
            <a:chOff x="3442615" y="1841074"/>
            <a:chExt cx="4879523" cy="5016926"/>
          </a:xfrm>
        </p:grpSpPr>
        <p:cxnSp>
          <p:nvCxnSpPr>
            <p:cNvPr id="25" name="Straight Connector 24">
              <a:extLst>
                <a:ext uri="{FF2B5EF4-FFF2-40B4-BE49-F238E27FC236}">
                  <a16:creationId xmlns:a16="http://schemas.microsoft.com/office/drawing/2014/main" id="{3D4A813E-C05F-458F-AC66-C2CEBE3277EC}"/>
                </a:ext>
              </a:extLst>
            </p:cNvPr>
            <p:cNvCxnSpPr/>
            <p:nvPr/>
          </p:nvCxnSpPr>
          <p:spPr>
            <a:xfrm flipV="1">
              <a:off x="5858155" y="1841074"/>
              <a:ext cx="0" cy="2157536"/>
            </a:xfrm>
            <a:prstGeom prst="line">
              <a:avLst/>
            </a:prstGeom>
            <a:ln>
              <a:solidFill>
                <a:schemeClr val="accent1">
                  <a:lumMod val="20000"/>
                  <a:lumOff val="8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8B965AC-11D0-4F87-9794-04428A289625}"/>
                </a:ext>
              </a:extLst>
            </p:cNvPr>
            <p:cNvCxnSpPr>
              <a:cxnSpLocks/>
            </p:cNvCxnSpPr>
            <p:nvPr/>
          </p:nvCxnSpPr>
          <p:spPr>
            <a:xfrm rot="5400000" flipV="1">
              <a:off x="7243370" y="3177578"/>
              <a:ext cx="0" cy="2157536"/>
            </a:xfrm>
            <a:prstGeom prst="line">
              <a:avLst/>
            </a:prstGeom>
            <a:ln>
              <a:solidFill>
                <a:schemeClr val="accent1">
                  <a:lumMod val="20000"/>
                  <a:lumOff val="8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2F8AB73-AA3D-427D-99EE-949646BD8801}"/>
                </a:ext>
              </a:extLst>
            </p:cNvPr>
            <p:cNvCxnSpPr>
              <a:cxnSpLocks/>
            </p:cNvCxnSpPr>
            <p:nvPr/>
          </p:nvCxnSpPr>
          <p:spPr>
            <a:xfrm rot="5400000" flipV="1">
              <a:off x="4521383" y="3209988"/>
              <a:ext cx="0" cy="2157536"/>
            </a:xfrm>
            <a:prstGeom prst="line">
              <a:avLst/>
            </a:prstGeom>
            <a:ln>
              <a:solidFill>
                <a:schemeClr val="accent1">
                  <a:lumMod val="20000"/>
                  <a:lumOff val="8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9C1995-BA55-4F81-9F23-0CE41ACDC845}"/>
                </a:ext>
              </a:extLst>
            </p:cNvPr>
            <p:cNvCxnSpPr/>
            <p:nvPr/>
          </p:nvCxnSpPr>
          <p:spPr>
            <a:xfrm flipV="1">
              <a:off x="5858155" y="4700464"/>
              <a:ext cx="0" cy="2157536"/>
            </a:xfrm>
            <a:prstGeom prst="line">
              <a:avLst/>
            </a:prstGeom>
            <a:ln>
              <a:solidFill>
                <a:schemeClr val="accent1">
                  <a:lumMod val="20000"/>
                  <a:lumOff val="80000"/>
                </a:schemeClr>
              </a:solidFill>
              <a:prstDash val="dashDot"/>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36F0FAE8-A8C5-49BB-ABA8-2BDAE2E3ED6D}"/>
              </a:ext>
            </a:extLst>
          </p:cNvPr>
          <p:cNvSpPr/>
          <p:nvPr/>
        </p:nvSpPr>
        <p:spPr>
          <a:xfrm>
            <a:off x="3442615" y="4116436"/>
            <a:ext cx="847445" cy="384651"/>
          </a:xfrm>
          <a:prstGeom prst="rect">
            <a:avLst/>
          </a:prstGeom>
          <a:solidFill>
            <a:srgbClr val="FFFF00"/>
          </a:solidFill>
          <a:ln>
            <a:solidFill>
              <a:schemeClr val="bg1"/>
            </a:soli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a:solidFill>
                  <a:schemeClr val="accent1">
                    <a:lumMod val="75000"/>
                  </a:schemeClr>
                </a:solidFill>
              </a:rPr>
              <a:t>tier: front-end</a:t>
            </a:r>
          </a:p>
        </p:txBody>
      </p:sp>
      <p:sp>
        <p:nvSpPr>
          <p:cNvPr id="17" name="Rectangle 16">
            <a:extLst>
              <a:ext uri="{FF2B5EF4-FFF2-40B4-BE49-F238E27FC236}">
                <a16:creationId xmlns:a16="http://schemas.microsoft.com/office/drawing/2014/main" id="{547A302E-C449-412B-949E-EE71771D6EE8}"/>
              </a:ext>
            </a:extLst>
          </p:cNvPr>
          <p:cNvSpPr/>
          <p:nvPr/>
        </p:nvSpPr>
        <p:spPr>
          <a:xfrm>
            <a:off x="5858155" y="2483334"/>
            <a:ext cx="847445" cy="384651"/>
          </a:xfrm>
          <a:prstGeom prst="rect">
            <a:avLst/>
          </a:prstGeom>
          <a:solidFill>
            <a:srgbClr val="FFFF00"/>
          </a:solidFill>
          <a:ln>
            <a:solidFill>
              <a:schemeClr val="bg1"/>
            </a:soli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a:solidFill>
                  <a:schemeClr val="accent1">
                    <a:lumMod val="75000"/>
                  </a:schemeClr>
                </a:solidFill>
              </a:rPr>
              <a:t>tier: front-end</a:t>
            </a:r>
          </a:p>
        </p:txBody>
      </p:sp>
      <p:sp>
        <p:nvSpPr>
          <p:cNvPr id="18" name="Rectangle 17">
            <a:extLst>
              <a:ext uri="{FF2B5EF4-FFF2-40B4-BE49-F238E27FC236}">
                <a16:creationId xmlns:a16="http://schemas.microsoft.com/office/drawing/2014/main" id="{158B3169-3BC7-4C81-B837-CD78DC5926C3}"/>
              </a:ext>
            </a:extLst>
          </p:cNvPr>
          <p:cNvSpPr/>
          <p:nvPr/>
        </p:nvSpPr>
        <p:spPr>
          <a:xfrm>
            <a:off x="8298159" y="4116436"/>
            <a:ext cx="847445" cy="384651"/>
          </a:xfrm>
          <a:prstGeom prst="rect">
            <a:avLst/>
          </a:prstGeom>
          <a:solidFill>
            <a:srgbClr val="FFFF00"/>
          </a:solidFill>
          <a:ln>
            <a:solidFill>
              <a:schemeClr val="bg1"/>
            </a:soli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a:solidFill>
                  <a:schemeClr val="accent1">
                    <a:lumMod val="75000"/>
                  </a:schemeClr>
                </a:solidFill>
              </a:rPr>
              <a:t>tier: front-end</a:t>
            </a:r>
          </a:p>
        </p:txBody>
      </p:sp>
      <p:sp>
        <p:nvSpPr>
          <p:cNvPr id="19" name="Title 18">
            <a:extLst>
              <a:ext uri="{FF2B5EF4-FFF2-40B4-BE49-F238E27FC236}">
                <a16:creationId xmlns:a16="http://schemas.microsoft.com/office/drawing/2014/main" id="{55841794-5DF7-4076-819C-BEBE98F8CBC0}"/>
              </a:ext>
            </a:extLst>
          </p:cNvPr>
          <p:cNvSpPr>
            <a:spLocks noGrp="1"/>
          </p:cNvSpPr>
          <p:nvPr>
            <p:ph type="title"/>
          </p:nvPr>
        </p:nvSpPr>
        <p:spPr/>
        <p:txBody>
          <a:bodyPr/>
          <a:lstStyle/>
          <a:p>
            <a:r>
              <a:rPr lang="en-US" dirty="0"/>
              <a:t>Labels and Selectors</a:t>
            </a:r>
          </a:p>
        </p:txBody>
      </p:sp>
      <p:pic>
        <p:nvPicPr>
          <p:cNvPr id="43" name="Graphic 42" descr="Web cam">
            <a:extLst>
              <a:ext uri="{FF2B5EF4-FFF2-40B4-BE49-F238E27FC236}">
                <a16:creationId xmlns:a16="http://schemas.microsoft.com/office/drawing/2014/main" id="{206F1567-A4B2-49A6-A850-38F6837605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9842" y="3894378"/>
            <a:ext cx="914400" cy="914400"/>
          </a:xfrm>
          <a:prstGeom prst="rect">
            <a:avLst/>
          </a:prstGeom>
        </p:spPr>
      </p:pic>
      <p:grpSp>
        <p:nvGrpSpPr>
          <p:cNvPr id="163" name="Group 162">
            <a:extLst>
              <a:ext uri="{FF2B5EF4-FFF2-40B4-BE49-F238E27FC236}">
                <a16:creationId xmlns:a16="http://schemas.microsoft.com/office/drawing/2014/main" id="{74A10D70-AD95-4DFF-B6D1-043EFDA479D7}"/>
              </a:ext>
            </a:extLst>
          </p:cNvPr>
          <p:cNvGrpSpPr/>
          <p:nvPr/>
        </p:nvGrpSpPr>
        <p:grpSpPr>
          <a:xfrm>
            <a:off x="1752108" y="2150643"/>
            <a:ext cx="987924" cy="717342"/>
            <a:chOff x="5155156" y="2064564"/>
            <a:chExt cx="987924" cy="717342"/>
          </a:xfrm>
        </p:grpSpPr>
        <p:sp>
          <p:nvSpPr>
            <p:cNvPr id="164" name="Rectangle 163">
              <a:extLst>
                <a:ext uri="{FF2B5EF4-FFF2-40B4-BE49-F238E27FC236}">
                  <a16:creationId xmlns:a16="http://schemas.microsoft.com/office/drawing/2014/main" id="{DA164F49-1A9C-4DE4-BBB6-47E77DD769A8}"/>
                </a:ext>
              </a:extLst>
            </p:cNvPr>
            <p:cNvSpPr/>
            <p:nvPr/>
          </p:nvSpPr>
          <p:spPr>
            <a:xfrm>
              <a:off x="5155156" y="2064564"/>
              <a:ext cx="987924"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165" name="Group 164">
              <a:extLst>
                <a:ext uri="{FF2B5EF4-FFF2-40B4-BE49-F238E27FC236}">
                  <a16:creationId xmlns:a16="http://schemas.microsoft.com/office/drawing/2014/main" id="{B6B4508D-8638-4117-9F34-49E53D13D988}"/>
                </a:ext>
              </a:extLst>
            </p:cNvPr>
            <p:cNvGrpSpPr/>
            <p:nvPr/>
          </p:nvGrpSpPr>
          <p:grpSpPr>
            <a:xfrm>
              <a:off x="5463389" y="2113798"/>
              <a:ext cx="400671" cy="379358"/>
              <a:chOff x="6225311" y="2473385"/>
              <a:chExt cx="716280" cy="678180"/>
            </a:xfrm>
          </p:grpSpPr>
          <p:pic>
            <p:nvPicPr>
              <p:cNvPr id="166" name="Picture 165">
                <a:extLst>
                  <a:ext uri="{FF2B5EF4-FFF2-40B4-BE49-F238E27FC236}">
                    <a16:creationId xmlns:a16="http://schemas.microsoft.com/office/drawing/2014/main" id="{DE6AFDF5-5A46-4794-A91D-9D6C5ECF7C51}"/>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67" name="Picture 2" descr="Image result for python logo">
                <a:extLst>
                  <a:ext uri="{FF2B5EF4-FFF2-40B4-BE49-F238E27FC236}">
                    <a16:creationId xmlns:a16="http://schemas.microsoft.com/office/drawing/2014/main" id="{9E41F91D-3660-489D-9D4C-C9973CA529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68" name="Rectangle 167">
            <a:extLst>
              <a:ext uri="{FF2B5EF4-FFF2-40B4-BE49-F238E27FC236}">
                <a16:creationId xmlns:a16="http://schemas.microsoft.com/office/drawing/2014/main" id="{8787342C-0730-4396-A1AD-D3ACED0460C0}"/>
              </a:ext>
            </a:extLst>
          </p:cNvPr>
          <p:cNvSpPr/>
          <p:nvPr/>
        </p:nvSpPr>
        <p:spPr>
          <a:xfrm>
            <a:off x="1744488" y="2121418"/>
            <a:ext cx="1005858" cy="754187"/>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Group 168">
            <a:extLst>
              <a:ext uri="{FF2B5EF4-FFF2-40B4-BE49-F238E27FC236}">
                <a16:creationId xmlns:a16="http://schemas.microsoft.com/office/drawing/2014/main" id="{E2865E74-3E59-4729-BF49-9BF5008CB5DA}"/>
              </a:ext>
            </a:extLst>
          </p:cNvPr>
          <p:cNvGrpSpPr/>
          <p:nvPr/>
        </p:nvGrpSpPr>
        <p:grpSpPr>
          <a:xfrm>
            <a:off x="1668731" y="4632942"/>
            <a:ext cx="987924" cy="717342"/>
            <a:chOff x="5155156" y="2064564"/>
            <a:chExt cx="987924" cy="717342"/>
          </a:xfrm>
        </p:grpSpPr>
        <p:sp>
          <p:nvSpPr>
            <p:cNvPr id="170" name="Rectangle 169">
              <a:extLst>
                <a:ext uri="{FF2B5EF4-FFF2-40B4-BE49-F238E27FC236}">
                  <a16:creationId xmlns:a16="http://schemas.microsoft.com/office/drawing/2014/main" id="{89322D15-BF2A-4675-AD01-9FAFAAF46A9B}"/>
                </a:ext>
              </a:extLst>
            </p:cNvPr>
            <p:cNvSpPr/>
            <p:nvPr/>
          </p:nvSpPr>
          <p:spPr>
            <a:xfrm>
              <a:off x="5155156" y="2064564"/>
              <a:ext cx="987924"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171" name="Group 170">
              <a:extLst>
                <a:ext uri="{FF2B5EF4-FFF2-40B4-BE49-F238E27FC236}">
                  <a16:creationId xmlns:a16="http://schemas.microsoft.com/office/drawing/2014/main" id="{CE489363-5469-4C10-9627-6A71E53E0733}"/>
                </a:ext>
              </a:extLst>
            </p:cNvPr>
            <p:cNvGrpSpPr/>
            <p:nvPr/>
          </p:nvGrpSpPr>
          <p:grpSpPr>
            <a:xfrm>
              <a:off x="5463389" y="2113798"/>
              <a:ext cx="400671" cy="379358"/>
              <a:chOff x="6225311" y="2473385"/>
              <a:chExt cx="716280" cy="678180"/>
            </a:xfrm>
          </p:grpSpPr>
          <p:pic>
            <p:nvPicPr>
              <p:cNvPr id="172" name="Picture 171">
                <a:extLst>
                  <a:ext uri="{FF2B5EF4-FFF2-40B4-BE49-F238E27FC236}">
                    <a16:creationId xmlns:a16="http://schemas.microsoft.com/office/drawing/2014/main" id="{1184E7D4-A919-4036-8CD9-DE4BFABAC9AE}"/>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73" name="Picture 2" descr="Image result for python logo">
                <a:extLst>
                  <a:ext uri="{FF2B5EF4-FFF2-40B4-BE49-F238E27FC236}">
                    <a16:creationId xmlns:a16="http://schemas.microsoft.com/office/drawing/2014/main" id="{BF7E23CC-0058-48D2-BA9B-12A8FB13D6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74" name="Rectangle 173">
            <a:extLst>
              <a:ext uri="{FF2B5EF4-FFF2-40B4-BE49-F238E27FC236}">
                <a16:creationId xmlns:a16="http://schemas.microsoft.com/office/drawing/2014/main" id="{44E60219-1BAF-4D24-A3A2-F67087339CA8}"/>
              </a:ext>
            </a:extLst>
          </p:cNvPr>
          <p:cNvSpPr/>
          <p:nvPr/>
        </p:nvSpPr>
        <p:spPr>
          <a:xfrm>
            <a:off x="1661111" y="4603717"/>
            <a:ext cx="1005858" cy="754187"/>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5" name="Group 174">
            <a:extLst>
              <a:ext uri="{FF2B5EF4-FFF2-40B4-BE49-F238E27FC236}">
                <a16:creationId xmlns:a16="http://schemas.microsoft.com/office/drawing/2014/main" id="{C355BC0E-EF58-456D-8A5C-202330D2FA47}"/>
              </a:ext>
            </a:extLst>
          </p:cNvPr>
          <p:cNvGrpSpPr/>
          <p:nvPr/>
        </p:nvGrpSpPr>
        <p:grpSpPr>
          <a:xfrm>
            <a:off x="3132272" y="4886804"/>
            <a:ext cx="987924" cy="717342"/>
            <a:chOff x="5155156" y="2064564"/>
            <a:chExt cx="987924" cy="717342"/>
          </a:xfrm>
        </p:grpSpPr>
        <p:sp>
          <p:nvSpPr>
            <p:cNvPr id="176" name="Rectangle 175">
              <a:extLst>
                <a:ext uri="{FF2B5EF4-FFF2-40B4-BE49-F238E27FC236}">
                  <a16:creationId xmlns:a16="http://schemas.microsoft.com/office/drawing/2014/main" id="{4613AF98-5DB7-4ADF-8468-16AB1157753B}"/>
                </a:ext>
              </a:extLst>
            </p:cNvPr>
            <p:cNvSpPr/>
            <p:nvPr/>
          </p:nvSpPr>
          <p:spPr>
            <a:xfrm>
              <a:off x="5155156" y="2064564"/>
              <a:ext cx="987924"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177" name="Group 176">
              <a:extLst>
                <a:ext uri="{FF2B5EF4-FFF2-40B4-BE49-F238E27FC236}">
                  <a16:creationId xmlns:a16="http://schemas.microsoft.com/office/drawing/2014/main" id="{0F7AB921-5389-4DDF-9CAE-A868B543F65A}"/>
                </a:ext>
              </a:extLst>
            </p:cNvPr>
            <p:cNvGrpSpPr/>
            <p:nvPr/>
          </p:nvGrpSpPr>
          <p:grpSpPr>
            <a:xfrm>
              <a:off x="5463389" y="2113798"/>
              <a:ext cx="400671" cy="379358"/>
              <a:chOff x="6225311" y="2473385"/>
              <a:chExt cx="716280" cy="678180"/>
            </a:xfrm>
          </p:grpSpPr>
          <p:pic>
            <p:nvPicPr>
              <p:cNvPr id="178" name="Picture 177">
                <a:extLst>
                  <a:ext uri="{FF2B5EF4-FFF2-40B4-BE49-F238E27FC236}">
                    <a16:creationId xmlns:a16="http://schemas.microsoft.com/office/drawing/2014/main" id="{A96B4E31-2D0E-4403-B921-FD58118A416B}"/>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79" name="Picture 2" descr="Image result for python logo">
                <a:extLst>
                  <a:ext uri="{FF2B5EF4-FFF2-40B4-BE49-F238E27FC236}">
                    <a16:creationId xmlns:a16="http://schemas.microsoft.com/office/drawing/2014/main" id="{9C8FDFCB-1D86-4992-8DFE-02D6BA77D3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0" name="Rectangle 179">
            <a:extLst>
              <a:ext uri="{FF2B5EF4-FFF2-40B4-BE49-F238E27FC236}">
                <a16:creationId xmlns:a16="http://schemas.microsoft.com/office/drawing/2014/main" id="{4EE22E01-9AED-4D78-B01E-D96AB56E3B57}"/>
              </a:ext>
            </a:extLst>
          </p:cNvPr>
          <p:cNvSpPr/>
          <p:nvPr/>
        </p:nvSpPr>
        <p:spPr>
          <a:xfrm>
            <a:off x="3124652" y="4857579"/>
            <a:ext cx="1005858" cy="754187"/>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a:extLst>
              <a:ext uri="{FF2B5EF4-FFF2-40B4-BE49-F238E27FC236}">
                <a16:creationId xmlns:a16="http://schemas.microsoft.com/office/drawing/2014/main" id="{D2EA5E3F-5F04-4225-812E-5CDE257E7F57}"/>
              </a:ext>
            </a:extLst>
          </p:cNvPr>
          <p:cNvGrpSpPr/>
          <p:nvPr/>
        </p:nvGrpSpPr>
        <p:grpSpPr>
          <a:xfrm>
            <a:off x="3016965" y="2868180"/>
            <a:ext cx="987924" cy="717342"/>
            <a:chOff x="5155156" y="2064564"/>
            <a:chExt cx="987924" cy="717342"/>
          </a:xfrm>
        </p:grpSpPr>
        <p:sp>
          <p:nvSpPr>
            <p:cNvPr id="182" name="Rectangle 181">
              <a:extLst>
                <a:ext uri="{FF2B5EF4-FFF2-40B4-BE49-F238E27FC236}">
                  <a16:creationId xmlns:a16="http://schemas.microsoft.com/office/drawing/2014/main" id="{C4D9F5CF-39FE-43DA-B317-0BB2432323D0}"/>
                </a:ext>
              </a:extLst>
            </p:cNvPr>
            <p:cNvSpPr/>
            <p:nvPr/>
          </p:nvSpPr>
          <p:spPr>
            <a:xfrm>
              <a:off x="5155156" y="2064564"/>
              <a:ext cx="987924"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183" name="Group 182">
              <a:extLst>
                <a:ext uri="{FF2B5EF4-FFF2-40B4-BE49-F238E27FC236}">
                  <a16:creationId xmlns:a16="http://schemas.microsoft.com/office/drawing/2014/main" id="{3738B027-4805-4499-9F66-C6D61AB65A9A}"/>
                </a:ext>
              </a:extLst>
            </p:cNvPr>
            <p:cNvGrpSpPr/>
            <p:nvPr/>
          </p:nvGrpSpPr>
          <p:grpSpPr>
            <a:xfrm>
              <a:off x="5463389" y="2113798"/>
              <a:ext cx="400671" cy="379358"/>
              <a:chOff x="6225311" y="2473385"/>
              <a:chExt cx="716280" cy="678180"/>
            </a:xfrm>
          </p:grpSpPr>
          <p:pic>
            <p:nvPicPr>
              <p:cNvPr id="184" name="Picture 183">
                <a:extLst>
                  <a:ext uri="{FF2B5EF4-FFF2-40B4-BE49-F238E27FC236}">
                    <a16:creationId xmlns:a16="http://schemas.microsoft.com/office/drawing/2014/main" id="{BD93395C-93F0-43BF-AA61-52F04D16DCB6}"/>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85" name="Picture 2" descr="Image result for python logo">
                <a:extLst>
                  <a:ext uri="{FF2B5EF4-FFF2-40B4-BE49-F238E27FC236}">
                    <a16:creationId xmlns:a16="http://schemas.microsoft.com/office/drawing/2014/main" id="{1442F1E9-5B35-46A8-B9CC-A33166420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6" name="Rectangle 185">
            <a:extLst>
              <a:ext uri="{FF2B5EF4-FFF2-40B4-BE49-F238E27FC236}">
                <a16:creationId xmlns:a16="http://schemas.microsoft.com/office/drawing/2014/main" id="{F7E4B40A-3884-4182-9256-E6A13C09ADB0}"/>
              </a:ext>
            </a:extLst>
          </p:cNvPr>
          <p:cNvSpPr/>
          <p:nvPr/>
        </p:nvSpPr>
        <p:spPr>
          <a:xfrm>
            <a:off x="3009345" y="2838955"/>
            <a:ext cx="1005858" cy="754187"/>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7" name="Group 186">
            <a:extLst>
              <a:ext uri="{FF2B5EF4-FFF2-40B4-BE49-F238E27FC236}">
                <a16:creationId xmlns:a16="http://schemas.microsoft.com/office/drawing/2014/main" id="{34F0840E-0FAB-4B1F-808C-5DA244758561}"/>
              </a:ext>
            </a:extLst>
          </p:cNvPr>
          <p:cNvGrpSpPr/>
          <p:nvPr/>
        </p:nvGrpSpPr>
        <p:grpSpPr>
          <a:xfrm>
            <a:off x="4175335" y="3301434"/>
            <a:ext cx="987924" cy="717342"/>
            <a:chOff x="5155156" y="2064564"/>
            <a:chExt cx="987924" cy="717342"/>
          </a:xfrm>
        </p:grpSpPr>
        <p:sp>
          <p:nvSpPr>
            <p:cNvPr id="188" name="Rectangle 187">
              <a:extLst>
                <a:ext uri="{FF2B5EF4-FFF2-40B4-BE49-F238E27FC236}">
                  <a16:creationId xmlns:a16="http://schemas.microsoft.com/office/drawing/2014/main" id="{776A3325-B9B9-4A13-BE7B-3952EA8A562A}"/>
                </a:ext>
              </a:extLst>
            </p:cNvPr>
            <p:cNvSpPr/>
            <p:nvPr/>
          </p:nvSpPr>
          <p:spPr>
            <a:xfrm>
              <a:off x="5155156" y="2064564"/>
              <a:ext cx="987924"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189" name="Group 188">
              <a:extLst>
                <a:ext uri="{FF2B5EF4-FFF2-40B4-BE49-F238E27FC236}">
                  <a16:creationId xmlns:a16="http://schemas.microsoft.com/office/drawing/2014/main" id="{ABCB8C64-4D8C-4207-90D6-E9C1F37161D7}"/>
                </a:ext>
              </a:extLst>
            </p:cNvPr>
            <p:cNvGrpSpPr/>
            <p:nvPr/>
          </p:nvGrpSpPr>
          <p:grpSpPr>
            <a:xfrm>
              <a:off x="5463389" y="2113798"/>
              <a:ext cx="400671" cy="379358"/>
              <a:chOff x="6225311" y="2473385"/>
              <a:chExt cx="716280" cy="678180"/>
            </a:xfrm>
          </p:grpSpPr>
          <p:pic>
            <p:nvPicPr>
              <p:cNvPr id="190" name="Picture 189">
                <a:extLst>
                  <a:ext uri="{FF2B5EF4-FFF2-40B4-BE49-F238E27FC236}">
                    <a16:creationId xmlns:a16="http://schemas.microsoft.com/office/drawing/2014/main" id="{C18AEA5E-43DF-46B1-A570-450BAC9F95B7}"/>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91" name="Picture 2" descr="Image result for python logo">
                <a:extLst>
                  <a:ext uri="{FF2B5EF4-FFF2-40B4-BE49-F238E27FC236}">
                    <a16:creationId xmlns:a16="http://schemas.microsoft.com/office/drawing/2014/main" id="{091BADD4-BC48-4F2E-B0AE-4982FACCFF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92" name="Rectangle 191">
            <a:extLst>
              <a:ext uri="{FF2B5EF4-FFF2-40B4-BE49-F238E27FC236}">
                <a16:creationId xmlns:a16="http://schemas.microsoft.com/office/drawing/2014/main" id="{D151BB0D-65E9-4862-BB55-E73234F21C23}"/>
              </a:ext>
            </a:extLst>
          </p:cNvPr>
          <p:cNvSpPr/>
          <p:nvPr/>
        </p:nvSpPr>
        <p:spPr>
          <a:xfrm>
            <a:off x="4167715" y="3272209"/>
            <a:ext cx="1005858" cy="754187"/>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6D89AF48-DF1F-4341-8B90-B93B9CED3583}"/>
              </a:ext>
            </a:extLst>
          </p:cNvPr>
          <p:cNvGrpSpPr/>
          <p:nvPr/>
        </p:nvGrpSpPr>
        <p:grpSpPr>
          <a:xfrm>
            <a:off x="4525570" y="4486899"/>
            <a:ext cx="987924" cy="717342"/>
            <a:chOff x="5155156" y="2064564"/>
            <a:chExt cx="987924" cy="717342"/>
          </a:xfrm>
        </p:grpSpPr>
        <p:sp>
          <p:nvSpPr>
            <p:cNvPr id="194" name="Rectangle 193">
              <a:extLst>
                <a:ext uri="{FF2B5EF4-FFF2-40B4-BE49-F238E27FC236}">
                  <a16:creationId xmlns:a16="http://schemas.microsoft.com/office/drawing/2014/main" id="{0B636F23-87C9-4836-A5EC-88456679F43C}"/>
                </a:ext>
              </a:extLst>
            </p:cNvPr>
            <p:cNvSpPr/>
            <p:nvPr/>
          </p:nvSpPr>
          <p:spPr>
            <a:xfrm>
              <a:off x="5155156" y="2064564"/>
              <a:ext cx="987924"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195" name="Group 194">
              <a:extLst>
                <a:ext uri="{FF2B5EF4-FFF2-40B4-BE49-F238E27FC236}">
                  <a16:creationId xmlns:a16="http://schemas.microsoft.com/office/drawing/2014/main" id="{2B51D140-20E0-4786-B6B9-45588C54795D}"/>
                </a:ext>
              </a:extLst>
            </p:cNvPr>
            <p:cNvGrpSpPr/>
            <p:nvPr/>
          </p:nvGrpSpPr>
          <p:grpSpPr>
            <a:xfrm>
              <a:off x="5463389" y="2113798"/>
              <a:ext cx="400671" cy="379358"/>
              <a:chOff x="6225311" y="2473385"/>
              <a:chExt cx="716280" cy="678180"/>
            </a:xfrm>
          </p:grpSpPr>
          <p:pic>
            <p:nvPicPr>
              <p:cNvPr id="196" name="Picture 195">
                <a:extLst>
                  <a:ext uri="{FF2B5EF4-FFF2-40B4-BE49-F238E27FC236}">
                    <a16:creationId xmlns:a16="http://schemas.microsoft.com/office/drawing/2014/main" id="{D0932762-AB3B-40A0-B00C-CD26B8881635}"/>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97" name="Picture 2" descr="Image result for python logo">
                <a:extLst>
                  <a:ext uri="{FF2B5EF4-FFF2-40B4-BE49-F238E27FC236}">
                    <a16:creationId xmlns:a16="http://schemas.microsoft.com/office/drawing/2014/main" id="{52646A7C-DF28-4A2C-8FAC-7D7116D774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98" name="Rectangle 197">
            <a:extLst>
              <a:ext uri="{FF2B5EF4-FFF2-40B4-BE49-F238E27FC236}">
                <a16:creationId xmlns:a16="http://schemas.microsoft.com/office/drawing/2014/main" id="{DA5930C9-3BC2-4EC8-BCD6-E882E1B06B64}"/>
              </a:ext>
            </a:extLst>
          </p:cNvPr>
          <p:cNvSpPr/>
          <p:nvPr/>
        </p:nvSpPr>
        <p:spPr>
          <a:xfrm>
            <a:off x="4517950" y="4457674"/>
            <a:ext cx="1005858" cy="754187"/>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9" name="Group 198">
            <a:extLst>
              <a:ext uri="{FF2B5EF4-FFF2-40B4-BE49-F238E27FC236}">
                <a16:creationId xmlns:a16="http://schemas.microsoft.com/office/drawing/2014/main" id="{7E90D66F-B707-4DB2-8237-EDA2E6A32C7E}"/>
              </a:ext>
            </a:extLst>
          </p:cNvPr>
          <p:cNvGrpSpPr/>
          <p:nvPr/>
        </p:nvGrpSpPr>
        <p:grpSpPr>
          <a:xfrm>
            <a:off x="6089901" y="5002415"/>
            <a:ext cx="987924" cy="717342"/>
            <a:chOff x="5155156" y="2064564"/>
            <a:chExt cx="987924" cy="717342"/>
          </a:xfrm>
        </p:grpSpPr>
        <p:sp>
          <p:nvSpPr>
            <p:cNvPr id="200" name="Rectangle 199">
              <a:extLst>
                <a:ext uri="{FF2B5EF4-FFF2-40B4-BE49-F238E27FC236}">
                  <a16:creationId xmlns:a16="http://schemas.microsoft.com/office/drawing/2014/main" id="{FFDA8D4A-FF73-4ED4-ACD3-69D36F9426CE}"/>
                </a:ext>
              </a:extLst>
            </p:cNvPr>
            <p:cNvSpPr/>
            <p:nvPr/>
          </p:nvSpPr>
          <p:spPr>
            <a:xfrm>
              <a:off x="5155156" y="2064564"/>
              <a:ext cx="987924"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201" name="Group 200">
              <a:extLst>
                <a:ext uri="{FF2B5EF4-FFF2-40B4-BE49-F238E27FC236}">
                  <a16:creationId xmlns:a16="http://schemas.microsoft.com/office/drawing/2014/main" id="{54B3D287-80FD-44CC-A2EC-F66138B7B03F}"/>
                </a:ext>
              </a:extLst>
            </p:cNvPr>
            <p:cNvGrpSpPr/>
            <p:nvPr/>
          </p:nvGrpSpPr>
          <p:grpSpPr>
            <a:xfrm>
              <a:off x="5463389" y="2113798"/>
              <a:ext cx="400671" cy="379358"/>
              <a:chOff x="6225311" y="2473385"/>
              <a:chExt cx="716280" cy="678180"/>
            </a:xfrm>
          </p:grpSpPr>
          <p:pic>
            <p:nvPicPr>
              <p:cNvPr id="202" name="Picture 201">
                <a:extLst>
                  <a:ext uri="{FF2B5EF4-FFF2-40B4-BE49-F238E27FC236}">
                    <a16:creationId xmlns:a16="http://schemas.microsoft.com/office/drawing/2014/main" id="{4A23D687-0A8A-4992-94BD-2E4243B0825E}"/>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03" name="Picture 2" descr="Image result for python logo">
                <a:extLst>
                  <a:ext uri="{FF2B5EF4-FFF2-40B4-BE49-F238E27FC236}">
                    <a16:creationId xmlns:a16="http://schemas.microsoft.com/office/drawing/2014/main" id="{C6DD7F34-4022-437A-8FD5-E518B79236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 name="Rectangle 203">
            <a:extLst>
              <a:ext uri="{FF2B5EF4-FFF2-40B4-BE49-F238E27FC236}">
                <a16:creationId xmlns:a16="http://schemas.microsoft.com/office/drawing/2014/main" id="{3D7D4555-7FCA-4DAA-BE0A-903EEBED036B}"/>
              </a:ext>
            </a:extLst>
          </p:cNvPr>
          <p:cNvSpPr/>
          <p:nvPr/>
        </p:nvSpPr>
        <p:spPr>
          <a:xfrm>
            <a:off x="6082281" y="4973190"/>
            <a:ext cx="1005858" cy="754187"/>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E2E49D7C-DE86-413D-A888-EC9DFCEC5BEC}"/>
              </a:ext>
            </a:extLst>
          </p:cNvPr>
          <p:cNvGrpSpPr/>
          <p:nvPr/>
        </p:nvGrpSpPr>
        <p:grpSpPr>
          <a:xfrm>
            <a:off x="6309598" y="3252679"/>
            <a:ext cx="987924" cy="717342"/>
            <a:chOff x="5155156" y="2064564"/>
            <a:chExt cx="987924" cy="717342"/>
          </a:xfrm>
        </p:grpSpPr>
        <p:sp>
          <p:nvSpPr>
            <p:cNvPr id="206" name="Rectangle 205">
              <a:extLst>
                <a:ext uri="{FF2B5EF4-FFF2-40B4-BE49-F238E27FC236}">
                  <a16:creationId xmlns:a16="http://schemas.microsoft.com/office/drawing/2014/main" id="{17309D28-02CC-4B76-8FE5-7C784A3C4BED}"/>
                </a:ext>
              </a:extLst>
            </p:cNvPr>
            <p:cNvSpPr/>
            <p:nvPr/>
          </p:nvSpPr>
          <p:spPr>
            <a:xfrm>
              <a:off x="5155156" y="2064564"/>
              <a:ext cx="987924"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207" name="Group 206">
              <a:extLst>
                <a:ext uri="{FF2B5EF4-FFF2-40B4-BE49-F238E27FC236}">
                  <a16:creationId xmlns:a16="http://schemas.microsoft.com/office/drawing/2014/main" id="{14EE52CC-5159-4AFC-A001-2195C79AAD48}"/>
                </a:ext>
              </a:extLst>
            </p:cNvPr>
            <p:cNvGrpSpPr/>
            <p:nvPr/>
          </p:nvGrpSpPr>
          <p:grpSpPr>
            <a:xfrm>
              <a:off x="5463389" y="2113798"/>
              <a:ext cx="400671" cy="379358"/>
              <a:chOff x="6225311" y="2473385"/>
              <a:chExt cx="716280" cy="678180"/>
            </a:xfrm>
          </p:grpSpPr>
          <p:pic>
            <p:nvPicPr>
              <p:cNvPr id="208" name="Picture 207">
                <a:extLst>
                  <a:ext uri="{FF2B5EF4-FFF2-40B4-BE49-F238E27FC236}">
                    <a16:creationId xmlns:a16="http://schemas.microsoft.com/office/drawing/2014/main" id="{566C733A-8FA6-46D3-A521-16A803C18855}"/>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09" name="Picture 2" descr="Image result for python logo">
                <a:extLst>
                  <a:ext uri="{FF2B5EF4-FFF2-40B4-BE49-F238E27FC236}">
                    <a16:creationId xmlns:a16="http://schemas.microsoft.com/office/drawing/2014/main" id="{51145AA6-E1BF-4435-954D-71ACEAB696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10" name="Rectangle 209">
            <a:extLst>
              <a:ext uri="{FF2B5EF4-FFF2-40B4-BE49-F238E27FC236}">
                <a16:creationId xmlns:a16="http://schemas.microsoft.com/office/drawing/2014/main" id="{6680834A-416D-4CB0-B369-4BA3497CB583}"/>
              </a:ext>
            </a:extLst>
          </p:cNvPr>
          <p:cNvSpPr/>
          <p:nvPr/>
        </p:nvSpPr>
        <p:spPr>
          <a:xfrm>
            <a:off x="6301978" y="3223454"/>
            <a:ext cx="1005858" cy="754187"/>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1" name="Group 210">
            <a:extLst>
              <a:ext uri="{FF2B5EF4-FFF2-40B4-BE49-F238E27FC236}">
                <a16:creationId xmlns:a16="http://schemas.microsoft.com/office/drawing/2014/main" id="{AF76AF6B-B725-4651-8008-D75AEE08FBD6}"/>
              </a:ext>
            </a:extLst>
          </p:cNvPr>
          <p:cNvGrpSpPr/>
          <p:nvPr/>
        </p:nvGrpSpPr>
        <p:grpSpPr>
          <a:xfrm>
            <a:off x="7472783" y="2370270"/>
            <a:ext cx="987924" cy="717342"/>
            <a:chOff x="5155156" y="2064564"/>
            <a:chExt cx="987924" cy="717342"/>
          </a:xfrm>
        </p:grpSpPr>
        <p:sp>
          <p:nvSpPr>
            <p:cNvPr id="212" name="Rectangle 211">
              <a:extLst>
                <a:ext uri="{FF2B5EF4-FFF2-40B4-BE49-F238E27FC236}">
                  <a16:creationId xmlns:a16="http://schemas.microsoft.com/office/drawing/2014/main" id="{F0AA1291-86E8-4345-B1B7-01490F28EC45}"/>
                </a:ext>
              </a:extLst>
            </p:cNvPr>
            <p:cNvSpPr/>
            <p:nvPr/>
          </p:nvSpPr>
          <p:spPr>
            <a:xfrm>
              <a:off x="5155156" y="2064564"/>
              <a:ext cx="987924"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213" name="Group 212">
              <a:extLst>
                <a:ext uri="{FF2B5EF4-FFF2-40B4-BE49-F238E27FC236}">
                  <a16:creationId xmlns:a16="http://schemas.microsoft.com/office/drawing/2014/main" id="{327418B7-3B7B-46E8-BB0E-BB1B5DC9648D}"/>
                </a:ext>
              </a:extLst>
            </p:cNvPr>
            <p:cNvGrpSpPr/>
            <p:nvPr/>
          </p:nvGrpSpPr>
          <p:grpSpPr>
            <a:xfrm>
              <a:off x="5463389" y="2113798"/>
              <a:ext cx="400671" cy="379358"/>
              <a:chOff x="6225311" y="2473385"/>
              <a:chExt cx="716280" cy="678180"/>
            </a:xfrm>
          </p:grpSpPr>
          <p:pic>
            <p:nvPicPr>
              <p:cNvPr id="214" name="Picture 213">
                <a:extLst>
                  <a:ext uri="{FF2B5EF4-FFF2-40B4-BE49-F238E27FC236}">
                    <a16:creationId xmlns:a16="http://schemas.microsoft.com/office/drawing/2014/main" id="{435BBEA8-2BA5-4F96-9D9A-63FABDD49458}"/>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15" name="Picture 2" descr="Image result for python logo">
                <a:extLst>
                  <a:ext uri="{FF2B5EF4-FFF2-40B4-BE49-F238E27FC236}">
                    <a16:creationId xmlns:a16="http://schemas.microsoft.com/office/drawing/2014/main" id="{361CD1EF-05CF-4DBE-82B5-F70283AC3F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16" name="Rectangle 215">
            <a:extLst>
              <a:ext uri="{FF2B5EF4-FFF2-40B4-BE49-F238E27FC236}">
                <a16:creationId xmlns:a16="http://schemas.microsoft.com/office/drawing/2014/main" id="{1ED20A5D-D45D-4BF3-A651-2545ECF5969F}"/>
              </a:ext>
            </a:extLst>
          </p:cNvPr>
          <p:cNvSpPr/>
          <p:nvPr/>
        </p:nvSpPr>
        <p:spPr>
          <a:xfrm>
            <a:off x="7465163" y="2341045"/>
            <a:ext cx="1005858" cy="754187"/>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7" name="Group 216">
            <a:extLst>
              <a:ext uri="{FF2B5EF4-FFF2-40B4-BE49-F238E27FC236}">
                <a16:creationId xmlns:a16="http://schemas.microsoft.com/office/drawing/2014/main" id="{21195676-4F85-4F58-A70F-A20C9FFDF0D2}"/>
              </a:ext>
            </a:extLst>
          </p:cNvPr>
          <p:cNvGrpSpPr/>
          <p:nvPr/>
        </p:nvGrpSpPr>
        <p:grpSpPr>
          <a:xfrm>
            <a:off x="8794866" y="2124099"/>
            <a:ext cx="987924" cy="717342"/>
            <a:chOff x="5155156" y="2064564"/>
            <a:chExt cx="987924" cy="717342"/>
          </a:xfrm>
        </p:grpSpPr>
        <p:sp>
          <p:nvSpPr>
            <p:cNvPr id="218" name="Rectangle 217">
              <a:extLst>
                <a:ext uri="{FF2B5EF4-FFF2-40B4-BE49-F238E27FC236}">
                  <a16:creationId xmlns:a16="http://schemas.microsoft.com/office/drawing/2014/main" id="{489CDEC6-C159-4323-A22D-67E68DF0CB52}"/>
                </a:ext>
              </a:extLst>
            </p:cNvPr>
            <p:cNvSpPr/>
            <p:nvPr/>
          </p:nvSpPr>
          <p:spPr>
            <a:xfrm>
              <a:off x="5155156" y="2064564"/>
              <a:ext cx="987924"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219" name="Group 218">
              <a:extLst>
                <a:ext uri="{FF2B5EF4-FFF2-40B4-BE49-F238E27FC236}">
                  <a16:creationId xmlns:a16="http://schemas.microsoft.com/office/drawing/2014/main" id="{A19FE6A4-71F4-46C5-86B9-D961F373B03C}"/>
                </a:ext>
              </a:extLst>
            </p:cNvPr>
            <p:cNvGrpSpPr/>
            <p:nvPr/>
          </p:nvGrpSpPr>
          <p:grpSpPr>
            <a:xfrm>
              <a:off x="5463389" y="2113798"/>
              <a:ext cx="400671" cy="379358"/>
              <a:chOff x="6225311" y="2473385"/>
              <a:chExt cx="716280" cy="678180"/>
            </a:xfrm>
          </p:grpSpPr>
          <p:pic>
            <p:nvPicPr>
              <p:cNvPr id="220" name="Picture 219">
                <a:extLst>
                  <a:ext uri="{FF2B5EF4-FFF2-40B4-BE49-F238E27FC236}">
                    <a16:creationId xmlns:a16="http://schemas.microsoft.com/office/drawing/2014/main" id="{EC5CB1FC-9557-4C7F-B9A6-952C2277BB2D}"/>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21" name="Picture 2" descr="Image result for python logo">
                <a:extLst>
                  <a:ext uri="{FF2B5EF4-FFF2-40B4-BE49-F238E27FC236}">
                    <a16:creationId xmlns:a16="http://schemas.microsoft.com/office/drawing/2014/main" id="{CCE5FD66-FA31-4B4F-A1ED-CF0421560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22" name="Rectangle 221">
            <a:extLst>
              <a:ext uri="{FF2B5EF4-FFF2-40B4-BE49-F238E27FC236}">
                <a16:creationId xmlns:a16="http://schemas.microsoft.com/office/drawing/2014/main" id="{C843E85D-4E5C-45AD-9391-40680D0D2A2D}"/>
              </a:ext>
            </a:extLst>
          </p:cNvPr>
          <p:cNvSpPr/>
          <p:nvPr/>
        </p:nvSpPr>
        <p:spPr>
          <a:xfrm>
            <a:off x="8787246" y="2094874"/>
            <a:ext cx="1005858" cy="754187"/>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3" name="Group 222">
            <a:extLst>
              <a:ext uri="{FF2B5EF4-FFF2-40B4-BE49-F238E27FC236}">
                <a16:creationId xmlns:a16="http://schemas.microsoft.com/office/drawing/2014/main" id="{E84EDD85-136B-49F1-B9EE-2872962D19D7}"/>
              </a:ext>
            </a:extLst>
          </p:cNvPr>
          <p:cNvGrpSpPr/>
          <p:nvPr/>
        </p:nvGrpSpPr>
        <p:grpSpPr>
          <a:xfrm>
            <a:off x="9145919" y="3264614"/>
            <a:ext cx="987924" cy="717342"/>
            <a:chOff x="5155156" y="2064564"/>
            <a:chExt cx="987924" cy="717342"/>
          </a:xfrm>
        </p:grpSpPr>
        <p:sp>
          <p:nvSpPr>
            <p:cNvPr id="224" name="Rectangle 223">
              <a:extLst>
                <a:ext uri="{FF2B5EF4-FFF2-40B4-BE49-F238E27FC236}">
                  <a16:creationId xmlns:a16="http://schemas.microsoft.com/office/drawing/2014/main" id="{1D249643-C82D-4348-AEE9-AB3F19301004}"/>
                </a:ext>
              </a:extLst>
            </p:cNvPr>
            <p:cNvSpPr/>
            <p:nvPr/>
          </p:nvSpPr>
          <p:spPr>
            <a:xfrm>
              <a:off x="5155156" y="2064564"/>
              <a:ext cx="987924"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225" name="Group 224">
              <a:extLst>
                <a:ext uri="{FF2B5EF4-FFF2-40B4-BE49-F238E27FC236}">
                  <a16:creationId xmlns:a16="http://schemas.microsoft.com/office/drawing/2014/main" id="{36B0911E-F056-4D6F-8A51-E116F8F807A5}"/>
                </a:ext>
              </a:extLst>
            </p:cNvPr>
            <p:cNvGrpSpPr/>
            <p:nvPr/>
          </p:nvGrpSpPr>
          <p:grpSpPr>
            <a:xfrm>
              <a:off x="5463389" y="2113798"/>
              <a:ext cx="400671" cy="379358"/>
              <a:chOff x="6225311" y="2473385"/>
              <a:chExt cx="716280" cy="678180"/>
            </a:xfrm>
          </p:grpSpPr>
          <p:pic>
            <p:nvPicPr>
              <p:cNvPr id="226" name="Picture 225">
                <a:extLst>
                  <a:ext uri="{FF2B5EF4-FFF2-40B4-BE49-F238E27FC236}">
                    <a16:creationId xmlns:a16="http://schemas.microsoft.com/office/drawing/2014/main" id="{65ACE2A1-C5E0-48CA-A36E-91D8AD86AE5F}"/>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27" name="Picture 2" descr="Image result for python logo">
                <a:extLst>
                  <a:ext uri="{FF2B5EF4-FFF2-40B4-BE49-F238E27FC236}">
                    <a16:creationId xmlns:a16="http://schemas.microsoft.com/office/drawing/2014/main" id="{05A169E2-0B5F-4282-851D-553133601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28" name="Rectangle 227">
            <a:extLst>
              <a:ext uri="{FF2B5EF4-FFF2-40B4-BE49-F238E27FC236}">
                <a16:creationId xmlns:a16="http://schemas.microsoft.com/office/drawing/2014/main" id="{F6AE6AC6-84C3-4FF5-9696-E515DE145410}"/>
              </a:ext>
            </a:extLst>
          </p:cNvPr>
          <p:cNvSpPr/>
          <p:nvPr/>
        </p:nvSpPr>
        <p:spPr>
          <a:xfrm>
            <a:off x="9138299" y="3235389"/>
            <a:ext cx="1005858" cy="754187"/>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9" name="Group 228">
            <a:extLst>
              <a:ext uri="{FF2B5EF4-FFF2-40B4-BE49-F238E27FC236}">
                <a16:creationId xmlns:a16="http://schemas.microsoft.com/office/drawing/2014/main" id="{02A93697-D17D-4292-9086-CCDCA0345E7D}"/>
              </a:ext>
            </a:extLst>
          </p:cNvPr>
          <p:cNvGrpSpPr/>
          <p:nvPr/>
        </p:nvGrpSpPr>
        <p:grpSpPr>
          <a:xfrm>
            <a:off x="9153224" y="4513094"/>
            <a:ext cx="987924" cy="717342"/>
            <a:chOff x="5155156" y="2064564"/>
            <a:chExt cx="987924" cy="717342"/>
          </a:xfrm>
        </p:grpSpPr>
        <p:sp>
          <p:nvSpPr>
            <p:cNvPr id="230" name="Rectangle 229">
              <a:extLst>
                <a:ext uri="{FF2B5EF4-FFF2-40B4-BE49-F238E27FC236}">
                  <a16:creationId xmlns:a16="http://schemas.microsoft.com/office/drawing/2014/main" id="{7268A3F9-16BA-4164-99D6-91E150800E70}"/>
                </a:ext>
              </a:extLst>
            </p:cNvPr>
            <p:cNvSpPr/>
            <p:nvPr/>
          </p:nvSpPr>
          <p:spPr>
            <a:xfrm>
              <a:off x="5155156" y="2064564"/>
              <a:ext cx="987924"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231" name="Group 230">
              <a:extLst>
                <a:ext uri="{FF2B5EF4-FFF2-40B4-BE49-F238E27FC236}">
                  <a16:creationId xmlns:a16="http://schemas.microsoft.com/office/drawing/2014/main" id="{874C0254-C3ED-4741-89C6-543FFBD20503}"/>
                </a:ext>
              </a:extLst>
            </p:cNvPr>
            <p:cNvGrpSpPr/>
            <p:nvPr/>
          </p:nvGrpSpPr>
          <p:grpSpPr>
            <a:xfrm>
              <a:off x="5463389" y="2113798"/>
              <a:ext cx="400671" cy="379358"/>
              <a:chOff x="6225311" y="2473385"/>
              <a:chExt cx="716280" cy="678180"/>
            </a:xfrm>
          </p:grpSpPr>
          <p:pic>
            <p:nvPicPr>
              <p:cNvPr id="232" name="Picture 231">
                <a:extLst>
                  <a:ext uri="{FF2B5EF4-FFF2-40B4-BE49-F238E27FC236}">
                    <a16:creationId xmlns:a16="http://schemas.microsoft.com/office/drawing/2014/main" id="{4CBFE691-8ADC-4137-8557-B35FBA706AF3}"/>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33" name="Picture 2" descr="Image result for python logo">
                <a:extLst>
                  <a:ext uri="{FF2B5EF4-FFF2-40B4-BE49-F238E27FC236}">
                    <a16:creationId xmlns:a16="http://schemas.microsoft.com/office/drawing/2014/main" id="{6E317668-52FD-4FED-8533-3C6AC82AEB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34" name="Rectangle 233">
            <a:extLst>
              <a:ext uri="{FF2B5EF4-FFF2-40B4-BE49-F238E27FC236}">
                <a16:creationId xmlns:a16="http://schemas.microsoft.com/office/drawing/2014/main" id="{0896DCBB-5407-469B-AD0F-361B7B096CBD}"/>
              </a:ext>
            </a:extLst>
          </p:cNvPr>
          <p:cNvSpPr/>
          <p:nvPr/>
        </p:nvSpPr>
        <p:spPr>
          <a:xfrm>
            <a:off x="9145604" y="4483869"/>
            <a:ext cx="1005858" cy="754187"/>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5" name="Group 234">
            <a:extLst>
              <a:ext uri="{FF2B5EF4-FFF2-40B4-BE49-F238E27FC236}">
                <a16:creationId xmlns:a16="http://schemas.microsoft.com/office/drawing/2014/main" id="{F96DAD9F-ABC1-4151-9612-986DB4333F45}"/>
              </a:ext>
            </a:extLst>
          </p:cNvPr>
          <p:cNvGrpSpPr/>
          <p:nvPr/>
        </p:nvGrpSpPr>
        <p:grpSpPr>
          <a:xfrm>
            <a:off x="7611194" y="4749347"/>
            <a:ext cx="987924" cy="717342"/>
            <a:chOff x="5155156" y="2064564"/>
            <a:chExt cx="987924" cy="717342"/>
          </a:xfrm>
        </p:grpSpPr>
        <p:sp>
          <p:nvSpPr>
            <p:cNvPr id="236" name="Rectangle 235">
              <a:extLst>
                <a:ext uri="{FF2B5EF4-FFF2-40B4-BE49-F238E27FC236}">
                  <a16:creationId xmlns:a16="http://schemas.microsoft.com/office/drawing/2014/main" id="{7E95C566-10AE-491E-8F82-0BD487A0C91A}"/>
                </a:ext>
              </a:extLst>
            </p:cNvPr>
            <p:cNvSpPr/>
            <p:nvPr/>
          </p:nvSpPr>
          <p:spPr>
            <a:xfrm>
              <a:off x="5155156" y="2064564"/>
              <a:ext cx="987924"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237" name="Group 236">
              <a:extLst>
                <a:ext uri="{FF2B5EF4-FFF2-40B4-BE49-F238E27FC236}">
                  <a16:creationId xmlns:a16="http://schemas.microsoft.com/office/drawing/2014/main" id="{B9E9EE48-B880-491C-A571-36FFEAB50C43}"/>
                </a:ext>
              </a:extLst>
            </p:cNvPr>
            <p:cNvGrpSpPr/>
            <p:nvPr/>
          </p:nvGrpSpPr>
          <p:grpSpPr>
            <a:xfrm>
              <a:off x="5463389" y="2113798"/>
              <a:ext cx="400671" cy="379358"/>
              <a:chOff x="6225311" y="2473385"/>
              <a:chExt cx="716280" cy="678180"/>
            </a:xfrm>
          </p:grpSpPr>
          <p:pic>
            <p:nvPicPr>
              <p:cNvPr id="238" name="Picture 237">
                <a:extLst>
                  <a:ext uri="{FF2B5EF4-FFF2-40B4-BE49-F238E27FC236}">
                    <a16:creationId xmlns:a16="http://schemas.microsoft.com/office/drawing/2014/main" id="{00C686B1-878C-422E-9104-041B97A6139B}"/>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39" name="Picture 2" descr="Image result for python logo">
                <a:extLst>
                  <a:ext uri="{FF2B5EF4-FFF2-40B4-BE49-F238E27FC236}">
                    <a16:creationId xmlns:a16="http://schemas.microsoft.com/office/drawing/2014/main" id="{5D958BC9-0053-4FBD-8DA9-B062A10B5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40" name="Rectangle 239">
            <a:extLst>
              <a:ext uri="{FF2B5EF4-FFF2-40B4-BE49-F238E27FC236}">
                <a16:creationId xmlns:a16="http://schemas.microsoft.com/office/drawing/2014/main" id="{3D549760-62F0-42D5-B14E-0399AF589B80}"/>
              </a:ext>
            </a:extLst>
          </p:cNvPr>
          <p:cNvSpPr/>
          <p:nvPr/>
        </p:nvSpPr>
        <p:spPr>
          <a:xfrm>
            <a:off x="7603574" y="4720122"/>
            <a:ext cx="1005858" cy="754187"/>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1" name="Group 240">
            <a:extLst>
              <a:ext uri="{FF2B5EF4-FFF2-40B4-BE49-F238E27FC236}">
                <a16:creationId xmlns:a16="http://schemas.microsoft.com/office/drawing/2014/main" id="{45B5C230-94A7-4456-A9DC-C79A01BF5899}"/>
              </a:ext>
            </a:extLst>
          </p:cNvPr>
          <p:cNvGrpSpPr/>
          <p:nvPr/>
        </p:nvGrpSpPr>
        <p:grpSpPr>
          <a:xfrm>
            <a:off x="6512874" y="4089383"/>
            <a:ext cx="987924" cy="717342"/>
            <a:chOff x="5155156" y="2064564"/>
            <a:chExt cx="987924" cy="717342"/>
          </a:xfrm>
        </p:grpSpPr>
        <p:sp>
          <p:nvSpPr>
            <p:cNvPr id="242" name="Rectangle 241">
              <a:extLst>
                <a:ext uri="{FF2B5EF4-FFF2-40B4-BE49-F238E27FC236}">
                  <a16:creationId xmlns:a16="http://schemas.microsoft.com/office/drawing/2014/main" id="{015750D3-18EE-4129-B795-2E8AD63B0E25}"/>
                </a:ext>
              </a:extLst>
            </p:cNvPr>
            <p:cNvSpPr/>
            <p:nvPr/>
          </p:nvSpPr>
          <p:spPr>
            <a:xfrm>
              <a:off x="5155156" y="2064564"/>
              <a:ext cx="987924"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243" name="Group 242">
              <a:extLst>
                <a:ext uri="{FF2B5EF4-FFF2-40B4-BE49-F238E27FC236}">
                  <a16:creationId xmlns:a16="http://schemas.microsoft.com/office/drawing/2014/main" id="{143C4A83-BEB0-4DA3-BDC0-EC7C16DC190A}"/>
                </a:ext>
              </a:extLst>
            </p:cNvPr>
            <p:cNvGrpSpPr/>
            <p:nvPr/>
          </p:nvGrpSpPr>
          <p:grpSpPr>
            <a:xfrm>
              <a:off x="5463389" y="2113798"/>
              <a:ext cx="400671" cy="379358"/>
              <a:chOff x="6225311" y="2473385"/>
              <a:chExt cx="716280" cy="678180"/>
            </a:xfrm>
          </p:grpSpPr>
          <p:pic>
            <p:nvPicPr>
              <p:cNvPr id="244" name="Picture 243">
                <a:extLst>
                  <a:ext uri="{FF2B5EF4-FFF2-40B4-BE49-F238E27FC236}">
                    <a16:creationId xmlns:a16="http://schemas.microsoft.com/office/drawing/2014/main" id="{F2398D5E-E5B9-4849-AEA7-A464539B29B5}"/>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45" name="Picture 2" descr="Image result for python logo">
                <a:extLst>
                  <a:ext uri="{FF2B5EF4-FFF2-40B4-BE49-F238E27FC236}">
                    <a16:creationId xmlns:a16="http://schemas.microsoft.com/office/drawing/2014/main" id="{8654AFB8-2945-42D4-981C-2B300B31EA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46" name="Rectangle 245">
            <a:extLst>
              <a:ext uri="{FF2B5EF4-FFF2-40B4-BE49-F238E27FC236}">
                <a16:creationId xmlns:a16="http://schemas.microsoft.com/office/drawing/2014/main" id="{3DF39230-2277-4BC8-B18C-9D11CCC6AF14}"/>
              </a:ext>
            </a:extLst>
          </p:cNvPr>
          <p:cNvSpPr/>
          <p:nvPr/>
        </p:nvSpPr>
        <p:spPr>
          <a:xfrm>
            <a:off x="6505254" y="4060158"/>
            <a:ext cx="1005858" cy="754187"/>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7" name="Group 246">
            <a:extLst>
              <a:ext uri="{FF2B5EF4-FFF2-40B4-BE49-F238E27FC236}">
                <a16:creationId xmlns:a16="http://schemas.microsoft.com/office/drawing/2014/main" id="{9D0F444B-6694-4BB3-9EB8-AD7DFB219637}"/>
              </a:ext>
            </a:extLst>
          </p:cNvPr>
          <p:cNvGrpSpPr/>
          <p:nvPr/>
        </p:nvGrpSpPr>
        <p:grpSpPr>
          <a:xfrm>
            <a:off x="3867841" y="2051481"/>
            <a:ext cx="987924" cy="717342"/>
            <a:chOff x="5155156" y="2064564"/>
            <a:chExt cx="987924" cy="717342"/>
          </a:xfrm>
        </p:grpSpPr>
        <p:sp>
          <p:nvSpPr>
            <p:cNvPr id="248" name="Rectangle 247">
              <a:extLst>
                <a:ext uri="{FF2B5EF4-FFF2-40B4-BE49-F238E27FC236}">
                  <a16:creationId xmlns:a16="http://schemas.microsoft.com/office/drawing/2014/main" id="{D40670E5-52FC-4165-AB3D-EA2428C9A1A5}"/>
                </a:ext>
              </a:extLst>
            </p:cNvPr>
            <p:cNvSpPr/>
            <p:nvPr/>
          </p:nvSpPr>
          <p:spPr>
            <a:xfrm>
              <a:off x="5155156" y="2064564"/>
              <a:ext cx="987924"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249" name="Group 248">
              <a:extLst>
                <a:ext uri="{FF2B5EF4-FFF2-40B4-BE49-F238E27FC236}">
                  <a16:creationId xmlns:a16="http://schemas.microsoft.com/office/drawing/2014/main" id="{BC5CAD08-DA93-453C-BEC4-37A2FBBA4F8B}"/>
                </a:ext>
              </a:extLst>
            </p:cNvPr>
            <p:cNvGrpSpPr/>
            <p:nvPr/>
          </p:nvGrpSpPr>
          <p:grpSpPr>
            <a:xfrm>
              <a:off x="5463389" y="2113798"/>
              <a:ext cx="400671" cy="379358"/>
              <a:chOff x="6225311" y="2473385"/>
              <a:chExt cx="716280" cy="678180"/>
            </a:xfrm>
          </p:grpSpPr>
          <p:pic>
            <p:nvPicPr>
              <p:cNvPr id="250" name="Picture 249">
                <a:extLst>
                  <a:ext uri="{FF2B5EF4-FFF2-40B4-BE49-F238E27FC236}">
                    <a16:creationId xmlns:a16="http://schemas.microsoft.com/office/drawing/2014/main" id="{A2CC7CEF-5B9E-43D6-85EC-DF3A1C43B0DC}"/>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51" name="Picture 2" descr="Image result for python logo">
                <a:extLst>
                  <a:ext uri="{FF2B5EF4-FFF2-40B4-BE49-F238E27FC236}">
                    <a16:creationId xmlns:a16="http://schemas.microsoft.com/office/drawing/2014/main" id="{088B80CF-34E4-462A-AABE-ED1BEEB084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52" name="Rectangle 251">
            <a:extLst>
              <a:ext uri="{FF2B5EF4-FFF2-40B4-BE49-F238E27FC236}">
                <a16:creationId xmlns:a16="http://schemas.microsoft.com/office/drawing/2014/main" id="{30D199DF-8F83-48B5-8096-8FF2BDD87DA0}"/>
              </a:ext>
            </a:extLst>
          </p:cNvPr>
          <p:cNvSpPr/>
          <p:nvPr/>
        </p:nvSpPr>
        <p:spPr>
          <a:xfrm>
            <a:off x="3860221" y="2022256"/>
            <a:ext cx="1005858" cy="754187"/>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3" name="Group 252">
            <a:extLst>
              <a:ext uri="{FF2B5EF4-FFF2-40B4-BE49-F238E27FC236}">
                <a16:creationId xmlns:a16="http://schemas.microsoft.com/office/drawing/2014/main" id="{47C57E5B-76B2-44DE-8715-5212068A349F}"/>
              </a:ext>
            </a:extLst>
          </p:cNvPr>
          <p:cNvGrpSpPr/>
          <p:nvPr/>
        </p:nvGrpSpPr>
        <p:grpSpPr>
          <a:xfrm>
            <a:off x="1264140" y="3237653"/>
            <a:ext cx="987924" cy="717342"/>
            <a:chOff x="5155156" y="2064564"/>
            <a:chExt cx="987924" cy="717342"/>
          </a:xfrm>
        </p:grpSpPr>
        <p:sp>
          <p:nvSpPr>
            <p:cNvPr id="254" name="Rectangle 253">
              <a:extLst>
                <a:ext uri="{FF2B5EF4-FFF2-40B4-BE49-F238E27FC236}">
                  <a16:creationId xmlns:a16="http://schemas.microsoft.com/office/drawing/2014/main" id="{D372D309-D8CE-40A7-9A72-C87633EFDB32}"/>
                </a:ext>
              </a:extLst>
            </p:cNvPr>
            <p:cNvSpPr/>
            <p:nvPr/>
          </p:nvSpPr>
          <p:spPr>
            <a:xfrm>
              <a:off x="5155156" y="2064564"/>
              <a:ext cx="987924"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255" name="Group 254">
              <a:extLst>
                <a:ext uri="{FF2B5EF4-FFF2-40B4-BE49-F238E27FC236}">
                  <a16:creationId xmlns:a16="http://schemas.microsoft.com/office/drawing/2014/main" id="{F7592253-F380-40DF-8D46-06369C497542}"/>
                </a:ext>
              </a:extLst>
            </p:cNvPr>
            <p:cNvGrpSpPr/>
            <p:nvPr/>
          </p:nvGrpSpPr>
          <p:grpSpPr>
            <a:xfrm>
              <a:off x="5463389" y="2113798"/>
              <a:ext cx="400671" cy="379358"/>
              <a:chOff x="6225311" y="2473385"/>
              <a:chExt cx="716280" cy="678180"/>
            </a:xfrm>
          </p:grpSpPr>
          <p:pic>
            <p:nvPicPr>
              <p:cNvPr id="256" name="Picture 255">
                <a:extLst>
                  <a:ext uri="{FF2B5EF4-FFF2-40B4-BE49-F238E27FC236}">
                    <a16:creationId xmlns:a16="http://schemas.microsoft.com/office/drawing/2014/main" id="{79D161A7-3B9C-4723-86A3-8DE951035635}"/>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57" name="Picture 2" descr="Image result for python logo">
                <a:extLst>
                  <a:ext uri="{FF2B5EF4-FFF2-40B4-BE49-F238E27FC236}">
                    <a16:creationId xmlns:a16="http://schemas.microsoft.com/office/drawing/2014/main" id="{582DBEB8-0B60-4E0E-B35D-D7EAE3B5F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58" name="Rectangle 257">
            <a:extLst>
              <a:ext uri="{FF2B5EF4-FFF2-40B4-BE49-F238E27FC236}">
                <a16:creationId xmlns:a16="http://schemas.microsoft.com/office/drawing/2014/main" id="{2EAF8697-1A07-4831-85E0-820A8E0BCA4D}"/>
              </a:ext>
            </a:extLst>
          </p:cNvPr>
          <p:cNvSpPr/>
          <p:nvPr/>
        </p:nvSpPr>
        <p:spPr>
          <a:xfrm>
            <a:off x="1256520" y="3208428"/>
            <a:ext cx="1005858" cy="754187"/>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roup 258">
            <a:extLst>
              <a:ext uri="{FF2B5EF4-FFF2-40B4-BE49-F238E27FC236}">
                <a16:creationId xmlns:a16="http://schemas.microsoft.com/office/drawing/2014/main" id="{71433A50-2EAA-4AB3-B624-CE138CDBA81E}"/>
              </a:ext>
            </a:extLst>
          </p:cNvPr>
          <p:cNvGrpSpPr/>
          <p:nvPr/>
        </p:nvGrpSpPr>
        <p:grpSpPr>
          <a:xfrm>
            <a:off x="2397653" y="5156078"/>
            <a:ext cx="987924" cy="717342"/>
            <a:chOff x="5155156" y="2064564"/>
            <a:chExt cx="987924" cy="717342"/>
          </a:xfrm>
        </p:grpSpPr>
        <p:sp>
          <p:nvSpPr>
            <p:cNvPr id="260" name="Rectangle 259">
              <a:extLst>
                <a:ext uri="{FF2B5EF4-FFF2-40B4-BE49-F238E27FC236}">
                  <a16:creationId xmlns:a16="http://schemas.microsoft.com/office/drawing/2014/main" id="{4EE5CA25-4F92-4D04-A044-ABBBA7D3D3EA}"/>
                </a:ext>
              </a:extLst>
            </p:cNvPr>
            <p:cNvSpPr/>
            <p:nvPr/>
          </p:nvSpPr>
          <p:spPr>
            <a:xfrm>
              <a:off x="5155156" y="2064564"/>
              <a:ext cx="987924"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261" name="Group 260">
              <a:extLst>
                <a:ext uri="{FF2B5EF4-FFF2-40B4-BE49-F238E27FC236}">
                  <a16:creationId xmlns:a16="http://schemas.microsoft.com/office/drawing/2014/main" id="{B67B4219-E7B1-4672-BCBE-8A935CD1D4A8}"/>
                </a:ext>
              </a:extLst>
            </p:cNvPr>
            <p:cNvGrpSpPr/>
            <p:nvPr/>
          </p:nvGrpSpPr>
          <p:grpSpPr>
            <a:xfrm>
              <a:off x="5463389" y="2113798"/>
              <a:ext cx="400671" cy="379358"/>
              <a:chOff x="6225311" y="2473385"/>
              <a:chExt cx="716280" cy="678180"/>
            </a:xfrm>
          </p:grpSpPr>
          <p:pic>
            <p:nvPicPr>
              <p:cNvPr id="262" name="Picture 261">
                <a:extLst>
                  <a:ext uri="{FF2B5EF4-FFF2-40B4-BE49-F238E27FC236}">
                    <a16:creationId xmlns:a16="http://schemas.microsoft.com/office/drawing/2014/main" id="{F535DD65-5C1C-4E0D-8306-85C3EC079E71}"/>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63" name="Picture 2" descr="Image result for python logo">
                <a:extLst>
                  <a:ext uri="{FF2B5EF4-FFF2-40B4-BE49-F238E27FC236}">
                    <a16:creationId xmlns:a16="http://schemas.microsoft.com/office/drawing/2014/main" id="{81F9B5CD-3AFD-4F73-B1E0-96F0C8B6C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64" name="Rectangle 263">
            <a:extLst>
              <a:ext uri="{FF2B5EF4-FFF2-40B4-BE49-F238E27FC236}">
                <a16:creationId xmlns:a16="http://schemas.microsoft.com/office/drawing/2014/main" id="{6E175E9A-1A8D-4208-BA53-F0881456EB85}"/>
              </a:ext>
            </a:extLst>
          </p:cNvPr>
          <p:cNvSpPr/>
          <p:nvPr/>
        </p:nvSpPr>
        <p:spPr>
          <a:xfrm>
            <a:off x="2390033" y="5126853"/>
            <a:ext cx="1005858" cy="754187"/>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5" name="Group 264">
            <a:extLst>
              <a:ext uri="{FF2B5EF4-FFF2-40B4-BE49-F238E27FC236}">
                <a16:creationId xmlns:a16="http://schemas.microsoft.com/office/drawing/2014/main" id="{25621FB8-925F-4376-A716-1A5210697B83}"/>
              </a:ext>
            </a:extLst>
          </p:cNvPr>
          <p:cNvGrpSpPr/>
          <p:nvPr/>
        </p:nvGrpSpPr>
        <p:grpSpPr>
          <a:xfrm>
            <a:off x="3861194" y="5409940"/>
            <a:ext cx="987924" cy="717342"/>
            <a:chOff x="5155156" y="2064564"/>
            <a:chExt cx="987924" cy="717342"/>
          </a:xfrm>
        </p:grpSpPr>
        <p:sp>
          <p:nvSpPr>
            <p:cNvPr id="266" name="Rectangle 265">
              <a:extLst>
                <a:ext uri="{FF2B5EF4-FFF2-40B4-BE49-F238E27FC236}">
                  <a16:creationId xmlns:a16="http://schemas.microsoft.com/office/drawing/2014/main" id="{F67CE5BE-DA97-4D6F-8E59-5F09F64625F6}"/>
                </a:ext>
              </a:extLst>
            </p:cNvPr>
            <p:cNvSpPr/>
            <p:nvPr/>
          </p:nvSpPr>
          <p:spPr>
            <a:xfrm>
              <a:off x="5155156" y="2064564"/>
              <a:ext cx="987924"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267" name="Group 266">
              <a:extLst>
                <a:ext uri="{FF2B5EF4-FFF2-40B4-BE49-F238E27FC236}">
                  <a16:creationId xmlns:a16="http://schemas.microsoft.com/office/drawing/2014/main" id="{E6318DA9-CE65-433F-9F98-36116FFBD414}"/>
                </a:ext>
              </a:extLst>
            </p:cNvPr>
            <p:cNvGrpSpPr/>
            <p:nvPr/>
          </p:nvGrpSpPr>
          <p:grpSpPr>
            <a:xfrm>
              <a:off x="5463389" y="2113798"/>
              <a:ext cx="400671" cy="379358"/>
              <a:chOff x="6225311" y="2473385"/>
              <a:chExt cx="716280" cy="678180"/>
            </a:xfrm>
          </p:grpSpPr>
          <p:pic>
            <p:nvPicPr>
              <p:cNvPr id="268" name="Picture 267">
                <a:extLst>
                  <a:ext uri="{FF2B5EF4-FFF2-40B4-BE49-F238E27FC236}">
                    <a16:creationId xmlns:a16="http://schemas.microsoft.com/office/drawing/2014/main" id="{E563F94A-01ED-45A4-B999-1B7E73CCC29F}"/>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69" name="Picture 2" descr="Image result for python logo">
                <a:extLst>
                  <a:ext uri="{FF2B5EF4-FFF2-40B4-BE49-F238E27FC236}">
                    <a16:creationId xmlns:a16="http://schemas.microsoft.com/office/drawing/2014/main" id="{246F253D-0907-4532-9D13-9AF4FFFCA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70" name="Rectangle 269">
            <a:extLst>
              <a:ext uri="{FF2B5EF4-FFF2-40B4-BE49-F238E27FC236}">
                <a16:creationId xmlns:a16="http://schemas.microsoft.com/office/drawing/2014/main" id="{15FA59A3-79AF-441D-ACEC-9259B96E5D41}"/>
              </a:ext>
            </a:extLst>
          </p:cNvPr>
          <p:cNvSpPr/>
          <p:nvPr/>
        </p:nvSpPr>
        <p:spPr>
          <a:xfrm>
            <a:off x="3853574" y="5380715"/>
            <a:ext cx="1005858" cy="754187"/>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1" name="Group 270">
            <a:extLst>
              <a:ext uri="{FF2B5EF4-FFF2-40B4-BE49-F238E27FC236}">
                <a16:creationId xmlns:a16="http://schemas.microsoft.com/office/drawing/2014/main" id="{3BF3ACB4-4FBF-4D76-BC18-9F7A0EBE9148}"/>
              </a:ext>
            </a:extLst>
          </p:cNvPr>
          <p:cNvGrpSpPr/>
          <p:nvPr/>
        </p:nvGrpSpPr>
        <p:grpSpPr>
          <a:xfrm>
            <a:off x="5254492" y="5010035"/>
            <a:ext cx="987924" cy="717342"/>
            <a:chOff x="5155156" y="2064564"/>
            <a:chExt cx="987924" cy="717342"/>
          </a:xfrm>
        </p:grpSpPr>
        <p:sp>
          <p:nvSpPr>
            <p:cNvPr id="272" name="Rectangle 271">
              <a:extLst>
                <a:ext uri="{FF2B5EF4-FFF2-40B4-BE49-F238E27FC236}">
                  <a16:creationId xmlns:a16="http://schemas.microsoft.com/office/drawing/2014/main" id="{8539E7B0-8728-42A8-A787-5280416956E2}"/>
                </a:ext>
              </a:extLst>
            </p:cNvPr>
            <p:cNvSpPr/>
            <p:nvPr/>
          </p:nvSpPr>
          <p:spPr>
            <a:xfrm>
              <a:off x="5155156" y="2064564"/>
              <a:ext cx="987924"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273" name="Group 272">
              <a:extLst>
                <a:ext uri="{FF2B5EF4-FFF2-40B4-BE49-F238E27FC236}">
                  <a16:creationId xmlns:a16="http://schemas.microsoft.com/office/drawing/2014/main" id="{9E6DFBCA-A568-41A2-A1CD-1F04E87E26AC}"/>
                </a:ext>
              </a:extLst>
            </p:cNvPr>
            <p:cNvGrpSpPr/>
            <p:nvPr/>
          </p:nvGrpSpPr>
          <p:grpSpPr>
            <a:xfrm>
              <a:off x="5463389" y="2113798"/>
              <a:ext cx="400671" cy="379358"/>
              <a:chOff x="6225311" y="2473385"/>
              <a:chExt cx="716280" cy="678180"/>
            </a:xfrm>
          </p:grpSpPr>
          <p:pic>
            <p:nvPicPr>
              <p:cNvPr id="274" name="Picture 273">
                <a:extLst>
                  <a:ext uri="{FF2B5EF4-FFF2-40B4-BE49-F238E27FC236}">
                    <a16:creationId xmlns:a16="http://schemas.microsoft.com/office/drawing/2014/main" id="{127B662C-9B88-4275-AC46-5074249733D8}"/>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75" name="Picture 2" descr="Image result for python logo">
                <a:extLst>
                  <a:ext uri="{FF2B5EF4-FFF2-40B4-BE49-F238E27FC236}">
                    <a16:creationId xmlns:a16="http://schemas.microsoft.com/office/drawing/2014/main" id="{2B4EEF73-DCCA-41FA-81FE-B78E8B3A31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76" name="Rectangle 275">
            <a:extLst>
              <a:ext uri="{FF2B5EF4-FFF2-40B4-BE49-F238E27FC236}">
                <a16:creationId xmlns:a16="http://schemas.microsoft.com/office/drawing/2014/main" id="{40BD5F6E-9E49-41CC-8242-E761C699B4AA}"/>
              </a:ext>
            </a:extLst>
          </p:cNvPr>
          <p:cNvSpPr/>
          <p:nvPr/>
        </p:nvSpPr>
        <p:spPr>
          <a:xfrm>
            <a:off x="5246872" y="4980810"/>
            <a:ext cx="1005858" cy="754187"/>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7" name="Group 276">
            <a:extLst>
              <a:ext uri="{FF2B5EF4-FFF2-40B4-BE49-F238E27FC236}">
                <a16:creationId xmlns:a16="http://schemas.microsoft.com/office/drawing/2014/main" id="{FA93D4AA-4D5E-4D7C-B77B-6B5A8C237D00}"/>
              </a:ext>
            </a:extLst>
          </p:cNvPr>
          <p:cNvGrpSpPr/>
          <p:nvPr/>
        </p:nvGrpSpPr>
        <p:grpSpPr>
          <a:xfrm>
            <a:off x="8201705" y="2893406"/>
            <a:ext cx="987924" cy="717342"/>
            <a:chOff x="5155156" y="2064564"/>
            <a:chExt cx="987924" cy="717342"/>
          </a:xfrm>
        </p:grpSpPr>
        <p:sp>
          <p:nvSpPr>
            <p:cNvPr id="278" name="Rectangle 277">
              <a:extLst>
                <a:ext uri="{FF2B5EF4-FFF2-40B4-BE49-F238E27FC236}">
                  <a16:creationId xmlns:a16="http://schemas.microsoft.com/office/drawing/2014/main" id="{612AC993-9C02-4911-A0C7-75338D5FC253}"/>
                </a:ext>
              </a:extLst>
            </p:cNvPr>
            <p:cNvSpPr/>
            <p:nvPr/>
          </p:nvSpPr>
          <p:spPr>
            <a:xfrm>
              <a:off x="5155156" y="2064564"/>
              <a:ext cx="987924"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279" name="Group 278">
              <a:extLst>
                <a:ext uri="{FF2B5EF4-FFF2-40B4-BE49-F238E27FC236}">
                  <a16:creationId xmlns:a16="http://schemas.microsoft.com/office/drawing/2014/main" id="{A2170B21-F600-44A4-91E8-3BF7D248F9BF}"/>
                </a:ext>
              </a:extLst>
            </p:cNvPr>
            <p:cNvGrpSpPr/>
            <p:nvPr/>
          </p:nvGrpSpPr>
          <p:grpSpPr>
            <a:xfrm>
              <a:off x="5463389" y="2113798"/>
              <a:ext cx="400671" cy="379358"/>
              <a:chOff x="6225311" y="2473385"/>
              <a:chExt cx="716280" cy="678180"/>
            </a:xfrm>
          </p:grpSpPr>
          <p:pic>
            <p:nvPicPr>
              <p:cNvPr id="280" name="Picture 279">
                <a:extLst>
                  <a:ext uri="{FF2B5EF4-FFF2-40B4-BE49-F238E27FC236}">
                    <a16:creationId xmlns:a16="http://schemas.microsoft.com/office/drawing/2014/main" id="{A27446CD-09CF-4551-A5FE-DB8BD12ED2C0}"/>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81" name="Picture 2" descr="Image result for python logo">
                <a:extLst>
                  <a:ext uri="{FF2B5EF4-FFF2-40B4-BE49-F238E27FC236}">
                    <a16:creationId xmlns:a16="http://schemas.microsoft.com/office/drawing/2014/main" id="{17844989-8940-4585-A6FD-616D96E10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82" name="Rectangle 281">
            <a:extLst>
              <a:ext uri="{FF2B5EF4-FFF2-40B4-BE49-F238E27FC236}">
                <a16:creationId xmlns:a16="http://schemas.microsoft.com/office/drawing/2014/main" id="{1447BC6D-CA17-4B8A-974F-E36293D7176D}"/>
              </a:ext>
            </a:extLst>
          </p:cNvPr>
          <p:cNvSpPr/>
          <p:nvPr/>
        </p:nvSpPr>
        <p:spPr>
          <a:xfrm>
            <a:off x="8194085" y="2864181"/>
            <a:ext cx="1005858" cy="754187"/>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3" name="Group 282">
            <a:extLst>
              <a:ext uri="{FF2B5EF4-FFF2-40B4-BE49-F238E27FC236}">
                <a16:creationId xmlns:a16="http://schemas.microsoft.com/office/drawing/2014/main" id="{EF323E3F-6045-4696-BE83-8254EC6CBB06}"/>
              </a:ext>
            </a:extLst>
          </p:cNvPr>
          <p:cNvGrpSpPr/>
          <p:nvPr/>
        </p:nvGrpSpPr>
        <p:grpSpPr>
          <a:xfrm>
            <a:off x="956332" y="4027921"/>
            <a:ext cx="987924" cy="717342"/>
            <a:chOff x="5155156" y="2064564"/>
            <a:chExt cx="987924" cy="717342"/>
          </a:xfrm>
        </p:grpSpPr>
        <p:sp>
          <p:nvSpPr>
            <p:cNvPr id="284" name="Rectangle 283">
              <a:extLst>
                <a:ext uri="{FF2B5EF4-FFF2-40B4-BE49-F238E27FC236}">
                  <a16:creationId xmlns:a16="http://schemas.microsoft.com/office/drawing/2014/main" id="{70118C9B-75DE-4EE7-865F-16781481A46E}"/>
                </a:ext>
              </a:extLst>
            </p:cNvPr>
            <p:cNvSpPr/>
            <p:nvPr/>
          </p:nvSpPr>
          <p:spPr>
            <a:xfrm>
              <a:off x="5155156" y="2064564"/>
              <a:ext cx="987924"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285" name="Group 284">
              <a:extLst>
                <a:ext uri="{FF2B5EF4-FFF2-40B4-BE49-F238E27FC236}">
                  <a16:creationId xmlns:a16="http://schemas.microsoft.com/office/drawing/2014/main" id="{9258B291-2CB7-4499-9197-206A808620F3}"/>
                </a:ext>
              </a:extLst>
            </p:cNvPr>
            <p:cNvGrpSpPr/>
            <p:nvPr/>
          </p:nvGrpSpPr>
          <p:grpSpPr>
            <a:xfrm>
              <a:off x="5463389" y="2113798"/>
              <a:ext cx="400671" cy="379358"/>
              <a:chOff x="6225311" y="2473385"/>
              <a:chExt cx="716280" cy="678180"/>
            </a:xfrm>
          </p:grpSpPr>
          <p:pic>
            <p:nvPicPr>
              <p:cNvPr id="286" name="Picture 285">
                <a:extLst>
                  <a:ext uri="{FF2B5EF4-FFF2-40B4-BE49-F238E27FC236}">
                    <a16:creationId xmlns:a16="http://schemas.microsoft.com/office/drawing/2014/main" id="{ECA3CD63-D622-49C0-B750-48840DD8A9E1}"/>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87" name="Picture 2" descr="Image result for python logo">
                <a:extLst>
                  <a:ext uri="{FF2B5EF4-FFF2-40B4-BE49-F238E27FC236}">
                    <a16:creationId xmlns:a16="http://schemas.microsoft.com/office/drawing/2014/main" id="{13D080B3-3FC3-4FAF-824F-74E2249261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88" name="Rectangle 287">
            <a:extLst>
              <a:ext uri="{FF2B5EF4-FFF2-40B4-BE49-F238E27FC236}">
                <a16:creationId xmlns:a16="http://schemas.microsoft.com/office/drawing/2014/main" id="{EE33849F-9F8A-4679-B828-8360C38445DA}"/>
              </a:ext>
            </a:extLst>
          </p:cNvPr>
          <p:cNvSpPr/>
          <p:nvPr/>
        </p:nvSpPr>
        <p:spPr>
          <a:xfrm>
            <a:off x="948712" y="3998696"/>
            <a:ext cx="1005858" cy="754187"/>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1">
            <a:extLst>
              <a:ext uri="{FF2B5EF4-FFF2-40B4-BE49-F238E27FC236}">
                <a16:creationId xmlns:a16="http://schemas.microsoft.com/office/drawing/2014/main" id="{1D2CE194-B6F1-4676-8238-F28717AD7CDB}"/>
              </a:ext>
            </a:extLst>
          </p:cNvPr>
          <p:cNvSpPr>
            <a:spLocks noChangeArrowheads="1"/>
          </p:cNvSpPr>
          <p:nvPr/>
        </p:nvSpPr>
        <p:spPr bwMode="auto">
          <a:xfrm>
            <a:off x="8653152" y="2034900"/>
            <a:ext cx="3320699" cy="10772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metadata:</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name: </a:t>
            </a:r>
            <a:r>
              <a:rPr lang="en-US" altLang="en-US" sz="1600" dirty="0" err="1">
                <a:solidFill>
                  <a:srgbClr val="A9B7C6"/>
                </a:solidFill>
                <a:latin typeface="Courier New" panose="02070309020205020404" pitchFamily="49" charset="0"/>
                <a:cs typeface="Courier New" panose="02070309020205020404" pitchFamily="49" charset="0"/>
              </a:rPr>
              <a:t>myapp</a:t>
            </a:r>
            <a:r>
              <a:rPr lang="en-US" altLang="en-US" sz="1600" dirty="0">
                <a:solidFill>
                  <a:srgbClr val="A9B7C6"/>
                </a:solidFill>
                <a:latin typeface="Courier New" panose="02070309020205020404" pitchFamily="49" charset="0"/>
                <a:cs typeface="Courier New" panose="02070309020205020404" pitchFamily="49" charset="0"/>
              </a:rPr>
              <a:t>-pod</a:t>
            </a:r>
            <a:br>
              <a:rPr lang="en-US" altLang="en-US" sz="1600" dirty="0">
                <a:solidFill>
                  <a:srgbClr val="A9B7C6"/>
                </a:solidFill>
                <a:latin typeface="Courier New" panose="02070309020205020404" pitchFamily="49" charset="0"/>
                <a:cs typeface="Courier New" panose="02070309020205020404" pitchFamily="49" charset="0"/>
              </a:rPr>
            </a:br>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labels:</a:t>
            </a: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tier: </a:t>
            </a:r>
            <a:r>
              <a:rPr lang="en-US" altLang="en-US" sz="1600" dirty="0">
                <a:solidFill>
                  <a:srgbClr val="A9B7C6"/>
                </a:solidFill>
                <a:latin typeface="Courier New" panose="02070309020205020404" pitchFamily="49" charset="0"/>
                <a:cs typeface="Courier New" panose="02070309020205020404" pitchFamily="49" charset="0"/>
              </a:rPr>
              <a:t>front-end</a:t>
            </a: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p:txBody>
      </p:sp>
      <p:sp>
        <p:nvSpPr>
          <p:cNvPr id="291" name="Rectangle 1">
            <a:extLst>
              <a:ext uri="{FF2B5EF4-FFF2-40B4-BE49-F238E27FC236}">
                <a16:creationId xmlns:a16="http://schemas.microsoft.com/office/drawing/2014/main" id="{BDF6B7F4-66E0-47F3-96A7-1B39E286A13E}"/>
              </a:ext>
            </a:extLst>
          </p:cNvPr>
          <p:cNvSpPr>
            <a:spLocks noChangeArrowheads="1"/>
          </p:cNvSpPr>
          <p:nvPr/>
        </p:nvSpPr>
        <p:spPr bwMode="auto">
          <a:xfrm>
            <a:off x="216065" y="2033090"/>
            <a:ext cx="3320699"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selector:</a:t>
            </a:r>
          </a:p>
          <a:p>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b="1" dirty="0" err="1">
                <a:solidFill>
                  <a:srgbClr val="CC7832"/>
                </a:solidFill>
                <a:latin typeface="Courier New" panose="02070309020205020404" pitchFamily="49" charset="0"/>
                <a:cs typeface="Courier New" panose="02070309020205020404" pitchFamily="49" charset="0"/>
              </a:rPr>
              <a:t>matchLabels</a:t>
            </a:r>
            <a:r>
              <a:rPr lang="en-US" altLang="en-US" sz="1600" b="1" dirty="0">
                <a:solidFill>
                  <a:srgbClr val="CC7832"/>
                </a:solidFill>
                <a:latin typeface="Courier New" panose="02070309020205020404" pitchFamily="49" charset="0"/>
                <a:cs typeface="Courier New" panose="02070309020205020404" pitchFamily="49" charset="0"/>
              </a:rPr>
              <a:t>:</a:t>
            </a:r>
            <a:endParaRPr lang="en-US" sz="1600" dirty="0">
              <a:solidFill>
                <a:srgbClr val="A9B7C6"/>
              </a:solidFill>
              <a:latin typeface="Courier New" panose="02070309020205020404" pitchFamily="49" charset="0"/>
              <a:cs typeface="Courier New" panose="02070309020205020404" pitchFamily="49" charset="0"/>
            </a:endParaRPr>
          </a:p>
          <a:p>
            <a:r>
              <a:rPr lang="en-US" sz="1600" dirty="0">
                <a:solidFill>
                  <a:srgbClr val="A9B7C6"/>
                </a:solidFill>
                <a:latin typeface="Courier New" panose="02070309020205020404" pitchFamily="49" charset="0"/>
                <a:cs typeface="Courier New" panose="02070309020205020404" pitchFamily="49" charset="0"/>
              </a:rPr>
              <a:t>   		</a:t>
            </a:r>
            <a:r>
              <a:rPr lang="en-US" sz="1600" b="1" dirty="0">
                <a:solidFill>
                  <a:srgbClr val="CC7832"/>
                </a:solidFill>
                <a:latin typeface="Courier New" panose="02070309020205020404" pitchFamily="49" charset="0"/>
                <a:cs typeface="Courier New" panose="02070309020205020404" pitchFamily="49" charset="0"/>
              </a:rPr>
              <a:t>tier:</a:t>
            </a:r>
            <a:r>
              <a:rPr lang="en-US" sz="1600" dirty="0">
                <a:solidFill>
                  <a:srgbClr val="A9B7C6"/>
                </a:solidFill>
                <a:latin typeface="Courier New" panose="02070309020205020404" pitchFamily="49" charset="0"/>
                <a:cs typeface="Courier New" panose="02070309020205020404" pitchFamily="49" charset="0"/>
              </a:rPr>
              <a:t> front-end</a:t>
            </a:r>
            <a:endParaRPr lang="en-US" sz="1600" dirty="0"/>
          </a:p>
        </p:txBody>
      </p:sp>
      <p:sp>
        <p:nvSpPr>
          <p:cNvPr id="290" name="Rectangle 289">
            <a:extLst>
              <a:ext uri="{FF2B5EF4-FFF2-40B4-BE49-F238E27FC236}">
                <a16:creationId xmlns:a16="http://schemas.microsoft.com/office/drawing/2014/main" id="{BD421422-78A3-4A1B-97FA-1C1EC9A192B2}"/>
              </a:ext>
            </a:extLst>
          </p:cNvPr>
          <p:cNvSpPr/>
          <p:nvPr/>
        </p:nvSpPr>
        <p:spPr>
          <a:xfrm>
            <a:off x="208419" y="1732242"/>
            <a:ext cx="3242246" cy="307777"/>
          </a:xfrm>
          <a:prstGeom prst="rect">
            <a:avLst/>
          </a:prstGeom>
          <a:solidFill>
            <a:schemeClr val="tx1">
              <a:lumMod val="75000"/>
              <a:lumOff val="25000"/>
            </a:schemeClr>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1400" b="1" dirty="0" err="1">
                <a:solidFill>
                  <a:schemeClr val="bg1">
                    <a:lumMod val="65000"/>
                  </a:schemeClr>
                </a:solidFill>
                <a:latin typeface="Courier New" panose="02070309020205020404" pitchFamily="49" charset="0"/>
                <a:cs typeface="Courier New" panose="02070309020205020404" pitchFamily="49" charset="0"/>
              </a:rPr>
              <a:t>replicaset-definition.yml</a:t>
            </a:r>
            <a:endParaRPr lang="en-US" sz="1400" b="1" dirty="0">
              <a:solidFill>
                <a:schemeClr val="bg1">
                  <a:lumMod val="65000"/>
                </a:schemeClr>
              </a:solidFill>
              <a:latin typeface="Courier New" panose="02070309020205020404" pitchFamily="49" charset="0"/>
              <a:cs typeface="Courier New" panose="02070309020205020404" pitchFamily="49" charset="0"/>
            </a:endParaRPr>
          </a:p>
        </p:txBody>
      </p:sp>
      <p:sp>
        <p:nvSpPr>
          <p:cNvPr id="292" name="Rectangle 291">
            <a:extLst>
              <a:ext uri="{FF2B5EF4-FFF2-40B4-BE49-F238E27FC236}">
                <a16:creationId xmlns:a16="http://schemas.microsoft.com/office/drawing/2014/main" id="{6ADAF44D-4374-487B-9769-E23A857B936C}"/>
              </a:ext>
            </a:extLst>
          </p:cNvPr>
          <p:cNvSpPr/>
          <p:nvPr/>
        </p:nvSpPr>
        <p:spPr>
          <a:xfrm>
            <a:off x="8651998" y="1732651"/>
            <a:ext cx="2792795" cy="307777"/>
          </a:xfrm>
          <a:prstGeom prst="rect">
            <a:avLst/>
          </a:prstGeom>
          <a:solidFill>
            <a:schemeClr val="tx1">
              <a:lumMod val="75000"/>
              <a:lumOff val="25000"/>
            </a:schemeClr>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1400" b="1" dirty="0">
                <a:solidFill>
                  <a:schemeClr val="bg1">
                    <a:lumMod val="65000"/>
                  </a:schemeClr>
                </a:solidFill>
                <a:latin typeface="Courier New" panose="02070309020205020404" pitchFamily="49" charset="0"/>
                <a:cs typeface="Courier New" panose="02070309020205020404" pitchFamily="49" charset="0"/>
              </a:rPr>
              <a:t>pod-</a:t>
            </a:r>
            <a:r>
              <a:rPr lang="en-US" sz="1400" b="1" dirty="0" err="1">
                <a:solidFill>
                  <a:schemeClr val="bg1">
                    <a:lumMod val="65000"/>
                  </a:schemeClr>
                </a:solidFill>
                <a:latin typeface="Courier New" panose="02070309020205020404" pitchFamily="49" charset="0"/>
                <a:cs typeface="Courier New" panose="02070309020205020404" pitchFamily="49" charset="0"/>
              </a:rPr>
              <a:t>definition.yml</a:t>
            </a:r>
            <a:endParaRPr lang="en-US" sz="1400" b="1" dirty="0">
              <a:solidFill>
                <a:schemeClr val="bg1">
                  <a:lumMod val="6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89696044"/>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750"/>
                                            <p:tgtEl>
                                              <p:spTgt spid="151"/>
                                            </p:tgtEl>
                                          </p:cBhvr>
                                        </p:animEffect>
                                      </p:childTnLst>
                                    </p:cTn>
                                  </p:par>
                                  <p:par>
                                    <p:cTn id="8" presetID="64" presetClass="path" presetSubtype="0" accel="50000" fill="hold" nodeType="withEffect" p14:presetBounceEnd="63750">
                                      <p:stCondLst>
                                        <p:cond delay="0"/>
                                      </p:stCondLst>
                                      <p:childTnLst>
                                        <p:animMotion origin="layout" path="M -1.25E-6 0.04445 L -1.25E-6 -7.40741E-7 " pathEditMode="relative" rAng="0" ptsTypes="AA" p14:bounceEnd="63750">
                                          <p:cBhvr>
                                            <p:cTn id="9" dur="750" fill="hold"/>
                                            <p:tgtEl>
                                              <p:spTgt spid="151"/>
                                            </p:tgtEl>
                                            <p:attrNameLst>
                                              <p:attrName>ppt_x</p:attrName>
                                              <p:attrName>ppt_y</p:attrName>
                                            </p:attrNameLst>
                                          </p:cBhvr>
                                          <p:rCtr x="0" y="-2222"/>
                                        </p:animMotion>
                                      </p:childTnLst>
                                    </p:cTn>
                                  </p:par>
                                  <p:par>
                                    <p:cTn id="10" presetID="10" presetClass="entr" presetSubtype="0" fill="hold" nodeType="withEffect">
                                      <p:stCondLst>
                                        <p:cond delay="1000"/>
                                      </p:stCondLst>
                                      <p:childTnLst>
                                        <p:set>
                                          <p:cBhvr>
                                            <p:cTn id="11" dur="1" fill="hold">
                                              <p:stCondLst>
                                                <p:cond delay="0"/>
                                              </p:stCondLst>
                                            </p:cTn>
                                            <p:tgtEl>
                                              <p:spTgt spid="153"/>
                                            </p:tgtEl>
                                            <p:attrNameLst>
                                              <p:attrName>style.visibility</p:attrName>
                                            </p:attrNameLst>
                                          </p:cBhvr>
                                          <p:to>
                                            <p:strVal val="visible"/>
                                          </p:to>
                                        </p:set>
                                        <p:animEffect transition="in" filter="fade">
                                          <p:cBhvr>
                                            <p:cTn id="12" dur="750"/>
                                            <p:tgtEl>
                                              <p:spTgt spid="153"/>
                                            </p:tgtEl>
                                          </p:cBhvr>
                                        </p:animEffect>
                                      </p:childTnLst>
                                    </p:cTn>
                                  </p:par>
                                  <p:par>
                                    <p:cTn id="13" presetID="64" presetClass="path" presetSubtype="0" accel="50000" fill="hold" nodeType="withEffect" p14:presetBounceEnd="63750">
                                      <p:stCondLst>
                                        <p:cond delay="1000"/>
                                      </p:stCondLst>
                                      <p:childTnLst>
                                        <p:animMotion origin="layout" path="M -1.25E-6 0.04444 L -1.25E-6 2.22222E-6 " pathEditMode="relative" rAng="0" ptsTypes="AA" p14:bounceEnd="63750">
                                          <p:cBhvr>
                                            <p:cTn id="14" dur="750" fill="hold"/>
                                            <p:tgtEl>
                                              <p:spTgt spid="153"/>
                                            </p:tgtEl>
                                            <p:attrNameLst>
                                              <p:attrName>ppt_x</p:attrName>
                                              <p:attrName>ppt_y</p:attrName>
                                            </p:attrNameLst>
                                          </p:cBhvr>
                                          <p:rCtr x="0" y="-2222"/>
                                        </p:animMotion>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158"/>
                                            </p:tgtEl>
                                            <p:attrNameLst>
                                              <p:attrName>style.visibility</p:attrName>
                                            </p:attrNameLst>
                                          </p:cBhvr>
                                          <p:to>
                                            <p:strVal val="visible"/>
                                          </p:to>
                                        </p:set>
                                        <p:animEffect transition="in" filter="fade">
                                          <p:cBhvr>
                                            <p:cTn id="18" dur="750"/>
                                            <p:tgtEl>
                                              <p:spTgt spid="158"/>
                                            </p:tgtEl>
                                          </p:cBhvr>
                                        </p:animEffect>
                                      </p:childTnLst>
                                    </p:cTn>
                                  </p:par>
                                  <p:par>
                                    <p:cTn id="19" presetID="64" presetClass="path" presetSubtype="0" accel="50000" fill="hold" nodeType="withEffect" p14:presetBounceEnd="63750">
                                      <p:stCondLst>
                                        <p:cond delay="0"/>
                                      </p:stCondLst>
                                      <p:childTnLst>
                                        <p:animMotion origin="layout" path="M -6.25E-7 0.04444 L -6.25E-7 3.7037E-6 " pathEditMode="relative" rAng="0" ptsTypes="AA" p14:bounceEnd="63750">
                                          <p:cBhvr>
                                            <p:cTn id="20" dur="750" fill="hold"/>
                                            <p:tgtEl>
                                              <p:spTgt spid="158"/>
                                            </p:tgtEl>
                                            <p:attrNameLst>
                                              <p:attrName>ppt_x</p:attrName>
                                              <p:attrName>ppt_y</p:attrName>
                                            </p:attrNameLst>
                                          </p:cBhvr>
                                          <p:rCtr x="0" y="-2222"/>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childTnLst>
                              </p:cTn>
                            </p:par>
                            <p:par>
                              <p:cTn id="30" fill="hold">
                                <p:stCondLst>
                                  <p:cond delay="1000"/>
                                </p:stCondLst>
                                <p:childTnLst>
                                  <p:par>
                                    <p:cTn id="31" presetID="8" presetClass="emph" presetSubtype="0" repeatCount="indefinite" fill="hold" nodeType="afterEffect">
                                      <p:stCondLst>
                                        <p:cond delay="0"/>
                                      </p:stCondLst>
                                      <p:childTnLst>
                                        <p:animRot by="21600000">
                                          <p:cBhvr>
                                            <p:cTn id="32" dur="20000" fill="hold"/>
                                            <p:tgtEl>
                                              <p:spTgt spid="49"/>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3"/>
                                            </p:tgtEl>
                                            <p:attrNameLst>
                                              <p:attrName>style.visibility</p:attrName>
                                            </p:attrNameLst>
                                          </p:cBhvr>
                                          <p:to>
                                            <p:strVal val="visible"/>
                                          </p:to>
                                        </p:set>
                                        <p:animEffect transition="in" filter="fade">
                                          <p:cBhvr>
                                            <p:cTn id="37" dur="750"/>
                                            <p:tgtEl>
                                              <p:spTgt spid="163"/>
                                            </p:tgtEl>
                                          </p:cBhvr>
                                        </p:animEffect>
                                      </p:childTnLst>
                                    </p:cTn>
                                  </p:par>
                                  <p:par>
                                    <p:cTn id="38" presetID="64" presetClass="path" presetSubtype="0" accel="50000" fill="hold" nodeType="withEffect" p14:presetBounceEnd="63750">
                                      <p:stCondLst>
                                        <p:cond delay="0"/>
                                      </p:stCondLst>
                                      <p:childTnLst>
                                        <p:animMotion origin="layout" path="M -4.79167E-6 0.04445 L -4.79167E-6 -2.22222E-6 " pathEditMode="relative" rAng="0" ptsTypes="AA" p14:bounceEnd="63750">
                                          <p:cBhvr>
                                            <p:cTn id="39" dur="750" fill="hold"/>
                                            <p:tgtEl>
                                              <p:spTgt spid="163"/>
                                            </p:tgtEl>
                                            <p:attrNameLst>
                                              <p:attrName>ppt_x</p:attrName>
                                              <p:attrName>ppt_y</p:attrName>
                                            </p:attrNameLst>
                                          </p:cBhvr>
                                          <p:rCtr x="0" y="-2222"/>
                                        </p:animMotion>
                                      </p:childTnLst>
                                    </p:cTn>
                                  </p:par>
                                  <p:par>
                                    <p:cTn id="40" presetID="10" presetClass="entr" presetSubtype="0" fill="hold" nodeType="withEffect">
                                      <p:stCondLst>
                                        <p:cond delay="1000"/>
                                      </p:stCondLst>
                                      <p:childTnLst>
                                        <p:set>
                                          <p:cBhvr>
                                            <p:cTn id="41" dur="1" fill="hold">
                                              <p:stCondLst>
                                                <p:cond delay="0"/>
                                              </p:stCondLst>
                                            </p:cTn>
                                            <p:tgtEl>
                                              <p:spTgt spid="169"/>
                                            </p:tgtEl>
                                            <p:attrNameLst>
                                              <p:attrName>style.visibility</p:attrName>
                                            </p:attrNameLst>
                                          </p:cBhvr>
                                          <p:to>
                                            <p:strVal val="visible"/>
                                          </p:to>
                                        </p:set>
                                        <p:animEffect transition="in" filter="fade">
                                          <p:cBhvr>
                                            <p:cTn id="42" dur="750"/>
                                            <p:tgtEl>
                                              <p:spTgt spid="169"/>
                                            </p:tgtEl>
                                          </p:cBhvr>
                                        </p:animEffect>
                                      </p:childTnLst>
                                    </p:cTn>
                                  </p:par>
                                  <p:par>
                                    <p:cTn id="43" presetID="64" presetClass="path" presetSubtype="0" accel="50000" fill="hold" nodeType="withEffect" p14:presetBounceEnd="63750">
                                      <p:stCondLst>
                                        <p:cond delay="1000"/>
                                      </p:stCondLst>
                                      <p:childTnLst>
                                        <p:animMotion origin="layout" path="M -3.75E-6 0.04444 L -3.75E-6 2.22222E-6 " pathEditMode="relative" rAng="0" ptsTypes="AA" p14:bounceEnd="63750">
                                          <p:cBhvr>
                                            <p:cTn id="44" dur="750" fill="hold"/>
                                            <p:tgtEl>
                                              <p:spTgt spid="169"/>
                                            </p:tgtEl>
                                            <p:attrNameLst>
                                              <p:attrName>ppt_x</p:attrName>
                                              <p:attrName>ppt_y</p:attrName>
                                            </p:attrNameLst>
                                          </p:cBhvr>
                                          <p:rCtr x="0" y="-2222"/>
                                        </p:animMotion>
                                      </p:childTnLst>
                                    </p:cTn>
                                  </p:par>
                                  <p:par>
                                    <p:cTn id="45" presetID="10" presetClass="entr" presetSubtype="0" fill="hold" nodeType="withEffect">
                                      <p:stCondLst>
                                        <p:cond delay="1150"/>
                                      </p:stCondLst>
                                      <p:childTnLst>
                                        <p:set>
                                          <p:cBhvr>
                                            <p:cTn id="46" dur="1" fill="hold">
                                              <p:stCondLst>
                                                <p:cond delay="0"/>
                                              </p:stCondLst>
                                            </p:cTn>
                                            <p:tgtEl>
                                              <p:spTgt spid="175"/>
                                            </p:tgtEl>
                                            <p:attrNameLst>
                                              <p:attrName>style.visibility</p:attrName>
                                            </p:attrNameLst>
                                          </p:cBhvr>
                                          <p:to>
                                            <p:strVal val="visible"/>
                                          </p:to>
                                        </p:set>
                                        <p:animEffect transition="in" filter="fade">
                                          <p:cBhvr>
                                            <p:cTn id="47" dur="750"/>
                                            <p:tgtEl>
                                              <p:spTgt spid="175"/>
                                            </p:tgtEl>
                                          </p:cBhvr>
                                        </p:animEffect>
                                      </p:childTnLst>
                                    </p:cTn>
                                  </p:par>
                                  <p:par>
                                    <p:cTn id="48" presetID="64" presetClass="path" presetSubtype="0" accel="50000" fill="hold" nodeType="withEffect" p14:presetBounceEnd="63750">
                                      <p:stCondLst>
                                        <p:cond delay="1150"/>
                                      </p:stCondLst>
                                      <p:childTnLst>
                                        <p:animMotion origin="layout" path="M 4.16667E-6 0.04445 L 4.16667E-6 -4.81481E-6 " pathEditMode="relative" rAng="0" ptsTypes="AA" p14:bounceEnd="63750">
                                          <p:cBhvr>
                                            <p:cTn id="49" dur="750" fill="hold"/>
                                            <p:tgtEl>
                                              <p:spTgt spid="175"/>
                                            </p:tgtEl>
                                            <p:attrNameLst>
                                              <p:attrName>ppt_x</p:attrName>
                                              <p:attrName>ppt_y</p:attrName>
                                            </p:attrNameLst>
                                          </p:cBhvr>
                                          <p:rCtr x="0" y="-2222"/>
                                        </p:animMotion>
                                      </p:childTnLst>
                                    </p:cTn>
                                  </p:par>
                                  <p:par>
                                    <p:cTn id="50" presetID="10" presetClass="entr" presetSubtype="0" fill="hold" nodeType="withEffect">
                                      <p:stCondLst>
                                        <p:cond delay="1500"/>
                                      </p:stCondLst>
                                      <p:childTnLst>
                                        <p:set>
                                          <p:cBhvr>
                                            <p:cTn id="51" dur="1" fill="hold">
                                              <p:stCondLst>
                                                <p:cond delay="0"/>
                                              </p:stCondLst>
                                            </p:cTn>
                                            <p:tgtEl>
                                              <p:spTgt spid="181"/>
                                            </p:tgtEl>
                                            <p:attrNameLst>
                                              <p:attrName>style.visibility</p:attrName>
                                            </p:attrNameLst>
                                          </p:cBhvr>
                                          <p:to>
                                            <p:strVal val="visible"/>
                                          </p:to>
                                        </p:set>
                                        <p:animEffect transition="in" filter="fade">
                                          <p:cBhvr>
                                            <p:cTn id="52" dur="750"/>
                                            <p:tgtEl>
                                              <p:spTgt spid="181"/>
                                            </p:tgtEl>
                                          </p:cBhvr>
                                        </p:animEffect>
                                      </p:childTnLst>
                                    </p:cTn>
                                  </p:par>
                                  <p:par>
                                    <p:cTn id="53" presetID="64" presetClass="path" presetSubtype="0" accel="50000" fill="hold" nodeType="withEffect" p14:presetBounceEnd="63750">
                                      <p:stCondLst>
                                        <p:cond delay="1500"/>
                                      </p:stCondLst>
                                      <p:childTnLst>
                                        <p:animMotion origin="layout" path="M -6.25E-7 0.04445 L -6.25E-7 -1.85185E-6 " pathEditMode="relative" rAng="0" ptsTypes="AA" p14:bounceEnd="63750">
                                          <p:cBhvr>
                                            <p:cTn id="54" dur="750" fill="hold"/>
                                            <p:tgtEl>
                                              <p:spTgt spid="181"/>
                                            </p:tgtEl>
                                            <p:attrNameLst>
                                              <p:attrName>ppt_x</p:attrName>
                                              <p:attrName>ppt_y</p:attrName>
                                            </p:attrNameLst>
                                          </p:cBhvr>
                                          <p:rCtr x="0" y="-2222"/>
                                        </p:animMotion>
                                      </p:childTnLst>
                                    </p:cTn>
                                  </p:par>
                                  <p:par>
                                    <p:cTn id="55" presetID="10" presetClass="entr" presetSubtype="0" fill="hold" nodeType="withEffect">
                                      <p:stCondLst>
                                        <p:cond delay="1150"/>
                                      </p:stCondLst>
                                      <p:childTnLst>
                                        <p:set>
                                          <p:cBhvr>
                                            <p:cTn id="56" dur="1" fill="hold">
                                              <p:stCondLst>
                                                <p:cond delay="0"/>
                                              </p:stCondLst>
                                            </p:cTn>
                                            <p:tgtEl>
                                              <p:spTgt spid="187"/>
                                            </p:tgtEl>
                                            <p:attrNameLst>
                                              <p:attrName>style.visibility</p:attrName>
                                            </p:attrNameLst>
                                          </p:cBhvr>
                                          <p:to>
                                            <p:strVal val="visible"/>
                                          </p:to>
                                        </p:set>
                                        <p:animEffect transition="in" filter="fade">
                                          <p:cBhvr>
                                            <p:cTn id="57" dur="750"/>
                                            <p:tgtEl>
                                              <p:spTgt spid="187"/>
                                            </p:tgtEl>
                                          </p:cBhvr>
                                        </p:animEffect>
                                      </p:childTnLst>
                                    </p:cTn>
                                  </p:par>
                                  <p:par>
                                    <p:cTn id="58" presetID="64" presetClass="path" presetSubtype="0" accel="50000" fill="hold" nodeType="withEffect" p14:presetBounceEnd="63750">
                                      <p:stCondLst>
                                        <p:cond delay="1150"/>
                                      </p:stCondLst>
                                      <p:childTnLst>
                                        <p:animMotion origin="layout" path="M -2.70833E-6 0.04444 L -2.70833E-6 3.7037E-6 " pathEditMode="relative" rAng="0" ptsTypes="AA" p14:bounceEnd="63750">
                                          <p:cBhvr>
                                            <p:cTn id="59" dur="750" fill="hold"/>
                                            <p:tgtEl>
                                              <p:spTgt spid="187"/>
                                            </p:tgtEl>
                                            <p:attrNameLst>
                                              <p:attrName>ppt_x</p:attrName>
                                              <p:attrName>ppt_y</p:attrName>
                                            </p:attrNameLst>
                                          </p:cBhvr>
                                          <p:rCtr x="0" y="-2222"/>
                                        </p:animMotion>
                                      </p:childTnLst>
                                    </p:cTn>
                                  </p:par>
                                  <p:par>
                                    <p:cTn id="60" presetID="10" presetClass="entr" presetSubtype="0" fill="hold" nodeType="withEffect">
                                      <p:stCondLst>
                                        <p:cond delay="1000"/>
                                      </p:stCondLst>
                                      <p:childTnLst>
                                        <p:set>
                                          <p:cBhvr>
                                            <p:cTn id="61" dur="1" fill="hold">
                                              <p:stCondLst>
                                                <p:cond delay="0"/>
                                              </p:stCondLst>
                                            </p:cTn>
                                            <p:tgtEl>
                                              <p:spTgt spid="193"/>
                                            </p:tgtEl>
                                            <p:attrNameLst>
                                              <p:attrName>style.visibility</p:attrName>
                                            </p:attrNameLst>
                                          </p:cBhvr>
                                          <p:to>
                                            <p:strVal val="visible"/>
                                          </p:to>
                                        </p:set>
                                        <p:animEffect transition="in" filter="fade">
                                          <p:cBhvr>
                                            <p:cTn id="62" dur="750"/>
                                            <p:tgtEl>
                                              <p:spTgt spid="193"/>
                                            </p:tgtEl>
                                          </p:cBhvr>
                                        </p:animEffect>
                                      </p:childTnLst>
                                    </p:cTn>
                                  </p:par>
                                  <p:par>
                                    <p:cTn id="63" presetID="64" presetClass="path" presetSubtype="0" accel="50000" fill="hold" nodeType="withEffect" p14:presetBounceEnd="63750">
                                      <p:stCondLst>
                                        <p:cond delay="1000"/>
                                      </p:stCondLst>
                                      <p:childTnLst>
                                        <p:animMotion origin="layout" path="M 1.25E-6 0.04445 L 1.25E-6 -1.48148E-6 " pathEditMode="relative" rAng="0" ptsTypes="AA" p14:bounceEnd="63750">
                                          <p:cBhvr>
                                            <p:cTn id="64" dur="750" fill="hold"/>
                                            <p:tgtEl>
                                              <p:spTgt spid="193"/>
                                            </p:tgtEl>
                                            <p:attrNameLst>
                                              <p:attrName>ppt_x</p:attrName>
                                              <p:attrName>ppt_y</p:attrName>
                                            </p:attrNameLst>
                                          </p:cBhvr>
                                          <p:rCtr x="0" y="-2222"/>
                                        </p:animMotion>
                                      </p:childTnLst>
                                    </p:cTn>
                                  </p:par>
                                  <p:par>
                                    <p:cTn id="65" presetID="10" presetClass="entr" presetSubtype="0" fill="hold" nodeType="withEffect">
                                      <p:stCondLst>
                                        <p:cond delay="1750"/>
                                      </p:stCondLst>
                                      <p:childTnLst>
                                        <p:set>
                                          <p:cBhvr>
                                            <p:cTn id="66" dur="1" fill="hold">
                                              <p:stCondLst>
                                                <p:cond delay="0"/>
                                              </p:stCondLst>
                                            </p:cTn>
                                            <p:tgtEl>
                                              <p:spTgt spid="199"/>
                                            </p:tgtEl>
                                            <p:attrNameLst>
                                              <p:attrName>style.visibility</p:attrName>
                                            </p:attrNameLst>
                                          </p:cBhvr>
                                          <p:to>
                                            <p:strVal val="visible"/>
                                          </p:to>
                                        </p:set>
                                        <p:animEffect transition="in" filter="fade">
                                          <p:cBhvr>
                                            <p:cTn id="67" dur="750"/>
                                            <p:tgtEl>
                                              <p:spTgt spid="199"/>
                                            </p:tgtEl>
                                          </p:cBhvr>
                                        </p:animEffect>
                                      </p:childTnLst>
                                    </p:cTn>
                                  </p:par>
                                  <p:par>
                                    <p:cTn id="68" presetID="64" presetClass="path" presetSubtype="0" accel="50000" fill="hold" nodeType="withEffect" p14:presetBounceEnd="63750">
                                      <p:stCondLst>
                                        <p:cond delay="1750"/>
                                      </p:stCondLst>
                                      <p:childTnLst>
                                        <p:animMotion origin="layout" path="M -3.95833E-6 0.04445 L -3.95833E-6 -2.96296E-6 " pathEditMode="relative" rAng="0" ptsTypes="AA" p14:bounceEnd="63750">
                                          <p:cBhvr>
                                            <p:cTn id="69" dur="750" fill="hold"/>
                                            <p:tgtEl>
                                              <p:spTgt spid="199"/>
                                            </p:tgtEl>
                                            <p:attrNameLst>
                                              <p:attrName>ppt_x</p:attrName>
                                              <p:attrName>ppt_y</p:attrName>
                                            </p:attrNameLst>
                                          </p:cBhvr>
                                          <p:rCtr x="0" y="-2222"/>
                                        </p:animMotion>
                                      </p:childTnLst>
                                    </p:cTn>
                                  </p:par>
                                  <p:par>
                                    <p:cTn id="70" presetID="10" presetClass="entr" presetSubtype="0" fill="hold" nodeType="withEffect">
                                      <p:stCondLst>
                                        <p:cond delay="1000"/>
                                      </p:stCondLst>
                                      <p:childTnLst>
                                        <p:set>
                                          <p:cBhvr>
                                            <p:cTn id="71" dur="1" fill="hold">
                                              <p:stCondLst>
                                                <p:cond delay="0"/>
                                              </p:stCondLst>
                                            </p:cTn>
                                            <p:tgtEl>
                                              <p:spTgt spid="205"/>
                                            </p:tgtEl>
                                            <p:attrNameLst>
                                              <p:attrName>style.visibility</p:attrName>
                                            </p:attrNameLst>
                                          </p:cBhvr>
                                          <p:to>
                                            <p:strVal val="visible"/>
                                          </p:to>
                                        </p:set>
                                        <p:animEffect transition="in" filter="fade">
                                          <p:cBhvr>
                                            <p:cTn id="72" dur="750"/>
                                            <p:tgtEl>
                                              <p:spTgt spid="205"/>
                                            </p:tgtEl>
                                          </p:cBhvr>
                                        </p:animEffect>
                                      </p:childTnLst>
                                    </p:cTn>
                                  </p:par>
                                  <p:par>
                                    <p:cTn id="73" presetID="64" presetClass="path" presetSubtype="0" accel="50000" fill="hold" nodeType="withEffect" p14:presetBounceEnd="63750">
                                      <p:stCondLst>
                                        <p:cond delay="1000"/>
                                      </p:stCondLst>
                                      <p:childTnLst>
                                        <p:animMotion origin="layout" path="M -2.91667E-6 0.04444 L -2.91667E-6 -3.7037E-7 " pathEditMode="relative" rAng="0" ptsTypes="AA" p14:bounceEnd="63750">
                                          <p:cBhvr>
                                            <p:cTn id="74" dur="750" fill="hold"/>
                                            <p:tgtEl>
                                              <p:spTgt spid="205"/>
                                            </p:tgtEl>
                                            <p:attrNameLst>
                                              <p:attrName>ppt_x</p:attrName>
                                              <p:attrName>ppt_y</p:attrName>
                                            </p:attrNameLst>
                                          </p:cBhvr>
                                          <p:rCtr x="0" y="-2222"/>
                                        </p:animMotion>
                                      </p:childTnLst>
                                    </p:cTn>
                                  </p:par>
                                  <p:par>
                                    <p:cTn id="75" presetID="10" presetClass="entr" presetSubtype="0" fill="hold" nodeType="withEffect">
                                      <p:stCondLst>
                                        <p:cond delay="1650"/>
                                      </p:stCondLst>
                                      <p:childTnLst>
                                        <p:set>
                                          <p:cBhvr>
                                            <p:cTn id="76" dur="1" fill="hold">
                                              <p:stCondLst>
                                                <p:cond delay="0"/>
                                              </p:stCondLst>
                                            </p:cTn>
                                            <p:tgtEl>
                                              <p:spTgt spid="211"/>
                                            </p:tgtEl>
                                            <p:attrNameLst>
                                              <p:attrName>style.visibility</p:attrName>
                                            </p:attrNameLst>
                                          </p:cBhvr>
                                          <p:to>
                                            <p:strVal val="visible"/>
                                          </p:to>
                                        </p:set>
                                        <p:animEffect transition="in" filter="fade">
                                          <p:cBhvr>
                                            <p:cTn id="77" dur="750"/>
                                            <p:tgtEl>
                                              <p:spTgt spid="211"/>
                                            </p:tgtEl>
                                          </p:cBhvr>
                                        </p:animEffect>
                                      </p:childTnLst>
                                    </p:cTn>
                                  </p:par>
                                  <p:par>
                                    <p:cTn id="78" presetID="64" presetClass="path" presetSubtype="0" accel="50000" fill="hold" nodeType="withEffect" p14:presetBounceEnd="63750">
                                      <p:stCondLst>
                                        <p:cond delay="1650"/>
                                      </p:stCondLst>
                                      <p:childTnLst>
                                        <p:animMotion origin="layout" path="M 4.58333E-6 0.04444 L 4.58333E-6 3.33333E-6 " pathEditMode="relative" rAng="0" ptsTypes="AA" p14:bounceEnd="63750">
                                          <p:cBhvr>
                                            <p:cTn id="79" dur="750" fill="hold"/>
                                            <p:tgtEl>
                                              <p:spTgt spid="211"/>
                                            </p:tgtEl>
                                            <p:attrNameLst>
                                              <p:attrName>ppt_x</p:attrName>
                                              <p:attrName>ppt_y</p:attrName>
                                            </p:attrNameLst>
                                          </p:cBhvr>
                                          <p:rCtr x="0" y="-2222"/>
                                        </p:animMotion>
                                      </p:childTnLst>
                                    </p:cTn>
                                  </p:par>
                                  <p:par>
                                    <p:cTn id="80" presetID="10" presetClass="entr" presetSubtype="0" fill="hold" nodeType="withEffect">
                                      <p:stCondLst>
                                        <p:cond delay="1000"/>
                                      </p:stCondLst>
                                      <p:childTnLst>
                                        <p:set>
                                          <p:cBhvr>
                                            <p:cTn id="81" dur="1" fill="hold">
                                              <p:stCondLst>
                                                <p:cond delay="0"/>
                                              </p:stCondLst>
                                            </p:cTn>
                                            <p:tgtEl>
                                              <p:spTgt spid="217"/>
                                            </p:tgtEl>
                                            <p:attrNameLst>
                                              <p:attrName>style.visibility</p:attrName>
                                            </p:attrNameLst>
                                          </p:cBhvr>
                                          <p:to>
                                            <p:strVal val="visible"/>
                                          </p:to>
                                        </p:set>
                                        <p:animEffect transition="in" filter="fade">
                                          <p:cBhvr>
                                            <p:cTn id="82" dur="750"/>
                                            <p:tgtEl>
                                              <p:spTgt spid="217"/>
                                            </p:tgtEl>
                                          </p:cBhvr>
                                        </p:animEffect>
                                      </p:childTnLst>
                                    </p:cTn>
                                  </p:par>
                                  <p:par>
                                    <p:cTn id="83" presetID="64" presetClass="path" presetSubtype="0" accel="50000" fill="hold" nodeType="withEffect" p14:presetBounceEnd="63750">
                                      <p:stCondLst>
                                        <p:cond delay="1000"/>
                                      </p:stCondLst>
                                      <p:childTnLst>
                                        <p:animMotion origin="layout" path="M 1.04167E-6 0.04444 L 1.04167E-6 2.96296E-6 " pathEditMode="relative" rAng="0" ptsTypes="AA" p14:bounceEnd="63750">
                                          <p:cBhvr>
                                            <p:cTn id="84" dur="750" fill="hold"/>
                                            <p:tgtEl>
                                              <p:spTgt spid="217"/>
                                            </p:tgtEl>
                                            <p:attrNameLst>
                                              <p:attrName>ppt_x</p:attrName>
                                              <p:attrName>ppt_y</p:attrName>
                                            </p:attrNameLst>
                                          </p:cBhvr>
                                          <p:rCtr x="0" y="-2222"/>
                                        </p:animMotion>
                                      </p:childTnLst>
                                    </p:cTn>
                                  </p:par>
                                  <p:par>
                                    <p:cTn id="85" presetID="10" presetClass="entr" presetSubtype="0" fill="hold" nodeType="withEffect">
                                      <p:stCondLst>
                                        <p:cond delay="1000"/>
                                      </p:stCondLst>
                                      <p:childTnLst>
                                        <p:set>
                                          <p:cBhvr>
                                            <p:cTn id="86" dur="1" fill="hold">
                                              <p:stCondLst>
                                                <p:cond delay="0"/>
                                              </p:stCondLst>
                                            </p:cTn>
                                            <p:tgtEl>
                                              <p:spTgt spid="223"/>
                                            </p:tgtEl>
                                            <p:attrNameLst>
                                              <p:attrName>style.visibility</p:attrName>
                                            </p:attrNameLst>
                                          </p:cBhvr>
                                          <p:to>
                                            <p:strVal val="visible"/>
                                          </p:to>
                                        </p:set>
                                        <p:animEffect transition="in" filter="fade">
                                          <p:cBhvr>
                                            <p:cTn id="87" dur="750"/>
                                            <p:tgtEl>
                                              <p:spTgt spid="223"/>
                                            </p:tgtEl>
                                          </p:cBhvr>
                                        </p:animEffect>
                                      </p:childTnLst>
                                    </p:cTn>
                                  </p:par>
                                  <p:par>
                                    <p:cTn id="88" presetID="64" presetClass="path" presetSubtype="0" accel="50000" fill="hold" nodeType="withEffect" p14:presetBounceEnd="63750">
                                      <p:stCondLst>
                                        <p:cond delay="1000"/>
                                      </p:stCondLst>
                                      <p:childTnLst>
                                        <p:animMotion origin="layout" path="M 5E-6 0.04445 L 5E-6 -7.40741E-7 " pathEditMode="relative" rAng="0" ptsTypes="AA" p14:bounceEnd="63750">
                                          <p:cBhvr>
                                            <p:cTn id="89" dur="750" fill="hold"/>
                                            <p:tgtEl>
                                              <p:spTgt spid="223"/>
                                            </p:tgtEl>
                                            <p:attrNameLst>
                                              <p:attrName>ppt_x</p:attrName>
                                              <p:attrName>ppt_y</p:attrName>
                                            </p:attrNameLst>
                                          </p:cBhvr>
                                          <p:rCtr x="0" y="-2222"/>
                                        </p:animMotion>
                                      </p:childTnLst>
                                    </p:cTn>
                                  </p:par>
                                  <p:par>
                                    <p:cTn id="90" presetID="10" presetClass="entr" presetSubtype="0" fill="hold" nodeType="withEffect">
                                      <p:stCondLst>
                                        <p:cond delay="1150"/>
                                      </p:stCondLst>
                                      <p:childTnLst>
                                        <p:set>
                                          <p:cBhvr>
                                            <p:cTn id="91" dur="1" fill="hold">
                                              <p:stCondLst>
                                                <p:cond delay="0"/>
                                              </p:stCondLst>
                                            </p:cTn>
                                            <p:tgtEl>
                                              <p:spTgt spid="229"/>
                                            </p:tgtEl>
                                            <p:attrNameLst>
                                              <p:attrName>style.visibility</p:attrName>
                                            </p:attrNameLst>
                                          </p:cBhvr>
                                          <p:to>
                                            <p:strVal val="visible"/>
                                          </p:to>
                                        </p:set>
                                        <p:animEffect transition="in" filter="fade">
                                          <p:cBhvr>
                                            <p:cTn id="92" dur="750"/>
                                            <p:tgtEl>
                                              <p:spTgt spid="229"/>
                                            </p:tgtEl>
                                          </p:cBhvr>
                                        </p:animEffect>
                                      </p:childTnLst>
                                    </p:cTn>
                                  </p:par>
                                  <p:par>
                                    <p:cTn id="93" presetID="64" presetClass="path" presetSubtype="0" accel="50000" fill="hold" nodeType="withEffect" p14:presetBounceEnd="63750">
                                      <p:stCondLst>
                                        <p:cond delay="1150"/>
                                      </p:stCondLst>
                                      <p:childTnLst>
                                        <p:animMotion origin="layout" path="M 3.95833E-6 0.04444 L 3.95833E-6 3.33333E-6 " pathEditMode="relative" rAng="0" ptsTypes="AA" p14:bounceEnd="63750">
                                          <p:cBhvr>
                                            <p:cTn id="94" dur="750" fill="hold"/>
                                            <p:tgtEl>
                                              <p:spTgt spid="229"/>
                                            </p:tgtEl>
                                            <p:attrNameLst>
                                              <p:attrName>ppt_x</p:attrName>
                                              <p:attrName>ppt_y</p:attrName>
                                            </p:attrNameLst>
                                          </p:cBhvr>
                                          <p:rCtr x="0" y="-2222"/>
                                        </p:animMotion>
                                      </p:childTnLst>
                                    </p:cTn>
                                  </p:par>
                                  <p:par>
                                    <p:cTn id="95" presetID="10" presetClass="entr" presetSubtype="0" fill="hold" nodeType="withEffect">
                                      <p:stCondLst>
                                        <p:cond delay="1000"/>
                                      </p:stCondLst>
                                      <p:childTnLst>
                                        <p:set>
                                          <p:cBhvr>
                                            <p:cTn id="96" dur="1" fill="hold">
                                              <p:stCondLst>
                                                <p:cond delay="0"/>
                                              </p:stCondLst>
                                            </p:cTn>
                                            <p:tgtEl>
                                              <p:spTgt spid="235"/>
                                            </p:tgtEl>
                                            <p:attrNameLst>
                                              <p:attrName>style.visibility</p:attrName>
                                            </p:attrNameLst>
                                          </p:cBhvr>
                                          <p:to>
                                            <p:strVal val="visible"/>
                                          </p:to>
                                        </p:set>
                                        <p:animEffect transition="in" filter="fade">
                                          <p:cBhvr>
                                            <p:cTn id="97" dur="750"/>
                                            <p:tgtEl>
                                              <p:spTgt spid="235"/>
                                            </p:tgtEl>
                                          </p:cBhvr>
                                        </p:animEffect>
                                      </p:childTnLst>
                                    </p:cTn>
                                  </p:par>
                                  <p:par>
                                    <p:cTn id="98" presetID="64" presetClass="path" presetSubtype="0" accel="50000" fill="hold" nodeType="withEffect" p14:presetBounceEnd="63750">
                                      <p:stCondLst>
                                        <p:cond delay="1000"/>
                                      </p:stCondLst>
                                      <p:childTnLst>
                                        <p:animMotion origin="layout" path="M -3.54167E-6 0.04444 L -3.54167E-6 2.59259E-6 " pathEditMode="relative" rAng="0" ptsTypes="AA" p14:bounceEnd="63750">
                                          <p:cBhvr>
                                            <p:cTn id="99" dur="750" fill="hold"/>
                                            <p:tgtEl>
                                              <p:spTgt spid="235"/>
                                            </p:tgtEl>
                                            <p:attrNameLst>
                                              <p:attrName>ppt_x</p:attrName>
                                              <p:attrName>ppt_y</p:attrName>
                                            </p:attrNameLst>
                                          </p:cBhvr>
                                          <p:rCtr x="0" y="-2222"/>
                                        </p:animMotion>
                                      </p:childTnLst>
                                    </p:cTn>
                                  </p:par>
                                  <p:par>
                                    <p:cTn id="100" presetID="10" presetClass="entr" presetSubtype="0" fill="hold" nodeType="withEffect">
                                      <p:stCondLst>
                                        <p:cond delay="1250"/>
                                      </p:stCondLst>
                                      <p:childTnLst>
                                        <p:set>
                                          <p:cBhvr>
                                            <p:cTn id="101" dur="1" fill="hold">
                                              <p:stCondLst>
                                                <p:cond delay="0"/>
                                              </p:stCondLst>
                                            </p:cTn>
                                            <p:tgtEl>
                                              <p:spTgt spid="241"/>
                                            </p:tgtEl>
                                            <p:attrNameLst>
                                              <p:attrName>style.visibility</p:attrName>
                                            </p:attrNameLst>
                                          </p:cBhvr>
                                          <p:to>
                                            <p:strVal val="visible"/>
                                          </p:to>
                                        </p:set>
                                        <p:animEffect transition="in" filter="fade">
                                          <p:cBhvr>
                                            <p:cTn id="102" dur="750"/>
                                            <p:tgtEl>
                                              <p:spTgt spid="241"/>
                                            </p:tgtEl>
                                          </p:cBhvr>
                                        </p:animEffect>
                                      </p:childTnLst>
                                    </p:cTn>
                                  </p:par>
                                  <p:par>
                                    <p:cTn id="103" presetID="64" presetClass="path" presetSubtype="0" accel="50000" fill="hold" nodeType="withEffect" p14:presetBounceEnd="63750">
                                      <p:stCondLst>
                                        <p:cond delay="1250"/>
                                      </p:stCondLst>
                                      <p:childTnLst>
                                        <p:animMotion origin="layout" path="M 4.16667E-7 0.04445 L 4.16667E-7 -1.11111E-6 " pathEditMode="relative" rAng="0" ptsTypes="AA" p14:bounceEnd="63750">
                                          <p:cBhvr>
                                            <p:cTn id="104" dur="750" fill="hold"/>
                                            <p:tgtEl>
                                              <p:spTgt spid="241"/>
                                            </p:tgtEl>
                                            <p:attrNameLst>
                                              <p:attrName>ppt_x</p:attrName>
                                              <p:attrName>ppt_y</p:attrName>
                                            </p:attrNameLst>
                                          </p:cBhvr>
                                          <p:rCtr x="0" y="-2222"/>
                                        </p:animMotion>
                                      </p:childTnLst>
                                    </p:cTn>
                                  </p:par>
                                  <p:par>
                                    <p:cTn id="105" presetID="10" presetClass="entr" presetSubtype="0" fill="hold" nodeType="withEffect">
                                      <p:stCondLst>
                                        <p:cond delay="730"/>
                                      </p:stCondLst>
                                      <p:childTnLst>
                                        <p:set>
                                          <p:cBhvr>
                                            <p:cTn id="106" dur="1" fill="hold">
                                              <p:stCondLst>
                                                <p:cond delay="0"/>
                                              </p:stCondLst>
                                            </p:cTn>
                                            <p:tgtEl>
                                              <p:spTgt spid="247"/>
                                            </p:tgtEl>
                                            <p:attrNameLst>
                                              <p:attrName>style.visibility</p:attrName>
                                            </p:attrNameLst>
                                          </p:cBhvr>
                                          <p:to>
                                            <p:strVal val="visible"/>
                                          </p:to>
                                        </p:set>
                                        <p:animEffect transition="in" filter="fade">
                                          <p:cBhvr>
                                            <p:cTn id="107" dur="750"/>
                                            <p:tgtEl>
                                              <p:spTgt spid="247"/>
                                            </p:tgtEl>
                                          </p:cBhvr>
                                        </p:animEffect>
                                      </p:childTnLst>
                                    </p:cTn>
                                  </p:par>
                                  <p:par>
                                    <p:cTn id="108" presetID="64" presetClass="path" presetSubtype="0" accel="50000" fill="hold" nodeType="withEffect" p14:presetBounceEnd="63750">
                                      <p:stCondLst>
                                        <p:cond delay="730"/>
                                      </p:stCondLst>
                                      <p:childTnLst>
                                        <p:animMotion origin="layout" path="M -2.29167E-6 0.04444 L -2.29167E-6 1.11111E-6 " pathEditMode="relative" rAng="0" ptsTypes="AA" p14:bounceEnd="63750">
                                          <p:cBhvr>
                                            <p:cTn id="109" dur="750" fill="hold"/>
                                            <p:tgtEl>
                                              <p:spTgt spid="247"/>
                                            </p:tgtEl>
                                            <p:attrNameLst>
                                              <p:attrName>ppt_x</p:attrName>
                                              <p:attrName>ppt_y</p:attrName>
                                            </p:attrNameLst>
                                          </p:cBhvr>
                                          <p:rCtr x="0" y="-2222"/>
                                        </p:animMotion>
                                      </p:childTnLst>
                                    </p:cTn>
                                  </p:par>
                                  <p:par>
                                    <p:cTn id="110" presetID="10" presetClass="entr" presetSubtype="0" fill="hold" nodeType="withEffect">
                                      <p:stCondLst>
                                        <p:cond delay="910"/>
                                      </p:stCondLst>
                                      <p:childTnLst>
                                        <p:set>
                                          <p:cBhvr>
                                            <p:cTn id="111" dur="1" fill="hold">
                                              <p:stCondLst>
                                                <p:cond delay="0"/>
                                              </p:stCondLst>
                                            </p:cTn>
                                            <p:tgtEl>
                                              <p:spTgt spid="253"/>
                                            </p:tgtEl>
                                            <p:attrNameLst>
                                              <p:attrName>style.visibility</p:attrName>
                                            </p:attrNameLst>
                                          </p:cBhvr>
                                          <p:to>
                                            <p:strVal val="visible"/>
                                          </p:to>
                                        </p:set>
                                        <p:animEffect transition="in" filter="fade">
                                          <p:cBhvr>
                                            <p:cTn id="112" dur="750"/>
                                            <p:tgtEl>
                                              <p:spTgt spid="253"/>
                                            </p:tgtEl>
                                          </p:cBhvr>
                                        </p:animEffect>
                                      </p:childTnLst>
                                    </p:cTn>
                                  </p:par>
                                  <p:par>
                                    <p:cTn id="113" presetID="64" presetClass="path" presetSubtype="0" accel="50000" fill="hold" nodeType="withEffect" p14:presetBounceEnd="63750">
                                      <p:stCondLst>
                                        <p:cond delay="910"/>
                                      </p:stCondLst>
                                      <p:childTnLst>
                                        <p:animMotion origin="layout" path="M -6.25E-7 0.04444 L -6.25E-7 4.44444E-6 " pathEditMode="relative" rAng="0" ptsTypes="AA" p14:bounceEnd="63750">
                                          <p:cBhvr>
                                            <p:cTn id="114" dur="750" fill="hold"/>
                                            <p:tgtEl>
                                              <p:spTgt spid="253"/>
                                            </p:tgtEl>
                                            <p:attrNameLst>
                                              <p:attrName>ppt_x</p:attrName>
                                              <p:attrName>ppt_y</p:attrName>
                                            </p:attrNameLst>
                                          </p:cBhvr>
                                          <p:rCtr x="0" y="-2222"/>
                                        </p:animMotion>
                                      </p:childTnLst>
                                    </p:cTn>
                                  </p:par>
                                  <p:par>
                                    <p:cTn id="115" presetID="10" presetClass="entr" presetSubtype="0" fill="hold" nodeType="withEffect">
                                      <p:stCondLst>
                                        <p:cond delay="1220"/>
                                      </p:stCondLst>
                                      <p:childTnLst>
                                        <p:set>
                                          <p:cBhvr>
                                            <p:cTn id="116" dur="1" fill="hold">
                                              <p:stCondLst>
                                                <p:cond delay="0"/>
                                              </p:stCondLst>
                                            </p:cTn>
                                            <p:tgtEl>
                                              <p:spTgt spid="259"/>
                                            </p:tgtEl>
                                            <p:attrNameLst>
                                              <p:attrName>style.visibility</p:attrName>
                                            </p:attrNameLst>
                                          </p:cBhvr>
                                          <p:to>
                                            <p:strVal val="visible"/>
                                          </p:to>
                                        </p:set>
                                        <p:animEffect transition="in" filter="fade">
                                          <p:cBhvr>
                                            <p:cTn id="117" dur="750"/>
                                            <p:tgtEl>
                                              <p:spTgt spid="259"/>
                                            </p:tgtEl>
                                          </p:cBhvr>
                                        </p:animEffect>
                                      </p:childTnLst>
                                    </p:cTn>
                                  </p:par>
                                  <p:par>
                                    <p:cTn id="118" presetID="64" presetClass="path" presetSubtype="0" accel="50000" fill="hold" nodeType="withEffect" p14:presetBounceEnd="63750">
                                      <p:stCondLst>
                                        <p:cond delay="1220"/>
                                      </p:stCondLst>
                                      <p:childTnLst>
                                        <p:animMotion origin="layout" path="M 6.25E-7 0.04444 L 6.25E-7 3.33333E-6 " pathEditMode="relative" rAng="0" ptsTypes="AA" p14:bounceEnd="63750">
                                          <p:cBhvr>
                                            <p:cTn id="119" dur="750" fill="hold"/>
                                            <p:tgtEl>
                                              <p:spTgt spid="259"/>
                                            </p:tgtEl>
                                            <p:attrNameLst>
                                              <p:attrName>ppt_x</p:attrName>
                                              <p:attrName>ppt_y</p:attrName>
                                            </p:attrNameLst>
                                          </p:cBhvr>
                                          <p:rCtr x="0" y="-2222"/>
                                        </p:animMotion>
                                      </p:childTnLst>
                                    </p:cTn>
                                  </p:par>
                                  <p:par>
                                    <p:cTn id="120" presetID="10" presetClass="entr" presetSubtype="0" fill="hold" nodeType="withEffect">
                                      <p:stCondLst>
                                        <p:cond delay="1740"/>
                                      </p:stCondLst>
                                      <p:childTnLst>
                                        <p:set>
                                          <p:cBhvr>
                                            <p:cTn id="121" dur="1" fill="hold">
                                              <p:stCondLst>
                                                <p:cond delay="0"/>
                                              </p:stCondLst>
                                            </p:cTn>
                                            <p:tgtEl>
                                              <p:spTgt spid="265"/>
                                            </p:tgtEl>
                                            <p:attrNameLst>
                                              <p:attrName>style.visibility</p:attrName>
                                            </p:attrNameLst>
                                          </p:cBhvr>
                                          <p:to>
                                            <p:strVal val="visible"/>
                                          </p:to>
                                        </p:set>
                                        <p:animEffect transition="in" filter="fade">
                                          <p:cBhvr>
                                            <p:cTn id="122" dur="750"/>
                                            <p:tgtEl>
                                              <p:spTgt spid="265"/>
                                            </p:tgtEl>
                                          </p:cBhvr>
                                        </p:animEffect>
                                      </p:childTnLst>
                                    </p:cTn>
                                  </p:par>
                                  <p:par>
                                    <p:cTn id="123" presetID="64" presetClass="path" presetSubtype="0" accel="50000" fill="hold" nodeType="withEffect" p14:presetBounceEnd="63750">
                                      <p:stCondLst>
                                        <p:cond delay="1740"/>
                                      </p:stCondLst>
                                      <p:childTnLst>
                                        <p:animMotion origin="layout" path="M -1.45833E-6 0.04445 L -1.45833E-6 -3.7037E-6 " pathEditMode="relative" rAng="0" ptsTypes="AA" p14:bounceEnd="63750">
                                          <p:cBhvr>
                                            <p:cTn id="124" dur="750" fill="hold"/>
                                            <p:tgtEl>
                                              <p:spTgt spid="265"/>
                                            </p:tgtEl>
                                            <p:attrNameLst>
                                              <p:attrName>ppt_x</p:attrName>
                                              <p:attrName>ppt_y</p:attrName>
                                            </p:attrNameLst>
                                          </p:cBhvr>
                                          <p:rCtr x="0" y="-2222"/>
                                        </p:animMotion>
                                      </p:childTnLst>
                                    </p:cTn>
                                  </p:par>
                                  <p:par>
                                    <p:cTn id="125" presetID="10" presetClass="entr" presetSubtype="0" fill="hold" nodeType="withEffect">
                                      <p:stCondLst>
                                        <p:cond delay="1890"/>
                                      </p:stCondLst>
                                      <p:childTnLst>
                                        <p:set>
                                          <p:cBhvr>
                                            <p:cTn id="126" dur="1" fill="hold">
                                              <p:stCondLst>
                                                <p:cond delay="0"/>
                                              </p:stCondLst>
                                            </p:cTn>
                                            <p:tgtEl>
                                              <p:spTgt spid="271"/>
                                            </p:tgtEl>
                                            <p:attrNameLst>
                                              <p:attrName>style.visibility</p:attrName>
                                            </p:attrNameLst>
                                          </p:cBhvr>
                                          <p:to>
                                            <p:strVal val="visible"/>
                                          </p:to>
                                        </p:set>
                                        <p:animEffect transition="in" filter="fade">
                                          <p:cBhvr>
                                            <p:cTn id="127" dur="750"/>
                                            <p:tgtEl>
                                              <p:spTgt spid="271"/>
                                            </p:tgtEl>
                                          </p:cBhvr>
                                        </p:animEffect>
                                      </p:childTnLst>
                                    </p:cTn>
                                  </p:par>
                                  <p:par>
                                    <p:cTn id="128" presetID="64" presetClass="path" presetSubtype="0" accel="50000" fill="hold" nodeType="withEffect" p14:presetBounceEnd="63750">
                                      <p:stCondLst>
                                        <p:cond delay="1890"/>
                                      </p:stCondLst>
                                      <p:childTnLst>
                                        <p:animMotion origin="layout" path="M -4.375E-6 0.04444 L -4.375E-6 -3.7037E-7 " pathEditMode="relative" rAng="0" ptsTypes="AA" p14:bounceEnd="63750">
                                          <p:cBhvr>
                                            <p:cTn id="129" dur="750" fill="hold"/>
                                            <p:tgtEl>
                                              <p:spTgt spid="271"/>
                                            </p:tgtEl>
                                            <p:attrNameLst>
                                              <p:attrName>ppt_x</p:attrName>
                                              <p:attrName>ppt_y</p:attrName>
                                            </p:attrNameLst>
                                          </p:cBhvr>
                                          <p:rCtr x="0" y="-2222"/>
                                        </p:animMotion>
                                      </p:childTnLst>
                                    </p:cTn>
                                  </p:par>
                                  <p:par>
                                    <p:cTn id="130" presetID="10" presetClass="entr" presetSubtype="0" fill="hold" nodeType="withEffect">
                                      <p:stCondLst>
                                        <p:cond delay="430"/>
                                      </p:stCondLst>
                                      <p:childTnLst>
                                        <p:set>
                                          <p:cBhvr>
                                            <p:cTn id="131" dur="1" fill="hold">
                                              <p:stCondLst>
                                                <p:cond delay="0"/>
                                              </p:stCondLst>
                                            </p:cTn>
                                            <p:tgtEl>
                                              <p:spTgt spid="277"/>
                                            </p:tgtEl>
                                            <p:attrNameLst>
                                              <p:attrName>style.visibility</p:attrName>
                                            </p:attrNameLst>
                                          </p:cBhvr>
                                          <p:to>
                                            <p:strVal val="visible"/>
                                          </p:to>
                                        </p:set>
                                        <p:animEffect transition="in" filter="fade">
                                          <p:cBhvr>
                                            <p:cTn id="132" dur="750"/>
                                            <p:tgtEl>
                                              <p:spTgt spid="277"/>
                                            </p:tgtEl>
                                          </p:cBhvr>
                                        </p:animEffect>
                                      </p:childTnLst>
                                    </p:cTn>
                                  </p:par>
                                  <p:par>
                                    <p:cTn id="133" presetID="64" presetClass="path" presetSubtype="0" accel="50000" fill="hold" nodeType="withEffect" p14:presetBounceEnd="63750">
                                      <p:stCondLst>
                                        <p:cond delay="430"/>
                                      </p:stCondLst>
                                      <p:childTnLst>
                                        <p:animMotion origin="layout" path="M -1.04167E-6 0.04445 L -1.04167E-6 -4.07407E-6 " pathEditMode="relative" rAng="0" ptsTypes="AA" p14:bounceEnd="63750">
                                          <p:cBhvr>
                                            <p:cTn id="134" dur="750" fill="hold"/>
                                            <p:tgtEl>
                                              <p:spTgt spid="277"/>
                                            </p:tgtEl>
                                            <p:attrNameLst>
                                              <p:attrName>ppt_x</p:attrName>
                                              <p:attrName>ppt_y</p:attrName>
                                            </p:attrNameLst>
                                          </p:cBhvr>
                                          <p:rCtr x="0" y="-2222"/>
                                        </p:animMotion>
                                      </p:childTnLst>
                                    </p:cTn>
                                  </p:par>
                                  <p:par>
                                    <p:cTn id="135" presetID="10" presetClass="entr" presetSubtype="0" fill="hold" nodeType="withEffect">
                                      <p:stCondLst>
                                        <p:cond delay="680"/>
                                      </p:stCondLst>
                                      <p:childTnLst>
                                        <p:set>
                                          <p:cBhvr>
                                            <p:cTn id="136" dur="1" fill="hold">
                                              <p:stCondLst>
                                                <p:cond delay="0"/>
                                              </p:stCondLst>
                                            </p:cTn>
                                            <p:tgtEl>
                                              <p:spTgt spid="283"/>
                                            </p:tgtEl>
                                            <p:attrNameLst>
                                              <p:attrName>style.visibility</p:attrName>
                                            </p:attrNameLst>
                                          </p:cBhvr>
                                          <p:to>
                                            <p:strVal val="visible"/>
                                          </p:to>
                                        </p:set>
                                        <p:animEffect transition="in" filter="fade">
                                          <p:cBhvr>
                                            <p:cTn id="137" dur="750"/>
                                            <p:tgtEl>
                                              <p:spTgt spid="283"/>
                                            </p:tgtEl>
                                          </p:cBhvr>
                                        </p:animEffect>
                                      </p:childTnLst>
                                    </p:cTn>
                                  </p:par>
                                  <p:par>
                                    <p:cTn id="138" presetID="64" presetClass="path" presetSubtype="0" accel="50000" fill="hold" nodeType="withEffect" p14:presetBounceEnd="63750">
                                      <p:stCondLst>
                                        <p:cond delay="680"/>
                                      </p:stCondLst>
                                      <p:childTnLst>
                                        <p:animMotion origin="layout" path="M -2.08333E-7 0.04445 L -2.08333E-7 -3.33333E-6 " pathEditMode="relative" rAng="0" ptsTypes="AA" p14:bounceEnd="63750">
                                          <p:cBhvr>
                                            <p:cTn id="139" dur="750" fill="hold"/>
                                            <p:tgtEl>
                                              <p:spTgt spid="283"/>
                                            </p:tgtEl>
                                            <p:attrNameLst>
                                              <p:attrName>ppt_x</p:attrName>
                                              <p:attrName>ppt_y</p:attrName>
                                            </p:attrNameLst>
                                          </p:cBhvr>
                                          <p:rCtr x="0" y="-2222"/>
                                        </p:animMotion>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289"/>
                                            </p:tgtEl>
                                            <p:attrNameLst>
                                              <p:attrName>style.visibility</p:attrName>
                                            </p:attrNameLst>
                                          </p:cBhvr>
                                          <p:to>
                                            <p:strVal val="visible"/>
                                          </p:to>
                                        </p:set>
                                        <p:animEffect transition="in" filter="fade">
                                          <p:cBhvr>
                                            <p:cTn id="144" dur="500"/>
                                            <p:tgtEl>
                                              <p:spTgt spid="28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92"/>
                                            </p:tgtEl>
                                            <p:attrNameLst>
                                              <p:attrName>style.visibility</p:attrName>
                                            </p:attrNameLst>
                                          </p:cBhvr>
                                          <p:to>
                                            <p:strVal val="visible"/>
                                          </p:to>
                                        </p:set>
                                        <p:animEffect transition="in" filter="fade">
                                          <p:cBhvr>
                                            <p:cTn id="147" dur="500"/>
                                            <p:tgtEl>
                                              <p:spTgt spid="292"/>
                                            </p:tgtEl>
                                          </p:cBhvr>
                                        </p:animEffect>
                                      </p:childTnLst>
                                    </p:cTn>
                                  </p:par>
                                </p:childTnLst>
                              </p:cTn>
                            </p:par>
                            <p:par>
                              <p:cTn id="148" fill="hold">
                                <p:stCondLst>
                                  <p:cond delay="500"/>
                                </p:stCondLst>
                                <p:childTnLst>
                                  <p:par>
                                    <p:cTn id="149" presetID="10" presetClass="entr" presetSubtype="0" fill="hold" grpId="0" nodeType="afterEffect">
                                      <p:stCondLst>
                                        <p:cond delay="0"/>
                                      </p:stCondLst>
                                      <p:childTnLst>
                                        <p:set>
                                          <p:cBhvr>
                                            <p:cTn id="150" dur="1" fill="hold">
                                              <p:stCondLst>
                                                <p:cond delay="0"/>
                                              </p:stCondLst>
                                            </p:cTn>
                                            <p:tgtEl>
                                              <p:spTgt spid="16"/>
                                            </p:tgtEl>
                                            <p:attrNameLst>
                                              <p:attrName>style.visibility</p:attrName>
                                            </p:attrNameLst>
                                          </p:cBhvr>
                                          <p:to>
                                            <p:strVal val="visible"/>
                                          </p:to>
                                        </p:set>
                                        <p:animEffect transition="in" filter="fade">
                                          <p:cBhvr>
                                            <p:cTn id="151" dur="500"/>
                                            <p:tgtEl>
                                              <p:spTgt spid="16"/>
                                            </p:tgtEl>
                                          </p:cBhvr>
                                        </p:animEffect>
                                      </p:childTnLst>
                                    </p:cTn>
                                  </p:par>
                                </p:childTnLst>
                              </p:cTn>
                            </p:par>
                            <p:par>
                              <p:cTn id="152" fill="hold">
                                <p:stCondLst>
                                  <p:cond delay="1000"/>
                                </p:stCondLst>
                                <p:childTnLst>
                                  <p:par>
                                    <p:cTn id="153" presetID="10" presetClass="entr" presetSubtype="0" fill="hold" grpId="0" nodeType="afterEffect">
                                      <p:stCondLst>
                                        <p:cond delay="0"/>
                                      </p:stCondLst>
                                      <p:childTnLst>
                                        <p:set>
                                          <p:cBhvr>
                                            <p:cTn id="154" dur="1" fill="hold">
                                              <p:stCondLst>
                                                <p:cond delay="0"/>
                                              </p:stCondLst>
                                            </p:cTn>
                                            <p:tgtEl>
                                              <p:spTgt spid="17"/>
                                            </p:tgtEl>
                                            <p:attrNameLst>
                                              <p:attrName>style.visibility</p:attrName>
                                            </p:attrNameLst>
                                          </p:cBhvr>
                                          <p:to>
                                            <p:strVal val="visible"/>
                                          </p:to>
                                        </p:set>
                                        <p:animEffect transition="in" filter="fade">
                                          <p:cBhvr>
                                            <p:cTn id="155" dur="500"/>
                                            <p:tgtEl>
                                              <p:spTgt spid="17"/>
                                            </p:tgtEl>
                                          </p:cBhvr>
                                        </p:animEffect>
                                      </p:childTnLst>
                                    </p:cTn>
                                  </p:par>
                                </p:childTnLst>
                              </p:cTn>
                            </p:par>
                            <p:par>
                              <p:cTn id="156" fill="hold">
                                <p:stCondLst>
                                  <p:cond delay="1500"/>
                                </p:stCondLst>
                                <p:childTnLst>
                                  <p:par>
                                    <p:cTn id="157" presetID="10" presetClass="entr" presetSubtype="0" fill="hold" grpId="0" nodeType="afterEffect">
                                      <p:stCondLst>
                                        <p:cond delay="0"/>
                                      </p:stCondLst>
                                      <p:childTnLst>
                                        <p:set>
                                          <p:cBhvr>
                                            <p:cTn id="158" dur="1" fill="hold">
                                              <p:stCondLst>
                                                <p:cond delay="0"/>
                                              </p:stCondLst>
                                            </p:cTn>
                                            <p:tgtEl>
                                              <p:spTgt spid="18"/>
                                            </p:tgtEl>
                                            <p:attrNameLst>
                                              <p:attrName>style.visibility</p:attrName>
                                            </p:attrNameLst>
                                          </p:cBhvr>
                                          <p:to>
                                            <p:strVal val="visible"/>
                                          </p:to>
                                        </p:set>
                                        <p:animEffect transition="in" filter="fade">
                                          <p:cBhvr>
                                            <p:cTn id="159" dur="500"/>
                                            <p:tgtEl>
                                              <p:spTgt spid="18"/>
                                            </p:tgtEl>
                                          </p:cBhvr>
                                        </p:animEffect>
                                      </p:childTnLst>
                                    </p:cTn>
                                  </p:par>
                                </p:childTnLst>
                              </p:cTn>
                            </p:par>
                            <p:par>
                              <p:cTn id="160" fill="hold">
                                <p:stCondLst>
                                  <p:cond delay="2000"/>
                                </p:stCondLst>
                                <p:childTnLst>
                                  <p:par>
                                    <p:cTn id="161" presetID="10" presetClass="entr" presetSubtype="0" fill="hold" grpId="0" nodeType="afterEffect">
                                      <p:stCondLst>
                                        <p:cond delay="0"/>
                                      </p:stCondLst>
                                      <p:childTnLst>
                                        <p:set>
                                          <p:cBhvr>
                                            <p:cTn id="162" dur="1" fill="hold">
                                              <p:stCondLst>
                                                <p:cond delay="0"/>
                                              </p:stCondLst>
                                            </p:cTn>
                                            <p:tgtEl>
                                              <p:spTgt spid="168"/>
                                            </p:tgtEl>
                                            <p:attrNameLst>
                                              <p:attrName>style.visibility</p:attrName>
                                            </p:attrNameLst>
                                          </p:cBhvr>
                                          <p:to>
                                            <p:strVal val="visible"/>
                                          </p:to>
                                        </p:set>
                                        <p:animEffect transition="in" filter="fade">
                                          <p:cBhvr>
                                            <p:cTn id="163" dur="500"/>
                                            <p:tgtEl>
                                              <p:spTgt spid="168"/>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258"/>
                                            </p:tgtEl>
                                            <p:attrNameLst>
                                              <p:attrName>style.visibility</p:attrName>
                                            </p:attrNameLst>
                                          </p:cBhvr>
                                          <p:to>
                                            <p:strVal val="visible"/>
                                          </p:to>
                                        </p:set>
                                        <p:animEffect transition="in" filter="fade">
                                          <p:cBhvr>
                                            <p:cTn id="166" dur="500"/>
                                            <p:tgtEl>
                                              <p:spTgt spid="258"/>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288"/>
                                            </p:tgtEl>
                                            <p:attrNameLst>
                                              <p:attrName>style.visibility</p:attrName>
                                            </p:attrNameLst>
                                          </p:cBhvr>
                                          <p:to>
                                            <p:strVal val="visible"/>
                                          </p:to>
                                        </p:set>
                                        <p:animEffect transition="in" filter="fade">
                                          <p:cBhvr>
                                            <p:cTn id="169" dur="500"/>
                                            <p:tgtEl>
                                              <p:spTgt spid="288"/>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74"/>
                                            </p:tgtEl>
                                            <p:attrNameLst>
                                              <p:attrName>style.visibility</p:attrName>
                                            </p:attrNameLst>
                                          </p:cBhvr>
                                          <p:to>
                                            <p:strVal val="visible"/>
                                          </p:to>
                                        </p:set>
                                        <p:animEffect transition="in" filter="fade">
                                          <p:cBhvr>
                                            <p:cTn id="172" dur="500"/>
                                            <p:tgtEl>
                                              <p:spTgt spid="174"/>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264"/>
                                            </p:tgtEl>
                                            <p:attrNameLst>
                                              <p:attrName>style.visibility</p:attrName>
                                            </p:attrNameLst>
                                          </p:cBhvr>
                                          <p:to>
                                            <p:strVal val="visible"/>
                                          </p:to>
                                        </p:set>
                                        <p:animEffect transition="in" filter="fade">
                                          <p:cBhvr>
                                            <p:cTn id="175" dur="500"/>
                                            <p:tgtEl>
                                              <p:spTgt spid="264"/>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80"/>
                                            </p:tgtEl>
                                            <p:attrNameLst>
                                              <p:attrName>style.visibility</p:attrName>
                                            </p:attrNameLst>
                                          </p:cBhvr>
                                          <p:to>
                                            <p:strVal val="visible"/>
                                          </p:to>
                                        </p:set>
                                        <p:animEffect transition="in" filter="fade">
                                          <p:cBhvr>
                                            <p:cTn id="178" dur="500"/>
                                            <p:tgtEl>
                                              <p:spTgt spid="180"/>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270"/>
                                            </p:tgtEl>
                                            <p:attrNameLst>
                                              <p:attrName>style.visibility</p:attrName>
                                            </p:attrNameLst>
                                          </p:cBhvr>
                                          <p:to>
                                            <p:strVal val="visible"/>
                                          </p:to>
                                        </p:set>
                                        <p:animEffect transition="in" filter="fade">
                                          <p:cBhvr>
                                            <p:cTn id="181" dur="500"/>
                                            <p:tgtEl>
                                              <p:spTgt spid="270"/>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98"/>
                                            </p:tgtEl>
                                            <p:attrNameLst>
                                              <p:attrName>style.visibility</p:attrName>
                                            </p:attrNameLst>
                                          </p:cBhvr>
                                          <p:to>
                                            <p:strVal val="visible"/>
                                          </p:to>
                                        </p:set>
                                        <p:animEffect transition="in" filter="fade">
                                          <p:cBhvr>
                                            <p:cTn id="184" dur="500"/>
                                            <p:tgtEl>
                                              <p:spTgt spid="198"/>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276"/>
                                            </p:tgtEl>
                                            <p:attrNameLst>
                                              <p:attrName>style.visibility</p:attrName>
                                            </p:attrNameLst>
                                          </p:cBhvr>
                                          <p:to>
                                            <p:strVal val="visible"/>
                                          </p:to>
                                        </p:set>
                                        <p:animEffect transition="in" filter="fade">
                                          <p:cBhvr>
                                            <p:cTn id="187" dur="500"/>
                                            <p:tgtEl>
                                              <p:spTgt spid="276"/>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204"/>
                                            </p:tgtEl>
                                            <p:attrNameLst>
                                              <p:attrName>style.visibility</p:attrName>
                                            </p:attrNameLst>
                                          </p:cBhvr>
                                          <p:to>
                                            <p:strVal val="visible"/>
                                          </p:to>
                                        </p:set>
                                        <p:animEffect transition="in" filter="fade">
                                          <p:cBhvr>
                                            <p:cTn id="190" dur="500"/>
                                            <p:tgtEl>
                                              <p:spTgt spid="204"/>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246"/>
                                            </p:tgtEl>
                                            <p:attrNameLst>
                                              <p:attrName>style.visibility</p:attrName>
                                            </p:attrNameLst>
                                          </p:cBhvr>
                                          <p:to>
                                            <p:strVal val="visible"/>
                                          </p:to>
                                        </p:set>
                                        <p:animEffect transition="in" filter="fade">
                                          <p:cBhvr>
                                            <p:cTn id="193" dur="500"/>
                                            <p:tgtEl>
                                              <p:spTgt spid="246"/>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210"/>
                                            </p:tgtEl>
                                            <p:attrNameLst>
                                              <p:attrName>style.visibility</p:attrName>
                                            </p:attrNameLst>
                                          </p:cBhvr>
                                          <p:to>
                                            <p:strVal val="visible"/>
                                          </p:to>
                                        </p:set>
                                        <p:animEffect transition="in" filter="fade">
                                          <p:cBhvr>
                                            <p:cTn id="196" dur="500"/>
                                            <p:tgtEl>
                                              <p:spTgt spid="210"/>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216"/>
                                            </p:tgtEl>
                                            <p:attrNameLst>
                                              <p:attrName>style.visibility</p:attrName>
                                            </p:attrNameLst>
                                          </p:cBhvr>
                                          <p:to>
                                            <p:strVal val="visible"/>
                                          </p:to>
                                        </p:set>
                                        <p:animEffect transition="in" filter="fade">
                                          <p:cBhvr>
                                            <p:cTn id="199" dur="500"/>
                                            <p:tgtEl>
                                              <p:spTgt spid="216"/>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282"/>
                                            </p:tgtEl>
                                            <p:attrNameLst>
                                              <p:attrName>style.visibility</p:attrName>
                                            </p:attrNameLst>
                                          </p:cBhvr>
                                          <p:to>
                                            <p:strVal val="visible"/>
                                          </p:to>
                                        </p:set>
                                        <p:animEffect transition="in" filter="fade">
                                          <p:cBhvr>
                                            <p:cTn id="202" dur="500"/>
                                            <p:tgtEl>
                                              <p:spTgt spid="282"/>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222"/>
                                            </p:tgtEl>
                                            <p:attrNameLst>
                                              <p:attrName>style.visibility</p:attrName>
                                            </p:attrNameLst>
                                          </p:cBhvr>
                                          <p:to>
                                            <p:strVal val="visible"/>
                                          </p:to>
                                        </p:set>
                                        <p:animEffect transition="in" filter="fade">
                                          <p:cBhvr>
                                            <p:cTn id="205" dur="500"/>
                                            <p:tgtEl>
                                              <p:spTgt spid="222"/>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228"/>
                                            </p:tgtEl>
                                            <p:attrNameLst>
                                              <p:attrName>style.visibility</p:attrName>
                                            </p:attrNameLst>
                                          </p:cBhvr>
                                          <p:to>
                                            <p:strVal val="visible"/>
                                          </p:to>
                                        </p:set>
                                        <p:animEffect transition="in" filter="fade">
                                          <p:cBhvr>
                                            <p:cTn id="208" dur="500"/>
                                            <p:tgtEl>
                                              <p:spTgt spid="228"/>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234"/>
                                            </p:tgtEl>
                                            <p:attrNameLst>
                                              <p:attrName>style.visibility</p:attrName>
                                            </p:attrNameLst>
                                          </p:cBhvr>
                                          <p:to>
                                            <p:strVal val="visible"/>
                                          </p:to>
                                        </p:set>
                                        <p:animEffect transition="in" filter="fade">
                                          <p:cBhvr>
                                            <p:cTn id="211" dur="500"/>
                                            <p:tgtEl>
                                              <p:spTgt spid="234"/>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240"/>
                                            </p:tgtEl>
                                            <p:attrNameLst>
                                              <p:attrName>style.visibility</p:attrName>
                                            </p:attrNameLst>
                                          </p:cBhvr>
                                          <p:to>
                                            <p:strVal val="visible"/>
                                          </p:to>
                                        </p:set>
                                        <p:animEffect transition="in" filter="fade">
                                          <p:cBhvr>
                                            <p:cTn id="214" dur="500"/>
                                            <p:tgtEl>
                                              <p:spTgt spid="240"/>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192"/>
                                            </p:tgtEl>
                                            <p:attrNameLst>
                                              <p:attrName>style.visibility</p:attrName>
                                            </p:attrNameLst>
                                          </p:cBhvr>
                                          <p:to>
                                            <p:strVal val="visible"/>
                                          </p:to>
                                        </p:set>
                                        <p:animEffect transition="in" filter="fade">
                                          <p:cBhvr>
                                            <p:cTn id="217" dur="500"/>
                                            <p:tgtEl>
                                              <p:spTgt spid="192"/>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186"/>
                                            </p:tgtEl>
                                            <p:attrNameLst>
                                              <p:attrName>style.visibility</p:attrName>
                                            </p:attrNameLst>
                                          </p:cBhvr>
                                          <p:to>
                                            <p:strVal val="visible"/>
                                          </p:to>
                                        </p:set>
                                        <p:animEffect transition="in" filter="fade">
                                          <p:cBhvr>
                                            <p:cTn id="220" dur="500"/>
                                            <p:tgtEl>
                                              <p:spTgt spid="186"/>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252"/>
                                            </p:tgtEl>
                                            <p:attrNameLst>
                                              <p:attrName>style.visibility</p:attrName>
                                            </p:attrNameLst>
                                          </p:cBhvr>
                                          <p:to>
                                            <p:strVal val="visible"/>
                                          </p:to>
                                        </p:set>
                                        <p:animEffect transition="in" filter="fade">
                                          <p:cBhvr>
                                            <p:cTn id="223" dur="500"/>
                                            <p:tgtEl>
                                              <p:spTgt spid="252"/>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grpId="0" nodeType="clickEffect">
                                      <p:stCondLst>
                                        <p:cond delay="0"/>
                                      </p:stCondLst>
                                      <p:childTnLst>
                                        <p:set>
                                          <p:cBhvr>
                                            <p:cTn id="227" dur="1" fill="hold">
                                              <p:stCondLst>
                                                <p:cond delay="0"/>
                                              </p:stCondLst>
                                            </p:cTn>
                                            <p:tgtEl>
                                              <p:spTgt spid="291"/>
                                            </p:tgtEl>
                                            <p:attrNameLst>
                                              <p:attrName>style.visibility</p:attrName>
                                            </p:attrNameLst>
                                          </p:cBhvr>
                                          <p:to>
                                            <p:strVal val="visible"/>
                                          </p:to>
                                        </p:set>
                                        <p:animEffect transition="in" filter="fade">
                                          <p:cBhvr>
                                            <p:cTn id="228" dur="500"/>
                                            <p:tgtEl>
                                              <p:spTgt spid="291"/>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290"/>
                                            </p:tgtEl>
                                            <p:attrNameLst>
                                              <p:attrName>style.visibility</p:attrName>
                                            </p:attrNameLst>
                                          </p:cBhvr>
                                          <p:to>
                                            <p:strVal val="visible"/>
                                          </p:to>
                                        </p:set>
                                        <p:animEffect transition="in" filter="fade">
                                          <p:cBhvr>
                                            <p:cTn id="231" dur="500"/>
                                            <p:tgtEl>
                                              <p:spTgt spid="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68" grpId="0" animBg="1"/>
          <p:bldP spid="174" grpId="0" animBg="1"/>
          <p:bldP spid="180" grpId="0" animBg="1"/>
          <p:bldP spid="186" grpId="0" animBg="1"/>
          <p:bldP spid="192" grpId="0" animBg="1"/>
          <p:bldP spid="198" grpId="0" animBg="1"/>
          <p:bldP spid="204" grpId="0" animBg="1"/>
          <p:bldP spid="210" grpId="0" animBg="1"/>
          <p:bldP spid="216" grpId="0" animBg="1"/>
          <p:bldP spid="222" grpId="0" animBg="1"/>
          <p:bldP spid="228" grpId="0" animBg="1"/>
          <p:bldP spid="234" grpId="0" animBg="1"/>
          <p:bldP spid="240" grpId="0" animBg="1"/>
          <p:bldP spid="246" grpId="0" animBg="1"/>
          <p:bldP spid="252" grpId="0" animBg="1"/>
          <p:bldP spid="258" grpId="0" animBg="1"/>
          <p:bldP spid="264" grpId="0" animBg="1"/>
          <p:bldP spid="270" grpId="0" animBg="1"/>
          <p:bldP spid="276" grpId="0" animBg="1"/>
          <p:bldP spid="282" grpId="0" animBg="1"/>
          <p:bldP spid="288" grpId="0" animBg="1"/>
          <p:bldP spid="289" grpId="0" animBg="1"/>
          <p:bldP spid="291" grpId="0" animBg="1"/>
          <p:bldP spid="290" grpId="0" animBg="1"/>
          <p:bldP spid="292"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750"/>
                                            <p:tgtEl>
                                              <p:spTgt spid="151"/>
                                            </p:tgtEl>
                                          </p:cBhvr>
                                        </p:animEffect>
                                      </p:childTnLst>
                                    </p:cTn>
                                  </p:par>
                                  <p:par>
                                    <p:cTn id="8" presetID="64" presetClass="path" presetSubtype="0" accel="50000" fill="hold" nodeType="withEffect">
                                      <p:stCondLst>
                                        <p:cond delay="0"/>
                                      </p:stCondLst>
                                      <p:childTnLst>
                                        <p:animMotion origin="layout" path="M -1.25E-6 0.04445 L -1.25E-6 -7.40741E-7 " pathEditMode="relative" rAng="0" ptsTypes="AA">
                                          <p:cBhvr>
                                            <p:cTn id="9" dur="750" fill="hold"/>
                                            <p:tgtEl>
                                              <p:spTgt spid="151"/>
                                            </p:tgtEl>
                                            <p:attrNameLst>
                                              <p:attrName>ppt_x</p:attrName>
                                              <p:attrName>ppt_y</p:attrName>
                                            </p:attrNameLst>
                                          </p:cBhvr>
                                          <p:rCtr x="0" y="-2222"/>
                                        </p:animMotion>
                                      </p:childTnLst>
                                    </p:cTn>
                                  </p:par>
                                  <p:par>
                                    <p:cTn id="10" presetID="10" presetClass="entr" presetSubtype="0" fill="hold" nodeType="withEffect">
                                      <p:stCondLst>
                                        <p:cond delay="1000"/>
                                      </p:stCondLst>
                                      <p:childTnLst>
                                        <p:set>
                                          <p:cBhvr>
                                            <p:cTn id="11" dur="1" fill="hold">
                                              <p:stCondLst>
                                                <p:cond delay="0"/>
                                              </p:stCondLst>
                                            </p:cTn>
                                            <p:tgtEl>
                                              <p:spTgt spid="153"/>
                                            </p:tgtEl>
                                            <p:attrNameLst>
                                              <p:attrName>style.visibility</p:attrName>
                                            </p:attrNameLst>
                                          </p:cBhvr>
                                          <p:to>
                                            <p:strVal val="visible"/>
                                          </p:to>
                                        </p:set>
                                        <p:animEffect transition="in" filter="fade">
                                          <p:cBhvr>
                                            <p:cTn id="12" dur="750"/>
                                            <p:tgtEl>
                                              <p:spTgt spid="153"/>
                                            </p:tgtEl>
                                          </p:cBhvr>
                                        </p:animEffect>
                                      </p:childTnLst>
                                    </p:cTn>
                                  </p:par>
                                  <p:par>
                                    <p:cTn id="13" presetID="64" presetClass="path" presetSubtype="0" accel="50000" fill="hold" nodeType="withEffect">
                                      <p:stCondLst>
                                        <p:cond delay="1000"/>
                                      </p:stCondLst>
                                      <p:childTnLst>
                                        <p:animMotion origin="layout" path="M -1.25E-6 0.04444 L -1.25E-6 2.22222E-6 " pathEditMode="relative" rAng="0" ptsTypes="AA">
                                          <p:cBhvr>
                                            <p:cTn id="14" dur="750" fill="hold"/>
                                            <p:tgtEl>
                                              <p:spTgt spid="153"/>
                                            </p:tgtEl>
                                            <p:attrNameLst>
                                              <p:attrName>ppt_x</p:attrName>
                                              <p:attrName>ppt_y</p:attrName>
                                            </p:attrNameLst>
                                          </p:cBhvr>
                                          <p:rCtr x="0" y="-2222"/>
                                        </p:animMotion>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158"/>
                                            </p:tgtEl>
                                            <p:attrNameLst>
                                              <p:attrName>style.visibility</p:attrName>
                                            </p:attrNameLst>
                                          </p:cBhvr>
                                          <p:to>
                                            <p:strVal val="visible"/>
                                          </p:to>
                                        </p:set>
                                        <p:animEffect transition="in" filter="fade">
                                          <p:cBhvr>
                                            <p:cTn id="18" dur="750"/>
                                            <p:tgtEl>
                                              <p:spTgt spid="158"/>
                                            </p:tgtEl>
                                          </p:cBhvr>
                                        </p:animEffect>
                                      </p:childTnLst>
                                    </p:cTn>
                                  </p:par>
                                  <p:par>
                                    <p:cTn id="19" presetID="64" presetClass="path" presetSubtype="0" accel="50000" fill="hold" nodeType="withEffect">
                                      <p:stCondLst>
                                        <p:cond delay="0"/>
                                      </p:stCondLst>
                                      <p:childTnLst>
                                        <p:animMotion origin="layout" path="M -6.25E-7 0.04444 L -6.25E-7 3.7037E-6 " pathEditMode="relative" rAng="0" ptsTypes="AA">
                                          <p:cBhvr>
                                            <p:cTn id="20" dur="750" fill="hold"/>
                                            <p:tgtEl>
                                              <p:spTgt spid="158"/>
                                            </p:tgtEl>
                                            <p:attrNameLst>
                                              <p:attrName>ppt_x</p:attrName>
                                              <p:attrName>ppt_y</p:attrName>
                                            </p:attrNameLst>
                                          </p:cBhvr>
                                          <p:rCtr x="0" y="-2222"/>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childTnLst>
                              </p:cTn>
                            </p:par>
                            <p:par>
                              <p:cTn id="30" fill="hold">
                                <p:stCondLst>
                                  <p:cond delay="1000"/>
                                </p:stCondLst>
                                <p:childTnLst>
                                  <p:par>
                                    <p:cTn id="31" presetID="8" presetClass="emph" presetSubtype="0" repeatCount="indefinite" fill="hold" nodeType="afterEffect">
                                      <p:stCondLst>
                                        <p:cond delay="0"/>
                                      </p:stCondLst>
                                      <p:childTnLst>
                                        <p:animRot by="21600000">
                                          <p:cBhvr>
                                            <p:cTn id="32" dur="20000" fill="hold"/>
                                            <p:tgtEl>
                                              <p:spTgt spid="49"/>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3"/>
                                            </p:tgtEl>
                                            <p:attrNameLst>
                                              <p:attrName>style.visibility</p:attrName>
                                            </p:attrNameLst>
                                          </p:cBhvr>
                                          <p:to>
                                            <p:strVal val="visible"/>
                                          </p:to>
                                        </p:set>
                                        <p:animEffect transition="in" filter="fade">
                                          <p:cBhvr>
                                            <p:cTn id="37" dur="750"/>
                                            <p:tgtEl>
                                              <p:spTgt spid="163"/>
                                            </p:tgtEl>
                                          </p:cBhvr>
                                        </p:animEffect>
                                      </p:childTnLst>
                                    </p:cTn>
                                  </p:par>
                                  <p:par>
                                    <p:cTn id="38" presetID="64" presetClass="path" presetSubtype="0" accel="50000" fill="hold" nodeType="withEffect">
                                      <p:stCondLst>
                                        <p:cond delay="0"/>
                                      </p:stCondLst>
                                      <p:childTnLst>
                                        <p:animMotion origin="layout" path="M -4.79167E-6 0.04445 L -4.79167E-6 -2.22222E-6 " pathEditMode="relative" rAng="0" ptsTypes="AA">
                                          <p:cBhvr>
                                            <p:cTn id="39" dur="750" fill="hold"/>
                                            <p:tgtEl>
                                              <p:spTgt spid="163"/>
                                            </p:tgtEl>
                                            <p:attrNameLst>
                                              <p:attrName>ppt_x</p:attrName>
                                              <p:attrName>ppt_y</p:attrName>
                                            </p:attrNameLst>
                                          </p:cBhvr>
                                          <p:rCtr x="0" y="-2222"/>
                                        </p:animMotion>
                                      </p:childTnLst>
                                    </p:cTn>
                                  </p:par>
                                  <p:par>
                                    <p:cTn id="40" presetID="10" presetClass="entr" presetSubtype="0" fill="hold" nodeType="withEffect">
                                      <p:stCondLst>
                                        <p:cond delay="1000"/>
                                      </p:stCondLst>
                                      <p:childTnLst>
                                        <p:set>
                                          <p:cBhvr>
                                            <p:cTn id="41" dur="1" fill="hold">
                                              <p:stCondLst>
                                                <p:cond delay="0"/>
                                              </p:stCondLst>
                                            </p:cTn>
                                            <p:tgtEl>
                                              <p:spTgt spid="169"/>
                                            </p:tgtEl>
                                            <p:attrNameLst>
                                              <p:attrName>style.visibility</p:attrName>
                                            </p:attrNameLst>
                                          </p:cBhvr>
                                          <p:to>
                                            <p:strVal val="visible"/>
                                          </p:to>
                                        </p:set>
                                        <p:animEffect transition="in" filter="fade">
                                          <p:cBhvr>
                                            <p:cTn id="42" dur="750"/>
                                            <p:tgtEl>
                                              <p:spTgt spid="169"/>
                                            </p:tgtEl>
                                          </p:cBhvr>
                                        </p:animEffect>
                                      </p:childTnLst>
                                    </p:cTn>
                                  </p:par>
                                  <p:par>
                                    <p:cTn id="43" presetID="64" presetClass="path" presetSubtype="0" accel="50000" fill="hold" nodeType="withEffect">
                                      <p:stCondLst>
                                        <p:cond delay="1000"/>
                                      </p:stCondLst>
                                      <p:childTnLst>
                                        <p:animMotion origin="layout" path="M -3.75E-6 0.04444 L -3.75E-6 2.22222E-6 " pathEditMode="relative" rAng="0" ptsTypes="AA">
                                          <p:cBhvr>
                                            <p:cTn id="44" dur="750" fill="hold"/>
                                            <p:tgtEl>
                                              <p:spTgt spid="169"/>
                                            </p:tgtEl>
                                            <p:attrNameLst>
                                              <p:attrName>ppt_x</p:attrName>
                                              <p:attrName>ppt_y</p:attrName>
                                            </p:attrNameLst>
                                          </p:cBhvr>
                                          <p:rCtr x="0" y="-2222"/>
                                        </p:animMotion>
                                      </p:childTnLst>
                                    </p:cTn>
                                  </p:par>
                                  <p:par>
                                    <p:cTn id="45" presetID="10" presetClass="entr" presetSubtype="0" fill="hold" nodeType="withEffect">
                                      <p:stCondLst>
                                        <p:cond delay="1150"/>
                                      </p:stCondLst>
                                      <p:childTnLst>
                                        <p:set>
                                          <p:cBhvr>
                                            <p:cTn id="46" dur="1" fill="hold">
                                              <p:stCondLst>
                                                <p:cond delay="0"/>
                                              </p:stCondLst>
                                            </p:cTn>
                                            <p:tgtEl>
                                              <p:spTgt spid="175"/>
                                            </p:tgtEl>
                                            <p:attrNameLst>
                                              <p:attrName>style.visibility</p:attrName>
                                            </p:attrNameLst>
                                          </p:cBhvr>
                                          <p:to>
                                            <p:strVal val="visible"/>
                                          </p:to>
                                        </p:set>
                                        <p:animEffect transition="in" filter="fade">
                                          <p:cBhvr>
                                            <p:cTn id="47" dur="750"/>
                                            <p:tgtEl>
                                              <p:spTgt spid="175"/>
                                            </p:tgtEl>
                                          </p:cBhvr>
                                        </p:animEffect>
                                      </p:childTnLst>
                                    </p:cTn>
                                  </p:par>
                                  <p:par>
                                    <p:cTn id="48" presetID="64" presetClass="path" presetSubtype="0" accel="50000" fill="hold" nodeType="withEffect">
                                      <p:stCondLst>
                                        <p:cond delay="1150"/>
                                      </p:stCondLst>
                                      <p:childTnLst>
                                        <p:animMotion origin="layout" path="M 4.16667E-6 0.04445 L 4.16667E-6 -4.81481E-6 " pathEditMode="relative" rAng="0" ptsTypes="AA">
                                          <p:cBhvr>
                                            <p:cTn id="49" dur="750" fill="hold"/>
                                            <p:tgtEl>
                                              <p:spTgt spid="175"/>
                                            </p:tgtEl>
                                            <p:attrNameLst>
                                              <p:attrName>ppt_x</p:attrName>
                                              <p:attrName>ppt_y</p:attrName>
                                            </p:attrNameLst>
                                          </p:cBhvr>
                                          <p:rCtr x="0" y="-2222"/>
                                        </p:animMotion>
                                      </p:childTnLst>
                                    </p:cTn>
                                  </p:par>
                                  <p:par>
                                    <p:cTn id="50" presetID="10" presetClass="entr" presetSubtype="0" fill="hold" nodeType="withEffect">
                                      <p:stCondLst>
                                        <p:cond delay="1500"/>
                                      </p:stCondLst>
                                      <p:childTnLst>
                                        <p:set>
                                          <p:cBhvr>
                                            <p:cTn id="51" dur="1" fill="hold">
                                              <p:stCondLst>
                                                <p:cond delay="0"/>
                                              </p:stCondLst>
                                            </p:cTn>
                                            <p:tgtEl>
                                              <p:spTgt spid="181"/>
                                            </p:tgtEl>
                                            <p:attrNameLst>
                                              <p:attrName>style.visibility</p:attrName>
                                            </p:attrNameLst>
                                          </p:cBhvr>
                                          <p:to>
                                            <p:strVal val="visible"/>
                                          </p:to>
                                        </p:set>
                                        <p:animEffect transition="in" filter="fade">
                                          <p:cBhvr>
                                            <p:cTn id="52" dur="750"/>
                                            <p:tgtEl>
                                              <p:spTgt spid="181"/>
                                            </p:tgtEl>
                                          </p:cBhvr>
                                        </p:animEffect>
                                      </p:childTnLst>
                                    </p:cTn>
                                  </p:par>
                                  <p:par>
                                    <p:cTn id="53" presetID="64" presetClass="path" presetSubtype="0" accel="50000" fill="hold" nodeType="withEffect">
                                      <p:stCondLst>
                                        <p:cond delay="1500"/>
                                      </p:stCondLst>
                                      <p:childTnLst>
                                        <p:animMotion origin="layout" path="M -6.25E-7 0.04445 L -6.25E-7 -1.85185E-6 " pathEditMode="relative" rAng="0" ptsTypes="AA">
                                          <p:cBhvr>
                                            <p:cTn id="54" dur="750" fill="hold"/>
                                            <p:tgtEl>
                                              <p:spTgt spid="181"/>
                                            </p:tgtEl>
                                            <p:attrNameLst>
                                              <p:attrName>ppt_x</p:attrName>
                                              <p:attrName>ppt_y</p:attrName>
                                            </p:attrNameLst>
                                          </p:cBhvr>
                                          <p:rCtr x="0" y="-2222"/>
                                        </p:animMotion>
                                      </p:childTnLst>
                                    </p:cTn>
                                  </p:par>
                                  <p:par>
                                    <p:cTn id="55" presetID="10" presetClass="entr" presetSubtype="0" fill="hold" nodeType="withEffect">
                                      <p:stCondLst>
                                        <p:cond delay="1150"/>
                                      </p:stCondLst>
                                      <p:childTnLst>
                                        <p:set>
                                          <p:cBhvr>
                                            <p:cTn id="56" dur="1" fill="hold">
                                              <p:stCondLst>
                                                <p:cond delay="0"/>
                                              </p:stCondLst>
                                            </p:cTn>
                                            <p:tgtEl>
                                              <p:spTgt spid="187"/>
                                            </p:tgtEl>
                                            <p:attrNameLst>
                                              <p:attrName>style.visibility</p:attrName>
                                            </p:attrNameLst>
                                          </p:cBhvr>
                                          <p:to>
                                            <p:strVal val="visible"/>
                                          </p:to>
                                        </p:set>
                                        <p:animEffect transition="in" filter="fade">
                                          <p:cBhvr>
                                            <p:cTn id="57" dur="750"/>
                                            <p:tgtEl>
                                              <p:spTgt spid="187"/>
                                            </p:tgtEl>
                                          </p:cBhvr>
                                        </p:animEffect>
                                      </p:childTnLst>
                                    </p:cTn>
                                  </p:par>
                                  <p:par>
                                    <p:cTn id="58" presetID="64" presetClass="path" presetSubtype="0" accel="50000" fill="hold" nodeType="withEffect">
                                      <p:stCondLst>
                                        <p:cond delay="1150"/>
                                      </p:stCondLst>
                                      <p:childTnLst>
                                        <p:animMotion origin="layout" path="M -2.70833E-6 0.04444 L -2.70833E-6 3.7037E-6 " pathEditMode="relative" rAng="0" ptsTypes="AA">
                                          <p:cBhvr>
                                            <p:cTn id="59" dur="750" fill="hold"/>
                                            <p:tgtEl>
                                              <p:spTgt spid="187"/>
                                            </p:tgtEl>
                                            <p:attrNameLst>
                                              <p:attrName>ppt_x</p:attrName>
                                              <p:attrName>ppt_y</p:attrName>
                                            </p:attrNameLst>
                                          </p:cBhvr>
                                          <p:rCtr x="0" y="-2222"/>
                                        </p:animMotion>
                                      </p:childTnLst>
                                    </p:cTn>
                                  </p:par>
                                  <p:par>
                                    <p:cTn id="60" presetID="10" presetClass="entr" presetSubtype="0" fill="hold" nodeType="withEffect">
                                      <p:stCondLst>
                                        <p:cond delay="1000"/>
                                      </p:stCondLst>
                                      <p:childTnLst>
                                        <p:set>
                                          <p:cBhvr>
                                            <p:cTn id="61" dur="1" fill="hold">
                                              <p:stCondLst>
                                                <p:cond delay="0"/>
                                              </p:stCondLst>
                                            </p:cTn>
                                            <p:tgtEl>
                                              <p:spTgt spid="193"/>
                                            </p:tgtEl>
                                            <p:attrNameLst>
                                              <p:attrName>style.visibility</p:attrName>
                                            </p:attrNameLst>
                                          </p:cBhvr>
                                          <p:to>
                                            <p:strVal val="visible"/>
                                          </p:to>
                                        </p:set>
                                        <p:animEffect transition="in" filter="fade">
                                          <p:cBhvr>
                                            <p:cTn id="62" dur="750"/>
                                            <p:tgtEl>
                                              <p:spTgt spid="193"/>
                                            </p:tgtEl>
                                          </p:cBhvr>
                                        </p:animEffect>
                                      </p:childTnLst>
                                    </p:cTn>
                                  </p:par>
                                  <p:par>
                                    <p:cTn id="63" presetID="64" presetClass="path" presetSubtype="0" accel="50000" fill="hold" nodeType="withEffect">
                                      <p:stCondLst>
                                        <p:cond delay="1000"/>
                                      </p:stCondLst>
                                      <p:childTnLst>
                                        <p:animMotion origin="layout" path="M 1.25E-6 0.04445 L 1.25E-6 -1.48148E-6 " pathEditMode="relative" rAng="0" ptsTypes="AA">
                                          <p:cBhvr>
                                            <p:cTn id="64" dur="750" fill="hold"/>
                                            <p:tgtEl>
                                              <p:spTgt spid="193"/>
                                            </p:tgtEl>
                                            <p:attrNameLst>
                                              <p:attrName>ppt_x</p:attrName>
                                              <p:attrName>ppt_y</p:attrName>
                                            </p:attrNameLst>
                                          </p:cBhvr>
                                          <p:rCtr x="0" y="-2222"/>
                                        </p:animMotion>
                                      </p:childTnLst>
                                    </p:cTn>
                                  </p:par>
                                  <p:par>
                                    <p:cTn id="65" presetID="10" presetClass="entr" presetSubtype="0" fill="hold" nodeType="withEffect">
                                      <p:stCondLst>
                                        <p:cond delay="1750"/>
                                      </p:stCondLst>
                                      <p:childTnLst>
                                        <p:set>
                                          <p:cBhvr>
                                            <p:cTn id="66" dur="1" fill="hold">
                                              <p:stCondLst>
                                                <p:cond delay="0"/>
                                              </p:stCondLst>
                                            </p:cTn>
                                            <p:tgtEl>
                                              <p:spTgt spid="199"/>
                                            </p:tgtEl>
                                            <p:attrNameLst>
                                              <p:attrName>style.visibility</p:attrName>
                                            </p:attrNameLst>
                                          </p:cBhvr>
                                          <p:to>
                                            <p:strVal val="visible"/>
                                          </p:to>
                                        </p:set>
                                        <p:animEffect transition="in" filter="fade">
                                          <p:cBhvr>
                                            <p:cTn id="67" dur="750"/>
                                            <p:tgtEl>
                                              <p:spTgt spid="199"/>
                                            </p:tgtEl>
                                          </p:cBhvr>
                                        </p:animEffect>
                                      </p:childTnLst>
                                    </p:cTn>
                                  </p:par>
                                  <p:par>
                                    <p:cTn id="68" presetID="64" presetClass="path" presetSubtype="0" accel="50000" fill="hold" nodeType="withEffect">
                                      <p:stCondLst>
                                        <p:cond delay="1750"/>
                                      </p:stCondLst>
                                      <p:childTnLst>
                                        <p:animMotion origin="layout" path="M -3.95833E-6 0.04445 L -3.95833E-6 -2.96296E-6 " pathEditMode="relative" rAng="0" ptsTypes="AA">
                                          <p:cBhvr>
                                            <p:cTn id="69" dur="750" fill="hold"/>
                                            <p:tgtEl>
                                              <p:spTgt spid="199"/>
                                            </p:tgtEl>
                                            <p:attrNameLst>
                                              <p:attrName>ppt_x</p:attrName>
                                              <p:attrName>ppt_y</p:attrName>
                                            </p:attrNameLst>
                                          </p:cBhvr>
                                          <p:rCtr x="0" y="-2222"/>
                                        </p:animMotion>
                                      </p:childTnLst>
                                    </p:cTn>
                                  </p:par>
                                  <p:par>
                                    <p:cTn id="70" presetID="10" presetClass="entr" presetSubtype="0" fill="hold" nodeType="withEffect">
                                      <p:stCondLst>
                                        <p:cond delay="1000"/>
                                      </p:stCondLst>
                                      <p:childTnLst>
                                        <p:set>
                                          <p:cBhvr>
                                            <p:cTn id="71" dur="1" fill="hold">
                                              <p:stCondLst>
                                                <p:cond delay="0"/>
                                              </p:stCondLst>
                                            </p:cTn>
                                            <p:tgtEl>
                                              <p:spTgt spid="205"/>
                                            </p:tgtEl>
                                            <p:attrNameLst>
                                              <p:attrName>style.visibility</p:attrName>
                                            </p:attrNameLst>
                                          </p:cBhvr>
                                          <p:to>
                                            <p:strVal val="visible"/>
                                          </p:to>
                                        </p:set>
                                        <p:animEffect transition="in" filter="fade">
                                          <p:cBhvr>
                                            <p:cTn id="72" dur="750"/>
                                            <p:tgtEl>
                                              <p:spTgt spid="205"/>
                                            </p:tgtEl>
                                          </p:cBhvr>
                                        </p:animEffect>
                                      </p:childTnLst>
                                    </p:cTn>
                                  </p:par>
                                  <p:par>
                                    <p:cTn id="73" presetID="64" presetClass="path" presetSubtype="0" accel="50000" fill="hold" nodeType="withEffect">
                                      <p:stCondLst>
                                        <p:cond delay="1000"/>
                                      </p:stCondLst>
                                      <p:childTnLst>
                                        <p:animMotion origin="layout" path="M -2.91667E-6 0.04444 L -2.91667E-6 -3.7037E-7 " pathEditMode="relative" rAng="0" ptsTypes="AA">
                                          <p:cBhvr>
                                            <p:cTn id="74" dur="750" fill="hold"/>
                                            <p:tgtEl>
                                              <p:spTgt spid="205"/>
                                            </p:tgtEl>
                                            <p:attrNameLst>
                                              <p:attrName>ppt_x</p:attrName>
                                              <p:attrName>ppt_y</p:attrName>
                                            </p:attrNameLst>
                                          </p:cBhvr>
                                          <p:rCtr x="0" y="-2222"/>
                                        </p:animMotion>
                                      </p:childTnLst>
                                    </p:cTn>
                                  </p:par>
                                  <p:par>
                                    <p:cTn id="75" presetID="10" presetClass="entr" presetSubtype="0" fill="hold" nodeType="withEffect">
                                      <p:stCondLst>
                                        <p:cond delay="1650"/>
                                      </p:stCondLst>
                                      <p:childTnLst>
                                        <p:set>
                                          <p:cBhvr>
                                            <p:cTn id="76" dur="1" fill="hold">
                                              <p:stCondLst>
                                                <p:cond delay="0"/>
                                              </p:stCondLst>
                                            </p:cTn>
                                            <p:tgtEl>
                                              <p:spTgt spid="211"/>
                                            </p:tgtEl>
                                            <p:attrNameLst>
                                              <p:attrName>style.visibility</p:attrName>
                                            </p:attrNameLst>
                                          </p:cBhvr>
                                          <p:to>
                                            <p:strVal val="visible"/>
                                          </p:to>
                                        </p:set>
                                        <p:animEffect transition="in" filter="fade">
                                          <p:cBhvr>
                                            <p:cTn id="77" dur="750"/>
                                            <p:tgtEl>
                                              <p:spTgt spid="211"/>
                                            </p:tgtEl>
                                          </p:cBhvr>
                                        </p:animEffect>
                                      </p:childTnLst>
                                    </p:cTn>
                                  </p:par>
                                  <p:par>
                                    <p:cTn id="78" presetID="64" presetClass="path" presetSubtype="0" accel="50000" fill="hold" nodeType="withEffect">
                                      <p:stCondLst>
                                        <p:cond delay="1650"/>
                                      </p:stCondLst>
                                      <p:childTnLst>
                                        <p:animMotion origin="layout" path="M 4.58333E-6 0.04444 L 4.58333E-6 3.33333E-6 " pathEditMode="relative" rAng="0" ptsTypes="AA">
                                          <p:cBhvr>
                                            <p:cTn id="79" dur="750" fill="hold"/>
                                            <p:tgtEl>
                                              <p:spTgt spid="211"/>
                                            </p:tgtEl>
                                            <p:attrNameLst>
                                              <p:attrName>ppt_x</p:attrName>
                                              <p:attrName>ppt_y</p:attrName>
                                            </p:attrNameLst>
                                          </p:cBhvr>
                                          <p:rCtr x="0" y="-2222"/>
                                        </p:animMotion>
                                      </p:childTnLst>
                                    </p:cTn>
                                  </p:par>
                                  <p:par>
                                    <p:cTn id="80" presetID="10" presetClass="entr" presetSubtype="0" fill="hold" nodeType="withEffect">
                                      <p:stCondLst>
                                        <p:cond delay="1000"/>
                                      </p:stCondLst>
                                      <p:childTnLst>
                                        <p:set>
                                          <p:cBhvr>
                                            <p:cTn id="81" dur="1" fill="hold">
                                              <p:stCondLst>
                                                <p:cond delay="0"/>
                                              </p:stCondLst>
                                            </p:cTn>
                                            <p:tgtEl>
                                              <p:spTgt spid="217"/>
                                            </p:tgtEl>
                                            <p:attrNameLst>
                                              <p:attrName>style.visibility</p:attrName>
                                            </p:attrNameLst>
                                          </p:cBhvr>
                                          <p:to>
                                            <p:strVal val="visible"/>
                                          </p:to>
                                        </p:set>
                                        <p:animEffect transition="in" filter="fade">
                                          <p:cBhvr>
                                            <p:cTn id="82" dur="750"/>
                                            <p:tgtEl>
                                              <p:spTgt spid="217"/>
                                            </p:tgtEl>
                                          </p:cBhvr>
                                        </p:animEffect>
                                      </p:childTnLst>
                                    </p:cTn>
                                  </p:par>
                                  <p:par>
                                    <p:cTn id="83" presetID="64" presetClass="path" presetSubtype="0" accel="50000" fill="hold" nodeType="withEffect">
                                      <p:stCondLst>
                                        <p:cond delay="1000"/>
                                      </p:stCondLst>
                                      <p:childTnLst>
                                        <p:animMotion origin="layout" path="M 1.04167E-6 0.04444 L 1.04167E-6 2.96296E-6 " pathEditMode="relative" rAng="0" ptsTypes="AA">
                                          <p:cBhvr>
                                            <p:cTn id="84" dur="750" fill="hold"/>
                                            <p:tgtEl>
                                              <p:spTgt spid="217"/>
                                            </p:tgtEl>
                                            <p:attrNameLst>
                                              <p:attrName>ppt_x</p:attrName>
                                              <p:attrName>ppt_y</p:attrName>
                                            </p:attrNameLst>
                                          </p:cBhvr>
                                          <p:rCtr x="0" y="-2222"/>
                                        </p:animMotion>
                                      </p:childTnLst>
                                    </p:cTn>
                                  </p:par>
                                  <p:par>
                                    <p:cTn id="85" presetID="10" presetClass="entr" presetSubtype="0" fill="hold" nodeType="withEffect">
                                      <p:stCondLst>
                                        <p:cond delay="1000"/>
                                      </p:stCondLst>
                                      <p:childTnLst>
                                        <p:set>
                                          <p:cBhvr>
                                            <p:cTn id="86" dur="1" fill="hold">
                                              <p:stCondLst>
                                                <p:cond delay="0"/>
                                              </p:stCondLst>
                                            </p:cTn>
                                            <p:tgtEl>
                                              <p:spTgt spid="223"/>
                                            </p:tgtEl>
                                            <p:attrNameLst>
                                              <p:attrName>style.visibility</p:attrName>
                                            </p:attrNameLst>
                                          </p:cBhvr>
                                          <p:to>
                                            <p:strVal val="visible"/>
                                          </p:to>
                                        </p:set>
                                        <p:animEffect transition="in" filter="fade">
                                          <p:cBhvr>
                                            <p:cTn id="87" dur="750"/>
                                            <p:tgtEl>
                                              <p:spTgt spid="223"/>
                                            </p:tgtEl>
                                          </p:cBhvr>
                                        </p:animEffect>
                                      </p:childTnLst>
                                    </p:cTn>
                                  </p:par>
                                  <p:par>
                                    <p:cTn id="88" presetID="64" presetClass="path" presetSubtype="0" accel="50000" fill="hold" nodeType="withEffect">
                                      <p:stCondLst>
                                        <p:cond delay="1000"/>
                                      </p:stCondLst>
                                      <p:childTnLst>
                                        <p:animMotion origin="layout" path="M 5E-6 0.04445 L 5E-6 -7.40741E-7 " pathEditMode="relative" rAng="0" ptsTypes="AA">
                                          <p:cBhvr>
                                            <p:cTn id="89" dur="750" fill="hold"/>
                                            <p:tgtEl>
                                              <p:spTgt spid="223"/>
                                            </p:tgtEl>
                                            <p:attrNameLst>
                                              <p:attrName>ppt_x</p:attrName>
                                              <p:attrName>ppt_y</p:attrName>
                                            </p:attrNameLst>
                                          </p:cBhvr>
                                          <p:rCtr x="0" y="-2222"/>
                                        </p:animMotion>
                                      </p:childTnLst>
                                    </p:cTn>
                                  </p:par>
                                  <p:par>
                                    <p:cTn id="90" presetID="10" presetClass="entr" presetSubtype="0" fill="hold" nodeType="withEffect">
                                      <p:stCondLst>
                                        <p:cond delay="1150"/>
                                      </p:stCondLst>
                                      <p:childTnLst>
                                        <p:set>
                                          <p:cBhvr>
                                            <p:cTn id="91" dur="1" fill="hold">
                                              <p:stCondLst>
                                                <p:cond delay="0"/>
                                              </p:stCondLst>
                                            </p:cTn>
                                            <p:tgtEl>
                                              <p:spTgt spid="229"/>
                                            </p:tgtEl>
                                            <p:attrNameLst>
                                              <p:attrName>style.visibility</p:attrName>
                                            </p:attrNameLst>
                                          </p:cBhvr>
                                          <p:to>
                                            <p:strVal val="visible"/>
                                          </p:to>
                                        </p:set>
                                        <p:animEffect transition="in" filter="fade">
                                          <p:cBhvr>
                                            <p:cTn id="92" dur="750"/>
                                            <p:tgtEl>
                                              <p:spTgt spid="229"/>
                                            </p:tgtEl>
                                          </p:cBhvr>
                                        </p:animEffect>
                                      </p:childTnLst>
                                    </p:cTn>
                                  </p:par>
                                  <p:par>
                                    <p:cTn id="93" presetID="64" presetClass="path" presetSubtype="0" accel="50000" fill="hold" nodeType="withEffect">
                                      <p:stCondLst>
                                        <p:cond delay="1150"/>
                                      </p:stCondLst>
                                      <p:childTnLst>
                                        <p:animMotion origin="layout" path="M 3.95833E-6 0.04444 L 3.95833E-6 3.33333E-6 " pathEditMode="relative" rAng="0" ptsTypes="AA">
                                          <p:cBhvr>
                                            <p:cTn id="94" dur="750" fill="hold"/>
                                            <p:tgtEl>
                                              <p:spTgt spid="229"/>
                                            </p:tgtEl>
                                            <p:attrNameLst>
                                              <p:attrName>ppt_x</p:attrName>
                                              <p:attrName>ppt_y</p:attrName>
                                            </p:attrNameLst>
                                          </p:cBhvr>
                                          <p:rCtr x="0" y="-2222"/>
                                        </p:animMotion>
                                      </p:childTnLst>
                                    </p:cTn>
                                  </p:par>
                                  <p:par>
                                    <p:cTn id="95" presetID="10" presetClass="entr" presetSubtype="0" fill="hold" nodeType="withEffect">
                                      <p:stCondLst>
                                        <p:cond delay="1000"/>
                                      </p:stCondLst>
                                      <p:childTnLst>
                                        <p:set>
                                          <p:cBhvr>
                                            <p:cTn id="96" dur="1" fill="hold">
                                              <p:stCondLst>
                                                <p:cond delay="0"/>
                                              </p:stCondLst>
                                            </p:cTn>
                                            <p:tgtEl>
                                              <p:spTgt spid="235"/>
                                            </p:tgtEl>
                                            <p:attrNameLst>
                                              <p:attrName>style.visibility</p:attrName>
                                            </p:attrNameLst>
                                          </p:cBhvr>
                                          <p:to>
                                            <p:strVal val="visible"/>
                                          </p:to>
                                        </p:set>
                                        <p:animEffect transition="in" filter="fade">
                                          <p:cBhvr>
                                            <p:cTn id="97" dur="750"/>
                                            <p:tgtEl>
                                              <p:spTgt spid="235"/>
                                            </p:tgtEl>
                                          </p:cBhvr>
                                        </p:animEffect>
                                      </p:childTnLst>
                                    </p:cTn>
                                  </p:par>
                                  <p:par>
                                    <p:cTn id="98" presetID="64" presetClass="path" presetSubtype="0" accel="50000" fill="hold" nodeType="withEffect">
                                      <p:stCondLst>
                                        <p:cond delay="1000"/>
                                      </p:stCondLst>
                                      <p:childTnLst>
                                        <p:animMotion origin="layout" path="M -3.54167E-6 0.04444 L -3.54167E-6 2.59259E-6 " pathEditMode="relative" rAng="0" ptsTypes="AA">
                                          <p:cBhvr>
                                            <p:cTn id="99" dur="750" fill="hold"/>
                                            <p:tgtEl>
                                              <p:spTgt spid="235"/>
                                            </p:tgtEl>
                                            <p:attrNameLst>
                                              <p:attrName>ppt_x</p:attrName>
                                              <p:attrName>ppt_y</p:attrName>
                                            </p:attrNameLst>
                                          </p:cBhvr>
                                          <p:rCtr x="0" y="-2222"/>
                                        </p:animMotion>
                                      </p:childTnLst>
                                    </p:cTn>
                                  </p:par>
                                  <p:par>
                                    <p:cTn id="100" presetID="10" presetClass="entr" presetSubtype="0" fill="hold" nodeType="withEffect">
                                      <p:stCondLst>
                                        <p:cond delay="1250"/>
                                      </p:stCondLst>
                                      <p:childTnLst>
                                        <p:set>
                                          <p:cBhvr>
                                            <p:cTn id="101" dur="1" fill="hold">
                                              <p:stCondLst>
                                                <p:cond delay="0"/>
                                              </p:stCondLst>
                                            </p:cTn>
                                            <p:tgtEl>
                                              <p:spTgt spid="241"/>
                                            </p:tgtEl>
                                            <p:attrNameLst>
                                              <p:attrName>style.visibility</p:attrName>
                                            </p:attrNameLst>
                                          </p:cBhvr>
                                          <p:to>
                                            <p:strVal val="visible"/>
                                          </p:to>
                                        </p:set>
                                        <p:animEffect transition="in" filter="fade">
                                          <p:cBhvr>
                                            <p:cTn id="102" dur="750"/>
                                            <p:tgtEl>
                                              <p:spTgt spid="241"/>
                                            </p:tgtEl>
                                          </p:cBhvr>
                                        </p:animEffect>
                                      </p:childTnLst>
                                    </p:cTn>
                                  </p:par>
                                  <p:par>
                                    <p:cTn id="103" presetID="64" presetClass="path" presetSubtype="0" accel="50000" fill="hold" nodeType="withEffect">
                                      <p:stCondLst>
                                        <p:cond delay="1250"/>
                                      </p:stCondLst>
                                      <p:childTnLst>
                                        <p:animMotion origin="layout" path="M 4.16667E-7 0.04445 L 4.16667E-7 -1.11111E-6 " pathEditMode="relative" rAng="0" ptsTypes="AA">
                                          <p:cBhvr>
                                            <p:cTn id="104" dur="750" fill="hold"/>
                                            <p:tgtEl>
                                              <p:spTgt spid="241"/>
                                            </p:tgtEl>
                                            <p:attrNameLst>
                                              <p:attrName>ppt_x</p:attrName>
                                              <p:attrName>ppt_y</p:attrName>
                                            </p:attrNameLst>
                                          </p:cBhvr>
                                          <p:rCtr x="0" y="-2222"/>
                                        </p:animMotion>
                                      </p:childTnLst>
                                    </p:cTn>
                                  </p:par>
                                  <p:par>
                                    <p:cTn id="105" presetID="10" presetClass="entr" presetSubtype="0" fill="hold" nodeType="withEffect">
                                      <p:stCondLst>
                                        <p:cond delay="730"/>
                                      </p:stCondLst>
                                      <p:childTnLst>
                                        <p:set>
                                          <p:cBhvr>
                                            <p:cTn id="106" dur="1" fill="hold">
                                              <p:stCondLst>
                                                <p:cond delay="0"/>
                                              </p:stCondLst>
                                            </p:cTn>
                                            <p:tgtEl>
                                              <p:spTgt spid="247"/>
                                            </p:tgtEl>
                                            <p:attrNameLst>
                                              <p:attrName>style.visibility</p:attrName>
                                            </p:attrNameLst>
                                          </p:cBhvr>
                                          <p:to>
                                            <p:strVal val="visible"/>
                                          </p:to>
                                        </p:set>
                                        <p:animEffect transition="in" filter="fade">
                                          <p:cBhvr>
                                            <p:cTn id="107" dur="750"/>
                                            <p:tgtEl>
                                              <p:spTgt spid="247"/>
                                            </p:tgtEl>
                                          </p:cBhvr>
                                        </p:animEffect>
                                      </p:childTnLst>
                                    </p:cTn>
                                  </p:par>
                                  <p:par>
                                    <p:cTn id="108" presetID="64" presetClass="path" presetSubtype="0" accel="50000" fill="hold" nodeType="withEffect">
                                      <p:stCondLst>
                                        <p:cond delay="730"/>
                                      </p:stCondLst>
                                      <p:childTnLst>
                                        <p:animMotion origin="layout" path="M -2.29167E-6 0.04444 L -2.29167E-6 1.11111E-6 " pathEditMode="relative" rAng="0" ptsTypes="AA">
                                          <p:cBhvr>
                                            <p:cTn id="109" dur="750" fill="hold"/>
                                            <p:tgtEl>
                                              <p:spTgt spid="247"/>
                                            </p:tgtEl>
                                            <p:attrNameLst>
                                              <p:attrName>ppt_x</p:attrName>
                                              <p:attrName>ppt_y</p:attrName>
                                            </p:attrNameLst>
                                          </p:cBhvr>
                                          <p:rCtr x="0" y="-2222"/>
                                        </p:animMotion>
                                      </p:childTnLst>
                                    </p:cTn>
                                  </p:par>
                                  <p:par>
                                    <p:cTn id="110" presetID="10" presetClass="entr" presetSubtype="0" fill="hold" nodeType="withEffect">
                                      <p:stCondLst>
                                        <p:cond delay="910"/>
                                      </p:stCondLst>
                                      <p:childTnLst>
                                        <p:set>
                                          <p:cBhvr>
                                            <p:cTn id="111" dur="1" fill="hold">
                                              <p:stCondLst>
                                                <p:cond delay="0"/>
                                              </p:stCondLst>
                                            </p:cTn>
                                            <p:tgtEl>
                                              <p:spTgt spid="253"/>
                                            </p:tgtEl>
                                            <p:attrNameLst>
                                              <p:attrName>style.visibility</p:attrName>
                                            </p:attrNameLst>
                                          </p:cBhvr>
                                          <p:to>
                                            <p:strVal val="visible"/>
                                          </p:to>
                                        </p:set>
                                        <p:animEffect transition="in" filter="fade">
                                          <p:cBhvr>
                                            <p:cTn id="112" dur="750"/>
                                            <p:tgtEl>
                                              <p:spTgt spid="253"/>
                                            </p:tgtEl>
                                          </p:cBhvr>
                                        </p:animEffect>
                                      </p:childTnLst>
                                    </p:cTn>
                                  </p:par>
                                  <p:par>
                                    <p:cTn id="113" presetID="64" presetClass="path" presetSubtype="0" accel="50000" fill="hold" nodeType="withEffect">
                                      <p:stCondLst>
                                        <p:cond delay="910"/>
                                      </p:stCondLst>
                                      <p:childTnLst>
                                        <p:animMotion origin="layout" path="M -6.25E-7 0.04444 L -6.25E-7 4.44444E-6 " pathEditMode="relative" rAng="0" ptsTypes="AA">
                                          <p:cBhvr>
                                            <p:cTn id="114" dur="750" fill="hold"/>
                                            <p:tgtEl>
                                              <p:spTgt spid="253"/>
                                            </p:tgtEl>
                                            <p:attrNameLst>
                                              <p:attrName>ppt_x</p:attrName>
                                              <p:attrName>ppt_y</p:attrName>
                                            </p:attrNameLst>
                                          </p:cBhvr>
                                          <p:rCtr x="0" y="-2222"/>
                                        </p:animMotion>
                                      </p:childTnLst>
                                    </p:cTn>
                                  </p:par>
                                  <p:par>
                                    <p:cTn id="115" presetID="10" presetClass="entr" presetSubtype="0" fill="hold" nodeType="withEffect">
                                      <p:stCondLst>
                                        <p:cond delay="1220"/>
                                      </p:stCondLst>
                                      <p:childTnLst>
                                        <p:set>
                                          <p:cBhvr>
                                            <p:cTn id="116" dur="1" fill="hold">
                                              <p:stCondLst>
                                                <p:cond delay="0"/>
                                              </p:stCondLst>
                                            </p:cTn>
                                            <p:tgtEl>
                                              <p:spTgt spid="259"/>
                                            </p:tgtEl>
                                            <p:attrNameLst>
                                              <p:attrName>style.visibility</p:attrName>
                                            </p:attrNameLst>
                                          </p:cBhvr>
                                          <p:to>
                                            <p:strVal val="visible"/>
                                          </p:to>
                                        </p:set>
                                        <p:animEffect transition="in" filter="fade">
                                          <p:cBhvr>
                                            <p:cTn id="117" dur="750"/>
                                            <p:tgtEl>
                                              <p:spTgt spid="259"/>
                                            </p:tgtEl>
                                          </p:cBhvr>
                                        </p:animEffect>
                                      </p:childTnLst>
                                    </p:cTn>
                                  </p:par>
                                  <p:par>
                                    <p:cTn id="118" presetID="64" presetClass="path" presetSubtype="0" accel="50000" fill="hold" nodeType="withEffect">
                                      <p:stCondLst>
                                        <p:cond delay="1220"/>
                                      </p:stCondLst>
                                      <p:childTnLst>
                                        <p:animMotion origin="layout" path="M 6.25E-7 0.04444 L 6.25E-7 3.33333E-6 " pathEditMode="relative" rAng="0" ptsTypes="AA">
                                          <p:cBhvr>
                                            <p:cTn id="119" dur="750" fill="hold"/>
                                            <p:tgtEl>
                                              <p:spTgt spid="259"/>
                                            </p:tgtEl>
                                            <p:attrNameLst>
                                              <p:attrName>ppt_x</p:attrName>
                                              <p:attrName>ppt_y</p:attrName>
                                            </p:attrNameLst>
                                          </p:cBhvr>
                                          <p:rCtr x="0" y="-2222"/>
                                        </p:animMotion>
                                      </p:childTnLst>
                                    </p:cTn>
                                  </p:par>
                                  <p:par>
                                    <p:cTn id="120" presetID="10" presetClass="entr" presetSubtype="0" fill="hold" nodeType="withEffect">
                                      <p:stCondLst>
                                        <p:cond delay="1740"/>
                                      </p:stCondLst>
                                      <p:childTnLst>
                                        <p:set>
                                          <p:cBhvr>
                                            <p:cTn id="121" dur="1" fill="hold">
                                              <p:stCondLst>
                                                <p:cond delay="0"/>
                                              </p:stCondLst>
                                            </p:cTn>
                                            <p:tgtEl>
                                              <p:spTgt spid="265"/>
                                            </p:tgtEl>
                                            <p:attrNameLst>
                                              <p:attrName>style.visibility</p:attrName>
                                            </p:attrNameLst>
                                          </p:cBhvr>
                                          <p:to>
                                            <p:strVal val="visible"/>
                                          </p:to>
                                        </p:set>
                                        <p:animEffect transition="in" filter="fade">
                                          <p:cBhvr>
                                            <p:cTn id="122" dur="750"/>
                                            <p:tgtEl>
                                              <p:spTgt spid="265"/>
                                            </p:tgtEl>
                                          </p:cBhvr>
                                        </p:animEffect>
                                      </p:childTnLst>
                                    </p:cTn>
                                  </p:par>
                                  <p:par>
                                    <p:cTn id="123" presetID="64" presetClass="path" presetSubtype="0" accel="50000" fill="hold" nodeType="withEffect">
                                      <p:stCondLst>
                                        <p:cond delay="1740"/>
                                      </p:stCondLst>
                                      <p:childTnLst>
                                        <p:animMotion origin="layout" path="M -1.45833E-6 0.04445 L -1.45833E-6 -3.7037E-6 " pathEditMode="relative" rAng="0" ptsTypes="AA">
                                          <p:cBhvr>
                                            <p:cTn id="124" dur="750" fill="hold"/>
                                            <p:tgtEl>
                                              <p:spTgt spid="265"/>
                                            </p:tgtEl>
                                            <p:attrNameLst>
                                              <p:attrName>ppt_x</p:attrName>
                                              <p:attrName>ppt_y</p:attrName>
                                            </p:attrNameLst>
                                          </p:cBhvr>
                                          <p:rCtr x="0" y="-2222"/>
                                        </p:animMotion>
                                      </p:childTnLst>
                                    </p:cTn>
                                  </p:par>
                                  <p:par>
                                    <p:cTn id="125" presetID="10" presetClass="entr" presetSubtype="0" fill="hold" nodeType="withEffect">
                                      <p:stCondLst>
                                        <p:cond delay="1890"/>
                                      </p:stCondLst>
                                      <p:childTnLst>
                                        <p:set>
                                          <p:cBhvr>
                                            <p:cTn id="126" dur="1" fill="hold">
                                              <p:stCondLst>
                                                <p:cond delay="0"/>
                                              </p:stCondLst>
                                            </p:cTn>
                                            <p:tgtEl>
                                              <p:spTgt spid="271"/>
                                            </p:tgtEl>
                                            <p:attrNameLst>
                                              <p:attrName>style.visibility</p:attrName>
                                            </p:attrNameLst>
                                          </p:cBhvr>
                                          <p:to>
                                            <p:strVal val="visible"/>
                                          </p:to>
                                        </p:set>
                                        <p:animEffect transition="in" filter="fade">
                                          <p:cBhvr>
                                            <p:cTn id="127" dur="750"/>
                                            <p:tgtEl>
                                              <p:spTgt spid="271"/>
                                            </p:tgtEl>
                                          </p:cBhvr>
                                        </p:animEffect>
                                      </p:childTnLst>
                                    </p:cTn>
                                  </p:par>
                                  <p:par>
                                    <p:cTn id="128" presetID="64" presetClass="path" presetSubtype="0" accel="50000" fill="hold" nodeType="withEffect">
                                      <p:stCondLst>
                                        <p:cond delay="1890"/>
                                      </p:stCondLst>
                                      <p:childTnLst>
                                        <p:animMotion origin="layout" path="M -4.375E-6 0.04444 L -4.375E-6 -3.7037E-7 " pathEditMode="relative" rAng="0" ptsTypes="AA">
                                          <p:cBhvr>
                                            <p:cTn id="129" dur="750" fill="hold"/>
                                            <p:tgtEl>
                                              <p:spTgt spid="271"/>
                                            </p:tgtEl>
                                            <p:attrNameLst>
                                              <p:attrName>ppt_x</p:attrName>
                                              <p:attrName>ppt_y</p:attrName>
                                            </p:attrNameLst>
                                          </p:cBhvr>
                                          <p:rCtr x="0" y="-2222"/>
                                        </p:animMotion>
                                      </p:childTnLst>
                                    </p:cTn>
                                  </p:par>
                                  <p:par>
                                    <p:cTn id="130" presetID="10" presetClass="entr" presetSubtype="0" fill="hold" nodeType="withEffect">
                                      <p:stCondLst>
                                        <p:cond delay="430"/>
                                      </p:stCondLst>
                                      <p:childTnLst>
                                        <p:set>
                                          <p:cBhvr>
                                            <p:cTn id="131" dur="1" fill="hold">
                                              <p:stCondLst>
                                                <p:cond delay="0"/>
                                              </p:stCondLst>
                                            </p:cTn>
                                            <p:tgtEl>
                                              <p:spTgt spid="277"/>
                                            </p:tgtEl>
                                            <p:attrNameLst>
                                              <p:attrName>style.visibility</p:attrName>
                                            </p:attrNameLst>
                                          </p:cBhvr>
                                          <p:to>
                                            <p:strVal val="visible"/>
                                          </p:to>
                                        </p:set>
                                        <p:animEffect transition="in" filter="fade">
                                          <p:cBhvr>
                                            <p:cTn id="132" dur="750"/>
                                            <p:tgtEl>
                                              <p:spTgt spid="277"/>
                                            </p:tgtEl>
                                          </p:cBhvr>
                                        </p:animEffect>
                                      </p:childTnLst>
                                    </p:cTn>
                                  </p:par>
                                  <p:par>
                                    <p:cTn id="133" presetID="64" presetClass="path" presetSubtype="0" accel="50000" fill="hold" nodeType="withEffect">
                                      <p:stCondLst>
                                        <p:cond delay="430"/>
                                      </p:stCondLst>
                                      <p:childTnLst>
                                        <p:animMotion origin="layout" path="M -1.04167E-6 0.04445 L -1.04167E-6 -4.07407E-6 " pathEditMode="relative" rAng="0" ptsTypes="AA">
                                          <p:cBhvr>
                                            <p:cTn id="134" dur="750" fill="hold"/>
                                            <p:tgtEl>
                                              <p:spTgt spid="277"/>
                                            </p:tgtEl>
                                            <p:attrNameLst>
                                              <p:attrName>ppt_x</p:attrName>
                                              <p:attrName>ppt_y</p:attrName>
                                            </p:attrNameLst>
                                          </p:cBhvr>
                                          <p:rCtr x="0" y="-2222"/>
                                        </p:animMotion>
                                      </p:childTnLst>
                                    </p:cTn>
                                  </p:par>
                                  <p:par>
                                    <p:cTn id="135" presetID="10" presetClass="entr" presetSubtype="0" fill="hold" nodeType="withEffect">
                                      <p:stCondLst>
                                        <p:cond delay="680"/>
                                      </p:stCondLst>
                                      <p:childTnLst>
                                        <p:set>
                                          <p:cBhvr>
                                            <p:cTn id="136" dur="1" fill="hold">
                                              <p:stCondLst>
                                                <p:cond delay="0"/>
                                              </p:stCondLst>
                                            </p:cTn>
                                            <p:tgtEl>
                                              <p:spTgt spid="283"/>
                                            </p:tgtEl>
                                            <p:attrNameLst>
                                              <p:attrName>style.visibility</p:attrName>
                                            </p:attrNameLst>
                                          </p:cBhvr>
                                          <p:to>
                                            <p:strVal val="visible"/>
                                          </p:to>
                                        </p:set>
                                        <p:animEffect transition="in" filter="fade">
                                          <p:cBhvr>
                                            <p:cTn id="137" dur="750"/>
                                            <p:tgtEl>
                                              <p:spTgt spid="283"/>
                                            </p:tgtEl>
                                          </p:cBhvr>
                                        </p:animEffect>
                                      </p:childTnLst>
                                    </p:cTn>
                                  </p:par>
                                  <p:par>
                                    <p:cTn id="138" presetID="64" presetClass="path" presetSubtype="0" accel="50000" fill="hold" nodeType="withEffect">
                                      <p:stCondLst>
                                        <p:cond delay="680"/>
                                      </p:stCondLst>
                                      <p:childTnLst>
                                        <p:animMotion origin="layout" path="M -2.08333E-7 0.04445 L -2.08333E-7 -3.33333E-6 " pathEditMode="relative" rAng="0" ptsTypes="AA">
                                          <p:cBhvr>
                                            <p:cTn id="139" dur="750" fill="hold"/>
                                            <p:tgtEl>
                                              <p:spTgt spid="283"/>
                                            </p:tgtEl>
                                            <p:attrNameLst>
                                              <p:attrName>ppt_x</p:attrName>
                                              <p:attrName>ppt_y</p:attrName>
                                            </p:attrNameLst>
                                          </p:cBhvr>
                                          <p:rCtr x="0" y="-2222"/>
                                        </p:animMotion>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289"/>
                                            </p:tgtEl>
                                            <p:attrNameLst>
                                              <p:attrName>style.visibility</p:attrName>
                                            </p:attrNameLst>
                                          </p:cBhvr>
                                          <p:to>
                                            <p:strVal val="visible"/>
                                          </p:to>
                                        </p:set>
                                        <p:animEffect transition="in" filter="fade">
                                          <p:cBhvr>
                                            <p:cTn id="144" dur="500"/>
                                            <p:tgtEl>
                                              <p:spTgt spid="28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92"/>
                                            </p:tgtEl>
                                            <p:attrNameLst>
                                              <p:attrName>style.visibility</p:attrName>
                                            </p:attrNameLst>
                                          </p:cBhvr>
                                          <p:to>
                                            <p:strVal val="visible"/>
                                          </p:to>
                                        </p:set>
                                        <p:animEffect transition="in" filter="fade">
                                          <p:cBhvr>
                                            <p:cTn id="147" dur="500"/>
                                            <p:tgtEl>
                                              <p:spTgt spid="292"/>
                                            </p:tgtEl>
                                          </p:cBhvr>
                                        </p:animEffect>
                                      </p:childTnLst>
                                    </p:cTn>
                                  </p:par>
                                </p:childTnLst>
                              </p:cTn>
                            </p:par>
                            <p:par>
                              <p:cTn id="148" fill="hold">
                                <p:stCondLst>
                                  <p:cond delay="500"/>
                                </p:stCondLst>
                                <p:childTnLst>
                                  <p:par>
                                    <p:cTn id="149" presetID="10" presetClass="entr" presetSubtype="0" fill="hold" grpId="0" nodeType="afterEffect">
                                      <p:stCondLst>
                                        <p:cond delay="0"/>
                                      </p:stCondLst>
                                      <p:childTnLst>
                                        <p:set>
                                          <p:cBhvr>
                                            <p:cTn id="150" dur="1" fill="hold">
                                              <p:stCondLst>
                                                <p:cond delay="0"/>
                                              </p:stCondLst>
                                            </p:cTn>
                                            <p:tgtEl>
                                              <p:spTgt spid="16"/>
                                            </p:tgtEl>
                                            <p:attrNameLst>
                                              <p:attrName>style.visibility</p:attrName>
                                            </p:attrNameLst>
                                          </p:cBhvr>
                                          <p:to>
                                            <p:strVal val="visible"/>
                                          </p:to>
                                        </p:set>
                                        <p:animEffect transition="in" filter="fade">
                                          <p:cBhvr>
                                            <p:cTn id="151" dur="500"/>
                                            <p:tgtEl>
                                              <p:spTgt spid="16"/>
                                            </p:tgtEl>
                                          </p:cBhvr>
                                        </p:animEffect>
                                      </p:childTnLst>
                                    </p:cTn>
                                  </p:par>
                                </p:childTnLst>
                              </p:cTn>
                            </p:par>
                            <p:par>
                              <p:cTn id="152" fill="hold">
                                <p:stCondLst>
                                  <p:cond delay="1000"/>
                                </p:stCondLst>
                                <p:childTnLst>
                                  <p:par>
                                    <p:cTn id="153" presetID="10" presetClass="entr" presetSubtype="0" fill="hold" grpId="0" nodeType="afterEffect">
                                      <p:stCondLst>
                                        <p:cond delay="0"/>
                                      </p:stCondLst>
                                      <p:childTnLst>
                                        <p:set>
                                          <p:cBhvr>
                                            <p:cTn id="154" dur="1" fill="hold">
                                              <p:stCondLst>
                                                <p:cond delay="0"/>
                                              </p:stCondLst>
                                            </p:cTn>
                                            <p:tgtEl>
                                              <p:spTgt spid="17"/>
                                            </p:tgtEl>
                                            <p:attrNameLst>
                                              <p:attrName>style.visibility</p:attrName>
                                            </p:attrNameLst>
                                          </p:cBhvr>
                                          <p:to>
                                            <p:strVal val="visible"/>
                                          </p:to>
                                        </p:set>
                                        <p:animEffect transition="in" filter="fade">
                                          <p:cBhvr>
                                            <p:cTn id="155" dur="500"/>
                                            <p:tgtEl>
                                              <p:spTgt spid="17"/>
                                            </p:tgtEl>
                                          </p:cBhvr>
                                        </p:animEffect>
                                      </p:childTnLst>
                                    </p:cTn>
                                  </p:par>
                                </p:childTnLst>
                              </p:cTn>
                            </p:par>
                            <p:par>
                              <p:cTn id="156" fill="hold">
                                <p:stCondLst>
                                  <p:cond delay="1500"/>
                                </p:stCondLst>
                                <p:childTnLst>
                                  <p:par>
                                    <p:cTn id="157" presetID="10" presetClass="entr" presetSubtype="0" fill="hold" grpId="0" nodeType="afterEffect">
                                      <p:stCondLst>
                                        <p:cond delay="0"/>
                                      </p:stCondLst>
                                      <p:childTnLst>
                                        <p:set>
                                          <p:cBhvr>
                                            <p:cTn id="158" dur="1" fill="hold">
                                              <p:stCondLst>
                                                <p:cond delay="0"/>
                                              </p:stCondLst>
                                            </p:cTn>
                                            <p:tgtEl>
                                              <p:spTgt spid="18"/>
                                            </p:tgtEl>
                                            <p:attrNameLst>
                                              <p:attrName>style.visibility</p:attrName>
                                            </p:attrNameLst>
                                          </p:cBhvr>
                                          <p:to>
                                            <p:strVal val="visible"/>
                                          </p:to>
                                        </p:set>
                                        <p:animEffect transition="in" filter="fade">
                                          <p:cBhvr>
                                            <p:cTn id="159" dur="500"/>
                                            <p:tgtEl>
                                              <p:spTgt spid="18"/>
                                            </p:tgtEl>
                                          </p:cBhvr>
                                        </p:animEffect>
                                      </p:childTnLst>
                                    </p:cTn>
                                  </p:par>
                                </p:childTnLst>
                              </p:cTn>
                            </p:par>
                            <p:par>
                              <p:cTn id="160" fill="hold">
                                <p:stCondLst>
                                  <p:cond delay="2000"/>
                                </p:stCondLst>
                                <p:childTnLst>
                                  <p:par>
                                    <p:cTn id="161" presetID="10" presetClass="entr" presetSubtype="0" fill="hold" grpId="0" nodeType="afterEffect">
                                      <p:stCondLst>
                                        <p:cond delay="0"/>
                                      </p:stCondLst>
                                      <p:childTnLst>
                                        <p:set>
                                          <p:cBhvr>
                                            <p:cTn id="162" dur="1" fill="hold">
                                              <p:stCondLst>
                                                <p:cond delay="0"/>
                                              </p:stCondLst>
                                            </p:cTn>
                                            <p:tgtEl>
                                              <p:spTgt spid="168"/>
                                            </p:tgtEl>
                                            <p:attrNameLst>
                                              <p:attrName>style.visibility</p:attrName>
                                            </p:attrNameLst>
                                          </p:cBhvr>
                                          <p:to>
                                            <p:strVal val="visible"/>
                                          </p:to>
                                        </p:set>
                                        <p:animEffect transition="in" filter="fade">
                                          <p:cBhvr>
                                            <p:cTn id="163" dur="500"/>
                                            <p:tgtEl>
                                              <p:spTgt spid="168"/>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258"/>
                                            </p:tgtEl>
                                            <p:attrNameLst>
                                              <p:attrName>style.visibility</p:attrName>
                                            </p:attrNameLst>
                                          </p:cBhvr>
                                          <p:to>
                                            <p:strVal val="visible"/>
                                          </p:to>
                                        </p:set>
                                        <p:animEffect transition="in" filter="fade">
                                          <p:cBhvr>
                                            <p:cTn id="166" dur="500"/>
                                            <p:tgtEl>
                                              <p:spTgt spid="258"/>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288"/>
                                            </p:tgtEl>
                                            <p:attrNameLst>
                                              <p:attrName>style.visibility</p:attrName>
                                            </p:attrNameLst>
                                          </p:cBhvr>
                                          <p:to>
                                            <p:strVal val="visible"/>
                                          </p:to>
                                        </p:set>
                                        <p:animEffect transition="in" filter="fade">
                                          <p:cBhvr>
                                            <p:cTn id="169" dur="500"/>
                                            <p:tgtEl>
                                              <p:spTgt spid="288"/>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74"/>
                                            </p:tgtEl>
                                            <p:attrNameLst>
                                              <p:attrName>style.visibility</p:attrName>
                                            </p:attrNameLst>
                                          </p:cBhvr>
                                          <p:to>
                                            <p:strVal val="visible"/>
                                          </p:to>
                                        </p:set>
                                        <p:animEffect transition="in" filter="fade">
                                          <p:cBhvr>
                                            <p:cTn id="172" dur="500"/>
                                            <p:tgtEl>
                                              <p:spTgt spid="174"/>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264"/>
                                            </p:tgtEl>
                                            <p:attrNameLst>
                                              <p:attrName>style.visibility</p:attrName>
                                            </p:attrNameLst>
                                          </p:cBhvr>
                                          <p:to>
                                            <p:strVal val="visible"/>
                                          </p:to>
                                        </p:set>
                                        <p:animEffect transition="in" filter="fade">
                                          <p:cBhvr>
                                            <p:cTn id="175" dur="500"/>
                                            <p:tgtEl>
                                              <p:spTgt spid="264"/>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80"/>
                                            </p:tgtEl>
                                            <p:attrNameLst>
                                              <p:attrName>style.visibility</p:attrName>
                                            </p:attrNameLst>
                                          </p:cBhvr>
                                          <p:to>
                                            <p:strVal val="visible"/>
                                          </p:to>
                                        </p:set>
                                        <p:animEffect transition="in" filter="fade">
                                          <p:cBhvr>
                                            <p:cTn id="178" dur="500"/>
                                            <p:tgtEl>
                                              <p:spTgt spid="180"/>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270"/>
                                            </p:tgtEl>
                                            <p:attrNameLst>
                                              <p:attrName>style.visibility</p:attrName>
                                            </p:attrNameLst>
                                          </p:cBhvr>
                                          <p:to>
                                            <p:strVal val="visible"/>
                                          </p:to>
                                        </p:set>
                                        <p:animEffect transition="in" filter="fade">
                                          <p:cBhvr>
                                            <p:cTn id="181" dur="500"/>
                                            <p:tgtEl>
                                              <p:spTgt spid="270"/>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98"/>
                                            </p:tgtEl>
                                            <p:attrNameLst>
                                              <p:attrName>style.visibility</p:attrName>
                                            </p:attrNameLst>
                                          </p:cBhvr>
                                          <p:to>
                                            <p:strVal val="visible"/>
                                          </p:to>
                                        </p:set>
                                        <p:animEffect transition="in" filter="fade">
                                          <p:cBhvr>
                                            <p:cTn id="184" dur="500"/>
                                            <p:tgtEl>
                                              <p:spTgt spid="198"/>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276"/>
                                            </p:tgtEl>
                                            <p:attrNameLst>
                                              <p:attrName>style.visibility</p:attrName>
                                            </p:attrNameLst>
                                          </p:cBhvr>
                                          <p:to>
                                            <p:strVal val="visible"/>
                                          </p:to>
                                        </p:set>
                                        <p:animEffect transition="in" filter="fade">
                                          <p:cBhvr>
                                            <p:cTn id="187" dur="500"/>
                                            <p:tgtEl>
                                              <p:spTgt spid="276"/>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204"/>
                                            </p:tgtEl>
                                            <p:attrNameLst>
                                              <p:attrName>style.visibility</p:attrName>
                                            </p:attrNameLst>
                                          </p:cBhvr>
                                          <p:to>
                                            <p:strVal val="visible"/>
                                          </p:to>
                                        </p:set>
                                        <p:animEffect transition="in" filter="fade">
                                          <p:cBhvr>
                                            <p:cTn id="190" dur="500"/>
                                            <p:tgtEl>
                                              <p:spTgt spid="204"/>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246"/>
                                            </p:tgtEl>
                                            <p:attrNameLst>
                                              <p:attrName>style.visibility</p:attrName>
                                            </p:attrNameLst>
                                          </p:cBhvr>
                                          <p:to>
                                            <p:strVal val="visible"/>
                                          </p:to>
                                        </p:set>
                                        <p:animEffect transition="in" filter="fade">
                                          <p:cBhvr>
                                            <p:cTn id="193" dur="500"/>
                                            <p:tgtEl>
                                              <p:spTgt spid="246"/>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210"/>
                                            </p:tgtEl>
                                            <p:attrNameLst>
                                              <p:attrName>style.visibility</p:attrName>
                                            </p:attrNameLst>
                                          </p:cBhvr>
                                          <p:to>
                                            <p:strVal val="visible"/>
                                          </p:to>
                                        </p:set>
                                        <p:animEffect transition="in" filter="fade">
                                          <p:cBhvr>
                                            <p:cTn id="196" dur="500"/>
                                            <p:tgtEl>
                                              <p:spTgt spid="210"/>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216"/>
                                            </p:tgtEl>
                                            <p:attrNameLst>
                                              <p:attrName>style.visibility</p:attrName>
                                            </p:attrNameLst>
                                          </p:cBhvr>
                                          <p:to>
                                            <p:strVal val="visible"/>
                                          </p:to>
                                        </p:set>
                                        <p:animEffect transition="in" filter="fade">
                                          <p:cBhvr>
                                            <p:cTn id="199" dur="500"/>
                                            <p:tgtEl>
                                              <p:spTgt spid="216"/>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282"/>
                                            </p:tgtEl>
                                            <p:attrNameLst>
                                              <p:attrName>style.visibility</p:attrName>
                                            </p:attrNameLst>
                                          </p:cBhvr>
                                          <p:to>
                                            <p:strVal val="visible"/>
                                          </p:to>
                                        </p:set>
                                        <p:animEffect transition="in" filter="fade">
                                          <p:cBhvr>
                                            <p:cTn id="202" dur="500"/>
                                            <p:tgtEl>
                                              <p:spTgt spid="282"/>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222"/>
                                            </p:tgtEl>
                                            <p:attrNameLst>
                                              <p:attrName>style.visibility</p:attrName>
                                            </p:attrNameLst>
                                          </p:cBhvr>
                                          <p:to>
                                            <p:strVal val="visible"/>
                                          </p:to>
                                        </p:set>
                                        <p:animEffect transition="in" filter="fade">
                                          <p:cBhvr>
                                            <p:cTn id="205" dur="500"/>
                                            <p:tgtEl>
                                              <p:spTgt spid="222"/>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228"/>
                                            </p:tgtEl>
                                            <p:attrNameLst>
                                              <p:attrName>style.visibility</p:attrName>
                                            </p:attrNameLst>
                                          </p:cBhvr>
                                          <p:to>
                                            <p:strVal val="visible"/>
                                          </p:to>
                                        </p:set>
                                        <p:animEffect transition="in" filter="fade">
                                          <p:cBhvr>
                                            <p:cTn id="208" dur="500"/>
                                            <p:tgtEl>
                                              <p:spTgt spid="228"/>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234"/>
                                            </p:tgtEl>
                                            <p:attrNameLst>
                                              <p:attrName>style.visibility</p:attrName>
                                            </p:attrNameLst>
                                          </p:cBhvr>
                                          <p:to>
                                            <p:strVal val="visible"/>
                                          </p:to>
                                        </p:set>
                                        <p:animEffect transition="in" filter="fade">
                                          <p:cBhvr>
                                            <p:cTn id="211" dur="500"/>
                                            <p:tgtEl>
                                              <p:spTgt spid="234"/>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240"/>
                                            </p:tgtEl>
                                            <p:attrNameLst>
                                              <p:attrName>style.visibility</p:attrName>
                                            </p:attrNameLst>
                                          </p:cBhvr>
                                          <p:to>
                                            <p:strVal val="visible"/>
                                          </p:to>
                                        </p:set>
                                        <p:animEffect transition="in" filter="fade">
                                          <p:cBhvr>
                                            <p:cTn id="214" dur="500"/>
                                            <p:tgtEl>
                                              <p:spTgt spid="240"/>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192"/>
                                            </p:tgtEl>
                                            <p:attrNameLst>
                                              <p:attrName>style.visibility</p:attrName>
                                            </p:attrNameLst>
                                          </p:cBhvr>
                                          <p:to>
                                            <p:strVal val="visible"/>
                                          </p:to>
                                        </p:set>
                                        <p:animEffect transition="in" filter="fade">
                                          <p:cBhvr>
                                            <p:cTn id="217" dur="500"/>
                                            <p:tgtEl>
                                              <p:spTgt spid="192"/>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186"/>
                                            </p:tgtEl>
                                            <p:attrNameLst>
                                              <p:attrName>style.visibility</p:attrName>
                                            </p:attrNameLst>
                                          </p:cBhvr>
                                          <p:to>
                                            <p:strVal val="visible"/>
                                          </p:to>
                                        </p:set>
                                        <p:animEffect transition="in" filter="fade">
                                          <p:cBhvr>
                                            <p:cTn id="220" dur="500"/>
                                            <p:tgtEl>
                                              <p:spTgt spid="186"/>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252"/>
                                            </p:tgtEl>
                                            <p:attrNameLst>
                                              <p:attrName>style.visibility</p:attrName>
                                            </p:attrNameLst>
                                          </p:cBhvr>
                                          <p:to>
                                            <p:strVal val="visible"/>
                                          </p:to>
                                        </p:set>
                                        <p:animEffect transition="in" filter="fade">
                                          <p:cBhvr>
                                            <p:cTn id="223" dur="500"/>
                                            <p:tgtEl>
                                              <p:spTgt spid="252"/>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grpId="0" nodeType="clickEffect">
                                      <p:stCondLst>
                                        <p:cond delay="0"/>
                                      </p:stCondLst>
                                      <p:childTnLst>
                                        <p:set>
                                          <p:cBhvr>
                                            <p:cTn id="227" dur="1" fill="hold">
                                              <p:stCondLst>
                                                <p:cond delay="0"/>
                                              </p:stCondLst>
                                            </p:cTn>
                                            <p:tgtEl>
                                              <p:spTgt spid="291"/>
                                            </p:tgtEl>
                                            <p:attrNameLst>
                                              <p:attrName>style.visibility</p:attrName>
                                            </p:attrNameLst>
                                          </p:cBhvr>
                                          <p:to>
                                            <p:strVal val="visible"/>
                                          </p:to>
                                        </p:set>
                                        <p:animEffect transition="in" filter="fade">
                                          <p:cBhvr>
                                            <p:cTn id="228" dur="500"/>
                                            <p:tgtEl>
                                              <p:spTgt spid="291"/>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290"/>
                                            </p:tgtEl>
                                            <p:attrNameLst>
                                              <p:attrName>style.visibility</p:attrName>
                                            </p:attrNameLst>
                                          </p:cBhvr>
                                          <p:to>
                                            <p:strVal val="visible"/>
                                          </p:to>
                                        </p:set>
                                        <p:animEffect transition="in" filter="fade">
                                          <p:cBhvr>
                                            <p:cTn id="231" dur="500"/>
                                            <p:tgtEl>
                                              <p:spTgt spid="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68" grpId="0" animBg="1"/>
          <p:bldP spid="174" grpId="0" animBg="1"/>
          <p:bldP spid="180" grpId="0" animBg="1"/>
          <p:bldP spid="186" grpId="0" animBg="1"/>
          <p:bldP spid="192" grpId="0" animBg="1"/>
          <p:bldP spid="198" grpId="0" animBg="1"/>
          <p:bldP spid="204" grpId="0" animBg="1"/>
          <p:bldP spid="210" grpId="0" animBg="1"/>
          <p:bldP spid="216" grpId="0" animBg="1"/>
          <p:bldP spid="222" grpId="0" animBg="1"/>
          <p:bldP spid="228" grpId="0" animBg="1"/>
          <p:bldP spid="234" grpId="0" animBg="1"/>
          <p:bldP spid="240" grpId="0" animBg="1"/>
          <p:bldP spid="246" grpId="0" animBg="1"/>
          <p:bldP spid="252" grpId="0" animBg="1"/>
          <p:bldP spid="258" grpId="0" animBg="1"/>
          <p:bldP spid="264" grpId="0" animBg="1"/>
          <p:bldP spid="270" grpId="0" animBg="1"/>
          <p:bldP spid="276" grpId="0" animBg="1"/>
          <p:bldP spid="282" grpId="0" animBg="1"/>
          <p:bldP spid="288" grpId="0" animBg="1"/>
          <p:bldP spid="289" grpId="0" animBg="1"/>
          <p:bldP spid="291" grpId="0" animBg="1"/>
          <p:bldP spid="290" grpId="0" animBg="1"/>
          <p:bldP spid="292" grpId="0" animBg="1"/>
        </p:bldLst>
      </p:timing>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6A6FDB9-9433-43A4-9A30-EFBEE809525F}"/>
              </a:ext>
            </a:extLst>
          </p:cNvPr>
          <p:cNvSpPr>
            <a:spLocks noChangeArrowheads="1"/>
          </p:cNvSpPr>
          <p:nvPr/>
        </p:nvSpPr>
        <p:spPr bwMode="auto">
          <a:xfrm>
            <a:off x="198713" y="489877"/>
            <a:ext cx="5489500" cy="57554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apiVersion</a:t>
            </a: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kind:</a:t>
            </a:r>
            <a:br>
              <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metadata:</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spec:</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5E494B9C-4495-44A8-8990-289CC861F4B4}"/>
              </a:ext>
            </a:extLst>
          </p:cNvPr>
          <p:cNvSpPr/>
          <p:nvPr/>
        </p:nvSpPr>
        <p:spPr>
          <a:xfrm>
            <a:off x="198377" y="188213"/>
            <a:ext cx="3242246" cy="307777"/>
          </a:xfrm>
          <a:prstGeom prst="rect">
            <a:avLst/>
          </a:prstGeom>
          <a:solidFill>
            <a:schemeClr val="tx1">
              <a:lumMod val="75000"/>
              <a:lumOff val="25000"/>
            </a:schemeClr>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1400" b="1" dirty="0" err="1">
                <a:solidFill>
                  <a:schemeClr val="bg1">
                    <a:lumMod val="65000"/>
                  </a:schemeClr>
                </a:solidFill>
                <a:latin typeface="Courier New" panose="02070309020205020404" pitchFamily="49" charset="0"/>
                <a:cs typeface="Courier New" panose="02070309020205020404" pitchFamily="49" charset="0"/>
              </a:rPr>
              <a:t>replicaset-definition.yml</a:t>
            </a:r>
            <a:endParaRPr lang="en-US" sz="1400" b="1" dirty="0">
              <a:solidFill>
                <a:schemeClr val="bg1">
                  <a:lumMod val="65000"/>
                </a:schemeClr>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1198264E-B91C-4A44-82DE-F2504983DB59}"/>
              </a:ext>
            </a:extLst>
          </p:cNvPr>
          <p:cNvSpPr/>
          <p:nvPr/>
        </p:nvSpPr>
        <p:spPr>
          <a:xfrm>
            <a:off x="842938" y="748974"/>
            <a:ext cx="1418978" cy="338554"/>
          </a:xfrm>
          <a:prstGeom prst="rect">
            <a:avLst/>
          </a:prstGeom>
        </p:spPr>
        <p:txBody>
          <a:bodyPr wrap="none">
            <a:spAutoFit/>
          </a:bodyPr>
          <a:lstStyle/>
          <a:p>
            <a:r>
              <a:rPr lang="en-US" altLang="en-US" sz="1600" dirty="0" err="1">
                <a:solidFill>
                  <a:srgbClr val="A9B7C6"/>
                </a:solidFill>
                <a:latin typeface="Courier New" panose="02070309020205020404" pitchFamily="49" charset="0"/>
                <a:cs typeface="Courier New" panose="02070309020205020404" pitchFamily="49" charset="0"/>
              </a:rPr>
              <a:t>ReplicaSet</a:t>
            </a:r>
            <a:endParaRPr lang="en-US" sz="1600" dirty="0"/>
          </a:p>
        </p:txBody>
      </p:sp>
      <p:sp>
        <p:nvSpPr>
          <p:cNvPr id="7" name="Rectangle 6">
            <a:extLst>
              <a:ext uri="{FF2B5EF4-FFF2-40B4-BE49-F238E27FC236}">
                <a16:creationId xmlns:a16="http://schemas.microsoft.com/office/drawing/2014/main" id="{42A7F524-35D3-4E4B-8CAC-931036DCBF6B}"/>
              </a:ext>
            </a:extLst>
          </p:cNvPr>
          <p:cNvSpPr/>
          <p:nvPr/>
        </p:nvSpPr>
        <p:spPr>
          <a:xfrm>
            <a:off x="344707" y="1219035"/>
            <a:ext cx="3337303" cy="1323439"/>
          </a:xfrm>
          <a:prstGeom prst="rect">
            <a:avLst/>
          </a:prstGeom>
        </p:spPr>
        <p:txBody>
          <a:bodyPr wrap="square">
            <a:spAutoFit/>
          </a:bodyPr>
          <a:lstStyle/>
          <a:p>
            <a:r>
              <a:rPr lang="en-US" altLang="en-US" sz="1600" b="1" dirty="0">
                <a:solidFill>
                  <a:srgbClr val="CC7832"/>
                </a:solidFill>
                <a:latin typeface="Courier New" panose="02070309020205020404" pitchFamily="49" charset="0"/>
                <a:cs typeface="Courier New" panose="02070309020205020404" pitchFamily="49" charset="0"/>
              </a:rPr>
              <a:t>name: </a:t>
            </a:r>
            <a:r>
              <a:rPr lang="en-US" altLang="en-US" sz="1600" dirty="0" err="1">
                <a:solidFill>
                  <a:srgbClr val="A9B7C6"/>
                </a:solidFill>
                <a:latin typeface="Courier New" panose="02070309020205020404" pitchFamily="49" charset="0"/>
                <a:cs typeface="Courier New" panose="02070309020205020404" pitchFamily="49" charset="0"/>
              </a:rPr>
              <a:t>myapp-replicaset</a:t>
            </a:r>
            <a:br>
              <a:rPr lang="en-US" altLang="en-US" sz="1600" dirty="0">
                <a:solidFill>
                  <a:srgbClr val="A9B7C6"/>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labels:</a:t>
            </a: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    app: </a:t>
            </a:r>
            <a:r>
              <a:rPr lang="en-US" altLang="en-US" sz="1600" dirty="0" err="1">
                <a:solidFill>
                  <a:srgbClr val="A9B7C6"/>
                </a:solidFill>
                <a:latin typeface="Courier New" panose="02070309020205020404" pitchFamily="49" charset="0"/>
                <a:cs typeface="Courier New" panose="02070309020205020404" pitchFamily="49" charset="0"/>
              </a:rPr>
              <a:t>myapp</a:t>
            </a:r>
            <a:endParaRPr lang="en-US" altLang="en-US" sz="1600" dirty="0">
              <a:solidFill>
                <a:srgbClr val="A9B7C6"/>
              </a:solidFill>
              <a:latin typeface="Courier New" panose="02070309020205020404" pitchFamily="49" charset="0"/>
              <a:cs typeface="Courier New" panose="02070309020205020404" pitchFamily="49" charset="0"/>
            </a:endParaRPr>
          </a:p>
          <a:p>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type: </a:t>
            </a:r>
            <a:r>
              <a:rPr lang="en-US" altLang="en-US" sz="1600" dirty="0">
                <a:solidFill>
                  <a:srgbClr val="A9B7C6"/>
                </a:solidFill>
                <a:latin typeface="Courier New" panose="02070309020205020404" pitchFamily="49" charset="0"/>
                <a:cs typeface="Courier New" panose="02070309020205020404" pitchFamily="49" charset="0"/>
              </a:rPr>
              <a:t>front-end</a:t>
            </a:r>
          </a:p>
          <a:p>
            <a:r>
              <a:rPr lang="en-US" sz="1600" dirty="0">
                <a:solidFill>
                  <a:srgbClr val="A9B7C6"/>
                </a:solidFill>
                <a:latin typeface="Courier New" panose="02070309020205020404" pitchFamily="49" charset="0"/>
                <a:cs typeface="Courier New" panose="02070309020205020404" pitchFamily="49" charset="0"/>
              </a:rPr>
              <a:t>    </a:t>
            </a:r>
            <a:endParaRPr lang="en-US" sz="1600" dirty="0"/>
          </a:p>
        </p:txBody>
      </p:sp>
      <p:sp>
        <p:nvSpPr>
          <p:cNvPr id="8" name="Rectangle 7">
            <a:extLst>
              <a:ext uri="{FF2B5EF4-FFF2-40B4-BE49-F238E27FC236}">
                <a16:creationId xmlns:a16="http://schemas.microsoft.com/office/drawing/2014/main" id="{DB608BF8-2E6A-4605-8CC5-5817A6E45924}"/>
              </a:ext>
            </a:extLst>
          </p:cNvPr>
          <p:cNvSpPr/>
          <p:nvPr/>
        </p:nvSpPr>
        <p:spPr>
          <a:xfrm>
            <a:off x="1650270" y="489877"/>
            <a:ext cx="1048685" cy="338554"/>
          </a:xfrm>
          <a:prstGeom prst="rect">
            <a:avLst/>
          </a:prstGeom>
        </p:spPr>
        <p:txBody>
          <a:bodyPr wrap="none">
            <a:spAutoFit/>
          </a:bodyPr>
          <a:lstStyle/>
          <a:p>
            <a:r>
              <a:rPr lang="en-US" altLang="en-US" sz="1600" dirty="0">
                <a:solidFill>
                  <a:srgbClr val="A9B7C6"/>
                </a:solidFill>
                <a:latin typeface="Courier New" panose="02070309020205020404" pitchFamily="49" charset="0"/>
                <a:cs typeface="Courier New" panose="02070309020205020404" pitchFamily="49" charset="0"/>
              </a:rPr>
              <a:t>apps/v1</a:t>
            </a:r>
            <a:endParaRPr lang="en-US" sz="1600" dirty="0"/>
          </a:p>
        </p:txBody>
      </p:sp>
      <p:sp>
        <p:nvSpPr>
          <p:cNvPr id="9" name="Rectangle 8">
            <a:extLst>
              <a:ext uri="{FF2B5EF4-FFF2-40B4-BE49-F238E27FC236}">
                <a16:creationId xmlns:a16="http://schemas.microsoft.com/office/drawing/2014/main" id="{49DA46DE-9860-4000-BAB2-EEEF4C65C0DA}"/>
              </a:ext>
            </a:extLst>
          </p:cNvPr>
          <p:cNvSpPr/>
          <p:nvPr/>
        </p:nvSpPr>
        <p:spPr>
          <a:xfrm>
            <a:off x="707327" y="2745665"/>
            <a:ext cx="4090133" cy="2339102"/>
          </a:xfrm>
          <a:prstGeom prst="rect">
            <a:avLst/>
          </a:prstGeom>
        </p:spPr>
        <p:txBody>
          <a:bodyPr wrap="square">
            <a:spAutoFit/>
          </a:bodyPr>
          <a:lstStyle/>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metadata:</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name: </a:t>
            </a:r>
            <a:r>
              <a:rPr lang="en-US" altLang="en-US" sz="1600" dirty="0" err="1">
                <a:solidFill>
                  <a:srgbClr val="A9B7C6"/>
                </a:solidFill>
                <a:latin typeface="Courier New" panose="02070309020205020404" pitchFamily="49" charset="0"/>
                <a:cs typeface="Courier New" panose="02070309020205020404" pitchFamily="49" charset="0"/>
              </a:rPr>
              <a:t>myapp</a:t>
            </a:r>
            <a:r>
              <a:rPr lang="en-US" altLang="en-US" sz="1600" dirty="0">
                <a:solidFill>
                  <a:srgbClr val="A9B7C6"/>
                </a:solidFill>
                <a:latin typeface="Courier New" panose="02070309020205020404" pitchFamily="49" charset="0"/>
                <a:cs typeface="Courier New" panose="02070309020205020404" pitchFamily="49" charset="0"/>
              </a:rPr>
              <a:t>-pod</a:t>
            </a:r>
            <a:br>
              <a:rPr lang="en-US" altLang="en-US" sz="1600" dirty="0">
                <a:solidFill>
                  <a:srgbClr val="A9B7C6"/>
                </a:solidFill>
                <a:latin typeface="Courier New" panose="02070309020205020404" pitchFamily="49" charset="0"/>
                <a:cs typeface="Courier New" panose="02070309020205020404" pitchFamily="49" charset="0"/>
              </a:rPr>
            </a:br>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labels:</a:t>
            </a: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    app: </a:t>
            </a:r>
            <a:r>
              <a:rPr lang="en-US" altLang="en-US" sz="1600" dirty="0" err="1">
                <a:solidFill>
                  <a:srgbClr val="A9B7C6"/>
                </a:solidFill>
                <a:latin typeface="Courier New" panose="02070309020205020404" pitchFamily="49" charset="0"/>
                <a:cs typeface="Courier New" panose="02070309020205020404" pitchFamily="49" charset="0"/>
              </a:rPr>
              <a:t>myapp</a:t>
            </a:r>
            <a:endParaRPr lang="en-US" altLang="en-US" sz="1600" dirty="0">
              <a:solidFill>
                <a:srgbClr val="A9B7C6"/>
              </a:solidFill>
              <a:latin typeface="Courier New" panose="02070309020205020404" pitchFamily="49" charset="0"/>
              <a:cs typeface="Courier New" panose="02070309020205020404" pitchFamily="49" charset="0"/>
            </a:endParaRPr>
          </a:p>
          <a:p>
            <a:pPr defTabSz="914400" eaLnBrk="0" fontAlgn="base" hangingPunct="0">
              <a:spcBef>
                <a:spcPct val="0"/>
              </a:spcBef>
              <a:spcAft>
                <a:spcPct val="0"/>
              </a:spcAft>
            </a:pPr>
            <a:r>
              <a:rPr lang="en-US" altLang="en-US" sz="1600" b="1"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type: </a:t>
            </a:r>
            <a:r>
              <a:rPr lang="en-US" altLang="en-US" sz="1600" dirty="0">
                <a:solidFill>
                  <a:srgbClr val="A9B7C6"/>
                </a:solidFill>
                <a:latin typeface="Courier New" panose="02070309020205020404" pitchFamily="49" charset="0"/>
                <a:cs typeface="Courier New" panose="02070309020205020404" pitchFamily="49" charset="0"/>
              </a:rPr>
              <a:t>front-end</a:t>
            </a: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spec:</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containers:</a:t>
            </a: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name: </a:t>
            </a:r>
            <a:r>
              <a:rPr lang="en-US" altLang="en-US" sz="1600" dirty="0" err="1">
                <a:solidFill>
                  <a:srgbClr val="A9B7C6"/>
                </a:solidFill>
                <a:latin typeface="Courier New" panose="02070309020205020404" pitchFamily="49" charset="0"/>
                <a:cs typeface="Courier New" panose="02070309020205020404" pitchFamily="49" charset="0"/>
              </a:rPr>
              <a:t>nginx</a:t>
            </a:r>
            <a:r>
              <a:rPr lang="en-US" altLang="en-US" sz="1600" dirty="0">
                <a:solidFill>
                  <a:srgbClr val="A9B7C6"/>
                </a:solidFill>
                <a:latin typeface="Courier New" panose="02070309020205020404" pitchFamily="49" charset="0"/>
                <a:cs typeface="Courier New" panose="02070309020205020404" pitchFamily="49" charset="0"/>
              </a:rPr>
              <a:t>-container</a:t>
            </a:r>
          </a:p>
          <a:p>
            <a:pPr lvl="0" defTabSz="914400" eaLnBrk="0" fontAlgn="base" hangingPunct="0">
              <a:spcBef>
                <a:spcPct val="0"/>
              </a:spcBef>
              <a:spcAft>
                <a:spcPct val="0"/>
              </a:spcAft>
            </a:pPr>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image: </a:t>
            </a:r>
            <a:r>
              <a:rPr lang="en-US" altLang="en-US" sz="1600" dirty="0" err="1">
                <a:solidFill>
                  <a:srgbClr val="A9B7C6"/>
                </a:solidFill>
                <a:latin typeface="Courier New" panose="02070309020205020404" pitchFamily="49" charset="0"/>
                <a:cs typeface="Courier New" panose="02070309020205020404" pitchFamily="49" charset="0"/>
              </a:rPr>
              <a:t>nginx</a:t>
            </a:r>
            <a:endParaRPr lang="en-US" altLang="en-US" sz="1600" dirty="0">
              <a:solidFill>
                <a:srgbClr val="A9B7C6"/>
              </a:solidFill>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0B996C7C-396C-447C-9AD8-5696903902F3}"/>
              </a:ext>
            </a:extLst>
          </p:cNvPr>
          <p:cNvSpPr/>
          <p:nvPr/>
        </p:nvSpPr>
        <p:spPr>
          <a:xfrm>
            <a:off x="344707" y="5064449"/>
            <a:ext cx="3337303" cy="584775"/>
          </a:xfrm>
          <a:prstGeom prst="rect">
            <a:avLst/>
          </a:prstGeom>
        </p:spPr>
        <p:txBody>
          <a:bodyPr wrap="square">
            <a:spAutoFit/>
          </a:bodyPr>
          <a:lstStyle/>
          <a:p>
            <a:r>
              <a:rPr lang="en-US" altLang="en-US" sz="1600" b="1" dirty="0">
                <a:solidFill>
                  <a:srgbClr val="CC7832"/>
                </a:solidFill>
                <a:latin typeface="Courier New" panose="02070309020205020404" pitchFamily="49" charset="0"/>
                <a:cs typeface="Courier New" panose="02070309020205020404" pitchFamily="49" charset="0"/>
              </a:rPr>
              <a:t>replicas:</a:t>
            </a:r>
            <a:endParaRPr lang="en-US" altLang="en-US" sz="1600" dirty="0">
              <a:solidFill>
                <a:srgbClr val="A9B7C6"/>
              </a:solidFill>
              <a:latin typeface="Courier New" panose="02070309020205020404" pitchFamily="49" charset="0"/>
              <a:cs typeface="Courier New" panose="02070309020205020404" pitchFamily="49" charset="0"/>
            </a:endParaRPr>
          </a:p>
          <a:p>
            <a:r>
              <a:rPr lang="en-US" sz="1600" dirty="0">
                <a:solidFill>
                  <a:srgbClr val="A9B7C6"/>
                </a:solidFill>
                <a:latin typeface="Courier New" panose="02070309020205020404" pitchFamily="49" charset="0"/>
                <a:cs typeface="Courier New" panose="02070309020205020404" pitchFamily="49" charset="0"/>
              </a:rPr>
              <a:t>    </a:t>
            </a:r>
            <a:endParaRPr lang="en-US" sz="1600" dirty="0"/>
          </a:p>
        </p:txBody>
      </p:sp>
      <p:sp>
        <p:nvSpPr>
          <p:cNvPr id="11" name="Rectangle 10">
            <a:extLst>
              <a:ext uri="{FF2B5EF4-FFF2-40B4-BE49-F238E27FC236}">
                <a16:creationId xmlns:a16="http://schemas.microsoft.com/office/drawing/2014/main" id="{25EB27AA-E8F7-419E-AE85-FF5690BAB7C8}"/>
              </a:ext>
            </a:extLst>
          </p:cNvPr>
          <p:cNvSpPr/>
          <p:nvPr/>
        </p:nvSpPr>
        <p:spPr>
          <a:xfrm>
            <a:off x="344707" y="5309183"/>
            <a:ext cx="3337303" cy="584775"/>
          </a:xfrm>
          <a:prstGeom prst="rect">
            <a:avLst/>
          </a:prstGeom>
        </p:spPr>
        <p:txBody>
          <a:bodyPr wrap="square">
            <a:spAutoFit/>
          </a:bodyPr>
          <a:lstStyle/>
          <a:p>
            <a:r>
              <a:rPr lang="en-US" altLang="en-US" sz="1600" b="1" dirty="0">
                <a:solidFill>
                  <a:srgbClr val="CC7832"/>
                </a:solidFill>
                <a:latin typeface="Courier New" panose="02070309020205020404" pitchFamily="49" charset="0"/>
                <a:cs typeface="Courier New" panose="02070309020205020404" pitchFamily="49" charset="0"/>
              </a:rPr>
              <a:t>selector:</a:t>
            </a:r>
            <a:endParaRPr lang="en-US" altLang="en-US" sz="1600" dirty="0">
              <a:solidFill>
                <a:srgbClr val="A9B7C6"/>
              </a:solidFill>
              <a:latin typeface="Courier New" panose="02070309020205020404" pitchFamily="49" charset="0"/>
              <a:cs typeface="Courier New" panose="02070309020205020404" pitchFamily="49" charset="0"/>
            </a:endParaRPr>
          </a:p>
          <a:p>
            <a:r>
              <a:rPr lang="en-US" sz="1600" dirty="0">
                <a:solidFill>
                  <a:srgbClr val="A9B7C6"/>
                </a:solidFill>
                <a:latin typeface="Courier New" panose="02070309020205020404" pitchFamily="49" charset="0"/>
                <a:cs typeface="Courier New" panose="02070309020205020404" pitchFamily="49" charset="0"/>
              </a:rPr>
              <a:t>   </a:t>
            </a:r>
            <a:endParaRPr lang="en-US" sz="1600" dirty="0"/>
          </a:p>
        </p:txBody>
      </p:sp>
      <p:sp>
        <p:nvSpPr>
          <p:cNvPr id="12" name="Rectangle 11">
            <a:extLst>
              <a:ext uri="{FF2B5EF4-FFF2-40B4-BE49-F238E27FC236}">
                <a16:creationId xmlns:a16="http://schemas.microsoft.com/office/drawing/2014/main" id="{C3598410-F617-42F7-B3A8-FD518AF63F63}"/>
              </a:ext>
            </a:extLst>
          </p:cNvPr>
          <p:cNvSpPr/>
          <p:nvPr/>
        </p:nvSpPr>
        <p:spPr>
          <a:xfrm>
            <a:off x="707327" y="5544040"/>
            <a:ext cx="2406428" cy="584775"/>
          </a:xfrm>
          <a:prstGeom prst="rect">
            <a:avLst/>
          </a:prstGeom>
        </p:spPr>
        <p:txBody>
          <a:bodyPr wrap="none">
            <a:spAutoFit/>
          </a:bodyPr>
          <a:lstStyle/>
          <a:p>
            <a:r>
              <a:rPr lang="en-US" altLang="en-US" sz="1600" b="1" dirty="0" err="1">
                <a:solidFill>
                  <a:srgbClr val="CC7832"/>
                </a:solidFill>
                <a:latin typeface="Courier New" panose="02070309020205020404" pitchFamily="49" charset="0"/>
                <a:cs typeface="Courier New" panose="02070309020205020404" pitchFamily="49" charset="0"/>
              </a:rPr>
              <a:t>matchLabels</a:t>
            </a:r>
            <a:r>
              <a:rPr lang="en-US" altLang="en-US" sz="1600" b="1" dirty="0">
                <a:solidFill>
                  <a:srgbClr val="CC7832"/>
                </a:solidFill>
                <a:latin typeface="Courier New" panose="02070309020205020404" pitchFamily="49" charset="0"/>
                <a:cs typeface="Courier New" panose="02070309020205020404" pitchFamily="49" charset="0"/>
              </a:rPr>
              <a:t>:</a:t>
            </a:r>
            <a:endParaRPr lang="en-US" sz="1600" dirty="0">
              <a:solidFill>
                <a:srgbClr val="A9B7C6"/>
              </a:solidFill>
              <a:latin typeface="Courier New" panose="02070309020205020404" pitchFamily="49" charset="0"/>
              <a:cs typeface="Courier New" panose="02070309020205020404" pitchFamily="49" charset="0"/>
            </a:endParaRPr>
          </a:p>
          <a:p>
            <a:r>
              <a:rPr lang="en-US" sz="1600" dirty="0">
                <a:solidFill>
                  <a:srgbClr val="A9B7C6"/>
                </a:solidFill>
                <a:latin typeface="Courier New" panose="02070309020205020404" pitchFamily="49" charset="0"/>
                <a:cs typeface="Courier New" panose="02070309020205020404" pitchFamily="49" charset="0"/>
              </a:rPr>
              <a:t>   </a:t>
            </a:r>
            <a:r>
              <a:rPr lang="en-US" sz="1600" b="1" dirty="0">
                <a:solidFill>
                  <a:srgbClr val="CC7832"/>
                </a:solidFill>
                <a:latin typeface="Courier New" panose="02070309020205020404" pitchFamily="49" charset="0"/>
                <a:cs typeface="Courier New" panose="02070309020205020404" pitchFamily="49" charset="0"/>
              </a:rPr>
              <a:t>type:</a:t>
            </a:r>
            <a:r>
              <a:rPr lang="en-US" sz="1600" dirty="0">
                <a:solidFill>
                  <a:srgbClr val="A9B7C6"/>
                </a:solidFill>
                <a:latin typeface="Courier New" panose="02070309020205020404" pitchFamily="49" charset="0"/>
                <a:cs typeface="Courier New" panose="02070309020205020404" pitchFamily="49" charset="0"/>
              </a:rPr>
              <a:t> front-end</a:t>
            </a:r>
            <a:endParaRPr lang="en-US" sz="1600" dirty="0"/>
          </a:p>
        </p:txBody>
      </p:sp>
      <p:sp>
        <p:nvSpPr>
          <p:cNvPr id="13" name="Rectangle 12">
            <a:extLst>
              <a:ext uri="{FF2B5EF4-FFF2-40B4-BE49-F238E27FC236}">
                <a16:creationId xmlns:a16="http://schemas.microsoft.com/office/drawing/2014/main" id="{0B20D1A3-755B-4D85-A0F2-BC4E252108E6}"/>
              </a:ext>
            </a:extLst>
          </p:cNvPr>
          <p:cNvSpPr/>
          <p:nvPr/>
        </p:nvSpPr>
        <p:spPr>
          <a:xfrm>
            <a:off x="413287" y="2484943"/>
            <a:ext cx="3337303" cy="584775"/>
          </a:xfrm>
          <a:prstGeom prst="rect">
            <a:avLst/>
          </a:prstGeom>
        </p:spPr>
        <p:txBody>
          <a:bodyPr wrap="square">
            <a:spAutoFit/>
          </a:bodyPr>
          <a:lstStyle/>
          <a:p>
            <a:r>
              <a:rPr lang="en-US" altLang="en-US" sz="1600" b="1" dirty="0">
                <a:solidFill>
                  <a:srgbClr val="CC7832"/>
                </a:solidFill>
                <a:latin typeface="Courier New" panose="02070309020205020404" pitchFamily="49" charset="0"/>
                <a:cs typeface="Courier New" panose="02070309020205020404" pitchFamily="49" charset="0"/>
              </a:rPr>
              <a:t>template:</a:t>
            </a:r>
            <a:endParaRPr lang="en-US" altLang="en-US" sz="1600" dirty="0">
              <a:solidFill>
                <a:srgbClr val="A9B7C6"/>
              </a:solidFill>
              <a:latin typeface="Courier New" panose="02070309020205020404" pitchFamily="49" charset="0"/>
              <a:cs typeface="Courier New" panose="02070309020205020404" pitchFamily="49" charset="0"/>
            </a:endParaRPr>
          </a:p>
          <a:p>
            <a:r>
              <a:rPr lang="en-US" sz="1600" dirty="0">
                <a:solidFill>
                  <a:srgbClr val="A9B7C6"/>
                </a:solidFill>
                <a:latin typeface="Courier New" panose="02070309020205020404" pitchFamily="49" charset="0"/>
                <a:cs typeface="Courier New" panose="02070309020205020404" pitchFamily="49" charset="0"/>
              </a:rPr>
              <a:t>    </a:t>
            </a:r>
            <a:endParaRPr lang="en-US" sz="1600" dirty="0"/>
          </a:p>
        </p:txBody>
      </p:sp>
      <p:sp>
        <p:nvSpPr>
          <p:cNvPr id="14" name="Rectangle 13">
            <a:extLst>
              <a:ext uri="{FF2B5EF4-FFF2-40B4-BE49-F238E27FC236}">
                <a16:creationId xmlns:a16="http://schemas.microsoft.com/office/drawing/2014/main" id="{BC060DBE-814A-4B06-B3F1-4EC13CDF4F15}"/>
              </a:ext>
            </a:extLst>
          </p:cNvPr>
          <p:cNvSpPr/>
          <p:nvPr/>
        </p:nvSpPr>
        <p:spPr>
          <a:xfrm>
            <a:off x="1496221" y="5089002"/>
            <a:ext cx="308098" cy="338554"/>
          </a:xfrm>
          <a:prstGeom prst="rect">
            <a:avLst/>
          </a:prstGeom>
        </p:spPr>
        <p:txBody>
          <a:bodyPr wrap="none">
            <a:spAutoFit/>
          </a:bodyPr>
          <a:lstStyle/>
          <a:p>
            <a:r>
              <a:rPr lang="en-US" sz="1600" dirty="0">
                <a:solidFill>
                  <a:srgbClr val="A9B7C6"/>
                </a:solidFill>
                <a:latin typeface="Courier New" panose="02070309020205020404" pitchFamily="49" charset="0"/>
                <a:cs typeface="Courier New" panose="02070309020205020404" pitchFamily="49" charset="0"/>
              </a:rPr>
              <a:t>3</a:t>
            </a:r>
            <a:endParaRPr lang="en-US" sz="1600" dirty="0"/>
          </a:p>
        </p:txBody>
      </p:sp>
      <p:grpSp>
        <p:nvGrpSpPr>
          <p:cNvPr id="30" name="Group 29">
            <a:extLst>
              <a:ext uri="{FF2B5EF4-FFF2-40B4-BE49-F238E27FC236}">
                <a16:creationId xmlns:a16="http://schemas.microsoft.com/office/drawing/2014/main" id="{95407F65-6268-4C39-AB25-8BCA1E69F49B}"/>
              </a:ext>
            </a:extLst>
          </p:cNvPr>
          <p:cNvGrpSpPr/>
          <p:nvPr/>
        </p:nvGrpSpPr>
        <p:grpSpPr>
          <a:xfrm>
            <a:off x="9916291" y="2736903"/>
            <a:ext cx="987924" cy="717342"/>
            <a:chOff x="5155156" y="2064564"/>
            <a:chExt cx="987924" cy="717342"/>
          </a:xfrm>
        </p:grpSpPr>
        <p:sp>
          <p:nvSpPr>
            <p:cNvPr id="31" name="Rectangle 30">
              <a:extLst>
                <a:ext uri="{FF2B5EF4-FFF2-40B4-BE49-F238E27FC236}">
                  <a16:creationId xmlns:a16="http://schemas.microsoft.com/office/drawing/2014/main" id="{D0FE8068-FD63-4199-838C-1A0978842E76}"/>
                </a:ext>
              </a:extLst>
            </p:cNvPr>
            <p:cNvSpPr/>
            <p:nvPr/>
          </p:nvSpPr>
          <p:spPr>
            <a:xfrm>
              <a:off x="5155156" y="2064564"/>
              <a:ext cx="987924"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32" name="Group 31">
              <a:extLst>
                <a:ext uri="{FF2B5EF4-FFF2-40B4-BE49-F238E27FC236}">
                  <a16:creationId xmlns:a16="http://schemas.microsoft.com/office/drawing/2014/main" id="{479449D9-988D-4B2E-87D4-A7E8EBB78A00}"/>
                </a:ext>
              </a:extLst>
            </p:cNvPr>
            <p:cNvGrpSpPr/>
            <p:nvPr/>
          </p:nvGrpSpPr>
          <p:grpSpPr>
            <a:xfrm>
              <a:off x="5463389" y="2113798"/>
              <a:ext cx="400671" cy="379358"/>
              <a:chOff x="6225311" y="2473385"/>
              <a:chExt cx="716280" cy="678180"/>
            </a:xfrm>
          </p:grpSpPr>
          <p:pic>
            <p:nvPicPr>
              <p:cNvPr id="33" name="Picture 32">
                <a:extLst>
                  <a:ext uri="{FF2B5EF4-FFF2-40B4-BE49-F238E27FC236}">
                    <a16:creationId xmlns:a16="http://schemas.microsoft.com/office/drawing/2014/main" id="{5A81FE3C-02E3-494E-B143-45C5176C49BD}"/>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34" name="Picture 2" descr="Image result for python logo">
                <a:extLst>
                  <a:ext uri="{FF2B5EF4-FFF2-40B4-BE49-F238E27FC236}">
                    <a16:creationId xmlns:a16="http://schemas.microsoft.com/office/drawing/2014/main" id="{BDA8AB45-F688-489A-A31F-01AFB509E3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5" name="Group 34">
            <a:extLst>
              <a:ext uri="{FF2B5EF4-FFF2-40B4-BE49-F238E27FC236}">
                <a16:creationId xmlns:a16="http://schemas.microsoft.com/office/drawing/2014/main" id="{4930D398-C7F6-451F-A49D-5C76933B2005}"/>
              </a:ext>
            </a:extLst>
          </p:cNvPr>
          <p:cNvGrpSpPr/>
          <p:nvPr/>
        </p:nvGrpSpPr>
        <p:grpSpPr>
          <a:xfrm>
            <a:off x="7144479" y="2736903"/>
            <a:ext cx="987924" cy="717342"/>
            <a:chOff x="5155156" y="2064564"/>
            <a:chExt cx="987924" cy="717342"/>
          </a:xfrm>
        </p:grpSpPr>
        <p:sp>
          <p:nvSpPr>
            <p:cNvPr id="36" name="Rectangle 35">
              <a:extLst>
                <a:ext uri="{FF2B5EF4-FFF2-40B4-BE49-F238E27FC236}">
                  <a16:creationId xmlns:a16="http://schemas.microsoft.com/office/drawing/2014/main" id="{478E4AB7-EF54-455A-9848-F43318781B20}"/>
                </a:ext>
              </a:extLst>
            </p:cNvPr>
            <p:cNvSpPr/>
            <p:nvPr/>
          </p:nvSpPr>
          <p:spPr>
            <a:xfrm>
              <a:off x="5155156" y="2064564"/>
              <a:ext cx="987924"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37" name="Group 36">
              <a:extLst>
                <a:ext uri="{FF2B5EF4-FFF2-40B4-BE49-F238E27FC236}">
                  <a16:creationId xmlns:a16="http://schemas.microsoft.com/office/drawing/2014/main" id="{1C3821D6-D90C-4792-9494-065E7CAB5286}"/>
                </a:ext>
              </a:extLst>
            </p:cNvPr>
            <p:cNvGrpSpPr/>
            <p:nvPr/>
          </p:nvGrpSpPr>
          <p:grpSpPr>
            <a:xfrm>
              <a:off x="5463389" y="2113798"/>
              <a:ext cx="400671" cy="379358"/>
              <a:chOff x="6225311" y="2473385"/>
              <a:chExt cx="716280" cy="678180"/>
            </a:xfrm>
          </p:grpSpPr>
          <p:pic>
            <p:nvPicPr>
              <p:cNvPr id="38" name="Picture 37">
                <a:extLst>
                  <a:ext uri="{FF2B5EF4-FFF2-40B4-BE49-F238E27FC236}">
                    <a16:creationId xmlns:a16="http://schemas.microsoft.com/office/drawing/2014/main" id="{AAC45C92-9812-4F97-882C-02E455C4B783}"/>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39" name="Picture 2" descr="Image result for python logo">
                <a:extLst>
                  <a:ext uri="{FF2B5EF4-FFF2-40B4-BE49-F238E27FC236}">
                    <a16:creationId xmlns:a16="http://schemas.microsoft.com/office/drawing/2014/main" id="{8289B0C6-FCC1-41E2-AF11-8E90CE3C19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0" name="Group 39">
            <a:extLst>
              <a:ext uri="{FF2B5EF4-FFF2-40B4-BE49-F238E27FC236}">
                <a16:creationId xmlns:a16="http://schemas.microsoft.com/office/drawing/2014/main" id="{12094DEB-1115-418E-BDBE-74E041AE9DC3}"/>
              </a:ext>
            </a:extLst>
          </p:cNvPr>
          <p:cNvGrpSpPr/>
          <p:nvPr/>
        </p:nvGrpSpPr>
        <p:grpSpPr>
          <a:xfrm>
            <a:off x="8480639" y="1355904"/>
            <a:ext cx="987924" cy="717342"/>
            <a:chOff x="5155156" y="2064564"/>
            <a:chExt cx="987924" cy="717342"/>
          </a:xfrm>
        </p:grpSpPr>
        <p:sp>
          <p:nvSpPr>
            <p:cNvPr id="41" name="Rectangle 40">
              <a:extLst>
                <a:ext uri="{FF2B5EF4-FFF2-40B4-BE49-F238E27FC236}">
                  <a16:creationId xmlns:a16="http://schemas.microsoft.com/office/drawing/2014/main" id="{F58B2B94-3D38-4B49-8374-6A0A6257A409}"/>
                </a:ext>
              </a:extLst>
            </p:cNvPr>
            <p:cNvSpPr/>
            <p:nvPr/>
          </p:nvSpPr>
          <p:spPr>
            <a:xfrm>
              <a:off x="5155156" y="2064564"/>
              <a:ext cx="987924"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42" name="Group 41">
              <a:extLst>
                <a:ext uri="{FF2B5EF4-FFF2-40B4-BE49-F238E27FC236}">
                  <a16:creationId xmlns:a16="http://schemas.microsoft.com/office/drawing/2014/main" id="{C595806D-A039-4B1B-A0ED-BA70990B4BCE}"/>
                </a:ext>
              </a:extLst>
            </p:cNvPr>
            <p:cNvGrpSpPr/>
            <p:nvPr/>
          </p:nvGrpSpPr>
          <p:grpSpPr>
            <a:xfrm>
              <a:off x="5463389" y="2113798"/>
              <a:ext cx="400671" cy="379358"/>
              <a:chOff x="6225311" y="2473385"/>
              <a:chExt cx="716280" cy="678180"/>
            </a:xfrm>
          </p:grpSpPr>
          <p:pic>
            <p:nvPicPr>
              <p:cNvPr id="43" name="Picture 42">
                <a:extLst>
                  <a:ext uri="{FF2B5EF4-FFF2-40B4-BE49-F238E27FC236}">
                    <a16:creationId xmlns:a16="http://schemas.microsoft.com/office/drawing/2014/main" id="{E1912835-3AD2-4ACA-B9CF-28A6E9E6C8AB}"/>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44" name="Picture 2" descr="Image result for python logo">
                <a:extLst>
                  <a:ext uri="{FF2B5EF4-FFF2-40B4-BE49-F238E27FC236}">
                    <a16:creationId xmlns:a16="http://schemas.microsoft.com/office/drawing/2014/main" id="{66DBE5FB-1C09-4E6B-A387-E02BCBC1DE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5" name="Rectangle 44">
            <a:extLst>
              <a:ext uri="{FF2B5EF4-FFF2-40B4-BE49-F238E27FC236}">
                <a16:creationId xmlns:a16="http://schemas.microsoft.com/office/drawing/2014/main" id="{BA0E714A-A99E-4567-A052-1BAAF56A629C}"/>
              </a:ext>
            </a:extLst>
          </p:cNvPr>
          <p:cNvSpPr/>
          <p:nvPr/>
        </p:nvSpPr>
        <p:spPr>
          <a:xfrm>
            <a:off x="7947437" y="3163173"/>
            <a:ext cx="847445" cy="384651"/>
          </a:xfrm>
          <a:prstGeom prst="rect">
            <a:avLst/>
          </a:prstGeom>
          <a:solidFill>
            <a:srgbClr val="FFFF00"/>
          </a:solidFill>
          <a:ln>
            <a:solidFill>
              <a:schemeClr val="bg1"/>
            </a:soli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a:solidFill>
                  <a:schemeClr val="accent1">
                    <a:lumMod val="75000"/>
                  </a:schemeClr>
                </a:solidFill>
              </a:rPr>
              <a:t>tier: front-end</a:t>
            </a:r>
          </a:p>
        </p:txBody>
      </p:sp>
      <p:sp>
        <p:nvSpPr>
          <p:cNvPr id="46" name="Rectangle 45">
            <a:extLst>
              <a:ext uri="{FF2B5EF4-FFF2-40B4-BE49-F238E27FC236}">
                <a16:creationId xmlns:a16="http://schemas.microsoft.com/office/drawing/2014/main" id="{9ED7AA3C-F302-409C-8F94-CD09DEA1D361}"/>
              </a:ext>
            </a:extLst>
          </p:cNvPr>
          <p:cNvSpPr/>
          <p:nvPr/>
        </p:nvSpPr>
        <p:spPr>
          <a:xfrm>
            <a:off x="9183638" y="1774674"/>
            <a:ext cx="847445" cy="384651"/>
          </a:xfrm>
          <a:prstGeom prst="rect">
            <a:avLst/>
          </a:prstGeom>
          <a:solidFill>
            <a:srgbClr val="FFFF00"/>
          </a:solidFill>
          <a:ln>
            <a:solidFill>
              <a:schemeClr val="bg1"/>
            </a:soli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a:solidFill>
                  <a:schemeClr val="accent1">
                    <a:lumMod val="75000"/>
                  </a:schemeClr>
                </a:solidFill>
              </a:rPr>
              <a:t>tier: front-end</a:t>
            </a:r>
          </a:p>
        </p:txBody>
      </p:sp>
      <p:sp>
        <p:nvSpPr>
          <p:cNvPr id="47" name="Rectangle 46">
            <a:extLst>
              <a:ext uri="{FF2B5EF4-FFF2-40B4-BE49-F238E27FC236}">
                <a16:creationId xmlns:a16="http://schemas.microsoft.com/office/drawing/2014/main" id="{0368A7B8-E272-4556-999A-98B462A27C67}"/>
              </a:ext>
            </a:extLst>
          </p:cNvPr>
          <p:cNvSpPr/>
          <p:nvPr/>
        </p:nvSpPr>
        <p:spPr>
          <a:xfrm>
            <a:off x="10549222" y="3208335"/>
            <a:ext cx="847445" cy="384651"/>
          </a:xfrm>
          <a:prstGeom prst="rect">
            <a:avLst/>
          </a:prstGeom>
          <a:solidFill>
            <a:srgbClr val="FFFF00"/>
          </a:solidFill>
          <a:ln>
            <a:solidFill>
              <a:schemeClr val="bg1"/>
            </a:soli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a:solidFill>
                  <a:schemeClr val="accent1">
                    <a:lumMod val="75000"/>
                  </a:schemeClr>
                </a:solidFill>
              </a:rPr>
              <a:t>tier: front-end</a:t>
            </a:r>
          </a:p>
        </p:txBody>
      </p:sp>
      <p:sp>
        <p:nvSpPr>
          <p:cNvPr id="48" name="Rectangle 47">
            <a:extLst>
              <a:ext uri="{FF2B5EF4-FFF2-40B4-BE49-F238E27FC236}">
                <a16:creationId xmlns:a16="http://schemas.microsoft.com/office/drawing/2014/main" id="{2F4EDD86-1F39-42F5-9984-90475CBDFFAE}"/>
              </a:ext>
            </a:extLst>
          </p:cNvPr>
          <p:cNvSpPr/>
          <p:nvPr/>
        </p:nvSpPr>
        <p:spPr>
          <a:xfrm>
            <a:off x="448577" y="2542474"/>
            <a:ext cx="4689699" cy="2521975"/>
          </a:xfrm>
          <a:prstGeom prst="rect">
            <a:avLst/>
          </a:prstGeom>
          <a:noFill/>
          <a:ln>
            <a:solidFill>
              <a:srgbClr val="A06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Template</a:t>
            </a:r>
          </a:p>
        </p:txBody>
      </p:sp>
    </p:spTree>
    <p:extLst>
      <p:ext uri="{BB962C8B-B14F-4D97-AF65-F5344CB8AC3E}">
        <p14:creationId xmlns:p14="http://schemas.microsoft.com/office/powerpoint/2010/main" val="1174208330"/>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750"/>
                                            <p:tgtEl>
                                              <p:spTgt spid="40"/>
                                            </p:tgtEl>
                                          </p:cBhvr>
                                        </p:animEffect>
                                      </p:childTnLst>
                                    </p:cTn>
                                  </p:par>
                                  <p:par>
                                    <p:cTn id="40" presetID="64" presetClass="path" presetSubtype="0" accel="50000" fill="hold" nodeType="withEffect" p14:presetBounceEnd="63750">
                                      <p:stCondLst>
                                        <p:cond delay="0"/>
                                      </p:stCondLst>
                                      <p:childTnLst>
                                        <p:animMotion origin="layout" path="M 2.29167E-6 0.04444 L 2.29167E-6 0 " pathEditMode="relative" rAng="0" ptsTypes="AA" p14:bounceEnd="63750">
                                          <p:cBhvr>
                                            <p:cTn id="41" dur="750" fill="hold"/>
                                            <p:tgtEl>
                                              <p:spTgt spid="40"/>
                                            </p:tgtEl>
                                            <p:attrNameLst>
                                              <p:attrName>ppt_x</p:attrName>
                                              <p:attrName>ppt_y</p:attrName>
                                            </p:attrNameLst>
                                          </p:cBhvr>
                                          <p:rCtr x="0" y="-2222"/>
                                        </p:animMotion>
                                      </p:childTnLst>
                                    </p:cTn>
                                  </p:par>
                                  <p:par>
                                    <p:cTn id="42" presetID="10" presetClass="entr" presetSubtype="0" fill="hold" nodeType="withEffect">
                                      <p:stCondLst>
                                        <p:cond delay="100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750"/>
                                            <p:tgtEl>
                                              <p:spTgt spid="35"/>
                                            </p:tgtEl>
                                          </p:cBhvr>
                                        </p:animEffect>
                                      </p:childTnLst>
                                    </p:cTn>
                                  </p:par>
                                  <p:par>
                                    <p:cTn id="45" presetID="64" presetClass="path" presetSubtype="0" accel="50000" fill="hold" nodeType="withEffect" p14:presetBounceEnd="63750">
                                      <p:stCondLst>
                                        <p:cond delay="1000"/>
                                      </p:stCondLst>
                                      <p:childTnLst>
                                        <p:animMotion origin="layout" path="M -2.29167E-6 0.04444 L -2.29167E-6 1.11111E-6 " pathEditMode="relative" rAng="0" ptsTypes="AA" p14:bounceEnd="63750">
                                          <p:cBhvr>
                                            <p:cTn id="46" dur="750" fill="hold"/>
                                            <p:tgtEl>
                                              <p:spTgt spid="35"/>
                                            </p:tgtEl>
                                            <p:attrNameLst>
                                              <p:attrName>ppt_x</p:attrName>
                                              <p:attrName>ppt_y</p:attrName>
                                            </p:attrNameLst>
                                          </p:cBhvr>
                                          <p:rCtr x="0" y="-2222"/>
                                        </p:animMotion>
                                      </p:childTnLst>
                                    </p:cTn>
                                  </p:par>
                                </p:childTnLst>
                              </p:cTn>
                            </p:par>
                            <p:par>
                              <p:cTn id="47" fill="hold">
                                <p:stCondLst>
                                  <p:cond delay="1750"/>
                                </p:stCondLst>
                                <p:childTnLst>
                                  <p:par>
                                    <p:cTn id="48" presetID="10" presetClass="entr" presetSubtype="0" fill="hold"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750"/>
                                            <p:tgtEl>
                                              <p:spTgt spid="30"/>
                                            </p:tgtEl>
                                          </p:cBhvr>
                                        </p:animEffect>
                                      </p:childTnLst>
                                    </p:cTn>
                                  </p:par>
                                  <p:par>
                                    <p:cTn id="51" presetID="64" presetClass="path" presetSubtype="0" accel="50000" fill="hold" nodeType="withEffect" p14:presetBounceEnd="63750">
                                      <p:stCondLst>
                                        <p:cond delay="0"/>
                                      </p:stCondLst>
                                      <p:childTnLst>
                                        <p:animMotion origin="layout" path="M 3.95833E-6 0.04444 L 3.95833E-6 1.11111E-6 " pathEditMode="relative" rAng="0" ptsTypes="AA" p14:bounceEnd="63750">
                                          <p:cBhvr>
                                            <p:cTn id="52" dur="750" fill="hold"/>
                                            <p:tgtEl>
                                              <p:spTgt spid="30"/>
                                            </p:tgtEl>
                                            <p:attrNameLst>
                                              <p:attrName>ppt_x</p:attrName>
                                              <p:attrName>ppt_y</p:attrName>
                                            </p:attrNameLst>
                                          </p:cBhvr>
                                          <p:rCtr x="0" y="-2222"/>
                                        </p:animMotion>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childTnLst>
                              </p:cTn>
                            </p:par>
                            <p:par>
                              <p:cTn id="57" fill="hold">
                                <p:stCondLst>
                                  <p:cond delay="3000"/>
                                </p:stCondLst>
                                <p:childTnLst>
                                  <p:par>
                                    <p:cTn id="58" presetID="10" presetClass="entr" presetSubtype="0" fill="hold" grpId="0" nodeType="after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childTnLst>
                              </p:cTn>
                            </p:par>
                            <p:par>
                              <p:cTn id="61" fill="hold">
                                <p:stCondLst>
                                  <p:cond delay="3500"/>
                                </p:stCondLst>
                                <p:childTnLst>
                                  <p:par>
                                    <p:cTn id="62" presetID="10" presetClass="entr" presetSubtype="0" fill="hold" grpId="0" nodeType="after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500"/>
                                            <p:tgtEl>
                                              <p:spTgt spid="4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1" nodeType="click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fade">
                                          <p:cBhvr>
                                            <p:cTn id="69" dur="500"/>
                                            <p:tgtEl>
                                              <p:spTgt spid="48"/>
                                            </p:tgtEl>
                                          </p:cBhvr>
                                        </p:animEffect>
                                      </p:childTnLst>
                                    </p:cTn>
                                  </p:par>
                                </p:childTnLst>
                              </p:cTn>
                            </p:par>
                            <p:par>
                              <p:cTn id="70" fill="hold">
                                <p:stCondLst>
                                  <p:cond delay="500"/>
                                </p:stCondLst>
                                <p:childTnLst>
                                  <p:par>
                                    <p:cTn id="71" presetID="10" presetClass="exit" presetSubtype="0" fill="hold" grpId="0" nodeType="afterEffect">
                                      <p:stCondLst>
                                        <p:cond delay="0"/>
                                      </p:stCondLst>
                                      <p:childTnLst>
                                        <p:animEffect transition="out" filter="fade">
                                          <p:cBhvr>
                                            <p:cTn id="72" dur="500"/>
                                            <p:tgtEl>
                                              <p:spTgt spid="48"/>
                                            </p:tgtEl>
                                          </p:cBhvr>
                                        </p:animEffect>
                                        <p:set>
                                          <p:cBhvr>
                                            <p:cTn id="73"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9" grpId="1"/>
          <p:bldP spid="10" grpId="0"/>
          <p:bldP spid="11" grpId="0"/>
          <p:bldP spid="12" grpId="0"/>
          <p:bldP spid="13" grpId="0"/>
          <p:bldP spid="14" grpId="0"/>
          <p:bldP spid="45" grpId="0" animBg="1"/>
          <p:bldP spid="46" grpId="0" animBg="1"/>
          <p:bldP spid="47" grpId="0" animBg="1"/>
          <p:bldP spid="48" grpId="0" animBg="1"/>
          <p:bldP spid="48"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750"/>
                                            <p:tgtEl>
                                              <p:spTgt spid="40"/>
                                            </p:tgtEl>
                                          </p:cBhvr>
                                        </p:animEffect>
                                      </p:childTnLst>
                                    </p:cTn>
                                  </p:par>
                                  <p:par>
                                    <p:cTn id="40" presetID="64" presetClass="path" presetSubtype="0" accel="50000" fill="hold" nodeType="withEffect">
                                      <p:stCondLst>
                                        <p:cond delay="0"/>
                                      </p:stCondLst>
                                      <p:childTnLst>
                                        <p:animMotion origin="layout" path="M 2.29167E-6 0.04444 L 2.29167E-6 0 " pathEditMode="relative" rAng="0" ptsTypes="AA">
                                          <p:cBhvr>
                                            <p:cTn id="41" dur="750" fill="hold"/>
                                            <p:tgtEl>
                                              <p:spTgt spid="40"/>
                                            </p:tgtEl>
                                            <p:attrNameLst>
                                              <p:attrName>ppt_x</p:attrName>
                                              <p:attrName>ppt_y</p:attrName>
                                            </p:attrNameLst>
                                          </p:cBhvr>
                                          <p:rCtr x="0" y="-2222"/>
                                        </p:animMotion>
                                      </p:childTnLst>
                                    </p:cTn>
                                  </p:par>
                                  <p:par>
                                    <p:cTn id="42" presetID="10" presetClass="entr" presetSubtype="0" fill="hold" nodeType="withEffect">
                                      <p:stCondLst>
                                        <p:cond delay="100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750"/>
                                            <p:tgtEl>
                                              <p:spTgt spid="35"/>
                                            </p:tgtEl>
                                          </p:cBhvr>
                                        </p:animEffect>
                                      </p:childTnLst>
                                    </p:cTn>
                                  </p:par>
                                  <p:par>
                                    <p:cTn id="45" presetID="64" presetClass="path" presetSubtype="0" accel="50000" fill="hold" nodeType="withEffect">
                                      <p:stCondLst>
                                        <p:cond delay="1000"/>
                                      </p:stCondLst>
                                      <p:childTnLst>
                                        <p:animMotion origin="layout" path="M -2.29167E-6 0.04444 L -2.29167E-6 1.11111E-6 " pathEditMode="relative" rAng="0" ptsTypes="AA">
                                          <p:cBhvr>
                                            <p:cTn id="46" dur="750" fill="hold"/>
                                            <p:tgtEl>
                                              <p:spTgt spid="35"/>
                                            </p:tgtEl>
                                            <p:attrNameLst>
                                              <p:attrName>ppt_x</p:attrName>
                                              <p:attrName>ppt_y</p:attrName>
                                            </p:attrNameLst>
                                          </p:cBhvr>
                                          <p:rCtr x="0" y="-2222"/>
                                        </p:animMotion>
                                      </p:childTnLst>
                                    </p:cTn>
                                  </p:par>
                                </p:childTnLst>
                              </p:cTn>
                            </p:par>
                            <p:par>
                              <p:cTn id="47" fill="hold">
                                <p:stCondLst>
                                  <p:cond delay="1750"/>
                                </p:stCondLst>
                                <p:childTnLst>
                                  <p:par>
                                    <p:cTn id="48" presetID="10" presetClass="entr" presetSubtype="0" fill="hold"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750"/>
                                            <p:tgtEl>
                                              <p:spTgt spid="30"/>
                                            </p:tgtEl>
                                          </p:cBhvr>
                                        </p:animEffect>
                                      </p:childTnLst>
                                    </p:cTn>
                                  </p:par>
                                  <p:par>
                                    <p:cTn id="51" presetID="64" presetClass="path" presetSubtype="0" accel="50000" fill="hold" nodeType="withEffect">
                                      <p:stCondLst>
                                        <p:cond delay="0"/>
                                      </p:stCondLst>
                                      <p:childTnLst>
                                        <p:animMotion origin="layout" path="M 3.95833E-6 0.04444 L 3.95833E-6 1.11111E-6 " pathEditMode="relative" rAng="0" ptsTypes="AA">
                                          <p:cBhvr>
                                            <p:cTn id="52" dur="750" fill="hold"/>
                                            <p:tgtEl>
                                              <p:spTgt spid="30"/>
                                            </p:tgtEl>
                                            <p:attrNameLst>
                                              <p:attrName>ppt_x</p:attrName>
                                              <p:attrName>ppt_y</p:attrName>
                                            </p:attrNameLst>
                                          </p:cBhvr>
                                          <p:rCtr x="0" y="-2222"/>
                                        </p:animMotion>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childTnLst>
                              </p:cTn>
                            </p:par>
                            <p:par>
                              <p:cTn id="57" fill="hold">
                                <p:stCondLst>
                                  <p:cond delay="3000"/>
                                </p:stCondLst>
                                <p:childTnLst>
                                  <p:par>
                                    <p:cTn id="58" presetID="10" presetClass="entr" presetSubtype="0" fill="hold" grpId="0" nodeType="after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childTnLst>
                              </p:cTn>
                            </p:par>
                            <p:par>
                              <p:cTn id="61" fill="hold">
                                <p:stCondLst>
                                  <p:cond delay="3500"/>
                                </p:stCondLst>
                                <p:childTnLst>
                                  <p:par>
                                    <p:cTn id="62" presetID="10" presetClass="entr" presetSubtype="0" fill="hold" grpId="0" nodeType="after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500"/>
                                            <p:tgtEl>
                                              <p:spTgt spid="4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1" nodeType="click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fade">
                                          <p:cBhvr>
                                            <p:cTn id="69" dur="500"/>
                                            <p:tgtEl>
                                              <p:spTgt spid="48"/>
                                            </p:tgtEl>
                                          </p:cBhvr>
                                        </p:animEffect>
                                      </p:childTnLst>
                                    </p:cTn>
                                  </p:par>
                                </p:childTnLst>
                              </p:cTn>
                            </p:par>
                            <p:par>
                              <p:cTn id="70" fill="hold">
                                <p:stCondLst>
                                  <p:cond delay="500"/>
                                </p:stCondLst>
                                <p:childTnLst>
                                  <p:par>
                                    <p:cTn id="71" presetID="10" presetClass="exit" presetSubtype="0" fill="hold" grpId="0" nodeType="afterEffect">
                                      <p:stCondLst>
                                        <p:cond delay="0"/>
                                      </p:stCondLst>
                                      <p:childTnLst>
                                        <p:animEffect transition="out" filter="fade">
                                          <p:cBhvr>
                                            <p:cTn id="72" dur="500"/>
                                            <p:tgtEl>
                                              <p:spTgt spid="48"/>
                                            </p:tgtEl>
                                          </p:cBhvr>
                                        </p:animEffect>
                                        <p:set>
                                          <p:cBhvr>
                                            <p:cTn id="73"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9" grpId="1"/>
          <p:bldP spid="10" grpId="0"/>
          <p:bldP spid="11" grpId="0"/>
          <p:bldP spid="12" grpId="0"/>
          <p:bldP spid="13" grpId="0"/>
          <p:bldP spid="14" grpId="0"/>
          <p:bldP spid="45" grpId="0" animBg="1"/>
          <p:bldP spid="46" grpId="0" animBg="1"/>
          <p:bldP spid="47" grpId="0" animBg="1"/>
          <p:bldP spid="48" grpId="0" animBg="1"/>
          <p:bldP spid="48" grpId="1" animBg="1"/>
        </p:bldLst>
      </p:timing>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4B8A4-95CC-4485-BA4F-3686866B371B}"/>
              </a:ext>
            </a:extLst>
          </p:cNvPr>
          <p:cNvSpPr>
            <a:spLocks noGrp="1"/>
          </p:cNvSpPr>
          <p:nvPr>
            <p:ph type="title" idx="4294967295"/>
          </p:nvPr>
        </p:nvSpPr>
        <p:spPr>
          <a:xfrm>
            <a:off x="156506" y="-444963"/>
            <a:ext cx="10058400" cy="1449387"/>
          </a:xfrm>
        </p:spPr>
        <p:txBody>
          <a:bodyPr/>
          <a:lstStyle/>
          <a:p>
            <a:r>
              <a:rPr lang="en-US" dirty="0"/>
              <a:t>Scale</a:t>
            </a:r>
          </a:p>
        </p:txBody>
      </p:sp>
      <p:sp>
        <p:nvSpPr>
          <p:cNvPr id="6" name="Rectangle 1">
            <a:extLst>
              <a:ext uri="{FF2B5EF4-FFF2-40B4-BE49-F238E27FC236}">
                <a16:creationId xmlns:a16="http://schemas.microsoft.com/office/drawing/2014/main" id="{1CF3435E-79F5-47CE-801D-F077B7322824}"/>
              </a:ext>
            </a:extLst>
          </p:cNvPr>
          <p:cNvSpPr>
            <a:spLocks noChangeArrowheads="1"/>
          </p:cNvSpPr>
          <p:nvPr/>
        </p:nvSpPr>
        <p:spPr bwMode="auto">
          <a:xfrm>
            <a:off x="6492833" y="436537"/>
            <a:ext cx="5489500" cy="57554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apiVersion</a:t>
            </a: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kind:</a:t>
            </a:r>
            <a:br>
              <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metadata:</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spec:</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1BD1FCCF-D90D-4889-B06C-3D20CE61C065}"/>
              </a:ext>
            </a:extLst>
          </p:cNvPr>
          <p:cNvSpPr/>
          <p:nvPr/>
        </p:nvSpPr>
        <p:spPr>
          <a:xfrm>
            <a:off x="6492497" y="134873"/>
            <a:ext cx="3242246" cy="307777"/>
          </a:xfrm>
          <a:prstGeom prst="rect">
            <a:avLst/>
          </a:prstGeom>
          <a:solidFill>
            <a:schemeClr val="tx1">
              <a:lumMod val="75000"/>
              <a:lumOff val="25000"/>
            </a:schemeClr>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1400" b="1" dirty="0" err="1">
                <a:solidFill>
                  <a:schemeClr val="bg1">
                    <a:lumMod val="65000"/>
                  </a:schemeClr>
                </a:solidFill>
                <a:latin typeface="Courier New" panose="02070309020205020404" pitchFamily="49" charset="0"/>
                <a:cs typeface="Courier New" panose="02070309020205020404" pitchFamily="49" charset="0"/>
              </a:rPr>
              <a:t>replicaset-definition.yml</a:t>
            </a:r>
            <a:endParaRPr lang="en-US" sz="1400" b="1" dirty="0">
              <a:solidFill>
                <a:schemeClr val="bg1">
                  <a:lumMod val="65000"/>
                </a:schemeClr>
              </a:solidFill>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0D74F8F4-4F85-4B4C-8234-7F9E9860C6AD}"/>
              </a:ext>
            </a:extLst>
          </p:cNvPr>
          <p:cNvSpPr/>
          <p:nvPr/>
        </p:nvSpPr>
        <p:spPr>
          <a:xfrm>
            <a:off x="7137058" y="695634"/>
            <a:ext cx="1418978" cy="338554"/>
          </a:xfrm>
          <a:prstGeom prst="rect">
            <a:avLst/>
          </a:prstGeom>
        </p:spPr>
        <p:txBody>
          <a:bodyPr wrap="none">
            <a:spAutoFit/>
          </a:bodyPr>
          <a:lstStyle/>
          <a:p>
            <a:r>
              <a:rPr lang="en-US" altLang="en-US" sz="1600" dirty="0" err="1">
                <a:solidFill>
                  <a:srgbClr val="A9B7C6"/>
                </a:solidFill>
                <a:latin typeface="Courier New" panose="02070309020205020404" pitchFamily="49" charset="0"/>
                <a:cs typeface="Courier New" panose="02070309020205020404" pitchFamily="49" charset="0"/>
              </a:rPr>
              <a:t>ReplicaSet</a:t>
            </a:r>
            <a:endParaRPr lang="en-US" sz="1600" dirty="0"/>
          </a:p>
        </p:txBody>
      </p:sp>
      <p:sp>
        <p:nvSpPr>
          <p:cNvPr id="9" name="Rectangle 8">
            <a:extLst>
              <a:ext uri="{FF2B5EF4-FFF2-40B4-BE49-F238E27FC236}">
                <a16:creationId xmlns:a16="http://schemas.microsoft.com/office/drawing/2014/main" id="{2090AD64-6E10-4D61-8A0A-0FF64CB3EB7D}"/>
              </a:ext>
            </a:extLst>
          </p:cNvPr>
          <p:cNvSpPr/>
          <p:nvPr/>
        </p:nvSpPr>
        <p:spPr>
          <a:xfrm>
            <a:off x="6638827" y="1165695"/>
            <a:ext cx="3337303" cy="1323439"/>
          </a:xfrm>
          <a:prstGeom prst="rect">
            <a:avLst/>
          </a:prstGeom>
        </p:spPr>
        <p:txBody>
          <a:bodyPr wrap="square">
            <a:spAutoFit/>
          </a:bodyPr>
          <a:lstStyle/>
          <a:p>
            <a:r>
              <a:rPr lang="en-US" altLang="en-US" sz="1600" b="1" dirty="0">
                <a:solidFill>
                  <a:srgbClr val="CC7832"/>
                </a:solidFill>
                <a:latin typeface="Courier New" panose="02070309020205020404" pitchFamily="49" charset="0"/>
                <a:cs typeface="Courier New" panose="02070309020205020404" pitchFamily="49" charset="0"/>
              </a:rPr>
              <a:t>name: </a:t>
            </a:r>
            <a:r>
              <a:rPr lang="en-US" altLang="en-US" sz="1600" dirty="0" err="1">
                <a:solidFill>
                  <a:srgbClr val="A9B7C6"/>
                </a:solidFill>
                <a:latin typeface="Courier New" panose="02070309020205020404" pitchFamily="49" charset="0"/>
                <a:cs typeface="Courier New" panose="02070309020205020404" pitchFamily="49" charset="0"/>
              </a:rPr>
              <a:t>myapp-replicaset</a:t>
            </a:r>
            <a:br>
              <a:rPr lang="en-US" altLang="en-US" sz="1600" dirty="0">
                <a:solidFill>
                  <a:srgbClr val="A9B7C6"/>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labels:</a:t>
            </a: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    app: </a:t>
            </a:r>
            <a:r>
              <a:rPr lang="en-US" altLang="en-US" sz="1600" dirty="0" err="1">
                <a:solidFill>
                  <a:srgbClr val="A9B7C6"/>
                </a:solidFill>
                <a:latin typeface="Courier New" panose="02070309020205020404" pitchFamily="49" charset="0"/>
                <a:cs typeface="Courier New" panose="02070309020205020404" pitchFamily="49" charset="0"/>
              </a:rPr>
              <a:t>myapp</a:t>
            </a:r>
            <a:endParaRPr lang="en-US" altLang="en-US" sz="1600" dirty="0">
              <a:solidFill>
                <a:srgbClr val="A9B7C6"/>
              </a:solidFill>
              <a:latin typeface="Courier New" panose="02070309020205020404" pitchFamily="49" charset="0"/>
              <a:cs typeface="Courier New" panose="02070309020205020404" pitchFamily="49" charset="0"/>
            </a:endParaRPr>
          </a:p>
          <a:p>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type: </a:t>
            </a:r>
            <a:r>
              <a:rPr lang="en-US" altLang="en-US" sz="1600" dirty="0">
                <a:solidFill>
                  <a:srgbClr val="A9B7C6"/>
                </a:solidFill>
                <a:latin typeface="Courier New" panose="02070309020205020404" pitchFamily="49" charset="0"/>
                <a:cs typeface="Courier New" panose="02070309020205020404" pitchFamily="49" charset="0"/>
              </a:rPr>
              <a:t>front-end</a:t>
            </a:r>
          </a:p>
          <a:p>
            <a:r>
              <a:rPr lang="en-US" sz="1600" dirty="0">
                <a:solidFill>
                  <a:srgbClr val="A9B7C6"/>
                </a:solidFill>
                <a:latin typeface="Courier New" panose="02070309020205020404" pitchFamily="49" charset="0"/>
                <a:cs typeface="Courier New" panose="02070309020205020404" pitchFamily="49" charset="0"/>
              </a:rPr>
              <a:t>    </a:t>
            </a:r>
            <a:endParaRPr lang="en-US" sz="1600" dirty="0"/>
          </a:p>
        </p:txBody>
      </p:sp>
      <p:sp>
        <p:nvSpPr>
          <p:cNvPr id="10" name="Rectangle 9">
            <a:extLst>
              <a:ext uri="{FF2B5EF4-FFF2-40B4-BE49-F238E27FC236}">
                <a16:creationId xmlns:a16="http://schemas.microsoft.com/office/drawing/2014/main" id="{D24F517D-555D-40CC-88E3-5A6F193FE0F4}"/>
              </a:ext>
            </a:extLst>
          </p:cNvPr>
          <p:cNvSpPr/>
          <p:nvPr/>
        </p:nvSpPr>
        <p:spPr>
          <a:xfrm>
            <a:off x="7944390" y="436537"/>
            <a:ext cx="1048685" cy="338554"/>
          </a:xfrm>
          <a:prstGeom prst="rect">
            <a:avLst/>
          </a:prstGeom>
        </p:spPr>
        <p:txBody>
          <a:bodyPr wrap="none">
            <a:spAutoFit/>
          </a:bodyPr>
          <a:lstStyle/>
          <a:p>
            <a:r>
              <a:rPr lang="en-US" altLang="en-US" sz="1600" dirty="0">
                <a:solidFill>
                  <a:srgbClr val="A9B7C6"/>
                </a:solidFill>
                <a:latin typeface="Courier New" panose="02070309020205020404" pitchFamily="49" charset="0"/>
                <a:cs typeface="Courier New" panose="02070309020205020404" pitchFamily="49" charset="0"/>
              </a:rPr>
              <a:t>apps/v1</a:t>
            </a:r>
            <a:endParaRPr lang="en-US" sz="1600" dirty="0"/>
          </a:p>
        </p:txBody>
      </p:sp>
      <p:sp>
        <p:nvSpPr>
          <p:cNvPr id="11" name="Rectangle 10">
            <a:extLst>
              <a:ext uri="{FF2B5EF4-FFF2-40B4-BE49-F238E27FC236}">
                <a16:creationId xmlns:a16="http://schemas.microsoft.com/office/drawing/2014/main" id="{FBFE39DB-8E48-482E-B612-8F19200AC809}"/>
              </a:ext>
            </a:extLst>
          </p:cNvPr>
          <p:cNvSpPr/>
          <p:nvPr/>
        </p:nvSpPr>
        <p:spPr>
          <a:xfrm>
            <a:off x="7001447" y="2692325"/>
            <a:ext cx="4090133" cy="2339102"/>
          </a:xfrm>
          <a:prstGeom prst="rect">
            <a:avLst/>
          </a:prstGeom>
        </p:spPr>
        <p:txBody>
          <a:bodyPr wrap="square">
            <a:spAutoFit/>
          </a:bodyPr>
          <a:lstStyle/>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metadata:</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name: </a:t>
            </a:r>
            <a:r>
              <a:rPr lang="en-US" altLang="en-US" sz="1600" dirty="0" err="1">
                <a:solidFill>
                  <a:srgbClr val="A9B7C6"/>
                </a:solidFill>
                <a:latin typeface="Courier New" panose="02070309020205020404" pitchFamily="49" charset="0"/>
                <a:cs typeface="Courier New" panose="02070309020205020404" pitchFamily="49" charset="0"/>
              </a:rPr>
              <a:t>myapp</a:t>
            </a:r>
            <a:r>
              <a:rPr lang="en-US" altLang="en-US" sz="1600" dirty="0">
                <a:solidFill>
                  <a:srgbClr val="A9B7C6"/>
                </a:solidFill>
                <a:latin typeface="Courier New" panose="02070309020205020404" pitchFamily="49" charset="0"/>
                <a:cs typeface="Courier New" panose="02070309020205020404" pitchFamily="49" charset="0"/>
              </a:rPr>
              <a:t>-pod</a:t>
            </a:r>
            <a:br>
              <a:rPr lang="en-US" altLang="en-US" sz="1600" dirty="0">
                <a:solidFill>
                  <a:srgbClr val="A9B7C6"/>
                </a:solidFill>
                <a:latin typeface="Courier New" panose="02070309020205020404" pitchFamily="49" charset="0"/>
                <a:cs typeface="Courier New" panose="02070309020205020404" pitchFamily="49" charset="0"/>
              </a:rPr>
            </a:br>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labels:</a:t>
            </a: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    app: </a:t>
            </a:r>
            <a:r>
              <a:rPr lang="en-US" altLang="en-US" sz="1600" dirty="0" err="1">
                <a:solidFill>
                  <a:srgbClr val="A9B7C6"/>
                </a:solidFill>
                <a:latin typeface="Courier New" panose="02070309020205020404" pitchFamily="49" charset="0"/>
                <a:cs typeface="Courier New" panose="02070309020205020404" pitchFamily="49" charset="0"/>
              </a:rPr>
              <a:t>myapp</a:t>
            </a:r>
            <a:endParaRPr lang="en-US" altLang="en-US" sz="1600" dirty="0">
              <a:solidFill>
                <a:srgbClr val="A9B7C6"/>
              </a:solidFill>
              <a:latin typeface="Courier New" panose="02070309020205020404" pitchFamily="49" charset="0"/>
              <a:cs typeface="Courier New" panose="02070309020205020404" pitchFamily="49" charset="0"/>
            </a:endParaRPr>
          </a:p>
          <a:p>
            <a:pPr defTabSz="914400" eaLnBrk="0" fontAlgn="base" hangingPunct="0">
              <a:spcBef>
                <a:spcPct val="0"/>
              </a:spcBef>
              <a:spcAft>
                <a:spcPct val="0"/>
              </a:spcAft>
            </a:pPr>
            <a:r>
              <a:rPr lang="en-US" altLang="en-US" sz="1600" b="1"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type: </a:t>
            </a:r>
            <a:r>
              <a:rPr lang="en-US" altLang="en-US" sz="1600" dirty="0">
                <a:solidFill>
                  <a:srgbClr val="A9B7C6"/>
                </a:solidFill>
                <a:latin typeface="Courier New" panose="02070309020205020404" pitchFamily="49" charset="0"/>
                <a:cs typeface="Courier New" panose="02070309020205020404" pitchFamily="49" charset="0"/>
              </a:rPr>
              <a:t>front-end</a:t>
            </a: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spec:</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containers:</a:t>
            </a: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name: </a:t>
            </a:r>
            <a:r>
              <a:rPr lang="en-US" altLang="en-US" sz="1600" dirty="0" err="1">
                <a:solidFill>
                  <a:srgbClr val="A9B7C6"/>
                </a:solidFill>
                <a:latin typeface="Courier New" panose="02070309020205020404" pitchFamily="49" charset="0"/>
                <a:cs typeface="Courier New" panose="02070309020205020404" pitchFamily="49" charset="0"/>
              </a:rPr>
              <a:t>nginx</a:t>
            </a:r>
            <a:r>
              <a:rPr lang="en-US" altLang="en-US" sz="1600" dirty="0">
                <a:solidFill>
                  <a:srgbClr val="A9B7C6"/>
                </a:solidFill>
                <a:latin typeface="Courier New" panose="02070309020205020404" pitchFamily="49" charset="0"/>
                <a:cs typeface="Courier New" panose="02070309020205020404" pitchFamily="49" charset="0"/>
              </a:rPr>
              <a:t>-container</a:t>
            </a:r>
          </a:p>
          <a:p>
            <a:pPr lvl="0" defTabSz="914400" eaLnBrk="0" fontAlgn="base" hangingPunct="0">
              <a:spcBef>
                <a:spcPct val="0"/>
              </a:spcBef>
              <a:spcAft>
                <a:spcPct val="0"/>
              </a:spcAft>
            </a:pPr>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image: </a:t>
            </a:r>
            <a:r>
              <a:rPr lang="en-US" altLang="en-US" sz="1600" dirty="0" err="1">
                <a:solidFill>
                  <a:srgbClr val="A9B7C6"/>
                </a:solidFill>
                <a:latin typeface="Courier New" panose="02070309020205020404" pitchFamily="49" charset="0"/>
                <a:cs typeface="Courier New" panose="02070309020205020404" pitchFamily="49" charset="0"/>
              </a:rPr>
              <a:t>nginx</a:t>
            </a:r>
            <a:endParaRPr lang="en-US" altLang="en-US" sz="1600" dirty="0">
              <a:solidFill>
                <a:srgbClr val="A9B7C6"/>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EB67941D-A60E-4DE5-971B-D76C7A552779}"/>
              </a:ext>
            </a:extLst>
          </p:cNvPr>
          <p:cNvSpPr/>
          <p:nvPr/>
        </p:nvSpPr>
        <p:spPr>
          <a:xfrm>
            <a:off x="6638827" y="5011109"/>
            <a:ext cx="3337303" cy="584775"/>
          </a:xfrm>
          <a:prstGeom prst="rect">
            <a:avLst/>
          </a:prstGeom>
        </p:spPr>
        <p:txBody>
          <a:bodyPr wrap="square">
            <a:spAutoFit/>
          </a:bodyPr>
          <a:lstStyle/>
          <a:p>
            <a:r>
              <a:rPr lang="en-US" altLang="en-US" sz="1600" b="1" dirty="0">
                <a:solidFill>
                  <a:srgbClr val="CC7832"/>
                </a:solidFill>
                <a:latin typeface="Courier New" panose="02070309020205020404" pitchFamily="49" charset="0"/>
                <a:cs typeface="Courier New" panose="02070309020205020404" pitchFamily="49" charset="0"/>
              </a:rPr>
              <a:t>replicas:</a:t>
            </a:r>
            <a:endParaRPr lang="en-US" altLang="en-US" sz="1600" dirty="0">
              <a:solidFill>
                <a:srgbClr val="A9B7C6"/>
              </a:solidFill>
              <a:latin typeface="Courier New" panose="02070309020205020404" pitchFamily="49" charset="0"/>
              <a:cs typeface="Courier New" panose="02070309020205020404" pitchFamily="49" charset="0"/>
            </a:endParaRPr>
          </a:p>
          <a:p>
            <a:r>
              <a:rPr lang="en-US" sz="1600" dirty="0">
                <a:solidFill>
                  <a:srgbClr val="A9B7C6"/>
                </a:solidFill>
                <a:latin typeface="Courier New" panose="02070309020205020404" pitchFamily="49" charset="0"/>
                <a:cs typeface="Courier New" panose="02070309020205020404" pitchFamily="49" charset="0"/>
              </a:rPr>
              <a:t>    </a:t>
            </a:r>
            <a:endParaRPr lang="en-US" sz="1600" dirty="0"/>
          </a:p>
        </p:txBody>
      </p:sp>
      <p:sp>
        <p:nvSpPr>
          <p:cNvPr id="13" name="Rectangle 12">
            <a:extLst>
              <a:ext uri="{FF2B5EF4-FFF2-40B4-BE49-F238E27FC236}">
                <a16:creationId xmlns:a16="http://schemas.microsoft.com/office/drawing/2014/main" id="{AFEF24A8-8C86-4A94-8689-67A4E2568451}"/>
              </a:ext>
            </a:extLst>
          </p:cNvPr>
          <p:cNvSpPr/>
          <p:nvPr/>
        </p:nvSpPr>
        <p:spPr>
          <a:xfrm>
            <a:off x="6638827" y="5255843"/>
            <a:ext cx="3337303" cy="584775"/>
          </a:xfrm>
          <a:prstGeom prst="rect">
            <a:avLst/>
          </a:prstGeom>
        </p:spPr>
        <p:txBody>
          <a:bodyPr wrap="square">
            <a:spAutoFit/>
          </a:bodyPr>
          <a:lstStyle/>
          <a:p>
            <a:r>
              <a:rPr lang="en-US" altLang="en-US" sz="1600" b="1" dirty="0">
                <a:solidFill>
                  <a:srgbClr val="CC7832"/>
                </a:solidFill>
                <a:latin typeface="Courier New" panose="02070309020205020404" pitchFamily="49" charset="0"/>
                <a:cs typeface="Courier New" panose="02070309020205020404" pitchFamily="49" charset="0"/>
              </a:rPr>
              <a:t>selector:</a:t>
            </a:r>
            <a:endParaRPr lang="en-US" altLang="en-US" sz="1600" dirty="0">
              <a:solidFill>
                <a:srgbClr val="A9B7C6"/>
              </a:solidFill>
              <a:latin typeface="Courier New" panose="02070309020205020404" pitchFamily="49" charset="0"/>
              <a:cs typeface="Courier New" panose="02070309020205020404" pitchFamily="49" charset="0"/>
            </a:endParaRPr>
          </a:p>
          <a:p>
            <a:r>
              <a:rPr lang="en-US" sz="1600" dirty="0">
                <a:solidFill>
                  <a:srgbClr val="A9B7C6"/>
                </a:solidFill>
                <a:latin typeface="Courier New" panose="02070309020205020404" pitchFamily="49" charset="0"/>
                <a:cs typeface="Courier New" panose="02070309020205020404" pitchFamily="49" charset="0"/>
              </a:rPr>
              <a:t>   </a:t>
            </a:r>
            <a:endParaRPr lang="en-US" sz="1600" dirty="0"/>
          </a:p>
        </p:txBody>
      </p:sp>
      <p:sp>
        <p:nvSpPr>
          <p:cNvPr id="14" name="Rectangle 13">
            <a:extLst>
              <a:ext uri="{FF2B5EF4-FFF2-40B4-BE49-F238E27FC236}">
                <a16:creationId xmlns:a16="http://schemas.microsoft.com/office/drawing/2014/main" id="{7359D8B4-BACE-45FB-AF83-BC10654E859B}"/>
              </a:ext>
            </a:extLst>
          </p:cNvPr>
          <p:cNvSpPr/>
          <p:nvPr/>
        </p:nvSpPr>
        <p:spPr>
          <a:xfrm>
            <a:off x="7001447" y="5490700"/>
            <a:ext cx="2406428" cy="584775"/>
          </a:xfrm>
          <a:prstGeom prst="rect">
            <a:avLst/>
          </a:prstGeom>
        </p:spPr>
        <p:txBody>
          <a:bodyPr wrap="none">
            <a:spAutoFit/>
          </a:bodyPr>
          <a:lstStyle/>
          <a:p>
            <a:r>
              <a:rPr lang="en-US" altLang="en-US" sz="1600" b="1" dirty="0" err="1">
                <a:solidFill>
                  <a:srgbClr val="CC7832"/>
                </a:solidFill>
                <a:latin typeface="Courier New" panose="02070309020205020404" pitchFamily="49" charset="0"/>
                <a:cs typeface="Courier New" panose="02070309020205020404" pitchFamily="49" charset="0"/>
              </a:rPr>
              <a:t>matchLabels</a:t>
            </a:r>
            <a:r>
              <a:rPr lang="en-US" altLang="en-US" sz="1600" b="1" dirty="0">
                <a:solidFill>
                  <a:srgbClr val="CC7832"/>
                </a:solidFill>
                <a:latin typeface="Courier New" panose="02070309020205020404" pitchFamily="49" charset="0"/>
                <a:cs typeface="Courier New" panose="02070309020205020404" pitchFamily="49" charset="0"/>
              </a:rPr>
              <a:t>:</a:t>
            </a:r>
            <a:endParaRPr lang="en-US" sz="1600" dirty="0">
              <a:solidFill>
                <a:srgbClr val="A9B7C6"/>
              </a:solidFill>
              <a:latin typeface="Courier New" panose="02070309020205020404" pitchFamily="49" charset="0"/>
              <a:cs typeface="Courier New" panose="02070309020205020404" pitchFamily="49" charset="0"/>
            </a:endParaRPr>
          </a:p>
          <a:p>
            <a:r>
              <a:rPr lang="en-US" sz="1600" dirty="0">
                <a:solidFill>
                  <a:srgbClr val="A9B7C6"/>
                </a:solidFill>
                <a:latin typeface="Courier New" panose="02070309020205020404" pitchFamily="49" charset="0"/>
                <a:cs typeface="Courier New" panose="02070309020205020404" pitchFamily="49" charset="0"/>
              </a:rPr>
              <a:t>   </a:t>
            </a:r>
            <a:r>
              <a:rPr lang="en-US" sz="1600" b="1" dirty="0">
                <a:solidFill>
                  <a:srgbClr val="CC7832"/>
                </a:solidFill>
                <a:latin typeface="Courier New" panose="02070309020205020404" pitchFamily="49" charset="0"/>
                <a:cs typeface="Courier New" panose="02070309020205020404" pitchFamily="49" charset="0"/>
              </a:rPr>
              <a:t>type:</a:t>
            </a:r>
            <a:r>
              <a:rPr lang="en-US" sz="1600" dirty="0">
                <a:solidFill>
                  <a:srgbClr val="A9B7C6"/>
                </a:solidFill>
                <a:latin typeface="Courier New" panose="02070309020205020404" pitchFamily="49" charset="0"/>
                <a:cs typeface="Courier New" panose="02070309020205020404" pitchFamily="49" charset="0"/>
              </a:rPr>
              <a:t> front-end</a:t>
            </a:r>
            <a:endParaRPr lang="en-US" sz="1600" dirty="0"/>
          </a:p>
        </p:txBody>
      </p:sp>
      <p:sp>
        <p:nvSpPr>
          <p:cNvPr id="15" name="Rectangle 14">
            <a:extLst>
              <a:ext uri="{FF2B5EF4-FFF2-40B4-BE49-F238E27FC236}">
                <a16:creationId xmlns:a16="http://schemas.microsoft.com/office/drawing/2014/main" id="{C96F9971-F034-45D6-85E9-2B139657F8DC}"/>
              </a:ext>
            </a:extLst>
          </p:cNvPr>
          <p:cNvSpPr/>
          <p:nvPr/>
        </p:nvSpPr>
        <p:spPr>
          <a:xfrm>
            <a:off x="6707407" y="2431603"/>
            <a:ext cx="3337303" cy="584775"/>
          </a:xfrm>
          <a:prstGeom prst="rect">
            <a:avLst/>
          </a:prstGeom>
        </p:spPr>
        <p:txBody>
          <a:bodyPr wrap="square">
            <a:spAutoFit/>
          </a:bodyPr>
          <a:lstStyle/>
          <a:p>
            <a:r>
              <a:rPr lang="en-US" altLang="en-US" sz="1600" b="1" dirty="0">
                <a:solidFill>
                  <a:srgbClr val="CC7832"/>
                </a:solidFill>
                <a:latin typeface="Courier New" panose="02070309020205020404" pitchFamily="49" charset="0"/>
                <a:cs typeface="Courier New" panose="02070309020205020404" pitchFamily="49" charset="0"/>
              </a:rPr>
              <a:t>template:</a:t>
            </a:r>
            <a:endParaRPr lang="en-US" altLang="en-US" sz="1600" dirty="0">
              <a:solidFill>
                <a:srgbClr val="A9B7C6"/>
              </a:solidFill>
              <a:latin typeface="Courier New" panose="02070309020205020404" pitchFamily="49" charset="0"/>
              <a:cs typeface="Courier New" panose="02070309020205020404" pitchFamily="49" charset="0"/>
            </a:endParaRPr>
          </a:p>
          <a:p>
            <a:r>
              <a:rPr lang="en-US" sz="1600" dirty="0">
                <a:solidFill>
                  <a:srgbClr val="A9B7C6"/>
                </a:solidFill>
                <a:latin typeface="Courier New" panose="02070309020205020404" pitchFamily="49" charset="0"/>
                <a:cs typeface="Courier New" panose="02070309020205020404" pitchFamily="49" charset="0"/>
              </a:rPr>
              <a:t>    </a:t>
            </a:r>
            <a:endParaRPr lang="en-US" sz="1600" dirty="0"/>
          </a:p>
        </p:txBody>
      </p:sp>
      <p:sp>
        <p:nvSpPr>
          <p:cNvPr id="16" name="Rectangle 15">
            <a:extLst>
              <a:ext uri="{FF2B5EF4-FFF2-40B4-BE49-F238E27FC236}">
                <a16:creationId xmlns:a16="http://schemas.microsoft.com/office/drawing/2014/main" id="{8F7C0933-716D-41E7-8C28-38BBA77C1286}"/>
              </a:ext>
            </a:extLst>
          </p:cNvPr>
          <p:cNvSpPr/>
          <p:nvPr/>
        </p:nvSpPr>
        <p:spPr>
          <a:xfrm>
            <a:off x="7790341" y="5035662"/>
            <a:ext cx="308098" cy="338554"/>
          </a:xfrm>
          <a:prstGeom prst="rect">
            <a:avLst/>
          </a:prstGeom>
        </p:spPr>
        <p:txBody>
          <a:bodyPr wrap="none">
            <a:spAutoFit/>
          </a:bodyPr>
          <a:lstStyle/>
          <a:p>
            <a:r>
              <a:rPr lang="en-US" sz="1600" dirty="0">
                <a:solidFill>
                  <a:srgbClr val="A9B7C6"/>
                </a:solidFill>
                <a:latin typeface="Courier New" panose="02070309020205020404" pitchFamily="49" charset="0"/>
                <a:cs typeface="Courier New" panose="02070309020205020404" pitchFamily="49" charset="0"/>
              </a:rPr>
              <a:t>3</a:t>
            </a:r>
            <a:endParaRPr lang="en-US" sz="1600" dirty="0"/>
          </a:p>
        </p:txBody>
      </p:sp>
      <p:sp>
        <p:nvSpPr>
          <p:cNvPr id="18" name="Content Placeholder 3">
            <a:extLst>
              <a:ext uri="{FF2B5EF4-FFF2-40B4-BE49-F238E27FC236}">
                <a16:creationId xmlns:a16="http://schemas.microsoft.com/office/drawing/2014/main" id="{C77117F8-AE80-4ED8-AD04-5F975F6DDEE0}"/>
              </a:ext>
            </a:extLst>
          </p:cNvPr>
          <p:cNvSpPr txBox="1">
            <a:spLocks/>
          </p:cNvSpPr>
          <p:nvPr/>
        </p:nvSpPr>
        <p:spPr>
          <a:xfrm>
            <a:off x="276048" y="2042159"/>
            <a:ext cx="5979972"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replace -f </a:t>
            </a:r>
            <a:r>
              <a:rPr lang="en-US" sz="1400" dirty="0" err="1">
                <a:solidFill>
                  <a:schemeClr val="bg1">
                    <a:lumMod val="85000"/>
                  </a:schemeClr>
                </a:solidFill>
                <a:latin typeface="Consolas" panose="020B0609020204030204" pitchFamily="49" charset="0"/>
              </a:rPr>
              <a:t>replicaset-definition.yml</a:t>
            </a:r>
            <a:endParaRPr lang="en-US" sz="1400" dirty="0">
              <a:solidFill>
                <a:schemeClr val="bg1">
                  <a:lumMod val="85000"/>
                </a:schemeClr>
              </a:solidFill>
              <a:latin typeface="Consolas" panose="020B0609020204030204" pitchFamily="49" charset="0"/>
            </a:endParaRPr>
          </a:p>
        </p:txBody>
      </p:sp>
      <p:sp>
        <p:nvSpPr>
          <p:cNvPr id="19" name="Rectangle 18">
            <a:extLst>
              <a:ext uri="{FF2B5EF4-FFF2-40B4-BE49-F238E27FC236}">
                <a16:creationId xmlns:a16="http://schemas.microsoft.com/office/drawing/2014/main" id="{11C70FD9-FC3B-4E7F-906C-17344C74FAA8}"/>
              </a:ext>
            </a:extLst>
          </p:cNvPr>
          <p:cNvSpPr/>
          <p:nvPr/>
        </p:nvSpPr>
        <p:spPr>
          <a:xfrm>
            <a:off x="7790341" y="5011109"/>
            <a:ext cx="308098" cy="338554"/>
          </a:xfrm>
          <a:prstGeom prst="rect">
            <a:avLst/>
          </a:prstGeom>
        </p:spPr>
        <p:txBody>
          <a:bodyPr wrap="none">
            <a:spAutoFit/>
          </a:bodyPr>
          <a:lstStyle/>
          <a:p>
            <a:r>
              <a:rPr lang="en-US" sz="1600" dirty="0">
                <a:solidFill>
                  <a:srgbClr val="A9B7C6"/>
                </a:solidFill>
                <a:latin typeface="Courier New" panose="02070309020205020404" pitchFamily="49" charset="0"/>
                <a:cs typeface="Courier New" panose="02070309020205020404" pitchFamily="49" charset="0"/>
              </a:rPr>
              <a:t>6</a:t>
            </a:r>
            <a:endParaRPr lang="en-US" sz="1600" dirty="0"/>
          </a:p>
        </p:txBody>
      </p:sp>
      <p:sp>
        <p:nvSpPr>
          <p:cNvPr id="21" name="Rectangle 20">
            <a:extLst>
              <a:ext uri="{FF2B5EF4-FFF2-40B4-BE49-F238E27FC236}">
                <a16:creationId xmlns:a16="http://schemas.microsoft.com/office/drawing/2014/main" id="{75EBDAA5-9795-44D1-944D-584663FE5B01}"/>
              </a:ext>
            </a:extLst>
          </p:cNvPr>
          <p:cNvSpPr/>
          <p:nvPr/>
        </p:nvSpPr>
        <p:spPr>
          <a:xfrm>
            <a:off x="6492156" y="5015498"/>
            <a:ext cx="5489500" cy="313931"/>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6C0C9B01-8D64-488B-B61D-7C53D48B72BF}"/>
              </a:ext>
            </a:extLst>
          </p:cNvPr>
          <p:cNvSpPr/>
          <p:nvPr/>
        </p:nvSpPr>
        <p:spPr>
          <a:xfrm>
            <a:off x="6492156" y="5015498"/>
            <a:ext cx="5489500" cy="313931"/>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3" name="Content Placeholder 3">
            <a:extLst>
              <a:ext uri="{FF2B5EF4-FFF2-40B4-BE49-F238E27FC236}">
                <a16:creationId xmlns:a16="http://schemas.microsoft.com/office/drawing/2014/main" id="{567E760E-9749-41B4-A656-5F010CDCBE05}"/>
              </a:ext>
            </a:extLst>
          </p:cNvPr>
          <p:cNvSpPr txBox="1">
            <a:spLocks/>
          </p:cNvSpPr>
          <p:nvPr/>
        </p:nvSpPr>
        <p:spPr>
          <a:xfrm>
            <a:off x="276048" y="2843695"/>
            <a:ext cx="5979972"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scale -–replicas=6 –f </a:t>
            </a:r>
            <a:r>
              <a:rPr lang="en-US" sz="1400" dirty="0" err="1">
                <a:solidFill>
                  <a:schemeClr val="bg1">
                    <a:lumMod val="85000"/>
                  </a:schemeClr>
                </a:solidFill>
                <a:latin typeface="Consolas" panose="020B0609020204030204" pitchFamily="49" charset="0"/>
              </a:rPr>
              <a:t>replicaset-definition.yml</a:t>
            </a:r>
            <a:endParaRPr lang="en-US" sz="1400" dirty="0">
              <a:solidFill>
                <a:schemeClr val="bg1">
                  <a:lumMod val="85000"/>
                </a:schemeClr>
              </a:solidFill>
              <a:latin typeface="Consolas" panose="020B0609020204030204" pitchFamily="49" charset="0"/>
            </a:endParaRPr>
          </a:p>
        </p:txBody>
      </p:sp>
      <p:sp>
        <p:nvSpPr>
          <p:cNvPr id="24" name="Content Placeholder 3">
            <a:extLst>
              <a:ext uri="{FF2B5EF4-FFF2-40B4-BE49-F238E27FC236}">
                <a16:creationId xmlns:a16="http://schemas.microsoft.com/office/drawing/2014/main" id="{572B66CF-8A0F-47B6-ABA8-CF00F4EC3E9D}"/>
              </a:ext>
            </a:extLst>
          </p:cNvPr>
          <p:cNvSpPr txBox="1">
            <a:spLocks/>
          </p:cNvSpPr>
          <p:nvPr/>
        </p:nvSpPr>
        <p:spPr>
          <a:xfrm>
            <a:off x="276048" y="3535311"/>
            <a:ext cx="5979972"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scale -–replicas=6 </a:t>
            </a:r>
            <a:r>
              <a:rPr lang="en-US" sz="1400" dirty="0" err="1">
                <a:solidFill>
                  <a:schemeClr val="bg1">
                    <a:lumMod val="85000"/>
                  </a:schemeClr>
                </a:solidFill>
                <a:latin typeface="Consolas" panose="020B0609020204030204" pitchFamily="49" charset="0"/>
              </a:rPr>
              <a:t>replicaset</a:t>
            </a:r>
            <a:r>
              <a:rPr lang="en-US" sz="1400" dirty="0">
                <a:solidFill>
                  <a:schemeClr val="bg1">
                    <a:lumMod val="85000"/>
                  </a:schemeClr>
                </a:solidFill>
                <a:latin typeface="Consolas" panose="020B0609020204030204" pitchFamily="49" charset="0"/>
              </a:rPr>
              <a:t> </a:t>
            </a:r>
            <a:r>
              <a:rPr lang="en-US" sz="1400" dirty="0" err="1">
                <a:solidFill>
                  <a:schemeClr val="bg1">
                    <a:lumMod val="85000"/>
                  </a:schemeClr>
                </a:solidFill>
                <a:latin typeface="Consolas" panose="020B0609020204030204" pitchFamily="49" charset="0"/>
              </a:rPr>
              <a:t>myapp-replicaset</a:t>
            </a:r>
            <a:endParaRPr lang="en-US" sz="1400" dirty="0">
              <a:solidFill>
                <a:schemeClr val="bg1">
                  <a:lumMod val="85000"/>
                </a:schemeClr>
              </a:solidFill>
              <a:latin typeface="Consolas" panose="020B0609020204030204" pitchFamily="49" charset="0"/>
            </a:endParaRPr>
          </a:p>
        </p:txBody>
      </p:sp>
      <p:sp>
        <p:nvSpPr>
          <p:cNvPr id="25" name="TextBox 24">
            <a:extLst>
              <a:ext uri="{FF2B5EF4-FFF2-40B4-BE49-F238E27FC236}">
                <a16:creationId xmlns:a16="http://schemas.microsoft.com/office/drawing/2014/main" id="{08585C69-5CB0-40AE-9B6C-87D31FF25914}"/>
              </a:ext>
            </a:extLst>
          </p:cNvPr>
          <p:cNvSpPr txBox="1"/>
          <p:nvPr/>
        </p:nvSpPr>
        <p:spPr>
          <a:xfrm>
            <a:off x="3630065" y="4226927"/>
            <a:ext cx="1972015" cy="369332"/>
          </a:xfrm>
          <a:prstGeom prst="rect">
            <a:avLst/>
          </a:prstGeom>
          <a:noFill/>
        </p:spPr>
        <p:txBody>
          <a:bodyPr wrap="none" rtlCol="0">
            <a:spAutoFit/>
          </a:bodyPr>
          <a:lstStyle/>
          <a:p>
            <a:r>
              <a:rPr lang="en-US" dirty="0">
                <a:solidFill>
                  <a:schemeClr val="tx1">
                    <a:lumMod val="50000"/>
                    <a:lumOff val="50000"/>
                  </a:schemeClr>
                </a:solidFill>
              </a:rPr>
              <a:t>TYPE              NAME</a:t>
            </a:r>
          </a:p>
        </p:txBody>
      </p:sp>
      <p:cxnSp>
        <p:nvCxnSpPr>
          <p:cNvPr id="29" name="Connector: Elbow 28">
            <a:extLst>
              <a:ext uri="{FF2B5EF4-FFF2-40B4-BE49-F238E27FC236}">
                <a16:creationId xmlns:a16="http://schemas.microsoft.com/office/drawing/2014/main" id="{91AA7624-674B-414B-AA35-586DA5C8004B}"/>
              </a:ext>
            </a:extLst>
          </p:cNvPr>
          <p:cNvCxnSpPr/>
          <p:nvPr/>
        </p:nvCxnSpPr>
        <p:spPr>
          <a:xfrm rot="16200000" flipH="1">
            <a:off x="3561618" y="3934998"/>
            <a:ext cx="390084" cy="243840"/>
          </a:xfrm>
          <a:prstGeom prst="bentConnector3">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0FD5D30F-35A9-4257-94FD-7EA36DEC5360}"/>
              </a:ext>
            </a:extLst>
          </p:cNvPr>
          <p:cNvCxnSpPr>
            <a:cxnSpLocks/>
          </p:cNvCxnSpPr>
          <p:nvPr/>
        </p:nvCxnSpPr>
        <p:spPr>
          <a:xfrm rot="5400000">
            <a:off x="5121961" y="3925621"/>
            <a:ext cx="390084" cy="262594"/>
          </a:xfrm>
          <a:prstGeom prst="bentConnector3">
            <a:avLst/>
          </a:prstGeom>
          <a:ln>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994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6" presetClass="emph" presetSubtype="0" decel="55000" fill="hold" grpId="1" nodeType="withEffect">
                                  <p:stCondLst>
                                    <p:cond delay="0"/>
                                  </p:stCondLst>
                                  <p:childTnLst>
                                    <p:animScale>
                                      <p:cBhvr>
                                        <p:cTn id="42" dur="1000" fill="hold"/>
                                        <p:tgtEl>
                                          <p:spTgt spid="22"/>
                                        </p:tgtEl>
                                      </p:cBhvr>
                                      <p:by x="300000" y="300000"/>
                                    </p:animScale>
                                  </p:childTnLst>
                                </p:cTn>
                              </p:par>
                              <p:par>
                                <p:cTn id="43" presetID="10" presetClass="exit" presetSubtype="0" fill="hold" grpId="2" nodeType="withEffect">
                                  <p:stCondLst>
                                    <p:cond delay="0"/>
                                  </p:stCondLst>
                                  <p:childTnLst>
                                    <p:animEffect transition="out" filter="fade">
                                      <p:cBhvr>
                                        <p:cTn id="44" dur="900"/>
                                        <p:tgtEl>
                                          <p:spTgt spid="22"/>
                                        </p:tgtEl>
                                      </p:cBhvr>
                                    </p:animEffect>
                                    <p:set>
                                      <p:cBhvr>
                                        <p:cTn id="45" dur="1" fill="hold">
                                          <p:stCondLst>
                                            <p:cond delay="899"/>
                                          </p:stCondLst>
                                        </p:cTn>
                                        <p:tgtEl>
                                          <p:spTgt spid="22"/>
                                        </p:tgtEl>
                                        <p:attrNameLst>
                                          <p:attrName>style.visibility</p:attrName>
                                        </p:attrNameLst>
                                      </p:cBhvr>
                                      <p:to>
                                        <p:strVal val="hidden"/>
                                      </p:to>
                                    </p:set>
                                  </p:childTnLst>
                                </p:cTn>
                              </p:par>
                            </p:childTnLst>
                          </p:cTn>
                        </p:par>
                        <p:par>
                          <p:cTn id="46" fill="hold">
                            <p:stCondLst>
                              <p:cond delay="1000"/>
                            </p:stCondLst>
                            <p:childTnLst>
                              <p:par>
                                <p:cTn id="47" presetID="1" presetClass="exit" presetSubtype="0" fill="hold" grpId="1" nodeType="afterEffect">
                                  <p:stCondLst>
                                    <p:cond delay="0"/>
                                  </p:stCondLst>
                                  <p:childTnLst>
                                    <p:set>
                                      <p:cBhvr>
                                        <p:cTn id="48" dur="1" fill="hold">
                                          <p:stCondLst>
                                            <p:cond delay="0"/>
                                          </p:stCondLst>
                                        </p:cTn>
                                        <p:tgtEl>
                                          <p:spTgt spid="16"/>
                                        </p:tgtEl>
                                        <p:attrNameLst>
                                          <p:attrName>style.visibility</p:attrName>
                                        </p:attrNameLst>
                                      </p:cBhvr>
                                      <p:to>
                                        <p:strVal val="hidden"/>
                                      </p:to>
                                    </p:set>
                                  </p:childTnLst>
                                  <p:subTnLst>
                                    <p:audio>
                                      <p:cMediaNode>
                                        <p:cTn display="0" masterRel="sameClick">
                                          <p:stCondLst>
                                            <p:cond evt="begin" delay="0">
                                              <p:tn val="47"/>
                                            </p:cond>
                                          </p:stCondLst>
                                          <p:endCondLst>
                                            <p:cond evt="onStopAudio" delay="0">
                                              <p:tgtEl>
                                                <p:sldTgt/>
                                              </p:tgtEl>
                                            </p:cond>
                                          </p:endCondLst>
                                        </p:cTn>
                                        <p:tgtEl>
                                          <p:sndTgt r:embed="rId3" name="type.wav"/>
                                        </p:tgtEl>
                                      </p:cMediaNode>
                                    </p:audio>
                                  </p:subTnLst>
                                </p:cTn>
                              </p:par>
                            </p:childTnLst>
                          </p:cTn>
                        </p:par>
                        <p:par>
                          <p:cTn id="49" fill="hold">
                            <p:stCondLst>
                              <p:cond delay="1000"/>
                            </p:stCondLst>
                            <p:childTnLst>
                              <p:par>
                                <p:cTn id="50" presetID="1" presetClass="entr" presetSubtype="0" fill="hold" grpId="0" nodeType="afterEffect">
                                  <p:stCondLst>
                                    <p:cond delay="1000"/>
                                  </p:stCondLst>
                                  <p:childTnLst>
                                    <p:set>
                                      <p:cBhvr>
                                        <p:cTn id="51" dur="1" fill="hold">
                                          <p:stCondLst>
                                            <p:cond delay="0"/>
                                          </p:stCondLst>
                                        </p:cTn>
                                        <p:tgtEl>
                                          <p:spTgt spid="19"/>
                                        </p:tgtEl>
                                        <p:attrNameLst>
                                          <p:attrName>style.visibility</p:attrName>
                                        </p:attrNameLst>
                                      </p:cBhvr>
                                      <p:to>
                                        <p:strVal val="visible"/>
                                      </p:to>
                                    </p:set>
                                  </p:childTnLst>
                                  <p:subTnLst>
                                    <p:audio>
                                      <p:cMediaNode>
                                        <p:cTn display="0" masterRel="sameClick">
                                          <p:stCondLst>
                                            <p:cond evt="begin" delay="0">
                                              <p:tn val="50"/>
                                            </p:cond>
                                          </p:stCondLst>
                                          <p:endCondLst>
                                            <p:cond evt="onStopAudio" delay="0">
                                              <p:tgtEl>
                                                <p:sldTgt/>
                                              </p:tgtEl>
                                            </p:cond>
                                          </p:endCondLst>
                                        </p:cTn>
                                        <p:tgtEl>
                                          <p:sndTgt r:embed="rId3" name="type.wav"/>
                                        </p:tgtEl>
                                      </p:cMediaNode>
                                    </p:audio>
                                  </p:sub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type="lt">
                                    <p:tmAbs val="100"/>
                                  </p:iterate>
                                  <p:childTnLst>
                                    <p:set>
                                      <p:cBhvr>
                                        <p:cTn id="55" dur="1" fill="hold">
                                          <p:stCondLst>
                                            <p:cond delay="0"/>
                                          </p:stCondLst>
                                        </p:cTn>
                                        <p:tgtEl>
                                          <p:spTgt spid="1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iterate type="lt">
                                    <p:tmAbs val="100"/>
                                  </p:iterate>
                                  <p:childTnLst>
                                    <p:set>
                                      <p:cBhvr>
                                        <p:cTn id="59" dur="1" fill="hold">
                                          <p:stCondLst>
                                            <p:cond delay="0"/>
                                          </p:stCondLst>
                                        </p:cTn>
                                        <p:tgtEl>
                                          <p:spTgt spid="2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iterate type="lt">
                                    <p:tmAbs val="100"/>
                                  </p:iterate>
                                  <p:childTnLst>
                                    <p:set>
                                      <p:cBhvr>
                                        <p:cTn id="63" dur="1" fill="hold">
                                          <p:stCondLst>
                                            <p:cond delay="0"/>
                                          </p:stCondLst>
                                        </p:cTn>
                                        <p:tgtEl>
                                          <p:spTgt spid="24"/>
                                        </p:tgtEl>
                                        <p:attrNameLst>
                                          <p:attrName>style.visibility</p:attrName>
                                        </p:attrNameLst>
                                      </p:cBhvr>
                                      <p:to>
                                        <p:strVal val="visible"/>
                                      </p:to>
                                    </p:set>
                                  </p:childTnLst>
                                </p:cTn>
                              </p:par>
                            </p:childTnLst>
                          </p:cTn>
                        </p:par>
                        <p:par>
                          <p:cTn id="64" fill="hold">
                            <p:stCondLst>
                              <p:cond delay="5001"/>
                            </p:stCondLst>
                            <p:childTnLst>
                              <p:par>
                                <p:cTn id="65" presetID="10" presetClass="entr" presetSubtype="0" fill="hold" grpId="0" nodeType="after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0" grpId="0"/>
      <p:bldP spid="11" grpId="0"/>
      <p:bldP spid="12" grpId="0"/>
      <p:bldP spid="13" grpId="0"/>
      <p:bldP spid="14" grpId="0"/>
      <p:bldP spid="15" grpId="0"/>
      <p:bldP spid="16" grpId="0"/>
      <p:bldP spid="16" grpId="1"/>
      <p:bldP spid="18" grpId="0" animBg="1"/>
      <p:bldP spid="19" grpId="0"/>
      <p:bldP spid="21" grpId="0" animBg="1"/>
      <p:bldP spid="22" grpId="0" animBg="1"/>
      <p:bldP spid="22" grpId="1" animBg="1"/>
      <p:bldP spid="22" grpId="2" animBg="1"/>
      <p:bldP spid="23" grpId="0" animBg="1"/>
      <p:bldP spid="24" grpId="0" animBg="1"/>
      <p:bldP spid="2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F7BF3-209F-4BA0-A4F3-0E721CC440DF}"/>
              </a:ext>
            </a:extLst>
          </p:cNvPr>
          <p:cNvSpPr>
            <a:spLocks noGrp="1"/>
          </p:cNvSpPr>
          <p:nvPr>
            <p:ph type="title"/>
          </p:nvPr>
        </p:nvSpPr>
        <p:spPr/>
        <p:txBody>
          <a:bodyPr/>
          <a:lstStyle/>
          <a:p>
            <a:r>
              <a:rPr lang="en-US" dirty="0"/>
              <a:t>commands</a:t>
            </a:r>
          </a:p>
        </p:txBody>
      </p:sp>
      <p:sp>
        <p:nvSpPr>
          <p:cNvPr id="4" name="Content Placeholder 3">
            <a:extLst>
              <a:ext uri="{FF2B5EF4-FFF2-40B4-BE49-F238E27FC236}">
                <a16:creationId xmlns:a16="http://schemas.microsoft.com/office/drawing/2014/main" id="{752981BA-8554-44E0-A25C-B8C354FDB441}"/>
              </a:ext>
            </a:extLst>
          </p:cNvPr>
          <p:cNvSpPr txBox="1">
            <a:spLocks/>
          </p:cNvSpPr>
          <p:nvPr/>
        </p:nvSpPr>
        <p:spPr>
          <a:xfrm>
            <a:off x="1207888" y="2074561"/>
            <a:ext cx="5909192"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create –f </a:t>
            </a:r>
            <a:r>
              <a:rPr lang="en-US" sz="1400" dirty="0" err="1">
                <a:solidFill>
                  <a:schemeClr val="bg1">
                    <a:lumMod val="85000"/>
                  </a:schemeClr>
                </a:solidFill>
                <a:latin typeface="Consolas" panose="020B0609020204030204" pitchFamily="49" charset="0"/>
              </a:rPr>
              <a:t>replicaset-definition.yml</a:t>
            </a:r>
            <a:endParaRPr lang="en-US" sz="1400" dirty="0">
              <a:solidFill>
                <a:schemeClr val="bg1">
                  <a:lumMod val="85000"/>
                </a:schemeClr>
              </a:solidFill>
              <a:latin typeface="Consolas" panose="020B0609020204030204" pitchFamily="49" charset="0"/>
            </a:endParaRPr>
          </a:p>
        </p:txBody>
      </p:sp>
      <p:sp>
        <p:nvSpPr>
          <p:cNvPr id="5" name="Content Placeholder 3">
            <a:extLst>
              <a:ext uri="{FF2B5EF4-FFF2-40B4-BE49-F238E27FC236}">
                <a16:creationId xmlns:a16="http://schemas.microsoft.com/office/drawing/2014/main" id="{EADB5342-D80A-4953-A9CE-C41C17B0DA46}"/>
              </a:ext>
            </a:extLst>
          </p:cNvPr>
          <p:cNvSpPr txBox="1">
            <a:spLocks/>
          </p:cNvSpPr>
          <p:nvPr/>
        </p:nvSpPr>
        <p:spPr>
          <a:xfrm>
            <a:off x="1207888" y="2554878"/>
            <a:ext cx="5906788"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get </a:t>
            </a:r>
            <a:r>
              <a:rPr lang="en-US" sz="1400" dirty="0" err="1">
                <a:solidFill>
                  <a:schemeClr val="bg1">
                    <a:lumMod val="85000"/>
                  </a:schemeClr>
                </a:solidFill>
                <a:latin typeface="Consolas" panose="020B0609020204030204" pitchFamily="49" charset="0"/>
              </a:rPr>
              <a:t>replicaset</a:t>
            </a:r>
            <a:endParaRPr lang="en-US" sz="1400" dirty="0">
              <a:solidFill>
                <a:schemeClr val="bg1">
                  <a:lumMod val="85000"/>
                </a:schemeClr>
              </a:solidFill>
              <a:latin typeface="Consolas" panose="020B0609020204030204" pitchFamily="49" charset="0"/>
            </a:endParaRPr>
          </a:p>
        </p:txBody>
      </p:sp>
      <p:sp>
        <p:nvSpPr>
          <p:cNvPr id="6" name="Content Placeholder 3">
            <a:extLst>
              <a:ext uri="{FF2B5EF4-FFF2-40B4-BE49-F238E27FC236}">
                <a16:creationId xmlns:a16="http://schemas.microsoft.com/office/drawing/2014/main" id="{D790CFF0-0E75-410A-A92F-F4EC471C9AC6}"/>
              </a:ext>
            </a:extLst>
          </p:cNvPr>
          <p:cNvSpPr txBox="1">
            <a:spLocks/>
          </p:cNvSpPr>
          <p:nvPr/>
        </p:nvSpPr>
        <p:spPr>
          <a:xfrm>
            <a:off x="1207888" y="3035195"/>
            <a:ext cx="5906788"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delete </a:t>
            </a:r>
            <a:r>
              <a:rPr lang="en-US" sz="1400" dirty="0" err="1">
                <a:solidFill>
                  <a:schemeClr val="bg1">
                    <a:lumMod val="85000"/>
                  </a:schemeClr>
                </a:solidFill>
                <a:latin typeface="Consolas" panose="020B0609020204030204" pitchFamily="49" charset="0"/>
              </a:rPr>
              <a:t>replicaset</a:t>
            </a:r>
            <a:r>
              <a:rPr lang="en-US" sz="1400" dirty="0">
                <a:solidFill>
                  <a:schemeClr val="bg1">
                    <a:lumMod val="85000"/>
                  </a:schemeClr>
                </a:solidFill>
                <a:latin typeface="Consolas" panose="020B0609020204030204" pitchFamily="49" charset="0"/>
              </a:rPr>
              <a:t> </a:t>
            </a:r>
            <a:r>
              <a:rPr lang="en-US" sz="1400" dirty="0" err="1">
                <a:solidFill>
                  <a:schemeClr val="bg1">
                    <a:lumMod val="85000"/>
                  </a:schemeClr>
                </a:solidFill>
                <a:latin typeface="Consolas" panose="020B0609020204030204" pitchFamily="49" charset="0"/>
              </a:rPr>
              <a:t>myapp-replicaset</a:t>
            </a:r>
            <a:endParaRPr lang="en-US" sz="1400" dirty="0">
              <a:solidFill>
                <a:schemeClr val="bg1">
                  <a:lumMod val="85000"/>
                </a:schemeClr>
              </a:solidFill>
              <a:latin typeface="Consolas" panose="020B0609020204030204" pitchFamily="49" charset="0"/>
            </a:endParaRPr>
          </a:p>
        </p:txBody>
      </p:sp>
      <p:sp>
        <p:nvSpPr>
          <p:cNvPr id="7" name="TextBox 6">
            <a:extLst>
              <a:ext uri="{FF2B5EF4-FFF2-40B4-BE49-F238E27FC236}">
                <a16:creationId xmlns:a16="http://schemas.microsoft.com/office/drawing/2014/main" id="{F4567457-90D7-435C-992E-43C02A424038}"/>
              </a:ext>
            </a:extLst>
          </p:cNvPr>
          <p:cNvSpPr txBox="1"/>
          <p:nvPr/>
        </p:nvSpPr>
        <p:spPr>
          <a:xfrm>
            <a:off x="7114676" y="3021433"/>
            <a:ext cx="3314818" cy="369332"/>
          </a:xfrm>
          <a:prstGeom prst="rect">
            <a:avLst/>
          </a:prstGeom>
          <a:noFill/>
        </p:spPr>
        <p:txBody>
          <a:bodyPr wrap="none" rtlCol="0">
            <a:spAutoFit/>
          </a:bodyPr>
          <a:lstStyle/>
          <a:p>
            <a:r>
              <a:rPr lang="en-US" dirty="0">
                <a:solidFill>
                  <a:schemeClr val="accent1">
                    <a:lumMod val="75000"/>
                  </a:schemeClr>
                </a:solidFill>
                <a:latin typeface="+mj-lt"/>
              </a:rPr>
              <a:t>*Also deletes all underlying PODs</a:t>
            </a:r>
          </a:p>
        </p:txBody>
      </p:sp>
      <p:sp>
        <p:nvSpPr>
          <p:cNvPr id="8" name="Content Placeholder 3">
            <a:extLst>
              <a:ext uri="{FF2B5EF4-FFF2-40B4-BE49-F238E27FC236}">
                <a16:creationId xmlns:a16="http://schemas.microsoft.com/office/drawing/2014/main" id="{A8C3B6BA-18A9-4799-9098-F6D8FF4BAA53}"/>
              </a:ext>
            </a:extLst>
          </p:cNvPr>
          <p:cNvSpPr txBox="1">
            <a:spLocks/>
          </p:cNvSpPr>
          <p:nvPr/>
        </p:nvSpPr>
        <p:spPr>
          <a:xfrm>
            <a:off x="1207888" y="3536574"/>
            <a:ext cx="5906788"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replace -f </a:t>
            </a:r>
            <a:r>
              <a:rPr lang="en-US" sz="1400" dirty="0" err="1">
                <a:solidFill>
                  <a:schemeClr val="bg1">
                    <a:lumMod val="85000"/>
                  </a:schemeClr>
                </a:solidFill>
                <a:latin typeface="Consolas" panose="020B0609020204030204" pitchFamily="49" charset="0"/>
              </a:rPr>
              <a:t>replicaset-definition.yml</a:t>
            </a:r>
            <a:endParaRPr lang="en-US" sz="1400" dirty="0">
              <a:solidFill>
                <a:schemeClr val="bg1">
                  <a:lumMod val="85000"/>
                </a:schemeClr>
              </a:solidFill>
              <a:latin typeface="Consolas" panose="020B0609020204030204" pitchFamily="49" charset="0"/>
            </a:endParaRPr>
          </a:p>
        </p:txBody>
      </p:sp>
      <p:sp>
        <p:nvSpPr>
          <p:cNvPr id="10" name="Content Placeholder 3">
            <a:extLst>
              <a:ext uri="{FF2B5EF4-FFF2-40B4-BE49-F238E27FC236}">
                <a16:creationId xmlns:a16="http://schemas.microsoft.com/office/drawing/2014/main" id="{76E48F4A-35F4-4772-9902-BDEF25EC5B97}"/>
              </a:ext>
            </a:extLst>
          </p:cNvPr>
          <p:cNvSpPr txBox="1">
            <a:spLocks/>
          </p:cNvSpPr>
          <p:nvPr/>
        </p:nvSpPr>
        <p:spPr>
          <a:xfrm>
            <a:off x="1207888" y="4037953"/>
            <a:ext cx="5909192"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scale –replicas=6 -f </a:t>
            </a:r>
            <a:r>
              <a:rPr lang="en-US" sz="1400" dirty="0" err="1">
                <a:solidFill>
                  <a:schemeClr val="bg1">
                    <a:lumMod val="85000"/>
                  </a:schemeClr>
                </a:solidFill>
                <a:latin typeface="Consolas" panose="020B0609020204030204" pitchFamily="49" charset="0"/>
              </a:rPr>
              <a:t>replicaset-definition.yml</a:t>
            </a:r>
            <a:endParaRPr lang="en-US" sz="14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268318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100"/>
                                  </p:iterate>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100"/>
                                  </p:iterate>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3901"/>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100"/>
                                  </p:iterate>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lt">
                                    <p:tmAbs val="100"/>
                                  </p:iterate>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animBg="1"/>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240A2FC-E2C3-458D-96B4-5DF9028D93A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41">
            <a:extLst>
              <a:ext uri="{FF2B5EF4-FFF2-40B4-BE49-F238E27FC236}">
                <a16:creationId xmlns:a16="http://schemas.microsoft.com/office/drawing/2014/main" id="{5F097929-F3D6-4D1F-8AFC-CF348171A9E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4" name="Straight Connector 43">
            <a:extLst>
              <a:ext uri="{FF2B5EF4-FFF2-40B4-BE49-F238E27FC236}">
                <a16:creationId xmlns:a16="http://schemas.microsoft.com/office/drawing/2014/main" id="{43074C91-9045-414B-B5F9-567DAE3EED2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33428ACC-71EC-4171-9527-10983BA6B41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8967BEA-EA6A-4FF1-94E2-B010B61A36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2B9BBBC4-97A3-47D2-BFFE-A68530CDB9D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2" name="Straight Connector 51">
            <a:extLst>
              <a:ext uri="{FF2B5EF4-FFF2-40B4-BE49-F238E27FC236}">
                <a16:creationId xmlns:a16="http://schemas.microsoft.com/office/drawing/2014/main" id="{BA22713B-ABB6-4391-97F9-0449A2B9B66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D155AA0-1695-49A2-8DD3-2A340C4D2830}"/>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Demo</a:t>
            </a:r>
          </a:p>
        </p:txBody>
      </p:sp>
      <p:sp>
        <p:nvSpPr>
          <p:cNvPr id="28" name="Title 4">
            <a:extLst>
              <a:ext uri="{FF2B5EF4-FFF2-40B4-BE49-F238E27FC236}">
                <a16:creationId xmlns:a16="http://schemas.microsoft.com/office/drawing/2014/main" id="{28EB08AB-CBFC-48E7-8494-97B57439C862}"/>
              </a:ext>
            </a:extLst>
          </p:cNvPr>
          <p:cNvSpPr txBox="1">
            <a:spLocks/>
          </p:cNvSpPr>
          <p:nvPr/>
        </p:nvSpPr>
        <p:spPr>
          <a:xfrm>
            <a:off x="8037125" y="4244372"/>
            <a:ext cx="2509152" cy="6186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50" normalizeH="0" baseline="0" noProof="0" dirty="0" err="1">
                <a:ln>
                  <a:noFill/>
                </a:ln>
                <a:solidFill>
                  <a:prstClr val="black">
                    <a:lumMod val="75000"/>
                    <a:lumOff val="25000"/>
                  </a:prstClr>
                </a:solidFill>
                <a:effectLst/>
                <a:uLnTx/>
                <a:uFillTx/>
                <a:latin typeface="Calibri Light" panose="020F0302020204030204"/>
                <a:ea typeface="+mj-ea"/>
                <a:cs typeface="+mj-cs"/>
              </a:rPr>
              <a:t>ReplicaSet</a:t>
            </a:r>
            <a:endParaRPr kumimoji="0" lang="en-US" sz="2000" b="0" i="0" u="none" strike="noStrike" kern="1200" cap="none" spc="-50" normalizeH="0" baseline="0" noProof="0" dirty="0">
              <a:ln>
                <a:noFill/>
              </a:ln>
              <a:solidFill>
                <a:prstClr val="black">
                  <a:lumMod val="75000"/>
                  <a:lumOff val="25000"/>
                </a:prstClr>
              </a:solidFill>
              <a:effectLst/>
              <a:uLnTx/>
              <a:uFillTx/>
              <a:latin typeface="Calibri Light" panose="020F0302020204030204"/>
              <a:ea typeface="+mj-ea"/>
              <a:cs typeface="+mj-cs"/>
            </a:endParaRPr>
          </a:p>
        </p:txBody>
      </p:sp>
      <p:pic>
        <p:nvPicPr>
          <p:cNvPr id="4" name="Picture 3" descr="A close up of a logo&#10;&#10;Description generated with very high confidence">
            <a:extLst>
              <a:ext uri="{FF2B5EF4-FFF2-40B4-BE49-F238E27FC236}">
                <a16:creationId xmlns:a16="http://schemas.microsoft.com/office/drawing/2014/main" id="{157F40E2-E0E6-4115-9E36-EE1EB00DED4E}"/>
              </a:ext>
            </a:extLst>
          </p:cNvPr>
          <p:cNvPicPr>
            <a:picLocks noChangeAspect="1"/>
          </p:cNvPicPr>
          <p:nvPr/>
        </p:nvPicPr>
        <p:blipFill>
          <a:blip r:embed="rId3"/>
          <a:stretch>
            <a:fillRect/>
          </a:stretch>
        </p:blipFill>
        <p:spPr>
          <a:xfrm>
            <a:off x="1128077" y="302258"/>
            <a:ext cx="5729800" cy="5729800"/>
          </a:xfrm>
          <a:prstGeom prst="rect">
            <a:avLst/>
          </a:prstGeom>
        </p:spPr>
      </p:pic>
    </p:spTree>
    <p:extLst>
      <p:ext uri="{BB962C8B-B14F-4D97-AF65-F5344CB8AC3E}">
        <p14:creationId xmlns:p14="http://schemas.microsoft.com/office/powerpoint/2010/main" val="1928322469"/>
      </p:ext>
    </p:extLst>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2D93F-7764-43E9-A050-646A025418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9F8B6A-D721-42DF-A755-DC7B8021B115}"/>
              </a:ext>
            </a:extLst>
          </p:cNvPr>
          <p:cNvSpPr>
            <a:spLocks noGrp="1"/>
          </p:cNvSpPr>
          <p:nvPr>
            <p:ph idx="1"/>
          </p:nvPr>
        </p:nvSpPr>
        <p:spPr/>
        <p:txBody>
          <a:bodyPr/>
          <a:lstStyle/>
          <a:p>
            <a:r>
              <a:rPr lang="en-US" dirty="0" err="1"/>
              <a:t>ReplicaSet</a:t>
            </a:r>
            <a:r>
              <a:rPr lang="en-US" dirty="0"/>
              <a:t> as an Horizontal Pod </a:t>
            </a:r>
            <a:r>
              <a:rPr lang="en-US" dirty="0" err="1"/>
              <a:t>Autoscaler</a:t>
            </a:r>
            <a:r>
              <a:rPr lang="en-US" dirty="0"/>
              <a:t> Target</a:t>
            </a:r>
          </a:p>
          <a:p>
            <a:r>
              <a:rPr lang="en-US" dirty="0">
                <a:hlinkClick r:id="rId2"/>
              </a:rPr>
              <a:t>https://kubernetes.io/docs/concepts/workloads/controllers/replicaset/#replicaset-as-an-horizontal-pod-autoscaler-target</a:t>
            </a:r>
            <a:r>
              <a:rPr lang="en-US" dirty="0"/>
              <a:t> </a:t>
            </a:r>
          </a:p>
        </p:txBody>
      </p:sp>
    </p:spTree>
    <p:extLst>
      <p:ext uri="{BB962C8B-B14F-4D97-AF65-F5344CB8AC3E}">
        <p14:creationId xmlns:p14="http://schemas.microsoft.com/office/powerpoint/2010/main" val="1940720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35471" y="1450109"/>
            <a:ext cx="10801350" cy="4906963"/>
          </a:xfrm>
        </p:spPr>
        <p:txBody>
          <a:bodyPr>
            <a:normAutofit/>
          </a:bodyPr>
          <a:lstStyle/>
          <a:p>
            <a:endParaRPr lang="en-US" sz="1688" dirty="0"/>
          </a:p>
          <a:p>
            <a:r>
              <a:rPr lang="en-US" sz="1688" dirty="0"/>
              <a:t>Container are more light weight</a:t>
            </a:r>
          </a:p>
          <a:p>
            <a:pPr marL="129318" indent="0">
              <a:buNone/>
            </a:pPr>
            <a:endParaRPr lang="en-US" sz="1688" dirty="0"/>
          </a:p>
          <a:p>
            <a:r>
              <a:rPr lang="en-US" sz="1688" dirty="0"/>
              <a:t>No need to install dedicated guest OS, no virtualization like VM is required</a:t>
            </a:r>
          </a:p>
          <a:p>
            <a:endParaRPr lang="en-US" sz="1688" dirty="0"/>
          </a:p>
          <a:p>
            <a:r>
              <a:rPr lang="en-US" sz="1688" dirty="0"/>
              <a:t>Stop/Start time is very fast</a:t>
            </a:r>
          </a:p>
          <a:p>
            <a:endParaRPr lang="en-US" sz="1688" dirty="0"/>
          </a:p>
          <a:p>
            <a:r>
              <a:rPr lang="en-US" sz="1688" dirty="0"/>
              <a:t>Less CPU, RAM, Storage Space required</a:t>
            </a:r>
          </a:p>
          <a:p>
            <a:endParaRPr lang="en-US" sz="1688" dirty="0"/>
          </a:p>
          <a:p>
            <a:r>
              <a:rPr lang="en-US" sz="1688" dirty="0"/>
              <a:t>More containers per machine than VM’s</a:t>
            </a:r>
          </a:p>
          <a:p>
            <a:endParaRPr lang="en-US" sz="1688" dirty="0"/>
          </a:p>
          <a:p>
            <a:r>
              <a:rPr lang="en-US" sz="1688" dirty="0"/>
              <a:t>Great Portability</a:t>
            </a:r>
          </a:p>
        </p:txBody>
      </p:sp>
      <p:sp>
        <p:nvSpPr>
          <p:cNvPr id="4" name="Slide Number Placeholder 3"/>
          <p:cNvSpPr>
            <a:spLocks noGrp="1"/>
          </p:cNvSpPr>
          <p:nvPr>
            <p:ph type="sldNum" sz="quarter" idx="12"/>
          </p:nvPr>
        </p:nvSpPr>
        <p:spPr/>
        <p:txBody>
          <a:bodyPr/>
          <a:lstStyle/>
          <a:p>
            <a:fld id="{13F480B4-4699-41FE-89A7-96EFD1001786}" type="slidenum">
              <a:rPr lang="en-US" smtClean="0"/>
              <a:t>7</a:t>
            </a:fld>
            <a:endParaRPr lang="en-US"/>
          </a:p>
        </p:txBody>
      </p:sp>
      <p:sp>
        <p:nvSpPr>
          <p:cNvPr id="5" name="Title 4"/>
          <p:cNvSpPr>
            <a:spLocks noGrp="1"/>
          </p:cNvSpPr>
          <p:nvPr>
            <p:ph type="title"/>
          </p:nvPr>
        </p:nvSpPr>
        <p:spPr/>
        <p:txBody>
          <a:bodyPr>
            <a:normAutofit/>
          </a:bodyPr>
          <a:lstStyle/>
          <a:p>
            <a:r>
              <a:rPr lang="en-US" sz="4219" dirty="0"/>
              <a:t>Containers VS VM’s</a:t>
            </a:r>
          </a:p>
        </p:txBody>
      </p:sp>
      <p:sp>
        <p:nvSpPr>
          <p:cNvPr id="3" name="Footer Placeholder 2"/>
          <p:cNvSpPr>
            <a:spLocks noGrp="1"/>
          </p:cNvSpPr>
          <p:nvPr>
            <p:ph type="ftr" sz="quarter" idx="11"/>
          </p:nvPr>
        </p:nvSpPr>
        <p:spPr/>
        <p:txBody>
          <a:bodyPr/>
          <a:lstStyle/>
          <a:p>
            <a:r>
              <a:rPr lang="en-US" dirty="0"/>
              <a:t>Copyright  © TechLanders Solutions</a:t>
            </a:r>
          </a:p>
        </p:txBody>
      </p:sp>
    </p:spTree>
    <p:extLst>
      <p:ext uri="{BB962C8B-B14F-4D97-AF65-F5344CB8AC3E}">
        <p14:creationId xmlns:p14="http://schemas.microsoft.com/office/powerpoint/2010/main" val="11338276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E6AB-63AD-4DCE-876B-3D39DB88BCF5}"/>
              </a:ext>
            </a:extLst>
          </p:cNvPr>
          <p:cNvSpPr>
            <a:spLocks noGrp="1"/>
          </p:cNvSpPr>
          <p:nvPr>
            <p:ph type="title"/>
          </p:nvPr>
        </p:nvSpPr>
        <p:spPr/>
        <p:txBody>
          <a:bodyPr/>
          <a:lstStyle/>
          <a:p>
            <a:r>
              <a:rPr lang="en-US" dirty="0"/>
              <a:t>Deployment</a:t>
            </a:r>
          </a:p>
        </p:txBody>
      </p:sp>
      <p:pic>
        <p:nvPicPr>
          <p:cNvPr id="6" name="Picture 5">
            <a:extLst>
              <a:ext uri="{FF2B5EF4-FFF2-40B4-BE49-F238E27FC236}">
                <a16:creationId xmlns:a16="http://schemas.microsoft.com/office/drawing/2014/main" id="{7AEE25E3-DB5F-443D-8A20-CD11E77C90CA}"/>
              </a:ext>
            </a:extLst>
          </p:cNvPr>
          <p:cNvPicPr>
            <a:picLocks noChangeAspect="1"/>
          </p:cNvPicPr>
          <p:nvPr/>
        </p:nvPicPr>
        <p:blipFill>
          <a:blip r:embed="rId3"/>
          <a:stretch>
            <a:fillRect/>
          </a:stretch>
        </p:blipFill>
        <p:spPr>
          <a:xfrm>
            <a:off x="4622800" y="0"/>
            <a:ext cx="6858000" cy="6858000"/>
          </a:xfrm>
          <a:prstGeom prst="rect">
            <a:avLst/>
          </a:prstGeom>
        </p:spPr>
      </p:pic>
      <p:sp>
        <p:nvSpPr>
          <p:cNvPr id="17" name="Rectangle 16">
            <a:extLst>
              <a:ext uri="{FF2B5EF4-FFF2-40B4-BE49-F238E27FC236}">
                <a16:creationId xmlns:a16="http://schemas.microsoft.com/office/drawing/2014/main" id="{D66EFC8C-30F5-4120-BEF9-D0C0F0D02744}"/>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187A86D-B5B2-4FCF-ABC4-332A83C117CE}"/>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Tree>
    <p:extLst>
      <p:ext uri="{BB962C8B-B14F-4D97-AF65-F5344CB8AC3E}">
        <p14:creationId xmlns:p14="http://schemas.microsoft.com/office/powerpoint/2010/main" val="40733435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0B0F025-B854-4D6E-A1D0-DD3E1E6DEC03}"/>
              </a:ext>
            </a:extLst>
          </p:cNvPr>
          <p:cNvSpPr/>
          <p:nvPr/>
        </p:nvSpPr>
        <p:spPr>
          <a:xfrm>
            <a:off x="1115568" y="1993814"/>
            <a:ext cx="9832848" cy="2712297"/>
          </a:xfrm>
          <a:prstGeom prst="rect">
            <a:avLst/>
          </a:prstGeom>
          <a:solidFill>
            <a:schemeClr val="accent1">
              <a:lumMod val="40000"/>
              <a:lumOff val="60000"/>
            </a:schemeClr>
          </a:solidFill>
          <a:ln>
            <a:prstDash val="dashDot"/>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200" dirty="0">
                <a:solidFill>
                  <a:schemeClr val="accent1">
                    <a:lumMod val="75000"/>
                  </a:schemeClr>
                </a:solidFill>
              </a:rPr>
              <a:t>Deployment</a:t>
            </a:r>
          </a:p>
        </p:txBody>
      </p:sp>
      <p:sp>
        <p:nvSpPr>
          <p:cNvPr id="8" name="Rectangle 7">
            <a:extLst>
              <a:ext uri="{FF2B5EF4-FFF2-40B4-BE49-F238E27FC236}">
                <a16:creationId xmlns:a16="http://schemas.microsoft.com/office/drawing/2014/main" id="{74EB886F-9556-4C81-BE3E-B09F67A71DF8}"/>
              </a:ext>
            </a:extLst>
          </p:cNvPr>
          <p:cNvSpPr/>
          <p:nvPr/>
        </p:nvSpPr>
        <p:spPr>
          <a:xfrm>
            <a:off x="1371600" y="2552919"/>
            <a:ext cx="9326880" cy="1365110"/>
          </a:xfrm>
          <a:prstGeom prst="rect">
            <a:avLst/>
          </a:prstGeom>
          <a:solidFill>
            <a:schemeClr val="accent3">
              <a:lumMod val="40000"/>
              <a:lumOff val="60000"/>
            </a:schemeClr>
          </a:solidFill>
          <a:ln>
            <a:prstDash val="dashDot"/>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200" dirty="0">
                <a:solidFill>
                  <a:schemeClr val="accent1">
                    <a:lumMod val="75000"/>
                  </a:schemeClr>
                </a:solidFill>
              </a:rPr>
              <a:t>Replica Set</a:t>
            </a:r>
          </a:p>
        </p:txBody>
      </p:sp>
      <p:sp>
        <p:nvSpPr>
          <p:cNvPr id="175" name="Rectangle 174">
            <a:extLst>
              <a:ext uri="{FF2B5EF4-FFF2-40B4-BE49-F238E27FC236}">
                <a16:creationId xmlns:a16="http://schemas.microsoft.com/office/drawing/2014/main" id="{89E09AEE-32F0-4EFE-87A2-6D9635C3A012}"/>
              </a:ext>
            </a:extLst>
          </p:cNvPr>
          <p:cNvSpPr/>
          <p:nvPr/>
        </p:nvSpPr>
        <p:spPr>
          <a:xfrm>
            <a:off x="3596903" y="2728970"/>
            <a:ext cx="745057"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00" dirty="0"/>
              <a:t>POD</a:t>
            </a:r>
          </a:p>
        </p:txBody>
      </p:sp>
      <p:sp>
        <p:nvSpPr>
          <p:cNvPr id="176" name="Rectangle 175">
            <a:extLst>
              <a:ext uri="{FF2B5EF4-FFF2-40B4-BE49-F238E27FC236}">
                <a16:creationId xmlns:a16="http://schemas.microsoft.com/office/drawing/2014/main" id="{DC108283-367A-4759-8365-2AE4EF004965}"/>
              </a:ext>
            </a:extLst>
          </p:cNvPr>
          <p:cNvSpPr/>
          <p:nvPr/>
        </p:nvSpPr>
        <p:spPr>
          <a:xfrm>
            <a:off x="4595171" y="2728970"/>
            <a:ext cx="745057"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00" dirty="0"/>
              <a:t>POD</a:t>
            </a:r>
          </a:p>
        </p:txBody>
      </p:sp>
      <p:sp>
        <p:nvSpPr>
          <p:cNvPr id="177" name="Rectangle 176">
            <a:extLst>
              <a:ext uri="{FF2B5EF4-FFF2-40B4-BE49-F238E27FC236}">
                <a16:creationId xmlns:a16="http://schemas.microsoft.com/office/drawing/2014/main" id="{CDE6E364-ACF4-4894-A2D0-4EA3C89E9B50}"/>
              </a:ext>
            </a:extLst>
          </p:cNvPr>
          <p:cNvSpPr/>
          <p:nvPr/>
        </p:nvSpPr>
        <p:spPr>
          <a:xfrm>
            <a:off x="5581615" y="2722420"/>
            <a:ext cx="745057"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00" dirty="0"/>
              <a:t>POD</a:t>
            </a:r>
          </a:p>
        </p:txBody>
      </p:sp>
      <p:sp>
        <p:nvSpPr>
          <p:cNvPr id="178" name="Rectangle 177">
            <a:extLst>
              <a:ext uri="{FF2B5EF4-FFF2-40B4-BE49-F238E27FC236}">
                <a16:creationId xmlns:a16="http://schemas.microsoft.com/office/drawing/2014/main" id="{4A6EF01F-FD50-486B-8759-4AF1EF0288CA}"/>
              </a:ext>
            </a:extLst>
          </p:cNvPr>
          <p:cNvSpPr/>
          <p:nvPr/>
        </p:nvSpPr>
        <p:spPr>
          <a:xfrm>
            <a:off x="6579883" y="2722420"/>
            <a:ext cx="745057"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00" dirty="0"/>
              <a:t>POD</a:t>
            </a:r>
          </a:p>
        </p:txBody>
      </p:sp>
      <p:sp>
        <p:nvSpPr>
          <p:cNvPr id="179" name="Rectangle 178">
            <a:extLst>
              <a:ext uri="{FF2B5EF4-FFF2-40B4-BE49-F238E27FC236}">
                <a16:creationId xmlns:a16="http://schemas.microsoft.com/office/drawing/2014/main" id="{751E18E4-26ED-419D-B736-5561636494D8}"/>
              </a:ext>
            </a:extLst>
          </p:cNvPr>
          <p:cNvSpPr/>
          <p:nvPr/>
        </p:nvSpPr>
        <p:spPr>
          <a:xfrm>
            <a:off x="7535688" y="2722238"/>
            <a:ext cx="745057"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00" dirty="0"/>
              <a:t>POD</a:t>
            </a:r>
          </a:p>
        </p:txBody>
      </p:sp>
      <p:sp>
        <p:nvSpPr>
          <p:cNvPr id="180" name="Rectangle 179">
            <a:extLst>
              <a:ext uri="{FF2B5EF4-FFF2-40B4-BE49-F238E27FC236}">
                <a16:creationId xmlns:a16="http://schemas.microsoft.com/office/drawing/2014/main" id="{F671812A-4602-41DF-AC9D-3B9382645731}"/>
              </a:ext>
            </a:extLst>
          </p:cNvPr>
          <p:cNvSpPr/>
          <p:nvPr/>
        </p:nvSpPr>
        <p:spPr>
          <a:xfrm>
            <a:off x="8533956" y="2722238"/>
            <a:ext cx="745057"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00" dirty="0"/>
              <a:t>POD</a:t>
            </a:r>
          </a:p>
        </p:txBody>
      </p:sp>
      <p:sp>
        <p:nvSpPr>
          <p:cNvPr id="181" name="Rectangle 180">
            <a:extLst>
              <a:ext uri="{FF2B5EF4-FFF2-40B4-BE49-F238E27FC236}">
                <a16:creationId xmlns:a16="http://schemas.microsoft.com/office/drawing/2014/main" id="{15FAA72C-A6C6-4F34-8A92-83134D23ED60}"/>
              </a:ext>
            </a:extLst>
          </p:cNvPr>
          <p:cNvSpPr/>
          <p:nvPr/>
        </p:nvSpPr>
        <p:spPr>
          <a:xfrm>
            <a:off x="9532224" y="2731248"/>
            <a:ext cx="745057"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00" dirty="0"/>
              <a:t>POD</a:t>
            </a:r>
          </a:p>
        </p:txBody>
      </p:sp>
      <p:sp>
        <p:nvSpPr>
          <p:cNvPr id="174" name="Rectangle 173">
            <a:extLst>
              <a:ext uri="{FF2B5EF4-FFF2-40B4-BE49-F238E27FC236}">
                <a16:creationId xmlns:a16="http://schemas.microsoft.com/office/drawing/2014/main" id="{E54066D1-0C92-428A-8AE7-9C25F49A54B9}"/>
              </a:ext>
            </a:extLst>
          </p:cNvPr>
          <p:cNvSpPr/>
          <p:nvPr/>
        </p:nvSpPr>
        <p:spPr>
          <a:xfrm>
            <a:off x="2584911" y="2714706"/>
            <a:ext cx="745057"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00" dirty="0"/>
              <a:t>POD</a:t>
            </a:r>
          </a:p>
        </p:txBody>
      </p:sp>
      <p:sp>
        <p:nvSpPr>
          <p:cNvPr id="9" name="Rectangle 8">
            <a:extLst>
              <a:ext uri="{FF2B5EF4-FFF2-40B4-BE49-F238E27FC236}">
                <a16:creationId xmlns:a16="http://schemas.microsoft.com/office/drawing/2014/main" id="{A8FC28BD-F801-401E-94AA-CA7C07A201E2}"/>
              </a:ext>
            </a:extLst>
          </p:cNvPr>
          <p:cNvSpPr/>
          <p:nvPr/>
        </p:nvSpPr>
        <p:spPr>
          <a:xfrm>
            <a:off x="1599746" y="2722238"/>
            <a:ext cx="745057" cy="71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00" dirty="0"/>
              <a:t>POD</a:t>
            </a:r>
          </a:p>
        </p:txBody>
      </p:sp>
      <p:grpSp>
        <p:nvGrpSpPr>
          <p:cNvPr id="12" name="Group 11">
            <a:extLst>
              <a:ext uri="{FF2B5EF4-FFF2-40B4-BE49-F238E27FC236}">
                <a16:creationId xmlns:a16="http://schemas.microsoft.com/office/drawing/2014/main" id="{DC447ECD-8957-4E90-9764-CC226A483301}"/>
              </a:ext>
            </a:extLst>
          </p:cNvPr>
          <p:cNvGrpSpPr/>
          <p:nvPr/>
        </p:nvGrpSpPr>
        <p:grpSpPr>
          <a:xfrm>
            <a:off x="1776101" y="2876490"/>
            <a:ext cx="400671" cy="379358"/>
            <a:chOff x="6225311" y="2473385"/>
            <a:chExt cx="716280" cy="678180"/>
          </a:xfrm>
        </p:grpSpPr>
        <p:pic>
          <p:nvPicPr>
            <p:cNvPr id="13" name="Picture 12">
              <a:extLst>
                <a:ext uri="{FF2B5EF4-FFF2-40B4-BE49-F238E27FC236}">
                  <a16:creationId xmlns:a16="http://schemas.microsoft.com/office/drawing/2014/main" id="{D95618BE-9DA2-4737-AB84-D18C9EC62A1F}"/>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4" name="Picture 2" descr="Image result for python logo">
              <a:extLst>
                <a:ext uri="{FF2B5EF4-FFF2-40B4-BE49-F238E27FC236}">
                  <a16:creationId xmlns:a16="http://schemas.microsoft.com/office/drawing/2014/main" id="{8F6D8039-9711-40EF-B7A2-8AECE01F9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3F63B350-3719-4120-B6D4-F46564C8214A}"/>
              </a:ext>
            </a:extLst>
          </p:cNvPr>
          <p:cNvGrpSpPr/>
          <p:nvPr/>
        </p:nvGrpSpPr>
        <p:grpSpPr>
          <a:xfrm>
            <a:off x="2767209" y="2877302"/>
            <a:ext cx="400671" cy="379358"/>
            <a:chOff x="6225311" y="2473385"/>
            <a:chExt cx="716280" cy="678180"/>
          </a:xfrm>
        </p:grpSpPr>
        <p:pic>
          <p:nvPicPr>
            <p:cNvPr id="16" name="Picture 15">
              <a:extLst>
                <a:ext uri="{FF2B5EF4-FFF2-40B4-BE49-F238E27FC236}">
                  <a16:creationId xmlns:a16="http://schemas.microsoft.com/office/drawing/2014/main" id="{70945874-844F-4380-A542-7E2FB4254445}"/>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7" name="Picture 2" descr="Image result for python logo">
              <a:extLst>
                <a:ext uri="{FF2B5EF4-FFF2-40B4-BE49-F238E27FC236}">
                  <a16:creationId xmlns:a16="http://schemas.microsoft.com/office/drawing/2014/main" id="{803968F8-C21F-42EF-BCB1-DA320C77F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ACED307F-095A-4B10-BE54-45D974C44336}"/>
              </a:ext>
            </a:extLst>
          </p:cNvPr>
          <p:cNvGrpSpPr/>
          <p:nvPr/>
        </p:nvGrpSpPr>
        <p:grpSpPr>
          <a:xfrm>
            <a:off x="3758317" y="2876490"/>
            <a:ext cx="400671" cy="379358"/>
            <a:chOff x="6225311" y="2473385"/>
            <a:chExt cx="716280" cy="678180"/>
          </a:xfrm>
        </p:grpSpPr>
        <p:pic>
          <p:nvPicPr>
            <p:cNvPr id="25" name="Picture 24">
              <a:extLst>
                <a:ext uri="{FF2B5EF4-FFF2-40B4-BE49-F238E27FC236}">
                  <a16:creationId xmlns:a16="http://schemas.microsoft.com/office/drawing/2014/main" id="{8FCDBD40-A524-4BC3-8073-B4CE3C50DB7E}"/>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6" name="Picture 2" descr="Image result for python logo">
              <a:extLst>
                <a:ext uri="{FF2B5EF4-FFF2-40B4-BE49-F238E27FC236}">
                  <a16:creationId xmlns:a16="http://schemas.microsoft.com/office/drawing/2014/main" id="{51E91883-61E6-49A6-B296-CFDD9FB832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a:extLst>
              <a:ext uri="{FF2B5EF4-FFF2-40B4-BE49-F238E27FC236}">
                <a16:creationId xmlns:a16="http://schemas.microsoft.com/office/drawing/2014/main" id="{0FACEA3C-428D-4BF6-842D-844B6313D859}"/>
              </a:ext>
            </a:extLst>
          </p:cNvPr>
          <p:cNvGrpSpPr/>
          <p:nvPr/>
        </p:nvGrpSpPr>
        <p:grpSpPr>
          <a:xfrm>
            <a:off x="4770675" y="2879901"/>
            <a:ext cx="400671" cy="379358"/>
            <a:chOff x="6225311" y="2473385"/>
            <a:chExt cx="716280" cy="678180"/>
          </a:xfrm>
        </p:grpSpPr>
        <p:pic>
          <p:nvPicPr>
            <p:cNvPr id="37" name="Picture 36">
              <a:extLst>
                <a:ext uri="{FF2B5EF4-FFF2-40B4-BE49-F238E27FC236}">
                  <a16:creationId xmlns:a16="http://schemas.microsoft.com/office/drawing/2014/main" id="{F08E91FE-903F-431C-A4AB-839A76AB9887}"/>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38" name="Picture 2" descr="Image result for python logo">
              <a:extLst>
                <a:ext uri="{FF2B5EF4-FFF2-40B4-BE49-F238E27FC236}">
                  <a16:creationId xmlns:a16="http://schemas.microsoft.com/office/drawing/2014/main" id="{19993D85-DA86-4476-A9A8-2961DBB30D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F39315BA-A27D-4249-868F-59913A01E11D}"/>
              </a:ext>
            </a:extLst>
          </p:cNvPr>
          <p:cNvGrpSpPr/>
          <p:nvPr/>
        </p:nvGrpSpPr>
        <p:grpSpPr>
          <a:xfrm>
            <a:off x="5761783" y="2880713"/>
            <a:ext cx="400671" cy="379358"/>
            <a:chOff x="6225311" y="2473385"/>
            <a:chExt cx="716280" cy="678180"/>
          </a:xfrm>
        </p:grpSpPr>
        <p:pic>
          <p:nvPicPr>
            <p:cNvPr id="43" name="Picture 42">
              <a:extLst>
                <a:ext uri="{FF2B5EF4-FFF2-40B4-BE49-F238E27FC236}">
                  <a16:creationId xmlns:a16="http://schemas.microsoft.com/office/drawing/2014/main" id="{0A5C0AC4-CE70-4E9F-AA6F-8A02CC9DE6C1}"/>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44" name="Picture 2" descr="Image result for python logo">
              <a:extLst>
                <a:ext uri="{FF2B5EF4-FFF2-40B4-BE49-F238E27FC236}">
                  <a16:creationId xmlns:a16="http://schemas.microsoft.com/office/drawing/2014/main" id="{3B6458C2-7A32-4C75-901F-8E2E037D70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51AF3D69-8124-4A8A-A1C5-4E047AEF4EEA}"/>
              </a:ext>
            </a:extLst>
          </p:cNvPr>
          <p:cNvGrpSpPr/>
          <p:nvPr/>
        </p:nvGrpSpPr>
        <p:grpSpPr>
          <a:xfrm>
            <a:off x="6752891" y="2879901"/>
            <a:ext cx="400671" cy="379358"/>
            <a:chOff x="6225311" y="2473385"/>
            <a:chExt cx="716280" cy="678180"/>
          </a:xfrm>
        </p:grpSpPr>
        <p:pic>
          <p:nvPicPr>
            <p:cNvPr id="46" name="Picture 45">
              <a:extLst>
                <a:ext uri="{FF2B5EF4-FFF2-40B4-BE49-F238E27FC236}">
                  <a16:creationId xmlns:a16="http://schemas.microsoft.com/office/drawing/2014/main" id="{282F2F49-4225-4122-8CB4-151671B02B81}"/>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47" name="Picture 2" descr="Image result for python logo">
              <a:extLst>
                <a:ext uri="{FF2B5EF4-FFF2-40B4-BE49-F238E27FC236}">
                  <a16:creationId xmlns:a16="http://schemas.microsoft.com/office/drawing/2014/main" id="{5211210F-F8ED-487A-9092-B560AF0C9A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E0641688-9595-4042-96B1-4048E85E8A7A}"/>
              </a:ext>
            </a:extLst>
          </p:cNvPr>
          <p:cNvGrpSpPr/>
          <p:nvPr/>
        </p:nvGrpSpPr>
        <p:grpSpPr>
          <a:xfrm>
            <a:off x="7728780" y="2878452"/>
            <a:ext cx="400671" cy="379358"/>
            <a:chOff x="6225311" y="2473385"/>
            <a:chExt cx="716280" cy="678180"/>
          </a:xfrm>
        </p:grpSpPr>
        <p:pic>
          <p:nvPicPr>
            <p:cNvPr id="50" name="Picture 49">
              <a:extLst>
                <a:ext uri="{FF2B5EF4-FFF2-40B4-BE49-F238E27FC236}">
                  <a16:creationId xmlns:a16="http://schemas.microsoft.com/office/drawing/2014/main" id="{15FAD6E0-B477-4384-9A28-A748D596C0FF}"/>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51" name="Picture 2" descr="Image result for python logo">
              <a:extLst>
                <a:ext uri="{FF2B5EF4-FFF2-40B4-BE49-F238E27FC236}">
                  <a16:creationId xmlns:a16="http://schemas.microsoft.com/office/drawing/2014/main" id="{8027FE79-2C8B-468C-9E42-909134F8C1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a:extLst>
              <a:ext uri="{FF2B5EF4-FFF2-40B4-BE49-F238E27FC236}">
                <a16:creationId xmlns:a16="http://schemas.microsoft.com/office/drawing/2014/main" id="{B819167E-62F3-40A2-871F-C255C489088A}"/>
              </a:ext>
            </a:extLst>
          </p:cNvPr>
          <p:cNvGrpSpPr/>
          <p:nvPr/>
        </p:nvGrpSpPr>
        <p:grpSpPr>
          <a:xfrm>
            <a:off x="8719888" y="2879264"/>
            <a:ext cx="400671" cy="379358"/>
            <a:chOff x="6225311" y="2473385"/>
            <a:chExt cx="716280" cy="678180"/>
          </a:xfrm>
        </p:grpSpPr>
        <p:pic>
          <p:nvPicPr>
            <p:cNvPr id="62" name="Picture 61">
              <a:extLst>
                <a:ext uri="{FF2B5EF4-FFF2-40B4-BE49-F238E27FC236}">
                  <a16:creationId xmlns:a16="http://schemas.microsoft.com/office/drawing/2014/main" id="{5BF24E8B-1F8D-468B-9FBD-B50AC2611F27}"/>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63" name="Picture 2" descr="Image result for python logo">
              <a:extLst>
                <a:ext uri="{FF2B5EF4-FFF2-40B4-BE49-F238E27FC236}">
                  <a16:creationId xmlns:a16="http://schemas.microsoft.com/office/drawing/2014/main" id="{9AD6BE62-63FE-4BA6-949F-867C14C3FB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 63">
            <a:extLst>
              <a:ext uri="{FF2B5EF4-FFF2-40B4-BE49-F238E27FC236}">
                <a16:creationId xmlns:a16="http://schemas.microsoft.com/office/drawing/2014/main" id="{89FF1F61-CC5B-406B-8A38-408D46B044CA}"/>
              </a:ext>
            </a:extLst>
          </p:cNvPr>
          <p:cNvGrpSpPr/>
          <p:nvPr/>
        </p:nvGrpSpPr>
        <p:grpSpPr>
          <a:xfrm>
            <a:off x="9710996" y="2878452"/>
            <a:ext cx="400671" cy="379358"/>
            <a:chOff x="6225311" y="2473385"/>
            <a:chExt cx="716280" cy="678180"/>
          </a:xfrm>
        </p:grpSpPr>
        <p:pic>
          <p:nvPicPr>
            <p:cNvPr id="65" name="Picture 64">
              <a:extLst>
                <a:ext uri="{FF2B5EF4-FFF2-40B4-BE49-F238E27FC236}">
                  <a16:creationId xmlns:a16="http://schemas.microsoft.com/office/drawing/2014/main" id="{67603F54-A0C3-4D00-9569-D00883DE9070}"/>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66" name="Picture 2" descr="Image result for python logo">
              <a:extLst>
                <a:ext uri="{FF2B5EF4-FFF2-40B4-BE49-F238E27FC236}">
                  <a16:creationId xmlns:a16="http://schemas.microsoft.com/office/drawing/2014/main" id="{D3695B36-3D9C-4CD8-B609-8E0454DD63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pic>
        <p:nvPicPr>
          <p:cNvPr id="67" name="Graphic 66" descr="Cloud">
            <a:extLst>
              <a:ext uri="{FF2B5EF4-FFF2-40B4-BE49-F238E27FC236}">
                <a16:creationId xmlns:a16="http://schemas.microsoft.com/office/drawing/2014/main" id="{4C361B63-92E4-425B-8E10-F4372F09ED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73425" y="-254503"/>
            <a:ext cx="2478513" cy="2478513"/>
          </a:xfrm>
          <a:prstGeom prst="rect">
            <a:avLst/>
          </a:prstGeom>
        </p:spPr>
      </p:pic>
      <p:grpSp>
        <p:nvGrpSpPr>
          <p:cNvPr id="68" name="Group 67">
            <a:extLst>
              <a:ext uri="{FF2B5EF4-FFF2-40B4-BE49-F238E27FC236}">
                <a16:creationId xmlns:a16="http://schemas.microsoft.com/office/drawing/2014/main" id="{E1B043EB-46FC-4128-B4DA-D704A87BAC23}"/>
              </a:ext>
            </a:extLst>
          </p:cNvPr>
          <p:cNvGrpSpPr/>
          <p:nvPr/>
        </p:nvGrpSpPr>
        <p:grpSpPr>
          <a:xfrm>
            <a:off x="5740533" y="888400"/>
            <a:ext cx="400671" cy="379358"/>
            <a:chOff x="6225311" y="2473385"/>
            <a:chExt cx="716280" cy="678180"/>
          </a:xfrm>
        </p:grpSpPr>
        <p:pic>
          <p:nvPicPr>
            <p:cNvPr id="69" name="Picture 68">
              <a:extLst>
                <a:ext uri="{FF2B5EF4-FFF2-40B4-BE49-F238E27FC236}">
                  <a16:creationId xmlns:a16="http://schemas.microsoft.com/office/drawing/2014/main" id="{E8D5771D-AF0D-4D5E-A904-2491289ACE01}"/>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70" name="Picture 2" descr="Image result for python logo">
              <a:extLst>
                <a:ext uri="{FF2B5EF4-FFF2-40B4-BE49-F238E27FC236}">
                  <a16:creationId xmlns:a16="http://schemas.microsoft.com/office/drawing/2014/main" id="{65791A60-2A34-4B6B-92EB-75A23B7588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a:extLst>
              <a:ext uri="{FF2B5EF4-FFF2-40B4-BE49-F238E27FC236}">
                <a16:creationId xmlns:a16="http://schemas.microsoft.com/office/drawing/2014/main" id="{A7E8FDC2-E507-419B-B82F-AF5676EBE48A}"/>
              </a:ext>
            </a:extLst>
          </p:cNvPr>
          <p:cNvGrpSpPr/>
          <p:nvPr/>
        </p:nvGrpSpPr>
        <p:grpSpPr>
          <a:xfrm rot="178328">
            <a:off x="3297377" y="2093847"/>
            <a:ext cx="410699" cy="359039"/>
            <a:chOff x="4785029" y="4436660"/>
            <a:chExt cx="1308114" cy="1143571"/>
          </a:xfrm>
        </p:grpSpPr>
        <p:pic>
          <p:nvPicPr>
            <p:cNvPr id="72" name="Graphic 71" descr="Download from cloud">
              <a:extLst>
                <a:ext uri="{FF2B5EF4-FFF2-40B4-BE49-F238E27FC236}">
                  <a16:creationId xmlns:a16="http://schemas.microsoft.com/office/drawing/2014/main" id="{DB8C3E52-6C97-4792-9E52-DB71712CD8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421672">
              <a:off x="5000524" y="4542435"/>
              <a:ext cx="914400" cy="914400"/>
            </a:xfrm>
            <a:prstGeom prst="rect">
              <a:avLst/>
            </a:prstGeom>
          </p:spPr>
        </p:pic>
        <p:sp>
          <p:nvSpPr>
            <p:cNvPr id="73" name="Hexagon 72">
              <a:extLst>
                <a:ext uri="{FF2B5EF4-FFF2-40B4-BE49-F238E27FC236}">
                  <a16:creationId xmlns:a16="http://schemas.microsoft.com/office/drawing/2014/main" id="{103BE308-5621-4D18-947B-12704B7E0723}"/>
                </a:ext>
              </a:extLst>
            </p:cNvPr>
            <p:cNvSpPr/>
            <p:nvPr/>
          </p:nvSpPr>
          <p:spPr>
            <a:xfrm rot="1510791">
              <a:off x="4785029" y="4436660"/>
              <a:ext cx="1308114" cy="1143571"/>
            </a:xfrm>
            <a:prstGeom prst="hexagon">
              <a:avLst>
                <a:gd name="adj" fmla="val 28543"/>
                <a:gd name="vf" fmla="val 115470"/>
              </a:avLst>
            </a:prstGeom>
            <a:noFill/>
            <a:ln w="19050">
              <a:solidFill>
                <a:srgbClr val="268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4" name="Group 73">
            <a:extLst>
              <a:ext uri="{FF2B5EF4-FFF2-40B4-BE49-F238E27FC236}">
                <a16:creationId xmlns:a16="http://schemas.microsoft.com/office/drawing/2014/main" id="{40971DA5-0FA9-4910-9D44-EE3A2E994164}"/>
              </a:ext>
            </a:extLst>
          </p:cNvPr>
          <p:cNvGrpSpPr/>
          <p:nvPr/>
        </p:nvGrpSpPr>
        <p:grpSpPr>
          <a:xfrm>
            <a:off x="5740533" y="888400"/>
            <a:ext cx="400671" cy="379358"/>
            <a:chOff x="6225311" y="2473385"/>
            <a:chExt cx="716280" cy="678180"/>
          </a:xfrm>
        </p:grpSpPr>
        <p:pic>
          <p:nvPicPr>
            <p:cNvPr id="75" name="Picture 74">
              <a:extLst>
                <a:ext uri="{FF2B5EF4-FFF2-40B4-BE49-F238E27FC236}">
                  <a16:creationId xmlns:a16="http://schemas.microsoft.com/office/drawing/2014/main" id="{6706FEA6-BF00-40CB-BE42-7B9E33F528E2}"/>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76" name="Picture 2" descr="Image result for python logo">
              <a:extLst>
                <a:ext uri="{FF2B5EF4-FFF2-40B4-BE49-F238E27FC236}">
                  <a16:creationId xmlns:a16="http://schemas.microsoft.com/office/drawing/2014/main" id="{4D82EA6F-28CD-4D98-A651-2E6546BC4F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8F007F71-E281-4109-8A43-C8787B13F850}"/>
              </a:ext>
            </a:extLst>
          </p:cNvPr>
          <p:cNvSpPr txBox="1"/>
          <p:nvPr/>
        </p:nvSpPr>
        <p:spPr>
          <a:xfrm>
            <a:off x="5345430" y="1231832"/>
            <a:ext cx="320922" cy="261610"/>
          </a:xfrm>
          <a:prstGeom prst="rect">
            <a:avLst/>
          </a:prstGeom>
          <a:noFill/>
        </p:spPr>
        <p:txBody>
          <a:bodyPr wrap="none" rtlCol="0">
            <a:spAutoFit/>
          </a:bodyPr>
          <a:lstStyle/>
          <a:p>
            <a:r>
              <a:rPr lang="en-US" sz="1100" dirty="0">
                <a:solidFill>
                  <a:schemeClr val="bg1"/>
                </a:solidFill>
              </a:rPr>
              <a:t>v1</a:t>
            </a:r>
          </a:p>
        </p:txBody>
      </p:sp>
      <p:sp>
        <p:nvSpPr>
          <p:cNvPr id="77" name="TextBox 76">
            <a:extLst>
              <a:ext uri="{FF2B5EF4-FFF2-40B4-BE49-F238E27FC236}">
                <a16:creationId xmlns:a16="http://schemas.microsoft.com/office/drawing/2014/main" id="{8F902CD8-CDC2-4BDF-8EC3-81C3CBABBF6C}"/>
              </a:ext>
            </a:extLst>
          </p:cNvPr>
          <p:cNvSpPr txBox="1"/>
          <p:nvPr/>
        </p:nvSpPr>
        <p:spPr>
          <a:xfrm>
            <a:off x="5775078" y="1242154"/>
            <a:ext cx="320922" cy="261610"/>
          </a:xfrm>
          <a:prstGeom prst="rect">
            <a:avLst/>
          </a:prstGeom>
          <a:noFill/>
        </p:spPr>
        <p:txBody>
          <a:bodyPr wrap="none" rtlCol="0">
            <a:spAutoFit/>
          </a:bodyPr>
          <a:lstStyle/>
          <a:p>
            <a:r>
              <a:rPr lang="en-US" sz="1100" dirty="0">
                <a:solidFill>
                  <a:schemeClr val="bg1"/>
                </a:solidFill>
              </a:rPr>
              <a:t>v2</a:t>
            </a:r>
          </a:p>
        </p:txBody>
      </p:sp>
      <p:grpSp>
        <p:nvGrpSpPr>
          <p:cNvPr id="78" name="Group 77">
            <a:extLst>
              <a:ext uri="{FF2B5EF4-FFF2-40B4-BE49-F238E27FC236}">
                <a16:creationId xmlns:a16="http://schemas.microsoft.com/office/drawing/2014/main" id="{832BE5A3-E81C-43B1-8504-1D9F5177B5A6}"/>
              </a:ext>
            </a:extLst>
          </p:cNvPr>
          <p:cNvGrpSpPr/>
          <p:nvPr/>
        </p:nvGrpSpPr>
        <p:grpSpPr>
          <a:xfrm>
            <a:off x="1776101" y="2871035"/>
            <a:ext cx="400671" cy="379358"/>
            <a:chOff x="6225311" y="2473385"/>
            <a:chExt cx="716280" cy="678180"/>
          </a:xfrm>
        </p:grpSpPr>
        <p:pic>
          <p:nvPicPr>
            <p:cNvPr id="79" name="Picture 78">
              <a:extLst>
                <a:ext uri="{FF2B5EF4-FFF2-40B4-BE49-F238E27FC236}">
                  <a16:creationId xmlns:a16="http://schemas.microsoft.com/office/drawing/2014/main" id="{A75828B7-768B-4D63-8F9B-640B1A5CC994}"/>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80" name="Picture 2" descr="Image result for python logo">
              <a:extLst>
                <a:ext uri="{FF2B5EF4-FFF2-40B4-BE49-F238E27FC236}">
                  <a16:creationId xmlns:a16="http://schemas.microsoft.com/office/drawing/2014/main" id="{5FFABEF7-28FA-4B5D-A2F6-56166B0563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a:extLst>
              <a:ext uri="{FF2B5EF4-FFF2-40B4-BE49-F238E27FC236}">
                <a16:creationId xmlns:a16="http://schemas.microsoft.com/office/drawing/2014/main" id="{45219128-264F-413C-A140-B3EDDDBA38EC}"/>
              </a:ext>
            </a:extLst>
          </p:cNvPr>
          <p:cNvGrpSpPr/>
          <p:nvPr/>
        </p:nvGrpSpPr>
        <p:grpSpPr>
          <a:xfrm>
            <a:off x="2767209" y="2871847"/>
            <a:ext cx="400671" cy="379358"/>
            <a:chOff x="6225311" y="2473385"/>
            <a:chExt cx="716280" cy="678180"/>
          </a:xfrm>
        </p:grpSpPr>
        <p:pic>
          <p:nvPicPr>
            <p:cNvPr id="82" name="Picture 81">
              <a:extLst>
                <a:ext uri="{FF2B5EF4-FFF2-40B4-BE49-F238E27FC236}">
                  <a16:creationId xmlns:a16="http://schemas.microsoft.com/office/drawing/2014/main" id="{C3D0F198-45C9-4615-8FCE-17135A5DB315}"/>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83" name="Picture 2" descr="Image result for python logo">
              <a:extLst>
                <a:ext uri="{FF2B5EF4-FFF2-40B4-BE49-F238E27FC236}">
                  <a16:creationId xmlns:a16="http://schemas.microsoft.com/office/drawing/2014/main" id="{4A7DFAF5-259D-45EF-8960-93028B2B07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Group 83">
            <a:extLst>
              <a:ext uri="{FF2B5EF4-FFF2-40B4-BE49-F238E27FC236}">
                <a16:creationId xmlns:a16="http://schemas.microsoft.com/office/drawing/2014/main" id="{27DBF8AA-2AE2-4D27-BD53-99B6D7073320}"/>
              </a:ext>
            </a:extLst>
          </p:cNvPr>
          <p:cNvGrpSpPr/>
          <p:nvPr/>
        </p:nvGrpSpPr>
        <p:grpSpPr>
          <a:xfrm>
            <a:off x="3758317" y="2871035"/>
            <a:ext cx="400671" cy="379358"/>
            <a:chOff x="6225311" y="2473385"/>
            <a:chExt cx="716280" cy="678180"/>
          </a:xfrm>
        </p:grpSpPr>
        <p:pic>
          <p:nvPicPr>
            <p:cNvPr id="85" name="Picture 84">
              <a:extLst>
                <a:ext uri="{FF2B5EF4-FFF2-40B4-BE49-F238E27FC236}">
                  <a16:creationId xmlns:a16="http://schemas.microsoft.com/office/drawing/2014/main" id="{213FF732-F862-4F27-815B-8AA7CBAE01FE}"/>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86" name="Picture 2" descr="Image result for python logo">
              <a:extLst>
                <a:ext uri="{FF2B5EF4-FFF2-40B4-BE49-F238E27FC236}">
                  <a16:creationId xmlns:a16="http://schemas.microsoft.com/office/drawing/2014/main" id="{A31EA64E-ADDA-4554-8F5C-BEB0FCF545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a:extLst>
              <a:ext uri="{FF2B5EF4-FFF2-40B4-BE49-F238E27FC236}">
                <a16:creationId xmlns:a16="http://schemas.microsoft.com/office/drawing/2014/main" id="{1B84A6FF-4403-424F-B45F-2B7CD36453F9}"/>
              </a:ext>
            </a:extLst>
          </p:cNvPr>
          <p:cNvGrpSpPr/>
          <p:nvPr/>
        </p:nvGrpSpPr>
        <p:grpSpPr>
          <a:xfrm>
            <a:off x="4770675" y="2874446"/>
            <a:ext cx="400671" cy="379358"/>
            <a:chOff x="6225311" y="2473385"/>
            <a:chExt cx="716280" cy="678180"/>
          </a:xfrm>
        </p:grpSpPr>
        <p:pic>
          <p:nvPicPr>
            <p:cNvPr id="88" name="Picture 87">
              <a:extLst>
                <a:ext uri="{FF2B5EF4-FFF2-40B4-BE49-F238E27FC236}">
                  <a16:creationId xmlns:a16="http://schemas.microsoft.com/office/drawing/2014/main" id="{8755C977-7A99-47DA-A6AC-FD6B779ACDAC}"/>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89" name="Picture 2" descr="Image result for python logo">
              <a:extLst>
                <a:ext uri="{FF2B5EF4-FFF2-40B4-BE49-F238E27FC236}">
                  <a16:creationId xmlns:a16="http://schemas.microsoft.com/office/drawing/2014/main" id="{987AF69F-89DD-437B-9A75-2E6FF7A800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95005CCC-43E6-4DE5-9741-E9EB0F2672DE}"/>
              </a:ext>
            </a:extLst>
          </p:cNvPr>
          <p:cNvGrpSpPr/>
          <p:nvPr/>
        </p:nvGrpSpPr>
        <p:grpSpPr>
          <a:xfrm>
            <a:off x="5761783" y="2875258"/>
            <a:ext cx="400671" cy="379358"/>
            <a:chOff x="6225311" y="2473385"/>
            <a:chExt cx="716280" cy="678180"/>
          </a:xfrm>
        </p:grpSpPr>
        <p:pic>
          <p:nvPicPr>
            <p:cNvPr id="91" name="Picture 90">
              <a:extLst>
                <a:ext uri="{FF2B5EF4-FFF2-40B4-BE49-F238E27FC236}">
                  <a16:creationId xmlns:a16="http://schemas.microsoft.com/office/drawing/2014/main" id="{21262823-643B-4744-89CA-C9DC57589FC6}"/>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92" name="Picture 2" descr="Image result for python logo">
              <a:extLst>
                <a:ext uri="{FF2B5EF4-FFF2-40B4-BE49-F238E27FC236}">
                  <a16:creationId xmlns:a16="http://schemas.microsoft.com/office/drawing/2014/main" id="{C7FAC9C4-E57A-4490-ACFD-9C41845749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4CCAD048-1BA0-4210-A4F1-DB08A7F49513}"/>
              </a:ext>
            </a:extLst>
          </p:cNvPr>
          <p:cNvGrpSpPr/>
          <p:nvPr/>
        </p:nvGrpSpPr>
        <p:grpSpPr>
          <a:xfrm>
            <a:off x="6752891" y="2874446"/>
            <a:ext cx="400671" cy="379358"/>
            <a:chOff x="6225311" y="2473385"/>
            <a:chExt cx="716280" cy="678180"/>
          </a:xfrm>
        </p:grpSpPr>
        <p:pic>
          <p:nvPicPr>
            <p:cNvPr id="94" name="Picture 93">
              <a:extLst>
                <a:ext uri="{FF2B5EF4-FFF2-40B4-BE49-F238E27FC236}">
                  <a16:creationId xmlns:a16="http://schemas.microsoft.com/office/drawing/2014/main" id="{8A7F598E-9975-4EF6-8E6E-0779B74A00CA}"/>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95" name="Picture 2" descr="Image result for python logo">
              <a:extLst>
                <a:ext uri="{FF2B5EF4-FFF2-40B4-BE49-F238E27FC236}">
                  <a16:creationId xmlns:a16="http://schemas.microsoft.com/office/drawing/2014/main" id="{F597BB99-0435-4136-BC7C-ED83DB100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6" name="Group 95">
            <a:extLst>
              <a:ext uri="{FF2B5EF4-FFF2-40B4-BE49-F238E27FC236}">
                <a16:creationId xmlns:a16="http://schemas.microsoft.com/office/drawing/2014/main" id="{4C1F03B4-7EDC-4AC8-A640-973DEEA2515F}"/>
              </a:ext>
            </a:extLst>
          </p:cNvPr>
          <p:cNvGrpSpPr/>
          <p:nvPr/>
        </p:nvGrpSpPr>
        <p:grpSpPr>
          <a:xfrm>
            <a:off x="7728780" y="2872997"/>
            <a:ext cx="400671" cy="379358"/>
            <a:chOff x="6225311" y="2473385"/>
            <a:chExt cx="716280" cy="678180"/>
          </a:xfrm>
        </p:grpSpPr>
        <p:pic>
          <p:nvPicPr>
            <p:cNvPr id="97" name="Picture 96">
              <a:extLst>
                <a:ext uri="{FF2B5EF4-FFF2-40B4-BE49-F238E27FC236}">
                  <a16:creationId xmlns:a16="http://schemas.microsoft.com/office/drawing/2014/main" id="{2128C3EF-C6F3-477E-A531-B4C688A89523}"/>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98" name="Picture 2" descr="Image result for python logo">
              <a:extLst>
                <a:ext uri="{FF2B5EF4-FFF2-40B4-BE49-F238E27FC236}">
                  <a16:creationId xmlns:a16="http://schemas.microsoft.com/office/drawing/2014/main" id="{880EFFF1-FAFC-4519-B23A-BBD4356974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9" name="Group 98">
            <a:extLst>
              <a:ext uri="{FF2B5EF4-FFF2-40B4-BE49-F238E27FC236}">
                <a16:creationId xmlns:a16="http://schemas.microsoft.com/office/drawing/2014/main" id="{759845EE-359A-4271-A3DF-81C47A00A38C}"/>
              </a:ext>
            </a:extLst>
          </p:cNvPr>
          <p:cNvGrpSpPr/>
          <p:nvPr/>
        </p:nvGrpSpPr>
        <p:grpSpPr>
          <a:xfrm>
            <a:off x="8719888" y="2873809"/>
            <a:ext cx="400671" cy="379358"/>
            <a:chOff x="6225311" y="2473385"/>
            <a:chExt cx="716280" cy="678180"/>
          </a:xfrm>
        </p:grpSpPr>
        <p:pic>
          <p:nvPicPr>
            <p:cNvPr id="100" name="Picture 99">
              <a:extLst>
                <a:ext uri="{FF2B5EF4-FFF2-40B4-BE49-F238E27FC236}">
                  <a16:creationId xmlns:a16="http://schemas.microsoft.com/office/drawing/2014/main" id="{24F8DCF2-12AB-4C7A-8C88-CE747AA9D26F}"/>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01" name="Picture 2" descr="Image result for python logo">
              <a:extLst>
                <a:ext uri="{FF2B5EF4-FFF2-40B4-BE49-F238E27FC236}">
                  <a16:creationId xmlns:a16="http://schemas.microsoft.com/office/drawing/2014/main" id="{F45C41C2-0F36-464C-B9A8-9A9D3FD18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0F8E338C-4205-415C-826F-DCB432AB569E}"/>
              </a:ext>
            </a:extLst>
          </p:cNvPr>
          <p:cNvGrpSpPr/>
          <p:nvPr/>
        </p:nvGrpSpPr>
        <p:grpSpPr>
          <a:xfrm>
            <a:off x="9710996" y="2872997"/>
            <a:ext cx="400671" cy="379358"/>
            <a:chOff x="6225311" y="2473385"/>
            <a:chExt cx="716280" cy="678180"/>
          </a:xfrm>
        </p:grpSpPr>
        <p:pic>
          <p:nvPicPr>
            <p:cNvPr id="103" name="Picture 102">
              <a:extLst>
                <a:ext uri="{FF2B5EF4-FFF2-40B4-BE49-F238E27FC236}">
                  <a16:creationId xmlns:a16="http://schemas.microsoft.com/office/drawing/2014/main" id="{662D45B9-137F-4E4D-9258-505D86D1D62F}"/>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04" name="Picture 2" descr="Image result for python logo">
              <a:extLst>
                <a:ext uri="{FF2B5EF4-FFF2-40B4-BE49-F238E27FC236}">
                  <a16:creationId xmlns:a16="http://schemas.microsoft.com/office/drawing/2014/main" id="{4E11163D-7B3E-489A-A355-337CB06305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8B82DC9C-7742-42CE-ADC6-64FE288AB9A8}"/>
              </a:ext>
            </a:extLst>
          </p:cNvPr>
          <p:cNvGrpSpPr/>
          <p:nvPr/>
        </p:nvGrpSpPr>
        <p:grpSpPr>
          <a:xfrm>
            <a:off x="4276563" y="2091388"/>
            <a:ext cx="410699" cy="359039"/>
            <a:chOff x="3331691" y="2048750"/>
            <a:chExt cx="410699" cy="359039"/>
          </a:xfrm>
        </p:grpSpPr>
        <p:pic>
          <p:nvPicPr>
            <p:cNvPr id="4" name="Graphic 3" descr="Download">
              <a:extLst>
                <a:ext uri="{FF2B5EF4-FFF2-40B4-BE49-F238E27FC236}">
                  <a16:creationId xmlns:a16="http://schemas.microsoft.com/office/drawing/2014/main" id="{3145711A-E32D-42CE-BA26-6168650956F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3380341" y="2088250"/>
              <a:ext cx="313397" cy="313397"/>
            </a:xfrm>
            <a:prstGeom prst="rect">
              <a:avLst/>
            </a:prstGeom>
          </p:spPr>
        </p:pic>
        <p:sp>
          <p:nvSpPr>
            <p:cNvPr id="107" name="Hexagon 106">
              <a:extLst>
                <a:ext uri="{FF2B5EF4-FFF2-40B4-BE49-F238E27FC236}">
                  <a16:creationId xmlns:a16="http://schemas.microsoft.com/office/drawing/2014/main" id="{239F3F2D-90EE-4EDF-9A24-1EA9CDFE1C8D}"/>
                </a:ext>
              </a:extLst>
            </p:cNvPr>
            <p:cNvSpPr/>
            <p:nvPr/>
          </p:nvSpPr>
          <p:spPr>
            <a:xfrm rot="1689119">
              <a:off x="3331691" y="2048750"/>
              <a:ext cx="410699" cy="359039"/>
            </a:xfrm>
            <a:prstGeom prst="hexagon">
              <a:avLst>
                <a:gd name="adj" fmla="val 28543"/>
                <a:gd name="vf" fmla="val 115470"/>
              </a:avLst>
            </a:prstGeom>
            <a:noFill/>
            <a:ln w="19050">
              <a:solidFill>
                <a:srgbClr val="268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8" name="Group 107">
            <a:extLst>
              <a:ext uri="{FF2B5EF4-FFF2-40B4-BE49-F238E27FC236}">
                <a16:creationId xmlns:a16="http://schemas.microsoft.com/office/drawing/2014/main" id="{FF9A7671-0DB0-4C5C-87BB-FA531EFD4349}"/>
              </a:ext>
            </a:extLst>
          </p:cNvPr>
          <p:cNvGrpSpPr/>
          <p:nvPr/>
        </p:nvGrpSpPr>
        <p:grpSpPr>
          <a:xfrm>
            <a:off x="3758317" y="2880852"/>
            <a:ext cx="400671" cy="379358"/>
            <a:chOff x="6225311" y="2473385"/>
            <a:chExt cx="716280" cy="678180"/>
          </a:xfrm>
        </p:grpSpPr>
        <p:pic>
          <p:nvPicPr>
            <p:cNvPr id="109" name="Picture 108">
              <a:extLst>
                <a:ext uri="{FF2B5EF4-FFF2-40B4-BE49-F238E27FC236}">
                  <a16:creationId xmlns:a16="http://schemas.microsoft.com/office/drawing/2014/main" id="{5C72AC2D-69FE-454C-95AA-23AC599A3E7A}"/>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10" name="Picture 2" descr="Image result for python logo">
              <a:extLst>
                <a:ext uri="{FF2B5EF4-FFF2-40B4-BE49-F238E27FC236}">
                  <a16:creationId xmlns:a16="http://schemas.microsoft.com/office/drawing/2014/main" id="{94CBACCF-E8A4-4818-9081-E7EDFFB839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1" name="Group 110">
            <a:extLst>
              <a:ext uri="{FF2B5EF4-FFF2-40B4-BE49-F238E27FC236}">
                <a16:creationId xmlns:a16="http://schemas.microsoft.com/office/drawing/2014/main" id="{F9A1E5F9-045D-478F-B849-CB28751E09A1}"/>
              </a:ext>
            </a:extLst>
          </p:cNvPr>
          <p:cNvGrpSpPr/>
          <p:nvPr/>
        </p:nvGrpSpPr>
        <p:grpSpPr>
          <a:xfrm>
            <a:off x="1776101" y="2875397"/>
            <a:ext cx="400671" cy="379358"/>
            <a:chOff x="6225311" y="2473385"/>
            <a:chExt cx="716280" cy="678180"/>
          </a:xfrm>
        </p:grpSpPr>
        <p:pic>
          <p:nvPicPr>
            <p:cNvPr id="112" name="Picture 111">
              <a:extLst>
                <a:ext uri="{FF2B5EF4-FFF2-40B4-BE49-F238E27FC236}">
                  <a16:creationId xmlns:a16="http://schemas.microsoft.com/office/drawing/2014/main" id="{1ACD6042-E859-41FE-ABA8-92BDCA4244FA}"/>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13" name="Picture 2" descr="Image result for python logo">
              <a:extLst>
                <a:ext uri="{FF2B5EF4-FFF2-40B4-BE49-F238E27FC236}">
                  <a16:creationId xmlns:a16="http://schemas.microsoft.com/office/drawing/2014/main" id="{A7FACC9E-813E-434A-BB65-338D5FC88D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4" name="Group 113">
            <a:extLst>
              <a:ext uri="{FF2B5EF4-FFF2-40B4-BE49-F238E27FC236}">
                <a16:creationId xmlns:a16="http://schemas.microsoft.com/office/drawing/2014/main" id="{1EB580D7-27E9-4F27-82AC-AE1D3EED5E80}"/>
              </a:ext>
            </a:extLst>
          </p:cNvPr>
          <p:cNvGrpSpPr/>
          <p:nvPr/>
        </p:nvGrpSpPr>
        <p:grpSpPr>
          <a:xfrm>
            <a:off x="2767209" y="2876209"/>
            <a:ext cx="400671" cy="379358"/>
            <a:chOff x="6225311" y="2473385"/>
            <a:chExt cx="716280" cy="678180"/>
          </a:xfrm>
        </p:grpSpPr>
        <p:pic>
          <p:nvPicPr>
            <p:cNvPr id="115" name="Picture 114">
              <a:extLst>
                <a:ext uri="{FF2B5EF4-FFF2-40B4-BE49-F238E27FC236}">
                  <a16:creationId xmlns:a16="http://schemas.microsoft.com/office/drawing/2014/main" id="{9A687C57-3A22-4126-8C4E-3E97A54B4DA4}"/>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16" name="Picture 2" descr="Image result for python logo">
              <a:extLst>
                <a:ext uri="{FF2B5EF4-FFF2-40B4-BE49-F238E27FC236}">
                  <a16:creationId xmlns:a16="http://schemas.microsoft.com/office/drawing/2014/main" id="{FCE8D808-EEB8-4DA5-9EF0-2D6C750480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7" name="Group 116">
            <a:extLst>
              <a:ext uri="{FF2B5EF4-FFF2-40B4-BE49-F238E27FC236}">
                <a16:creationId xmlns:a16="http://schemas.microsoft.com/office/drawing/2014/main" id="{B592501C-0392-4F21-8A2B-3BCF8EE1A637}"/>
              </a:ext>
            </a:extLst>
          </p:cNvPr>
          <p:cNvGrpSpPr/>
          <p:nvPr/>
        </p:nvGrpSpPr>
        <p:grpSpPr>
          <a:xfrm>
            <a:off x="4770675" y="2872402"/>
            <a:ext cx="400671" cy="379358"/>
            <a:chOff x="6225311" y="2473385"/>
            <a:chExt cx="716280" cy="678180"/>
          </a:xfrm>
        </p:grpSpPr>
        <p:pic>
          <p:nvPicPr>
            <p:cNvPr id="118" name="Picture 117">
              <a:extLst>
                <a:ext uri="{FF2B5EF4-FFF2-40B4-BE49-F238E27FC236}">
                  <a16:creationId xmlns:a16="http://schemas.microsoft.com/office/drawing/2014/main" id="{4AC3CEF7-D012-4B31-AF2E-207DEC9F7477}"/>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19" name="Picture 2" descr="Image result for python logo">
              <a:extLst>
                <a:ext uri="{FF2B5EF4-FFF2-40B4-BE49-F238E27FC236}">
                  <a16:creationId xmlns:a16="http://schemas.microsoft.com/office/drawing/2014/main" id="{14C44C6C-D5CB-4B1B-A6D1-9D532B7BC2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0" name="Group 119">
            <a:extLst>
              <a:ext uri="{FF2B5EF4-FFF2-40B4-BE49-F238E27FC236}">
                <a16:creationId xmlns:a16="http://schemas.microsoft.com/office/drawing/2014/main" id="{D8294469-E9FD-4C30-B24F-ABBDE8F45740}"/>
              </a:ext>
            </a:extLst>
          </p:cNvPr>
          <p:cNvGrpSpPr/>
          <p:nvPr/>
        </p:nvGrpSpPr>
        <p:grpSpPr>
          <a:xfrm>
            <a:off x="5761783" y="2873214"/>
            <a:ext cx="400671" cy="379358"/>
            <a:chOff x="6225311" y="2473385"/>
            <a:chExt cx="716280" cy="678180"/>
          </a:xfrm>
        </p:grpSpPr>
        <p:pic>
          <p:nvPicPr>
            <p:cNvPr id="121" name="Picture 120">
              <a:extLst>
                <a:ext uri="{FF2B5EF4-FFF2-40B4-BE49-F238E27FC236}">
                  <a16:creationId xmlns:a16="http://schemas.microsoft.com/office/drawing/2014/main" id="{491972A4-4DDF-4305-B75D-2E4B1849E9FA}"/>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22" name="Picture 2" descr="Image result for python logo">
              <a:extLst>
                <a:ext uri="{FF2B5EF4-FFF2-40B4-BE49-F238E27FC236}">
                  <a16:creationId xmlns:a16="http://schemas.microsoft.com/office/drawing/2014/main" id="{A0D9F18D-0EFF-448C-A2D7-6C6775E51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a:extLst>
              <a:ext uri="{FF2B5EF4-FFF2-40B4-BE49-F238E27FC236}">
                <a16:creationId xmlns:a16="http://schemas.microsoft.com/office/drawing/2014/main" id="{47E16DAF-42D1-4687-89A8-9B84096A09BB}"/>
              </a:ext>
            </a:extLst>
          </p:cNvPr>
          <p:cNvGrpSpPr/>
          <p:nvPr/>
        </p:nvGrpSpPr>
        <p:grpSpPr>
          <a:xfrm>
            <a:off x="6752891" y="2872402"/>
            <a:ext cx="400671" cy="379358"/>
            <a:chOff x="6225311" y="2473385"/>
            <a:chExt cx="716280" cy="678180"/>
          </a:xfrm>
        </p:grpSpPr>
        <p:pic>
          <p:nvPicPr>
            <p:cNvPr id="124" name="Picture 123">
              <a:extLst>
                <a:ext uri="{FF2B5EF4-FFF2-40B4-BE49-F238E27FC236}">
                  <a16:creationId xmlns:a16="http://schemas.microsoft.com/office/drawing/2014/main" id="{284EE21D-2379-4C6F-A41B-59B274E0302C}"/>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25" name="Picture 2" descr="Image result for python logo">
              <a:extLst>
                <a:ext uri="{FF2B5EF4-FFF2-40B4-BE49-F238E27FC236}">
                  <a16:creationId xmlns:a16="http://schemas.microsoft.com/office/drawing/2014/main" id="{B5D17B3B-60D1-4A78-9945-9F8EF9C53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6" name="Group 125">
            <a:extLst>
              <a:ext uri="{FF2B5EF4-FFF2-40B4-BE49-F238E27FC236}">
                <a16:creationId xmlns:a16="http://schemas.microsoft.com/office/drawing/2014/main" id="{423532B9-ED2A-42BA-9CF8-CB3AFAB3D897}"/>
              </a:ext>
            </a:extLst>
          </p:cNvPr>
          <p:cNvGrpSpPr/>
          <p:nvPr/>
        </p:nvGrpSpPr>
        <p:grpSpPr>
          <a:xfrm>
            <a:off x="7728780" y="2870953"/>
            <a:ext cx="400671" cy="379358"/>
            <a:chOff x="6225311" y="2473385"/>
            <a:chExt cx="716280" cy="678180"/>
          </a:xfrm>
        </p:grpSpPr>
        <p:pic>
          <p:nvPicPr>
            <p:cNvPr id="127" name="Picture 126">
              <a:extLst>
                <a:ext uri="{FF2B5EF4-FFF2-40B4-BE49-F238E27FC236}">
                  <a16:creationId xmlns:a16="http://schemas.microsoft.com/office/drawing/2014/main" id="{7A98D663-A510-463B-91C9-887ADDDDD081}"/>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28" name="Picture 2" descr="Image result for python logo">
              <a:extLst>
                <a:ext uri="{FF2B5EF4-FFF2-40B4-BE49-F238E27FC236}">
                  <a16:creationId xmlns:a16="http://schemas.microsoft.com/office/drawing/2014/main" id="{5F358B61-C446-4636-99F1-51DD31EA3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9" name="Group 128">
            <a:extLst>
              <a:ext uri="{FF2B5EF4-FFF2-40B4-BE49-F238E27FC236}">
                <a16:creationId xmlns:a16="http://schemas.microsoft.com/office/drawing/2014/main" id="{9DA88869-2EF1-4BC5-9D49-1580E18C1A07}"/>
              </a:ext>
            </a:extLst>
          </p:cNvPr>
          <p:cNvGrpSpPr/>
          <p:nvPr/>
        </p:nvGrpSpPr>
        <p:grpSpPr>
          <a:xfrm>
            <a:off x="8719888" y="2871765"/>
            <a:ext cx="400671" cy="379358"/>
            <a:chOff x="6225311" y="2473385"/>
            <a:chExt cx="716280" cy="678180"/>
          </a:xfrm>
        </p:grpSpPr>
        <p:pic>
          <p:nvPicPr>
            <p:cNvPr id="130" name="Picture 129">
              <a:extLst>
                <a:ext uri="{FF2B5EF4-FFF2-40B4-BE49-F238E27FC236}">
                  <a16:creationId xmlns:a16="http://schemas.microsoft.com/office/drawing/2014/main" id="{054B4DC5-F6FB-4BFC-A05C-280280B3C21E}"/>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31" name="Picture 2" descr="Image result for python logo">
              <a:extLst>
                <a:ext uri="{FF2B5EF4-FFF2-40B4-BE49-F238E27FC236}">
                  <a16:creationId xmlns:a16="http://schemas.microsoft.com/office/drawing/2014/main" id="{4B95258D-7560-490E-A20E-A48177DF62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2" name="Group 131">
            <a:extLst>
              <a:ext uri="{FF2B5EF4-FFF2-40B4-BE49-F238E27FC236}">
                <a16:creationId xmlns:a16="http://schemas.microsoft.com/office/drawing/2014/main" id="{8AE7DF92-20EA-4AAA-BBF5-0D6B46E31BE9}"/>
              </a:ext>
            </a:extLst>
          </p:cNvPr>
          <p:cNvGrpSpPr/>
          <p:nvPr/>
        </p:nvGrpSpPr>
        <p:grpSpPr>
          <a:xfrm>
            <a:off x="9710996" y="2870953"/>
            <a:ext cx="400671" cy="379358"/>
            <a:chOff x="6225311" y="2473385"/>
            <a:chExt cx="716280" cy="678180"/>
          </a:xfrm>
        </p:grpSpPr>
        <p:pic>
          <p:nvPicPr>
            <p:cNvPr id="133" name="Picture 132">
              <a:extLst>
                <a:ext uri="{FF2B5EF4-FFF2-40B4-BE49-F238E27FC236}">
                  <a16:creationId xmlns:a16="http://schemas.microsoft.com/office/drawing/2014/main" id="{1A802DF2-5FA6-4534-89BB-67A0B0AABC6B}"/>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34" name="Picture 2" descr="Image result for python logo">
              <a:extLst>
                <a:ext uri="{FF2B5EF4-FFF2-40B4-BE49-F238E27FC236}">
                  <a16:creationId xmlns:a16="http://schemas.microsoft.com/office/drawing/2014/main" id="{2E32F81A-9FB5-42B4-91DA-CE6F53C127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5" name="Group 134">
            <a:extLst>
              <a:ext uri="{FF2B5EF4-FFF2-40B4-BE49-F238E27FC236}">
                <a16:creationId xmlns:a16="http://schemas.microsoft.com/office/drawing/2014/main" id="{262921F6-7EA9-40DB-9CFA-8EFFF77B7DBA}"/>
              </a:ext>
            </a:extLst>
          </p:cNvPr>
          <p:cNvGrpSpPr/>
          <p:nvPr/>
        </p:nvGrpSpPr>
        <p:grpSpPr>
          <a:xfrm>
            <a:off x="5286636" y="2080458"/>
            <a:ext cx="433942" cy="379358"/>
            <a:chOff x="6117114" y="1778270"/>
            <a:chExt cx="1308114" cy="1143571"/>
          </a:xfrm>
        </p:grpSpPr>
        <p:sp>
          <p:nvSpPr>
            <p:cNvPr id="136" name="Hexagon 135">
              <a:extLst>
                <a:ext uri="{FF2B5EF4-FFF2-40B4-BE49-F238E27FC236}">
                  <a16:creationId xmlns:a16="http://schemas.microsoft.com/office/drawing/2014/main" id="{9BBD2E95-7C5D-441B-A541-20AC83CD7835}"/>
                </a:ext>
              </a:extLst>
            </p:cNvPr>
            <p:cNvSpPr/>
            <p:nvPr/>
          </p:nvSpPr>
          <p:spPr>
            <a:xfrm rot="1662502">
              <a:off x="6117114" y="1778270"/>
              <a:ext cx="1308114" cy="1143571"/>
            </a:xfrm>
            <a:prstGeom prst="hexagon">
              <a:avLst>
                <a:gd name="adj" fmla="val 28543"/>
                <a:gd name="vf" fmla="val 115470"/>
              </a:avLst>
            </a:prstGeom>
            <a:noFill/>
            <a:ln w="19050">
              <a:solidFill>
                <a:srgbClr val="268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Graphic 136" descr="Repeat">
              <a:extLst>
                <a:ext uri="{FF2B5EF4-FFF2-40B4-BE49-F238E27FC236}">
                  <a16:creationId xmlns:a16="http://schemas.microsoft.com/office/drawing/2014/main" id="{B5CE4B87-1144-4005-AA10-50D1415C636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344468">
              <a:off x="6313971" y="1892855"/>
              <a:ext cx="914400" cy="914400"/>
            </a:xfrm>
            <a:prstGeom prst="rect">
              <a:avLst/>
            </a:prstGeom>
          </p:spPr>
        </p:pic>
      </p:grpSp>
      <p:grpSp>
        <p:nvGrpSpPr>
          <p:cNvPr id="138" name="Group 137">
            <a:extLst>
              <a:ext uri="{FF2B5EF4-FFF2-40B4-BE49-F238E27FC236}">
                <a16:creationId xmlns:a16="http://schemas.microsoft.com/office/drawing/2014/main" id="{3DA8C7C1-DFC1-4BAA-A60D-9A885B07BE7E}"/>
              </a:ext>
            </a:extLst>
          </p:cNvPr>
          <p:cNvGrpSpPr/>
          <p:nvPr/>
        </p:nvGrpSpPr>
        <p:grpSpPr>
          <a:xfrm>
            <a:off x="3758317" y="2891230"/>
            <a:ext cx="400671" cy="379358"/>
            <a:chOff x="6225311" y="2473385"/>
            <a:chExt cx="716280" cy="678180"/>
          </a:xfrm>
        </p:grpSpPr>
        <p:pic>
          <p:nvPicPr>
            <p:cNvPr id="139" name="Picture 138">
              <a:extLst>
                <a:ext uri="{FF2B5EF4-FFF2-40B4-BE49-F238E27FC236}">
                  <a16:creationId xmlns:a16="http://schemas.microsoft.com/office/drawing/2014/main" id="{9008C60E-2CBE-4B69-A94A-A2590F9ED61B}"/>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40" name="Picture 2" descr="Image result for python logo">
              <a:extLst>
                <a:ext uri="{FF2B5EF4-FFF2-40B4-BE49-F238E27FC236}">
                  <a16:creationId xmlns:a16="http://schemas.microsoft.com/office/drawing/2014/main" id="{685DE5C6-DFBD-4BB0-B563-40A8A987E8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1" name="Group 140">
            <a:extLst>
              <a:ext uri="{FF2B5EF4-FFF2-40B4-BE49-F238E27FC236}">
                <a16:creationId xmlns:a16="http://schemas.microsoft.com/office/drawing/2014/main" id="{419D6202-DF3E-46D4-BE51-EE4979A931F5}"/>
              </a:ext>
            </a:extLst>
          </p:cNvPr>
          <p:cNvGrpSpPr/>
          <p:nvPr/>
        </p:nvGrpSpPr>
        <p:grpSpPr>
          <a:xfrm>
            <a:off x="1776101" y="2885775"/>
            <a:ext cx="400671" cy="379358"/>
            <a:chOff x="6225311" y="2473385"/>
            <a:chExt cx="716280" cy="678180"/>
          </a:xfrm>
        </p:grpSpPr>
        <p:pic>
          <p:nvPicPr>
            <p:cNvPr id="142" name="Picture 141">
              <a:extLst>
                <a:ext uri="{FF2B5EF4-FFF2-40B4-BE49-F238E27FC236}">
                  <a16:creationId xmlns:a16="http://schemas.microsoft.com/office/drawing/2014/main" id="{F3A1F409-7866-40B6-944C-6E79FFBD53BF}"/>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43" name="Picture 2" descr="Image result for python logo">
              <a:extLst>
                <a:ext uri="{FF2B5EF4-FFF2-40B4-BE49-F238E27FC236}">
                  <a16:creationId xmlns:a16="http://schemas.microsoft.com/office/drawing/2014/main" id="{BF1A7617-DECA-44C7-A55F-3139FD0354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4" name="Group 143">
            <a:extLst>
              <a:ext uri="{FF2B5EF4-FFF2-40B4-BE49-F238E27FC236}">
                <a16:creationId xmlns:a16="http://schemas.microsoft.com/office/drawing/2014/main" id="{6CE61D7A-7C03-48F1-919F-C397BF91E96F}"/>
              </a:ext>
            </a:extLst>
          </p:cNvPr>
          <p:cNvGrpSpPr/>
          <p:nvPr/>
        </p:nvGrpSpPr>
        <p:grpSpPr>
          <a:xfrm>
            <a:off x="2767209" y="2886587"/>
            <a:ext cx="400671" cy="379358"/>
            <a:chOff x="6225311" y="2473385"/>
            <a:chExt cx="716280" cy="678180"/>
          </a:xfrm>
        </p:grpSpPr>
        <p:pic>
          <p:nvPicPr>
            <p:cNvPr id="145" name="Picture 144">
              <a:extLst>
                <a:ext uri="{FF2B5EF4-FFF2-40B4-BE49-F238E27FC236}">
                  <a16:creationId xmlns:a16="http://schemas.microsoft.com/office/drawing/2014/main" id="{AA2A2D9E-5A11-491B-B46E-445377EA1BE0}"/>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46" name="Picture 2" descr="Image result for python logo">
              <a:extLst>
                <a:ext uri="{FF2B5EF4-FFF2-40B4-BE49-F238E27FC236}">
                  <a16:creationId xmlns:a16="http://schemas.microsoft.com/office/drawing/2014/main" id="{5AE164F9-6B4C-42D7-A12C-8889059D9A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7" name="Group 146">
            <a:extLst>
              <a:ext uri="{FF2B5EF4-FFF2-40B4-BE49-F238E27FC236}">
                <a16:creationId xmlns:a16="http://schemas.microsoft.com/office/drawing/2014/main" id="{C433B232-932B-4BA8-9141-6A9BED0008F1}"/>
              </a:ext>
            </a:extLst>
          </p:cNvPr>
          <p:cNvGrpSpPr/>
          <p:nvPr/>
        </p:nvGrpSpPr>
        <p:grpSpPr>
          <a:xfrm>
            <a:off x="4770675" y="2882780"/>
            <a:ext cx="400671" cy="379358"/>
            <a:chOff x="6225311" y="2473385"/>
            <a:chExt cx="716280" cy="678180"/>
          </a:xfrm>
        </p:grpSpPr>
        <p:pic>
          <p:nvPicPr>
            <p:cNvPr id="148" name="Picture 147">
              <a:extLst>
                <a:ext uri="{FF2B5EF4-FFF2-40B4-BE49-F238E27FC236}">
                  <a16:creationId xmlns:a16="http://schemas.microsoft.com/office/drawing/2014/main" id="{B3E26352-C01B-4E68-943E-D350BE5B4FAD}"/>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49" name="Picture 2" descr="Image result for python logo">
              <a:extLst>
                <a:ext uri="{FF2B5EF4-FFF2-40B4-BE49-F238E27FC236}">
                  <a16:creationId xmlns:a16="http://schemas.microsoft.com/office/drawing/2014/main" id="{C41942B7-D4A0-4CDA-AFB3-CEFBC26C16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0" name="Group 149">
            <a:extLst>
              <a:ext uri="{FF2B5EF4-FFF2-40B4-BE49-F238E27FC236}">
                <a16:creationId xmlns:a16="http://schemas.microsoft.com/office/drawing/2014/main" id="{A11CAD4E-0170-452D-A2D9-0567052D8823}"/>
              </a:ext>
            </a:extLst>
          </p:cNvPr>
          <p:cNvGrpSpPr/>
          <p:nvPr/>
        </p:nvGrpSpPr>
        <p:grpSpPr>
          <a:xfrm>
            <a:off x="5761783" y="2883592"/>
            <a:ext cx="400671" cy="379358"/>
            <a:chOff x="6225311" y="2473385"/>
            <a:chExt cx="716280" cy="678180"/>
          </a:xfrm>
        </p:grpSpPr>
        <p:pic>
          <p:nvPicPr>
            <p:cNvPr id="151" name="Picture 150">
              <a:extLst>
                <a:ext uri="{FF2B5EF4-FFF2-40B4-BE49-F238E27FC236}">
                  <a16:creationId xmlns:a16="http://schemas.microsoft.com/office/drawing/2014/main" id="{59CEF7F4-86BC-40D5-89D7-EB8078520A10}"/>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52" name="Picture 2" descr="Image result for python logo">
              <a:extLst>
                <a:ext uri="{FF2B5EF4-FFF2-40B4-BE49-F238E27FC236}">
                  <a16:creationId xmlns:a16="http://schemas.microsoft.com/office/drawing/2014/main" id="{B18034DD-A661-4ED3-9E1E-2904F629EC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3" name="Group 152">
            <a:extLst>
              <a:ext uri="{FF2B5EF4-FFF2-40B4-BE49-F238E27FC236}">
                <a16:creationId xmlns:a16="http://schemas.microsoft.com/office/drawing/2014/main" id="{05F82AB1-9E3E-4A71-9E42-6D6A6712A0E0}"/>
              </a:ext>
            </a:extLst>
          </p:cNvPr>
          <p:cNvGrpSpPr/>
          <p:nvPr/>
        </p:nvGrpSpPr>
        <p:grpSpPr>
          <a:xfrm>
            <a:off x="6752891" y="2882780"/>
            <a:ext cx="400671" cy="379358"/>
            <a:chOff x="6225311" y="2473385"/>
            <a:chExt cx="716280" cy="678180"/>
          </a:xfrm>
        </p:grpSpPr>
        <p:pic>
          <p:nvPicPr>
            <p:cNvPr id="154" name="Picture 153">
              <a:extLst>
                <a:ext uri="{FF2B5EF4-FFF2-40B4-BE49-F238E27FC236}">
                  <a16:creationId xmlns:a16="http://schemas.microsoft.com/office/drawing/2014/main" id="{B3D636A5-C7CB-41CD-AAD0-BD6E9D7B2683}"/>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55" name="Picture 2" descr="Image result for python logo">
              <a:extLst>
                <a:ext uri="{FF2B5EF4-FFF2-40B4-BE49-F238E27FC236}">
                  <a16:creationId xmlns:a16="http://schemas.microsoft.com/office/drawing/2014/main" id="{65143970-78D5-4AF2-92A4-0C4012FF21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6" name="Group 155">
            <a:extLst>
              <a:ext uri="{FF2B5EF4-FFF2-40B4-BE49-F238E27FC236}">
                <a16:creationId xmlns:a16="http://schemas.microsoft.com/office/drawing/2014/main" id="{62BF8A62-7504-4F81-9842-AEE8724FBEFD}"/>
              </a:ext>
            </a:extLst>
          </p:cNvPr>
          <p:cNvGrpSpPr/>
          <p:nvPr/>
        </p:nvGrpSpPr>
        <p:grpSpPr>
          <a:xfrm>
            <a:off x="7728780" y="2881331"/>
            <a:ext cx="400671" cy="379358"/>
            <a:chOff x="6225311" y="2473385"/>
            <a:chExt cx="716280" cy="678180"/>
          </a:xfrm>
        </p:grpSpPr>
        <p:pic>
          <p:nvPicPr>
            <p:cNvPr id="157" name="Picture 156">
              <a:extLst>
                <a:ext uri="{FF2B5EF4-FFF2-40B4-BE49-F238E27FC236}">
                  <a16:creationId xmlns:a16="http://schemas.microsoft.com/office/drawing/2014/main" id="{9CD10FAB-30E2-47F8-B715-1E2E32AAE384}"/>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58" name="Picture 2" descr="Image result for python logo">
              <a:extLst>
                <a:ext uri="{FF2B5EF4-FFF2-40B4-BE49-F238E27FC236}">
                  <a16:creationId xmlns:a16="http://schemas.microsoft.com/office/drawing/2014/main" id="{F22E0C90-9310-45E4-9BBB-C69B8B19FE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9" name="Group 158">
            <a:extLst>
              <a:ext uri="{FF2B5EF4-FFF2-40B4-BE49-F238E27FC236}">
                <a16:creationId xmlns:a16="http://schemas.microsoft.com/office/drawing/2014/main" id="{9DE497FF-1647-4260-8E17-77D2D8D9B77C}"/>
              </a:ext>
            </a:extLst>
          </p:cNvPr>
          <p:cNvGrpSpPr/>
          <p:nvPr/>
        </p:nvGrpSpPr>
        <p:grpSpPr>
          <a:xfrm>
            <a:off x="8719888" y="2882143"/>
            <a:ext cx="400671" cy="379358"/>
            <a:chOff x="6225311" y="2473385"/>
            <a:chExt cx="716280" cy="678180"/>
          </a:xfrm>
        </p:grpSpPr>
        <p:pic>
          <p:nvPicPr>
            <p:cNvPr id="160" name="Picture 159">
              <a:extLst>
                <a:ext uri="{FF2B5EF4-FFF2-40B4-BE49-F238E27FC236}">
                  <a16:creationId xmlns:a16="http://schemas.microsoft.com/office/drawing/2014/main" id="{245B3959-F1C0-416B-A1C5-F12EDBAB5109}"/>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61" name="Picture 2" descr="Image result for python logo">
              <a:extLst>
                <a:ext uri="{FF2B5EF4-FFF2-40B4-BE49-F238E27FC236}">
                  <a16:creationId xmlns:a16="http://schemas.microsoft.com/office/drawing/2014/main" id="{6A67E4EA-133B-4CD7-BAC2-70B1F9821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2" name="Group 161">
            <a:extLst>
              <a:ext uri="{FF2B5EF4-FFF2-40B4-BE49-F238E27FC236}">
                <a16:creationId xmlns:a16="http://schemas.microsoft.com/office/drawing/2014/main" id="{DA099346-F33D-4965-BA16-14216C6B73C7}"/>
              </a:ext>
            </a:extLst>
          </p:cNvPr>
          <p:cNvGrpSpPr/>
          <p:nvPr/>
        </p:nvGrpSpPr>
        <p:grpSpPr>
          <a:xfrm>
            <a:off x="9710996" y="2881331"/>
            <a:ext cx="400671" cy="379358"/>
            <a:chOff x="6225311" y="2473385"/>
            <a:chExt cx="716280" cy="678180"/>
          </a:xfrm>
        </p:grpSpPr>
        <p:pic>
          <p:nvPicPr>
            <p:cNvPr id="163" name="Picture 162">
              <a:extLst>
                <a:ext uri="{FF2B5EF4-FFF2-40B4-BE49-F238E27FC236}">
                  <a16:creationId xmlns:a16="http://schemas.microsoft.com/office/drawing/2014/main" id="{9FE3F9C0-FF87-4A85-8B56-93A5EB043A02}"/>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64" name="Picture 2" descr="Image result for python logo">
              <a:extLst>
                <a:ext uri="{FF2B5EF4-FFF2-40B4-BE49-F238E27FC236}">
                  <a16:creationId xmlns:a16="http://schemas.microsoft.com/office/drawing/2014/main" id="{964C4066-14CF-4EC8-A444-3CA6C72B97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5" name="Group 164">
            <a:extLst>
              <a:ext uri="{FF2B5EF4-FFF2-40B4-BE49-F238E27FC236}">
                <a16:creationId xmlns:a16="http://schemas.microsoft.com/office/drawing/2014/main" id="{0890F420-F22A-4B29-87F4-72BB9F08F635}"/>
              </a:ext>
            </a:extLst>
          </p:cNvPr>
          <p:cNvGrpSpPr/>
          <p:nvPr/>
        </p:nvGrpSpPr>
        <p:grpSpPr>
          <a:xfrm>
            <a:off x="6205448" y="2077475"/>
            <a:ext cx="440764" cy="385322"/>
            <a:chOff x="8829453" y="1787857"/>
            <a:chExt cx="1308114" cy="1143571"/>
          </a:xfrm>
        </p:grpSpPr>
        <p:pic>
          <p:nvPicPr>
            <p:cNvPr id="166" name="Graphic 165" descr="Back">
              <a:extLst>
                <a:ext uri="{FF2B5EF4-FFF2-40B4-BE49-F238E27FC236}">
                  <a16:creationId xmlns:a16="http://schemas.microsoft.com/office/drawing/2014/main" id="{6E4E7FD2-AC61-43E2-9712-33F2A094CD6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26313" y="1892855"/>
              <a:ext cx="914400" cy="914400"/>
            </a:xfrm>
            <a:prstGeom prst="rect">
              <a:avLst/>
            </a:prstGeom>
          </p:spPr>
        </p:pic>
        <p:sp>
          <p:nvSpPr>
            <p:cNvPr id="167" name="Hexagon 166">
              <a:extLst>
                <a:ext uri="{FF2B5EF4-FFF2-40B4-BE49-F238E27FC236}">
                  <a16:creationId xmlns:a16="http://schemas.microsoft.com/office/drawing/2014/main" id="{E3E904DC-1BD0-4F35-9E57-FD8EFD28282A}"/>
                </a:ext>
              </a:extLst>
            </p:cNvPr>
            <p:cNvSpPr/>
            <p:nvPr/>
          </p:nvSpPr>
          <p:spPr>
            <a:xfrm rot="1774120">
              <a:off x="8829453" y="1787857"/>
              <a:ext cx="1308114" cy="1143571"/>
            </a:xfrm>
            <a:prstGeom prst="hexagon">
              <a:avLst>
                <a:gd name="adj" fmla="val 28543"/>
                <a:gd name="vf" fmla="val 115470"/>
              </a:avLst>
            </a:prstGeom>
            <a:noFill/>
            <a:ln w="19050">
              <a:solidFill>
                <a:srgbClr val="268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292C5F03-F0CB-45A0-9BF4-A67B00705E73}"/>
              </a:ext>
            </a:extLst>
          </p:cNvPr>
          <p:cNvGrpSpPr/>
          <p:nvPr/>
        </p:nvGrpSpPr>
        <p:grpSpPr>
          <a:xfrm>
            <a:off x="7224010" y="2086778"/>
            <a:ext cx="433718" cy="379162"/>
            <a:chOff x="7455934" y="4188373"/>
            <a:chExt cx="1308114" cy="1143571"/>
          </a:xfrm>
        </p:grpSpPr>
        <p:pic>
          <p:nvPicPr>
            <p:cNvPr id="169" name="Graphic 168" descr="Pause">
              <a:extLst>
                <a:ext uri="{FF2B5EF4-FFF2-40B4-BE49-F238E27FC236}">
                  <a16:creationId xmlns:a16="http://schemas.microsoft.com/office/drawing/2014/main" id="{FDC2CBDA-556C-439E-AD41-F07FF8B1504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645377" y="4302958"/>
              <a:ext cx="914400" cy="914400"/>
            </a:xfrm>
            <a:prstGeom prst="rect">
              <a:avLst/>
            </a:prstGeom>
          </p:spPr>
        </p:pic>
        <p:sp>
          <p:nvSpPr>
            <p:cNvPr id="170" name="Hexagon 169">
              <a:extLst>
                <a:ext uri="{FF2B5EF4-FFF2-40B4-BE49-F238E27FC236}">
                  <a16:creationId xmlns:a16="http://schemas.microsoft.com/office/drawing/2014/main" id="{25AFB961-7A4F-4BF0-9B94-1ED7E7BAD49C}"/>
                </a:ext>
              </a:extLst>
            </p:cNvPr>
            <p:cNvSpPr/>
            <p:nvPr/>
          </p:nvSpPr>
          <p:spPr>
            <a:xfrm rot="1774120">
              <a:off x="7455934" y="4188373"/>
              <a:ext cx="1308114" cy="1143571"/>
            </a:xfrm>
            <a:prstGeom prst="hexagon">
              <a:avLst>
                <a:gd name="adj" fmla="val 28543"/>
                <a:gd name="vf" fmla="val 115470"/>
              </a:avLst>
            </a:prstGeom>
            <a:noFill/>
            <a:ln w="19050">
              <a:solidFill>
                <a:srgbClr val="268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365E3C6C-B1C5-449D-B998-651DBBB072D8}"/>
              </a:ext>
            </a:extLst>
          </p:cNvPr>
          <p:cNvGrpSpPr/>
          <p:nvPr/>
        </p:nvGrpSpPr>
        <p:grpSpPr>
          <a:xfrm>
            <a:off x="8172686" y="2104243"/>
            <a:ext cx="433718" cy="379162"/>
            <a:chOff x="6915453" y="3188758"/>
            <a:chExt cx="433718" cy="379162"/>
          </a:xfrm>
        </p:grpSpPr>
        <p:sp>
          <p:nvSpPr>
            <p:cNvPr id="173" name="Hexagon 172">
              <a:extLst>
                <a:ext uri="{FF2B5EF4-FFF2-40B4-BE49-F238E27FC236}">
                  <a16:creationId xmlns:a16="http://schemas.microsoft.com/office/drawing/2014/main" id="{14C35EE5-D984-407F-AB15-BC92AF19927F}"/>
                </a:ext>
              </a:extLst>
            </p:cNvPr>
            <p:cNvSpPr/>
            <p:nvPr/>
          </p:nvSpPr>
          <p:spPr>
            <a:xfrm rot="1774120">
              <a:off x="6915453" y="3188758"/>
              <a:ext cx="433718" cy="379162"/>
            </a:xfrm>
            <a:prstGeom prst="hexagon">
              <a:avLst>
                <a:gd name="adj" fmla="val 28543"/>
                <a:gd name="vf" fmla="val 115470"/>
              </a:avLst>
            </a:prstGeom>
            <a:noFill/>
            <a:ln w="19050">
              <a:solidFill>
                <a:srgbClr val="268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Play">
              <a:extLst>
                <a:ext uri="{FF2B5EF4-FFF2-40B4-BE49-F238E27FC236}">
                  <a16:creationId xmlns:a16="http://schemas.microsoft.com/office/drawing/2014/main" id="{5B5A45CE-3FED-49B1-AAE0-290ADAE308C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984958" y="3203673"/>
              <a:ext cx="337207" cy="337207"/>
            </a:xfrm>
            <a:prstGeom prst="rect">
              <a:avLst/>
            </a:prstGeom>
          </p:spPr>
        </p:pic>
      </p:grpSp>
      <p:sp>
        <p:nvSpPr>
          <p:cNvPr id="29" name="Title 28">
            <a:extLst>
              <a:ext uri="{FF2B5EF4-FFF2-40B4-BE49-F238E27FC236}">
                <a16:creationId xmlns:a16="http://schemas.microsoft.com/office/drawing/2014/main" id="{FDBC2F1D-3A1D-469F-B6D9-D8342497A4A2}"/>
              </a:ext>
            </a:extLst>
          </p:cNvPr>
          <p:cNvSpPr>
            <a:spLocks noGrp="1"/>
          </p:cNvSpPr>
          <p:nvPr>
            <p:ph type="title"/>
          </p:nvPr>
        </p:nvSpPr>
        <p:spPr/>
        <p:txBody>
          <a:bodyPr/>
          <a:lstStyle/>
          <a:p>
            <a:r>
              <a:rPr lang="en-US" dirty="0"/>
              <a:t>Deployment</a:t>
            </a:r>
          </a:p>
        </p:txBody>
      </p:sp>
    </p:spTree>
    <p:extLst>
      <p:ext uri="{BB962C8B-B14F-4D97-AF65-F5344CB8AC3E}">
        <p14:creationId xmlns:p14="http://schemas.microsoft.com/office/powerpoint/2010/main" val="1366994489"/>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750"/>
                                            <p:tgtEl>
                                              <p:spTgt spid="67"/>
                                            </p:tgtEl>
                                          </p:cBhvr>
                                        </p:animEffect>
                                      </p:childTnLst>
                                    </p:cTn>
                                  </p:par>
                                  <p:par>
                                    <p:cTn id="8" presetID="64" presetClass="path" presetSubtype="0" accel="41333" fill="hold" nodeType="withEffect" p14:presetBounceEnd="42667">
                                      <p:stCondLst>
                                        <p:cond delay="0"/>
                                      </p:stCondLst>
                                      <p:childTnLst>
                                        <p:animMotion origin="layout" path="M 0.00026 -0.06389 L 1.04167E-6 1.48148E-6 " pathEditMode="relative" rAng="0" ptsTypes="AA" p14:bounceEnd="42667">
                                          <p:cBhvr>
                                            <p:cTn id="9" dur="750" fill="hold"/>
                                            <p:tgtEl>
                                              <p:spTgt spid="67"/>
                                            </p:tgtEl>
                                            <p:attrNameLst>
                                              <p:attrName>ppt_x</p:attrName>
                                              <p:attrName>ppt_y</p:attrName>
                                            </p:attrNameLst>
                                          </p:cBhvr>
                                          <p:rCtr x="-13" y="3194"/>
                                        </p:animMotion>
                                      </p:childTnLst>
                                    </p:cTn>
                                  </p:par>
                                  <p:par>
                                    <p:cTn id="10" presetID="10" presetClass="entr" presetSubtype="0" fill="hold" nodeType="withEffect">
                                      <p:stCondLst>
                                        <p:cond delay="5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750"/>
                                            <p:tgtEl>
                                              <p:spTgt spid="68"/>
                                            </p:tgtEl>
                                          </p:cBhvr>
                                        </p:animEffect>
                                      </p:childTnLst>
                                    </p:cTn>
                                  </p:par>
                                  <p:par>
                                    <p:cTn id="13" presetID="64" presetClass="path" presetSubtype="0" accel="41333" fill="hold" nodeType="withEffect" p14:presetBounceEnd="42667">
                                      <p:stCondLst>
                                        <p:cond delay="500"/>
                                      </p:stCondLst>
                                      <p:childTnLst>
                                        <p:animMotion origin="layout" path="M 4.16667E-7 0.03287 L 4.16667E-7 4.07407E-6 " pathEditMode="relative" rAng="0" ptsTypes="AA" p14:bounceEnd="42667">
                                          <p:cBhvr>
                                            <p:cTn id="14" dur="750" fill="hold"/>
                                            <p:tgtEl>
                                              <p:spTgt spid="68"/>
                                            </p:tgtEl>
                                            <p:attrNameLst>
                                              <p:attrName>ppt_x</p:attrName>
                                              <p:attrName>ppt_y</p:attrName>
                                            </p:attrNameLst>
                                          </p:cBhvr>
                                          <p:rCtr x="0" y="-1644"/>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750"/>
                                            <p:tgtEl>
                                              <p:spTgt spid="71"/>
                                            </p:tgtEl>
                                          </p:cBhvr>
                                        </p:animEffect>
                                      </p:childTnLst>
                                    </p:cTn>
                                  </p:par>
                                  <p:par>
                                    <p:cTn id="20" presetID="64" presetClass="path" presetSubtype="0" accel="50000" fill="hold" nodeType="withEffect" p14:presetBounceEnd="63750">
                                      <p:stCondLst>
                                        <p:cond delay="0"/>
                                      </p:stCondLst>
                                      <p:childTnLst>
                                        <p:animMotion origin="layout" path="M 4.16667E-7 0.04445 L 4.16667E-7 -1.48148E-6 " pathEditMode="relative" rAng="0" ptsTypes="AA" p14:bounceEnd="63750">
                                          <p:cBhvr>
                                            <p:cTn id="21" dur="750" fill="hold"/>
                                            <p:tgtEl>
                                              <p:spTgt spid="71"/>
                                            </p:tgtEl>
                                            <p:attrNameLst>
                                              <p:attrName>ppt_x</p:attrName>
                                              <p:attrName>ppt_y</p:attrName>
                                            </p:attrNameLst>
                                          </p:cBhvr>
                                          <p:rCtr x="0" y="-2222"/>
                                        </p:animMotion>
                                      </p:childTnLst>
                                    </p:cTn>
                                  </p:par>
                                </p:childTnLst>
                              </p:cTn>
                            </p:par>
                            <p:par>
                              <p:cTn id="22" fill="hold">
                                <p:stCondLst>
                                  <p:cond delay="75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750"/>
                                            <p:tgtEl>
                                              <p:spTgt spid="12"/>
                                            </p:tgtEl>
                                          </p:cBhvr>
                                        </p:animEffect>
                                      </p:childTnLst>
                                    </p:cTn>
                                  </p:par>
                                  <p:par>
                                    <p:cTn id="26" presetID="64" presetClass="path" presetSubtype="0" accel="41333" fill="hold" nodeType="withEffect" p14:presetBounceEnd="33333">
                                      <p:stCondLst>
                                        <p:cond delay="0"/>
                                      </p:stCondLst>
                                      <p:childTnLst>
                                        <p:animMotion origin="layout" path="M 0.32604 -0.28843 L 6.25E-7 -7.40741E-7 " pathEditMode="relative" rAng="0" ptsTypes="AA" p14:bounceEnd="33333">
                                          <p:cBhvr>
                                            <p:cTn id="27" dur="750" fill="hold"/>
                                            <p:tgtEl>
                                              <p:spTgt spid="12"/>
                                            </p:tgtEl>
                                            <p:attrNameLst>
                                              <p:attrName>ppt_x</p:attrName>
                                              <p:attrName>ppt_y</p:attrName>
                                            </p:attrNameLst>
                                          </p:cBhvr>
                                          <p:rCtr x="-16302" y="14421"/>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5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750"/>
                                            <p:tgtEl>
                                              <p:spTgt spid="15"/>
                                            </p:tgtEl>
                                          </p:cBhvr>
                                        </p:animEffect>
                                      </p:childTnLst>
                                    </p:cTn>
                                  </p:par>
                                  <p:par>
                                    <p:cTn id="33" presetID="64" presetClass="path" presetSubtype="0" accel="50000" fill="hold" nodeType="withEffect" p14:presetBounceEnd="63750">
                                      <p:stCondLst>
                                        <p:cond delay="500"/>
                                      </p:stCondLst>
                                      <p:childTnLst>
                                        <p:animMotion origin="layout" path="M 0.24232 -0.28079 L 6.25E-7 -7.40741E-7 " pathEditMode="relative" rAng="0" ptsTypes="AA" p14:bounceEnd="63750">
                                          <p:cBhvr>
                                            <p:cTn id="34" dur="750" fill="hold"/>
                                            <p:tgtEl>
                                              <p:spTgt spid="15"/>
                                            </p:tgtEl>
                                            <p:attrNameLst>
                                              <p:attrName>ppt_x</p:attrName>
                                              <p:attrName>ppt_y</p:attrName>
                                            </p:attrNameLst>
                                          </p:cBhvr>
                                          <p:rCtr x="-12122" y="14028"/>
                                        </p:animMotion>
                                      </p:childTnLst>
                                    </p:cTn>
                                  </p:par>
                                  <p:par>
                                    <p:cTn id="35" presetID="10" presetClass="entr" presetSubtype="0" fill="hold" nodeType="withEffect">
                                      <p:stCondLst>
                                        <p:cond delay="75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750"/>
                                            <p:tgtEl>
                                              <p:spTgt spid="24"/>
                                            </p:tgtEl>
                                          </p:cBhvr>
                                        </p:animEffect>
                                      </p:childTnLst>
                                    </p:cTn>
                                  </p:par>
                                  <p:par>
                                    <p:cTn id="38" presetID="64" presetClass="path" presetSubtype="0" accel="50000" fill="hold" nodeType="withEffect" p14:presetBounceEnd="63750">
                                      <p:stCondLst>
                                        <p:cond delay="750"/>
                                      </p:stCondLst>
                                      <p:childTnLst>
                                        <p:animMotion origin="layout" path="M 0.16419 -0.28055 L 6.25E-7 -7.40741E-7 " pathEditMode="relative" rAng="0" ptsTypes="AA" p14:bounceEnd="63750">
                                          <p:cBhvr>
                                            <p:cTn id="39" dur="750" fill="hold"/>
                                            <p:tgtEl>
                                              <p:spTgt spid="24"/>
                                            </p:tgtEl>
                                            <p:attrNameLst>
                                              <p:attrName>ppt_x</p:attrName>
                                              <p:attrName>ppt_y</p:attrName>
                                            </p:attrNameLst>
                                          </p:cBhvr>
                                          <p:rCtr x="-8216" y="14028"/>
                                        </p:animMotion>
                                      </p:childTnLst>
                                    </p:cTn>
                                  </p:par>
                                  <p:par>
                                    <p:cTn id="40" presetID="10" presetClass="entr" presetSubtype="0" fill="hold" nodeType="withEffect">
                                      <p:stCondLst>
                                        <p:cond delay="125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750"/>
                                            <p:tgtEl>
                                              <p:spTgt spid="36"/>
                                            </p:tgtEl>
                                          </p:cBhvr>
                                        </p:animEffect>
                                      </p:childTnLst>
                                    </p:cTn>
                                  </p:par>
                                  <p:par>
                                    <p:cTn id="43" presetID="64" presetClass="path" presetSubtype="0" accel="50000" fill="hold" nodeType="withEffect" p14:presetBounceEnd="63750">
                                      <p:stCondLst>
                                        <p:cond delay="1250"/>
                                      </p:stCondLst>
                                      <p:childTnLst>
                                        <p:animMotion origin="layout" path="M 0.07735 -0.28101 L -2.29167E-6 -3.7037E-6 " pathEditMode="relative" rAng="0" ptsTypes="AA" p14:bounceEnd="63750">
                                          <p:cBhvr>
                                            <p:cTn id="44" dur="750" fill="hold"/>
                                            <p:tgtEl>
                                              <p:spTgt spid="36"/>
                                            </p:tgtEl>
                                            <p:attrNameLst>
                                              <p:attrName>ppt_x</p:attrName>
                                              <p:attrName>ppt_y</p:attrName>
                                            </p:attrNameLst>
                                          </p:cBhvr>
                                          <p:rCtr x="-3867" y="14051"/>
                                        </p:animMotion>
                                      </p:childTnLst>
                                    </p:cTn>
                                  </p:par>
                                  <p:par>
                                    <p:cTn id="45" presetID="10" presetClass="entr" presetSubtype="0" fill="hold" nodeType="withEffect">
                                      <p:stCondLst>
                                        <p:cond delay="150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750"/>
                                            <p:tgtEl>
                                              <p:spTgt spid="39"/>
                                            </p:tgtEl>
                                          </p:cBhvr>
                                        </p:animEffect>
                                      </p:childTnLst>
                                    </p:cTn>
                                  </p:par>
                                  <p:par>
                                    <p:cTn id="48" presetID="64" presetClass="path" presetSubtype="0" accel="50000" fill="hold" nodeType="withEffect" p14:presetBounceEnd="63750">
                                      <p:stCondLst>
                                        <p:cond delay="1500"/>
                                      </p:stCondLst>
                                      <p:childTnLst>
                                        <p:animMotion origin="layout" path="M -0.00208 -0.28125 L -2.29167E-6 4.81481E-6 " pathEditMode="relative" rAng="0" ptsTypes="AA" p14:bounceEnd="63750">
                                          <p:cBhvr>
                                            <p:cTn id="49" dur="750" fill="hold"/>
                                            <p:tgtEl>
                                              <p:spTgt spid="39"/>
                                            </p:tgtEl>
                                            <p:attrNameLst>
                                              <p:attrName>ppt_x</p:attrName>
                                              <p:attrName>ppt_y</p:attrName>
                                            </p:attrNameLst>
                                          </p:cBhvr>
                                          <p:rCtr x="104" y="14051"/>
                                        </p:animMotion>
                                      </p:childTnLst>
                                    </p:cTn>
                                  </p:par>
                                  <p:par>
                                    <p:cTn id="50" presetID="10" presetClass="entr" presetSubtype="0" fill="hold" nodeType="withEffect">
                                      <p:stCondLst>
                                        <p:cond delay="175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750"/>
                                            <p:tgtEl>
                                              <p:spTgt spid="45"/>
                                            </p:tgtEl>
                                          </p:cBhvr>
                                        </p:animEffect>
                                      </p:childTnLst>
                                    </p:cTn>
                                  </p:par>
                                  <p:par>
                                    <p:cTn id="53" presetID="64" presetClass="path" presetSubtype="0" accel="50000" fill="hold" nodeType="withEffect" p14:presetBounceEnd="63750">
                                      <p:stCondLst>
                                        <p:cond delay="1750"/>
                                      </p:stCondLst>
                                      <p:childTnLst>
                                        <p:animMotion origin="layout" path="M -0.08281 -0.28101 L -2.5E-6 -3.7037E-6 " pathEditMode="relative" rAng="0" ptsTypes="AA" p14:bounceEnd="63750">
                                          <p:cBhvr>
                                            <p:cTn id="54" dur="750" fill="hold"/>
                                            <p:tgtEl>
                                              <p:spTgt spid="45"/>
                                            </p:tgtEl>
                                            <p:attrNameLst>
                                              <p:attrName>ppt_x</p:attrName>
                                              <p:attrName>ppt_y</p:attrName>
                                            </p:attrNameLst>
                                          </p:cBhvr>
                                          <p:rCtr x="4141" y="14051"/>
                                        </p:animMotion>
                                      </p:childTnLst>
                                    </p:cTn>
                                  </p:par>
                                  <p:par>
                                    <p:cTn id="55" presetID="10" presetClass="entr" presetSubtype="0" fill="hold" nodeType="withEffect">
                                      <p:stCondLst>
                                        <p:cond delay="200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750"/>
                                            <p:tgtEl>
                                              <p:spTgt spid="48"/>
                                            </p:tgtEl>
                                          </p:cBhvr>
                                        </p:animEffect>
                                      </p:childTnLst>
                                    </p:cTn>
                                  </p:par>
                                  <p:par>
                                    <p:cTn id="58" presetID="64" presetClass="path" presetSubtype="0" accel="50000" fill="hold" nodeType="withEffect" p14:presetBounceEnd="63750">
                                      <p:stCondLst>
                                        <p:cond delay="2000"/>
                                      </p:stCondLst>
                                      <p:childTnLst>
                                        <p:animMotion origin="layout" path="M -0.16471 -0.28078 L -6.25E-7 -2.22222E-6 " pathEditMode="relative" rAng="0" ptsTypes="AA" p14:bounceEnd="63750">
                                          <p:cBhvr>
                                            <p:cTn id="59" dur="750" fill="hold"/>
                                            <p:tgtEl>
                                              <p:spTgt spid="48"/>
                                            </p:tgtEl>
                                            <p:attrNameLst>
                                              <p:attrName>ppt_x</p:attrName>
                                              <p:attrName>ppt_y</p:attrName>
                                            </p:attrNameLst>
                                          </p:cBhvr>
                                          <p:rCtr x="8229" y="14028"/>
                                        </p:animMotion>
                                      </p:childTnLst>
                                    </p:cTn>
                                  </p:par>
                                  <p:par>
                                    <p:cTn id="60" presetID="10" presetClass="entr" presetSubtype="0" fill="hold" nodeType="withEffect">
                                      <p:stCondLst>
                                        <p:cond delay="225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750"/>
                                            <p:tgtEl>
                                              <p:spTgt spid="52"/>
                                            </p:tgtEl>
                                          </p:cBhvr>
                                        </p:animEffect>
                                      </p:childTnLst>
                                    </p:cTn>
                                  </p:par>
                                  <p:par>
                                    <p:cTn id="63" presetID="64" presetClass="path" presetSubtype="0" accel="50000" fill="hold" nodeType="withEffect" p14:presetBounceEnd="63750">
                                      <p:stCondLst>
                                        <p:cond delay="2250"/>
                                      </p:stCondLst>
                                      <p:childTnLst>
                                        <p:animMotion origin="layout" path="M -0.24414 -0.28101 L -6.25E-7 -3.7037E-6 " pathEditMode="relative" rAng="0" ptsTypes="AA" p14:bounceEnd="63750">
                                          <p:cBhvr>
                                            <p:cTn id="64" dur="750" fill="hold"/>
                                            <p:tgtEl>
                                              <p:spTgt spid="52"/>
                                            </p:tgtEl>
                                            <p:attrNameLst>
                                              <p:attrName>ppt_x</p:attrName>
                                              <p:attrName>ppt_y</p:attrName>
                                            </p:attrNameLst>
                                          </p:cBhvr>
                                          <p:rCtr x="12201" y="14051"/>
                                        </p:animMotion>
                                      </p:childTnLst>
                                    </p:cTn>
                                  </p:par>
                                  <p:par>
                                    <p:cTn id="65" presetID="10" presetClass="entr" presetSubtype="0" fill="hold" nodeType="withEffect">
                                      <p:stCondLst>
                                        <p:cond delay="250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750"/>
                                            <p:tgtEl>
                                              <p:spTgt spid="64"/>
                                            </p:tgtEl>
                                          </p:cBhvr>
                                        </p:animEffect>
                                      </p:childTnLst>
                                    </p:cTn>
                                  </p:par>
                                  <p:par>
                                    <p:cTn id="68" presetID="64" presetClass="path" presetSubtype="0" accel="50000" fill="hold" nodeType="withEffect" p14:presetBounceEnd="63750">
                                      <p:stCondLst>
                                        <p:cond delay="2500"/>
                                      </p:stCondLst>
                                      <p:childTnLst>
                                        <p:animMotion origin="layout" path="M -0.32474 -0.28078 L -6.25E-7 -2.22222E-6 " pathEditMode="relative" rAng="0" ptsTypes="AA" p14:bounceEnd="63750">
                                          <p:cBhvr>
                                            <p:cTn id="69" dur="750" fill="hold"/>
                                            <p:tgtEl>
                                              <p:spTgt spid="64"/>
                                            </p:tgtEl>
                                            <p:attrNameLst>
                                              <p:attrName>ppt_x</p:attrName>
                                              <p:attrName>ppt_y</p:attrName>
                                            </p:attrNameLst>
                                          </p:cBhvr>
                                          <p:rCtr x="16237" y="14028"/>
                                        </p:animMotion>
                                      </p:childTnLst>
                                    </p:cTn>
                                  </p:par>
                                </p:childTnLst>
                              </p:cTn>
                            </p:par>
                          </p:childTnLst>
                        </p:cTn>
                      </p:par>
                      <p:par>
                        <p:cTn id="70" fill="hold">
                          <p:stCondLst>
                            <p:cond delay="indefinite"/>
                          </p:stCondLst>
                          <p:childTnLst>
                            <p:par>
                              <p:cTn id="71" fill="hold">
                                <p:stCondLst>
                                  <p:cond delay="0"/>
                                </p:stCondLst>
                                <p:childTnLst>
                                  <p:par>
                                    <p:cTn id="72" presetID="42" presetClass="path" presetSubtype="0" fill="hold" nodeType="clickEffect" p14:presetBounceEnd="30000">
                                      <p:stCondLst>
                                        <p:cond delay="0"/>
                                      </p:stCondLst>
                                      <p:childTnLst>
                                        <p:animMotion origin="layout" path="M 4.16667E-7 4.07407E-6 L -0.04219 -0.00116 " pathEditMode="relative" rAng="0" ptsTypes="AA" p14:bounceEnd="30000">
                                          <p:cBhvr>
                                            <p:cTn id="73" dur="500" fill="hold"/>
                                            <p:tgtEl>
                                              <p:spTgt spid="68"/>
                                            </p:tgtEl>
                                            <p:attrNameLst>
                                              <p:attrName>ppt_x</p:attrName>
                                              <p:attrName>ppt_y</p:attrName>
                                            </p:attrNameLst>
                                          </p:cBhvr>
                                          <p:rCtr x="-2109" y="-69"/>
                                        </p:animMotion>
                                      </p:childTnLst>
                                    </p:cTn>
                                  </p:par>
                                  <p:par>
                                    <p:cTn id="74" presetID="10" presetClass="entr" presetSubtype="0" fill="hold" nodeType="with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750"/>
                                            <p:tgtEl>
                                              <p:spTgt spid="74"/>
                                            </p:tgtEl>
                                          </p:cBhvr>
                                        </p:animEffect>
                                      </p:childTnLst>
                                    </p:cTn>
                                  </p:par>
                                  <p:par>
                                    <p:cTn id="77" presetID="64" presetClass="path" presetSubtype="0" accel="41333" fill="hold" nodeType="withEffect" p14:presetBounceEnd="42667">
                                      <p:stCondLst>
                                        <p:cond delay="0"/>
                                      </p:stCondLst>
                                      <p:childTnLst>
                                        <p:animMotion origin="layout" path="M 4.16667E-7 0.03287 L 4.16667E-7 4.07407E-6 " pathEditMode="relative" rAng="0" ptsTypes="AA" p14:bounceEnd="42667">
                                          <p:cBhvr>
                                            <p:cTn id="78" dur="750" fill="hold"/>
                                            <p:tgtEl>
                                              <p:spTgt spid="74"/>
                                            </p:tgtEl>
                                            <p:attrNameLst>
                                              <p:attrName>ppt_x</p:attrName>
                                              <p:attrName>ppt_y</p:attrName>
                                            </p:attrNameLst>
                                          </p:cBhvr>
                                          <p:rCtr x="0" y="-1644"/>
                                        </p:animMotion>
                                      </p:childTnLst>
                                    </p:cTn>
                                  </p:par>
                                </p:childTnLst>
                              </p:cTn>
                            </p:par>
                            <p:par>
                              <p:cTn id="79" fill="hold">
                                <p:stCondLst>
                                  <p:cond delay="750"/>
                                </p:stCondLst>
                                <p:childTnLst>
                                  <p:par>
                                    <p:cTn id="80" presetID="10" presetClass="entr" presetSubtype="0" fill="hold" grpId="0" nodeType="afterEffect">
                                      <p:stCondLst>
                                        <p:cond delay="0"/>
                                      </p:stCondLst>
                                      <p:childTnLst>
                                        <p:set>
                                          <p:cBhvr>
                                            <p:cTn id="81" dur="1" fill="hold">
                                              <p:stCondLst>
                                                <p:cond delay="0"/>
                                              </p:stCondLst>
                                            </p:cTn>
                                            <p:tgtEl>
                                              <p:spTgt spid="2"/>
                                            </p:tgtEl>
                                            <p:attrNameLst>
                                              <p:attrName>style.visibility</p:attrName>
                                            </p:attrNameLst>
                                          </p:cBhvr>
                                          <p:to>
                                            <p:strVal val="visible"/>
                                          </p:to>
                                        </p:set>
                                        <p:animEffect transition="in" filter="fade">
                                          <p:cBhvr>
                                            <p:cTn id="82" dur="500"/>
                                            <p:tgtEl>
                                              <p:spTgt spid="2"/>
                                            </p:tgtEl>
                                          </p:cBhvr>
                                        </p:animEffect>
                                      </p:childTnLst>
                                    </p:cTn>
                                  </p:par>
                                </p:childTnLst>
                              </p:cTn>
                            </p:par>
                            <p:par>
                              <p:cTn id="83" fill="hold">
                                <p:stCondLst>
                                  <p:cond delay="1250"/>
                                </p:stCondLst>
                                <p:childTnLst>
                                  <p:par>
                                    <p:cTn id="84" presetID="10" presetClass="entr" presetSubtype="0" fill="hold" grpId="0" nodeType="afterEffect">
                                      <p:stCondLst>
                                        <p:cond delay="0"/>
                                      </p:stCondLst>
                                      <p:childTnLst>
                                        <p:set>
                                          <p:cBhvr>
                                            <p:cTn id="85" dur="1" fill="hold">
                                              <p:stCondLst>
                                                <p:cond delay="0"/>
                                              </p:stCondLst>
                                            </p:cTn>
                                            <p:tgtEl>
                                              <p:spTgt spid="77"/>
                                            </p:tgtEl>
                                            <p:attrNameLst>
                                              <p:attrName>style.visibility</p:attrName>
                                            </p:attrNameLst>
                                          </p:cBhvr>
                                          <p:to>
                                            <p:strVal val="visible"/>
                                          </p:to>
                                        </p:set>
                                        <p:animEffect transition="in" filter="fade">
                                          <p:cBhvr>
                                            <p:cTn id="86" dur="500"/>
                                            <p:tgtEl>
                                              <p:spTgt spid="77"/>
                                            </p:tgtEl>
                                          </p:cBhvr>
                                        </p:animEffect>
                                      </p:childTnLst>
                                    </p:cTn>
                                  </p:par>
                                </p:childTnLst>
                              </p:cTn>
                            </p:par>
                            <p:par>
                              <p:cTn id="87" fill="hold">
                                <p:stCondLst>
                                  <p:cond delay="1750"/>
                                </p:stCondLst>
                                <p:childTnLst>
                                  <p:par>
                                    <p:cTn id="88" presetID="10" presetClass="entr" presetSubtype="0" fill="hold" nodeType="afterEffect">
                                      <p:stCondLst>
                                        <p:cond delay="500"/>
                                      </p:stCondLst>
                                      <p:childTnLst>
                                        <p:set>
                                          <p:cBhvr>
                                            <p:cTn id="89" dur="1" fill="hold">
                                              <p:stCondLst>
                                                <p:cond delay="0"/>
                                              </p:stCondLst>
                                            </p:cTn>
                                            <p:tgtEl>
                                              <p:spTgt spid="78"/>
                                            </p:tgtEl>
                                            <p:attrNameLst>
                                              <p:attrName>style.visibility</p:attrName>
                                            </p:attrNameLst>
                                          </p:cBhvr>
                                          <p:to>
                                            <p:strVal val="visible"/>
                                          </p:to>
                                        </p:set>
                                        <p:animEffect transition="in" filter="fade">
                                          <p:cBhvr>
                                            <p:cTn id="90" dur="750"/>
                                            <p:tgtEl>
                                              <p:spTgt spid="78"/>
                                            </p:tgtEl>
                                          </p:cBhvr>
                                        </p:animEffect>
                                      </p:childTnLst>
                                    </p:cTn>
                                  </p:par>
                                  <p:par>
                                    <p:cTn id="91" presetID="64" presetClass="path" presetSubtype="0" accel="50667" fill="hold" nodeType="withEffect" p14:presetBounceEnd="64000">
                                      <p:stCondLst>
                                        <p:cond delay="0"/>
                                      </p:stCondLst>
                                      <p:childTnLst>
                                        <p:animMotion origin="layout" path="M 0.32604 -0.28843 L 6.25E-7 3.7037E-6 " pathEditMode="relative" rAng="0" ptsTypes="AA" p14:bounceEnd="64000">
                                          <p:cBhvr>
                                            <p:cTn id="92" dur="750" fill="hold"/>
                                            <p:tgtEl>
                                              <p:spTgt spid="78"/>
                                            </p:tgtEl>
                                            <p:attrNameLst>
                                              <p:attrName>ppt_x</p:attrName>
                                              <p:attrName>ppt_y</p:attrName>
                                            </p:attrNameLst>
                                          </p:cBhvr>
                                          <p:rCtr x="-16302" y="14421"/>
                                        </p:animMotion>
                                      </p:childTnLst>
                                    </p:cTn>
                                  </p:par>
                                  <p:par>
                                    <p:cTn id="93" presetID="42" presetClass="exit" presetSubtype="0" fill="hold" nodeType="withEffect">
                                      <p:stCondLst>
                                        <p:cond delay="0"/>
                                      </p:stCondLst>
                                      <p:childTnLst>
                                        <p:animEffect transition="out" filter="fade">
                                          <p:cBhvr>
                                            <p:cTn id="94" dur="500"/>
                                            <p:tgtEl>
                                              <p:spTgt spid="12"/>
                                            </p:tgtEl>
                                          </p:cBhvr>
                                        </p:animEffect>
                                        <p:anim calcmode="lin" valueType="num">
                                          <p:cBhvr>
                                            <p:cTn id="95" dur="500"/>
                                            <p:tgtEl>
                                              <p:spTgt spid="12"/>
                                            </p:tgtEl>
                                            <p:attrNameLst>
                                              <p:attrName>ppt_x</p:attrName>
                                            </p:attrNameLst>
                                          </p:cBhvr>
                                          <p:tavLst>
                                            <p:tav tm="0">
                                              <p:val>
                                                <p:strVal val="ppt_x"/>
                                              </p:val>
                                            </p:tav>
                                            <p:tav tm="100000">
                                              <p:val>
                                                <p:strVal val="ppt_x"/>
                                              </p:val>
                                            </p:tav>
                                          </p:tavLst>
                                        </p:anim>
                                        <p:anim calcmode="lin" valueType="num">
                                          <p:cBhvr>
                                            <p:cTn id="96" dur="500"/>
                                            <p:tgtEl>
                                              <p:spTgt spid="12"/>
                                            </p:tgtEl>
                                            <p:attrNameLst>
                                              <p:attrName>ppt_y</p:attrName>
                                            </p:attrNameLst>
                                          </p:cBhvr>
                                          <p:tavLst>
                                            <p:tav tm="0">
                                              <p:val>
                                                <p:strVal val="ppt_y"/>
                                              </p:val>
                                            </p:tav>
                                            <p:tav tm="100000">
                                              <p:val>
                                                <p:strVal val="ppt_y+.1"/>
                                              </p:val>
                                            </p:tav>
                                          </p:tavLst>
                                        </p:anim>
                                        <p:set>
                                          <p:cBhvr>
                                            <p:cTn id="97" dur="1" fill="hold">
                                              <p:stCondLst>
                                                <p:cond delay="499"/>
                                              </p:stCondLst>
                                            </p:cTn>
                                            <p:tgtEl>
                                              <p:spTgt spid="12"/>
                                            </p:tgtEl>
                                            <p:attrNameLst>
                                              <p:attrName>style.visibility</p:attrName>
                                            </p:attrNameLst>
                                          </p:cBhvr>
                                          <p:to>
                                            <p:strVal val="hidden"/>
                                          </p:to>
                                        </p:set>
                                      </p:childTnLst>
                                    </p:cTn>
                                  </p:par>
                                  <p:par>
                                    <p:cTn id="98" presetID="10" presetClass="entr" presetSubtype="0" fill="hold" nodeType="withEffect">
                                      <p:stCondLst>
                                        <p:cond delay="0"/>
                                      </p:stCondLst>
                                      <p:childTnLst>
                                        <p:set>
                                          <p:cBhvr>
                                            <p:cTn id="99" dur="1" fill="hold">
                                              <p:stCondLst>
                                                <p:cond delay="0"/>
                                              </p:stCondLst>
                                            </p:cTn>
                                            <p:tgtEl>
                                              <p:spTgt spid="81"/>
                                            </p:tgtEl>
                                            <p:attrNameLst>
                                              <p:attrName>style.visibility</p:attrName>
                                            </p:attrNameLst>
                                          </p:cBhvr>
                                          <p:to>
                                            <p:strVal val="visible"/>
                                          </p:to>
                                        </p:set>
                                        <p:animEffect transition="in" filter="fade">
                                          <p:cBhvr>
                                            <p:cTn id="100" dur="750"/>
                                            <p:tgtEl>
                                              <p:spTgt spid="81"/>
                                            </p:tgtEl>
                                          </p:cBhvr>
                                        </p:animEffect>
                                      </p:childTnLst>
                                    </p:cTn>
                                  </p:par>
                                  <p:par>
                                    <p:cTn id="101" presetID="64" presetClass="path" presetSubtype="0" accel="50000" fill="hold" nodeType="withEffect" p14:presetBounceEnd="63750">
                                      <p:stCondLst>
                                        <p:cond delay="0"/>
                                      </p:stCondLst>
                                      <p:childTnLst>
                                        <p:animMotion origin="layout" path="M 0.24232 -0.28079 L 6.25E-7 3.7037E-6 " pathEditMode="relative" rAng="0" ptsTypes="AA" p14:bounceEnd="63750">
                                          <p:cBhvr>
                                            <p:cTn id="102" dur="750" fill="hold"/>
                                            <p:tgtEl>
                                              <p:spTgt spid="81"/>
                                            </p:tgtEl>
                                            <p:attrNameLst>
                                              <p:attrName>ppt_x</p:attrName>
                                              <p:attrName>ppt_y</p:attrName>
                                            </p:attrNameLst>
                                          </p:cBhvr>
                                          <p:rCtr x="-12122" y="14028"/>
                                        </p:animMotion>
                                      </p:childTnLst>
                                    </p:cTn>
                                  </p:par>
                                  <p:par>
                                    <p:cTn id="103" presetID="42" presetClass="exit" presetSubtype="0" fill="hold" nodeType="withEffect">
                                      <p:stCondLst>
                                        <p:cond delay="0"/>
                                      </p:stCondLst>
                                      <p:childTnLst>
                                        <p:animEffect transition="out" filter="fade">
                                          <p:cBhvr>
                                            <p:cTn id="104" dur="500"/>
                                            <p:tgtEl>
                                              <p:spTgt spid="15"/>
                                            </p:tgtEl>
                                          </p:cBhvr>
                                        </p:animEffect>
                                        <p:anim calcmode="lin" valueType="num">
                                          <p:cBhvr>
                                            <p:cTn id="105" dur="500"/>
                                            <p:tgtEl>
                                              <p:spTgt spid="15"/>
                                            </p:tgtEl>
                                            <p:attrNameLst>
                                              <p:attrName>ppt_x</p:attrName>
                                            </p:attrNameLst>
                                          </p:cBhvr>
                                          <p:tavLst>
                                            <p:tav tm="0">
                                              <p:val>
                                                <p:strVal val="ppt_x"/>
                                              </p:val>
                                            </p:tav>
                                            <p:tav tm="100000">
                                              <p:val>
                                                <p:strVal val="ppt_x"/>
                                              </p:val>
                                            </p:tav>
                                          </p:tavLst>
                                        </p:anim>
                                        <p:anim calcmode="lin" valueType="num">
                                          <p:cBhvr>
                                            <p:cTn id="106" dur="500"/>
                                            <p:tgtEl>
                                              <p:spTgt spid="15"/>
                                            </p:tgtEl>
                                            <p:attrNameLst>
                                              <p:attrName>ppt_y</p:attrName>
                                            </p:attrNameLst>
                                          </p:cBhvr>
                                          <p:tavLst>
                                            <p:tav tm="0">
                                              <p:val>
                                                <p:strVal val="ppt_y"/>
                                              </p:val>
                                            </p:tav>
                                            <p:tav tm="100000">
                                              <p:val>
                                                <p:strVal val="ppt_y+.1"/>
                                              </p:val>
                                            </p:tav>
                                          </p:tavLst>
                                        </p:anim>
                                        <p:set>
                                          <p:cBhvr>
                                            <p:cTn id="107" dur="1" fill="hold">
                                              <p:stCondLst>
                                                <p:cond delay="499"/>
                                              </p:stCondLst>
                                            </p:cTn>
                                            <p:tgtEl>
                                              <p:spTgt spid="15"/>
                                            </p:tgtEl>
                                            <p:attrNameLst>
                                              <p:attrName>style.visibility</p:attrName>
                                            </p:attrNameLst>
                                          </p:cBhvr>
                                          <p:to>
                                            <p:strVal val="hidden"/>
                                          </p:to>
                                        </p:set>
                                      </p:childTnLst>
                                    </p:cTn>
                                  </p:par>
                                  <p:par>
                                    <p:cTn id="108" presetID="10" presetClass="entr" presetSubtype="0" fill="hold" nodeType="withEffect">
                                      <p:stCondLst>
                                        <p:cond delay="0"/>
                                      </p:stCondLst>
                                      <p:childTnLst>
                                        <p:set>
                                          <p:cBhvr>
                                            <p:cTn id="109" dur="1" fill="hold">
                                              <p:stCondLst>
                                                <p:cond delay="0"/>
                                              </p:stCondLst>
                                            </p:cTn>
                                            <p:tgtEl>
                                              <p:spTgt spid="84"/>
                                            </p:tgtEl>
                                            <p:attrNameLst>
                                              <p:attrName>style.visibility</p:attrName>
                                            </p:attrNameLst>
                                          </p:cBhvr>
                                          <p:to>
                                            <p:strVal val="visible"/>
                                          </p:to>
                                        </p:set>
                                        <p:animEffect transition="in" filter="fade">
                                          <p:cBhvr>
                                            <p:cTn id="110" dur="750"/>
                                            <p:tgtEl>
                                              <p:spTgt spid="84"/>
                                            </p:tgtEl>
                                          </p:cBhvr>
                                        </p:animEffect>
                                      </p:childTnLst>
                                    </p:cTn>
                                  </p:par>
                                  <p:par>
                                    <p:cTn id="111" presetID="64" presetClass="path" presetSubtype="0" accel="50000" fill="hold" nodeType="withEffect" p14:presetBounceEnd="63750">
                                      <p:stCondLst>
                                        <p:cond delay="0"/>
                                      </p:stCondLst>
                                      <p:childTnLst>
                                        <p:animMotion origin="layout" path="M 0.16419 -0.28056 L 6.25E-7 3.7037E-6 " pathEditMode="relative" rAng="0" ptsTypes="AA" p14:bounceEnd="63750">
                                          <p:cBhvr>
                                            <p:cTn id="112" dur="750" fill="hold"/>
                                            <p:tgtEl>
                                              <p:spTgt spid="84"/>
                                            </p:tgtEl>
                                            <p:attrNameLst>
                                              <p:attrName>ppt_x</p:attrName>
                                              <p:attrName>ppt_y</p:attrName>
                                            </p:attrNameLst>
                                          </p:cBhvr>
                                          <p:rCtr x="-8216" y="14028"/>
                                        </p:animMotion>
                                      </p:childTnLst>
                                    </p:cTn>
                                  </p:par>
                                  <p:par>
                                    <p:cTn id="113" presetID="42" presetClass="exit" presetSubtype="0" fill="hold" nodeType="withEffect">
                                      <p:stCondLst>
                                        <p:cond delay="0"/>
                                      </p:stCondLst>
                                      <p:childTnLst>
                                        <p:animEffect transition="out" filter="fade">
                                          <p:cBhvr>
                                            <p:cTn id="114" dur="500"/>
                                            <p:tgtEl>
                                              <p:spTgt spid="24"/>
                                            </p:tgtEl>
                                          </p:cBhvr>
                                        </p:animEffect>
                                        <p:anim calcmode="lin" valueType="num">
                                          <p:cBhvr>
                                            <p:cTn id="115" dur="500"/>
                                            <p:tgtEl>
                                              <p:spTgt spid="24"/>
                                            </p:tgtEl>
                                            <p:attrNameLst>
                                              <p:attrName>ppt_x</p:attrName>
                                            </p:attrNameLst>
                                          </p:cBhvr>
                                          <p:tavLst>
                                            <p:tav tm="0">
                                              <p:val>
                                                <p:strVal val="ppt_x"/>
                                              </p:val>
                                            </p:tav>
                                            <p:tav tm="100000">
                                              <p:val>
                                                <p:strVal val="ppt_x"/>
                                              </p:val>
                                            </p:tav>
                                          </p:tavLst>
                                        </p:anim>
                                        <p:anim calcmode="lin" valueType="num">
                                          <p:cBhvr>
                                            <p:cTn id="116" dur="500"/>
                                            <p:tgtEl>
                                              <p:spTgt spid="24"/>
                                            </p:tgtEl>
                                            <p:attrNameLst>
                                              <p:attrName>ppt_y</p:attrName>
                                            </p:attrNameLst>
                                          </p:cBhvr>
                                          <p:tavLst>
                                            <p:tav tm="0">
                                              <p:val>
                                                <p:strVal val="ppt_y"/>
                                              </p:val>
                                            </p:tav>
                                            <p:tav tm="100000">
                                              <p:val>
                                                <p:strVal val="ppt_y+.1"/>
                                              </p:val>
                                            </p:tav>
                                          </p:tavLst>
                                        </p:anim>
                                        <p:set>
                                          <p:cBhvr>
                                            <p:cTn id="117" dur="1" fill="hold">
                                              <p:stCondLst>
                                                <p:cond delay="499"/>
                                              </p:stCondLst>
                                            </p:cTn>
                                            <p:tgtEl>
                                              <p:spTgt spid="24"/>
                                            </p:tgtEl>
                                            <p:attrNameLst>
                                              <p:attrName>style.visibility</p:attrName>
                                            </p:attrNameLst>
                                          </p:cBhvr>
                                          <p:to>
                                            <p:strVal val="hidden"/>
                                          </p:to>
                                        </p:set>
                                      </p:childTnLst>
                                    </p:cTn>
                                  </p:par>
                                  <p:par>
                                    <p:cTn id="118" presetID="10" presetClass="entr" presetSubtype="0" fill="hold" nodeType="withEffect">
                                      <p:stCondLst>
                                        <p:cond delay="0"/>
                                      </p:stCondLst>
                                      <p:childTnLst>
                                        <p:set>
                                          <p:cBhvr>
                                            <p:cTn id="119" dur="1" fill="hold">
                                              <p:stCondLst>
                                                <p:cond delay="0"/>
                                              </p:stCondLst>
                                            </p:cTn>
                                            <p:tgtEl>
                                              <p:spTgt spid="87"/>
                                            </p:tgtEl>
                                            <p:attrNameLst>
                                              <p:attrName>style.visibility</p:attrName>
                                            </p:attrNameLst>
                                          </p:cBhvr>
                                          <p:to>
                                            <p:strVal val="visible"/>
                                          </p:to>
                                        </p:set>
                                        <p:animEffect transition="in" filter="fade">
                                          <p:cBhvr>
                                            <p:cTn id="120" dur="750"/>
                                            <p:tgtEl>
                                              <p:spTgt spid="87"/>
                                            </p:tgtEl>
                                          </p:cBhvr>
                                        </p:animEffect>
                                      </p:childTnLst>
                                    </p:cTn>
                                  </p:par>
                                  <p:par>
                                    <p:cTn id="121" presetID="64" presetClass="path" presetSubtype="0" accel="50000" fill="hold" nodeType="withEffect" p14:presetBounceEnd="63750">
                                      <p:stCondLst>
                                        <p:cond delay="0"/>
                                      </p:stCondLst>
                                      <p:childTnLst>
                                        <p:animMotion origin="layout" path="M 0.07735 -0.28102 L -2.29167E-6 7.40741E-7 " pathEditMode="relative" rAng="0" ptsTypes="AA" p14:bounceEnd="63750">
                                          <p:cBhvr>
                                            <p:cTn id="122" dur="750" fill="hold"/>
                                            <p:tgtEl>
                                              <p:spTgt spid="87"/>
                                            </p:tgtEl>
                                            <p:attrNameLst>
                                              <p:attrName>ppt_x</p:attrName>
                                              <p:attrName>ppt_y</p:attrName>
                                            </p:attrNameLst>
                                          </p:cBhvr>
                                          <p:rCtr x="-3867" y="14051"/>
                                        </p:animMotion>
                                      </p:childTnLst>
                                    </p:cTn>
                                  </p:par>
                                  <p:par>
                                    <p:cTn id="123" presetID="42" presetClass="exit" presetSubtype="0" fill="hold" nodeType="withEffect">
                                      <p:stCondLst>
                                        <p:cond delay="0"/>
                                      </p:stCondLst>
                                      <p:childTnLst>
                                        <p:animEffect transition="out" filter="fade">
                                          <p:cBhvr>
                                            <p:cTn id="124" dur="500"/>
                                            <p:tgtEl>
                                              <p:spTgt spid="36"/>
                                            </p:tgtEl>
                                          </p:cBhvr>
                                        </p:animEffect>
                                        <p:anim calcmode="lin" valueType="num">
                                          <p:cBhvr>
                                            <p:cTn id="125" dur="500"/>
                                            <p:tgtEl>
                                              <p:spTgt spid="36"/>
                                            </p:tgtEl>
                                            <p:attrNameLst>
                                              <p:attrName>ppt_x</p:attrName>
                                            </p:attrNameLst>
                                          </p:cBhvr>
                                          <p:tavLst>
                                            <p:tav tm="0">
                                              <p:val>
                                                <p:strVal val="ppt_x"/>
                                              </p:val>
                                            </p:tav>
                                            <p:tav tm="100000">
                                              <p:val>
                                                <p:strVal val="ppt_x"/>
                                              </p:val>
                                            </p:tav>
                                          </p:tavLst>
                                        </p:anim>
                                        <p:anim calcmode="lin" valueType="num">
                                          <p:cBhvr>
                                            <p:cTn id="126" dur="500"/>
                                            <p:tgtEl>
                                              <p:spTgt spid="36"/>
                                            </p:tgtEl>
                                            <p:attrNameLst>
                                              <p:attrName>ppt_y</p:attrName>
                                            </p:attrNameLst>
                                          </p:cBhvr>
                                          <p:tavLst>
                                            <p:tav tm="0">
                                              <p:val>
                                                <p:strVal val="ppt_y"/>
                                              </p:val>
                                            </p:tav>
                                            <p:tav tm="100000">
                                              <p:val>
                                                <p:strVal val="ppt_y+.1"/>
                                              </p:val>
                                            </p:tav>
                                          </p:tavLst>
                                        </p:anim>
                                        <p:set>
                                          <p:cBhvr>
                                            <p:cTn id="127" dur="1" fill="hold">
                                              <p:stCondLst>
                                                <p:cond delay="499"/>
                                              </p:stCondLst>
                                            </p:cTn>
                                            <p:tgtEl>
                                              <p:spTgt spid="36"/>
                                            </p:tgtEl>
                                            <p:attrNameLst>
                                              <p:attrName>style.visibility</p:attrName>
                                            </p:attrNameLst>
                                          </p:cBhvr>
                                          <p:to>
                                            <p:strVal val="hidden"/>
                                          </p:to>
                                        </p:set>
                                      </p:childTnLst>
                                    </p:cTn>
                                  </p:par>
                                  <p:par>
                                    <p:cTn id="128" presetID="10" presetClass="entr" presetSubtype="0" fill="hold" nodeType="withEffect">
                                      <p:stCondLst>
                                        <p:cond delay="0"/>
                                      </p:stCondLst>
                                      <p:childTnLst>
                                        <p:set>
                                          <p:cBhvr>
                                            <p:cTn id="129" dur="1" fill="hold">
                                              <p:stCondLst>
                                                <p:cond delay="0"/>
                                              </p:stCondLst>
                                            </p:cTn>
                                            <p:tgtEl>
                                              <p:spTgt spid="90"/>
                                            </p:tgtEl>
                                            <p:attrNameLst>
                                              <p:attrName>style.visibility</p:attrName>
                                            </p:attrNameLst>
                                          </p:cBhvr>
                                          <p:to>
                                            <p:strVal val="visible"/>
                                          </p:to>
                                        </p:set>
                                        <p:animEffect transition="in" filter="fade">
                                          <p:cBhvr>
                                            <p:cTn id="130" dur="750"/>
                                            <p:tgtEl>
                                              <p:spTgt spid="90"/>
                                            </p:tgtEl>
                                          </p:cBhvr>
                                        </p:animEffect>
                                      </p:childTnLst>
                                    </p:cTn>
                                  </p:par>
                                  <p:par>
                                    <p:cTn id="131" presetID="64" presetClass="path" presetSubtype="0" accel="50000" fill="hold" nodeType="withEffect" p14:presetBounceEnd="63750">
                                      <p:stCondLst>
                                        <p:cond delay="0"/>
                                      </p:stCondLst>
                                      <p:childTnLst>
                                        <p:animMotion origin="layout" path="M -0.00208 -0.28125 L -2.29167E-6 7.40741E-7 " pathEditMode="relative" rAng="0" ptsTypes="AA" p14:bounceEnd="63750">
                                          <p:cBhvr>
                                            <p:cTn id="132" dur="750" fill="hold"/>
                                            <p:tgtEl>
                                              <p:spTgt spid="90"/>
                                            </p:tgtEl>
                                            <p:attrNameLst>
                                              <p:attrName>ppt_x</p:attrName>
                                              <p:attrName>ppt_y</p:attrName>
                                            </p:attrNameLst>
                                          </p:cBhvr>
                                          <p:rCtr x="104" y="14051"/>
                                        </p:animMotion>
                                      </p:childTnLst>
                                    </p:cTn>
                                  </p:par>
                                  <p:par>
                                    <p:cTn id="133" presetID="42" presetClass="exit" presetSubtype="0" fill="hold" nodeType="withEffect">
                                      <p:stCondLst>
                                        <p:cond delay="0"/>
                                      </p:stCondLst>
                                      <p:childTnLst>
                                        <p:animEffect transition="out" filter="fade">
                                          <p:cBhvr>
                                            <p:cTn id="134" dur="500"/>
                                            <p:tgtEl>
                                              <p:spTgt spid="39"/>
                                            </p:tgtEl>
                                          </p:cBhvr>
                                        </p:animEffect>
                                        <p:anim calcmode="lin" valueType="num">
                                          <p:cBhvr>
                                            <p:cTn id="135" dur="500"/>
                                            <p:tgtEl>
                                              <p:spTgt spid="39"/>
                                            </p:tgtEl>
                                            <p:attrNameLst>
                                              <p:attrName>ppt_x</p:attrName>
                                            </p:attrNameLst>
                                          </p:cBhvr>
                                          <p:tavLst>
                                            <p:tav tm="0">
                                              <p:val>
                                                <p:strVal val="ppt_x"/>
                                              </p:val>
                                            </p:tav>
                                            <p:tav tm="100000">
                                              <p:val>
                                                <p:strVal val="ppt_x"/>
                                              </p:val>
                                            </p:tav>
                                          </p:tavLst>
                                        </p:anim>
                                        <p:anim calcmode="lin" valueType="num">
                                          <p:cBhvr>
                                            <p:cTn id="136" dur="500"/>
                                            <p:tgtEl>
                                              <p:spTgt spid="39"/>
                                            </p:tgtEl>
                                            <p:attrNameLst>
                                              <p:attrName>ppt_y</p:attrName>
                                            </p:attrNameLst>
                                          </p:cBhvr>
                                          <p:tavLst>
                                            <p:tav tm="0">
                                              <p:val>
                                                <p:strVal val="ppt_y"/>
                                              </p:val>
                                            </p:tav>
                                            <p:tav tm="100000">
                                              <p:val>
                                                <p:strVal val="ppt_y+.1"/>
                                              </p:val>
                                            </p:tav>
                                          </p:tavLst>
                                        </p:anim>
                                        <p:set>
                                          <p:cBhvr>
                                            <p:cTn id="137" dur="1" fill="hold">
                                              <p:stCondLst>
                                                <p:cond delay="499"/>
                                              </p:stCondLst>
                                            </p:cTn>
                                            <p:tgtEl>
                                              <p:spTgt spid="39"/>
                                            </p:tgtEl>
                                            <p:attrNameLst>
                                              <p:attrName>style.visibility</p:attrName>
                                            </p:attrNameLst>
                                          </p:cBhvr>
                                          <p:to>
                                            <p:strVal val="hidden"/>
                                          </p:to>
                                        </p:set>
                                      </p:childTnLst>
                                    </p:cTn>
                                  </p:par>
                                  <p:par>
                                    <p:cTn id="138" presetID="10" presetClass="entr" presetSubtype="0" fill="hold" nodeType="withEffect">
                                      <p:stCondLst>
                                        <p:cond delay="0"/>
                                      </p:stCondLst>
                                      <p:childTnLst>
                                        <p:set>
                                          <p:cBhvr>
                                            <p:cTn id="139" dur="1" fill="hold">
                                              <p:stCondLst>
                                                <p:cond delay="0"/>
                                              </p:stCondLst>
                                            </p:cTn>
                                            <p:tgtEl>
                                              <p:spTgt spid="93"/>
                                            </p:tgtEl>
                                            <p:attrNameLst>
                                              <p:attrName>style.visibility</p:attrName>
                                            </p:attrNameLst>
                                          </p:cBhvr>
                                          <p:to>
                                            <p:strVal val="visible"/>
                                          </p:to>
                                        </p:set>
                                        <p:animEffect transition="in" filter="fade">
                                          <p:cBhvr>
                                            <p:cTn id="140" dur="750"/>
                                            <p:tgtEl>
                                              <p:spTgt spid="93"/>
                                            </p:tgtEl>
                                          </p:cBhvr>
                                        </p:animEffect>
                                      </p:childTnLst>
                                    </p:cTn>
                                  </p:par>
                                  <p:par>
                                    <p:cTn id="141" presetID="64" presetClass="path" presetSubtype="0" accel="50000" fill="hold" nodeType="withEffect" p14:presetBounceEnd="63750">
                                      <p:stCondLst>
                                        <p:cond delay="0"/>
                                      </p:stCondLst>
                                      <p:childTnLst>
                                        <p:animMotion origin="layout" path="M -0.08281 -0.28102 L -2.5E-6 7.40741E-7 " pathEditMode="relative" rAng="0" ptsTypes="AA" p14:bounceEnd="63750">
                                          <p:cBhvr>
                                            <p:cTn id="142" dur="750" fill="hold"/>
                                            <p:tgtEl>
                                              <p:spTgt spid="93"/>
                                            </p:tgtEl>
                                            <p:attrNameLst>
                                              <p:attrName>ppt_x</p:attrName>
                                              <p:attrName>ppt_y</p:attrName>
                                            </p:attrNameLst>
                                          </p:cBhvr>
                                          <p:rCtr x="4141" y="14051"/>
                                        </p:animMotion>
                                      </p:childTnLst>
                                    </p:cTn>
                                  </p:par>
                                  <p:par>
                                    <p:cTn id="143" presetID="42" presetClass="exit" presetSubtype="0" fill="hold" nodeType="withEffect">
                                      <p:stCondLst>
                                        <p:cond delay="0"/>
                                      </p:stCondLst>
                                      <p:childTnLst>
                                        <p:animEffect transition="out" filter="fade">
                                          <p:cBhvr>
                                            <p:cTn id="144" dur="500"/>
                                            <p:tgtEl>
                                              <p:spTgt spid="45"/>
                                            </p:tgtEl>
                                          </p:cBhvr>
                                        </p:animEffect>
                                        <p:anim calcmode="lin" valueType="num">
                                          <p:cBhvr>
                                            <p:cTn id="145" dur="500"/>
                                            <p:tgtEl>
                                              <p:spTgt spid="45"/>
                                            </p:tgtEl>
                                            <p:attrNameLst>
                                              <p:attrName>ppt_x</p:attrName>
                                            </p:attrNameLst>
                                          </p:cBhvr>
                                          <p:tavLst>
                                            <p:tav tm="0">
                                              <p:val>
                                                <p:strVal val="ppt_x"/>
                                              </p:val>
                                            </p:tav>
                                            <p:tav tm="100000">
                                              <p:val>
                                                <p:strVal val="ppt_x"/>
                                              </p:val>
                                            </p:tav>
                                          </p:tavLst>
                                        </p:anim>
                                        <p:anim calcmode="lin" valueType="num">
                                          <p:cBhvr>
                                            <p:cTn id="146" dur="500"/>
                                            <p:tgtEl>
                                              <p:spTgt spid="45"/>
                                            </p:tgtEl>
                                            <p:attrNameLst>
                                              <p:attrName>ppt_y</p:attrName>
                                            </p:attrNameLst>
                                          </p:cBhvr>
                                          <p:tavLst>
                                            <p:tav tm="0">
                                              <p:val>
                                                <p:strVal val="ppt_y"/>
                                              </p:val>
                                            </p:tav>
                                            <p:tav tm="100000">
                                              <p:val>
                                                <p:strVal val="ppt_y+.1"/>
                                              </p:val>
                                            </p:tav>
                                          </p:tavLst>
                                        </p:anim>
                                        <p:set>
                                          <p:cBhvr>
                                            <p:cTn id="147" dur="1" fill="hold">
                                              <p:stCondLst>
                                                <p:cond delay="499"/>
                                              </p:stCondLst>
                                            </p:cTn>
                                            <p:tgtEl>
                                              <p:spTgt spid="45"/>
                                            </p:tgtEl>
                                            <p:attrNameLst>
                                              <p:attrName>style.visibility</p:attrName>
                                            </p:attrNameLst>
                                          </p:cBhvr>
                                          <p:to>
                                            <p:strVal val="hidden"/>
                                          </p:to>
                                        </p:set>
                                      </p:childTnLst>
                                    </p:cTn>
                                  </p:par>
                                  <p:par>
                                    <p:cTn id="148" presetID="10" presetClass="entr" presetSubtype="0" fill="hold" nodeType="withEffect">
                                      <p:stCondLst>
                                        <p:cond delay="0"/>
                                      </p:stCondLst>
                                      <p:childTnLst>
                                        <p:set>
                                          <p:cBhvr>
                                            <p:cTn id="149" dur="1" fill="hold">
                                              <p:stCondLst>
                                                <p:cond delay="0"/>
                                              </p:stCondLst>
                                            </p:cTn>
                                            <p:tgtEl>
                                              <p:spTgt spid="96"/>
                                            </p:tgtEl>
                                            <p:attrNameLst>
                                              <p:attrName>style.visibility</p:attrName>
                                            </p:attrNameLst>
                                          </p:cBhvr>
                                          <p:to>
                                            <p:strVal val="visible"/>
                                          </p:to>
                                        </p:set>
                                        <p:animEffect transition="in" filter="fade">
                                          <p:cBhvr>
                                            <p:cTn id="150" dur="750"/>
                                            <p:tgtEl>
                                              <p:spTgt spid="96"/>
                                            </p:tgtEl>
                                          </p:cBhvr>
                                        </p:animEffect>
                                      </p:childTnLst>
                                    </p:cTn>
                                  </p:par>
                                  <p:par>
                                    <p:cTn id="151" presetID="64" presetClass="path" presetSubtype="0" accel="50000" fill="hold" nodeType="withEffect" p14:presetBounceEnd="63750">
                                      <p:stCondLst>
                                        <p:cond delay="0"/>
                                      </p:stCondLst>
                                      <p:childTnLst>
                                        <p:animMotion origin="layout" path="M -0.16471 -0.28079 L -6.25E-7 2.22222E-6 " pathEditMode="relative" rAng="0" ptsTypes="AA" p14:bounceEnd="63750">
                                          <p:cBhvr>
                                            <p:cTn id="152" dur="750" fill="hold"/>
                                            <p:tgtEl>
                                              <p:spTgt spid="96"/>
                                            </p:tgtEl>
                                            <p:attrNameLst>
                                              <p:attrName>ppt_x</p:attrName>
                                              <p:attrName>ppt_y</p:attrName>
                                            </p:attrNameLst>
                                          </p:cBhvr>
                                          <p:rCtr x="8229" y="14028"/>
                                        </p:animMotion>
                                      </p:childTnLst>
                                    </p:cTn>
                                  </p:par>
                                  <p:par>
                                    <p:cTn id="153" presetID="42" presetClass="exit" presetSubtype="0" fill="hold" nodeType="withEffect">
                                      <p:stCondLst>
                                        <p:cond delay="0"/>
                                      </p:stCondLst>
                                      <p:childTnLst>
                                        <p:animEffect transition="out" filter="fade">
                                          <p:cBhvr>
                                            <p:cTn id="154" dur="500"/>
                                            <p:tgtEl>
                                              <p:spTgt spid="48"/>
                                            </p:tgtEl>
                                          </p:cBhvr>
                                        </p:animEffect>
                                        <p:anim calcmode="lin" valueType="num">
                                          <p:cBhvr>
                                            <p:cTn id="155" dur="500"/>
                                            <p:tgtEl>
                                              <p:spTgt spid="48"/>
                                            </p:tgtEl>
                                            <p:attrNameLst>
                                              <p:attrName>ppt_x</p:attrName>
                                            </p:attrNameLst>
                                          </p:cBhvr>
                                          <p:tavLst>
                                            <p:tav tm="0">
                                              <p:val>
                                                <p:strVal val="ppt_x"/>
                                              </p:val>
                                            </p:tav>
                                            <p:tav tm="100000">
                                              <p:val>
                                                <p:strVal val="ppt_x"/>
                                              </p:val>
                                            </p:tav>
                                          </p:tavLst>
                                        </p:anim>
                                        <p:anim calcmode="lin" valueType="num">
                                          <p:cBhvr>
                                            <p:cTn id="156" dur="500"/>
                                            <p:tgtEl>
                                              <p:spTgt spid="48"/>
                                            </p:tgtEl>
                                            <p:attrNameLst>
                                              <p:attrName>ppt_y</p:attrName>
                                            </p:attrNameLst>
                                          </p:cBhvr>
                                          <p:tavLst>
                                            <p:tav tm="0">
                                              <p:val>
                                                <p:strVal val="ppt_y"/>
                                              </p:val>
                                            </p:tav>
                                            <p:tav tm="100000">
                                              <p:val>
                                                <p:strVal val="ppt_y+.1"/>
                                              </p:val>
                                            </p:tav>
                                          </p:tavLst>
                                        </p:anim>
                                        <p:set>
                                          <p:cBhvr>
                                            <p:cTn id="157" dur="1" fill="hold">
                                              <p:stCondLst>
                                                <p:cond delay="499"/>
                                              </p:stCondLst>
                                            </p:cTn>
                                            <p:tgtEl>
                                              <p:spTgt spid="48"/>
                                            </p:tgtEl>
                                            <p:attrNameLst>
                                              <p:attrName>style.visibility</p:attrName>
                                            </p:attrNameLst>
                                          </p:cBhvr>
                                          <p:to>
                                            <p:strVal val="hidden"/>
                                          </p:to>
                                        </p:set>
                                      </p:childTnLst>
                                    </p:cTn>
                                  </p:par>
                                  <p:par>
                                    <p:cTn id="158" presetID="10" presetClass="entr" presetSubtype="0" fill="hold" nodeType="withEffect">
                                      <p:stCondLst>
                                        <p:cond delay="0"/>
                                      </p:stCondLst>
                                      <p:childTnLst>
                                        <p:set>
                                          <p:cBhvr>
                                            <p:cTn id="159" dur="1" fill="hold">
                                              <p:stCondLst>
                                                <p:cond delay="0"/>
                                              </p:stCondLst>
                                            </p:cTn>
                                            <p:tgtEl>
                                              <p:spTgt spid="99"/>
                                            </p:tgtEl>
                                            <p:attrNameLst>
                                              <p:attrName>style.visibility</p:attrName>
                                            </p:attrNameLst>
                                          </p:cBhvr>
                                          <p:to>
                                            <p:strVal val="visible"/>
                                          </p:to>
                                        </p:set>
                                        <p:animEffect transition="in" filter="fade">
                                          <p:cBhvr>
                                            <p:cTn id="160" dur="750"/>
                                            <p:tgtEl>
                                              <p:spTgt spid="99"/>
                                            </p:tgtEl>
                                          </p:cBhvr>
                                        </p:animEffect>
                                      </p:childTnLst>
                                    </p:cTn>
                                  </p:par>
                                  <p:par>
                                    <p:cTn id="161" presetID="64" presetClass="path" presetSubtype="0" accel="50000" fill="hold" nodeType="withEffect" p14:presetBounceEnd="63750">
                                      <p:stCondLst>
                                        <p:cond delay="0"/>
                                      </p:stCondLst>
                                      <p:childTnLst>
                                        <p:animMotion origin="layout" path="M -0.24414 -0.28102 L -6.25E-7 2.22222E-6 " pathEditMode="relative" rAng="0" ptsTypes="AA" p14:bounceEnd="63750">
                                          <p:cBhvr>
                                            <p:cTn id="162" dur="750" fill="hold"/>
                                            <p:tgtEl>
                                              <p:spTgt spid="99"/>
                                            </p:tgtEl>
                                            <p:attrNameLst>
                                              <p:attrName>ppt_x</p:attrName>
                                              <p:attrName>ppt_y</p:attrName>
                                            </p:attrNameLst>
                                          </p:cBhvr>
                                          <p:rCtr x="12201" y="14051"/>
                                        </p:animMotion>
                                      </p:childTnLst>
                                    </p:cTn>
                                  </p:par>
                                  <p:par>
                                    <p:cTn id="163" presetID="42" presetClass="exit" presetSubtype="0" fill="hold" nodeType="withEffect">
                                      <p:stCondLst>
                                        <p:cond delay="0"/>
                                      </p:stCondLst>
                                      <p:childTnLst>
                                        <p:animEffect transition="out" filter="fade">
                                          <p:cBhvr>
                                            <p:cTn id="164" dur="500"/>
                                            <p:tgtEl>
                                              <p:spTgt spid="52"/>
                                            </p:tgtEl>
                                          </p:cBhvr>
                                        </p:animEffect>
                                        <p:anim calcmode="lin" valueType="num">
                                          <p:cBhvr>
                                            <p:cTn id="165" dur="500"/>
                                            <p:tgtEl>
                                              <p:spTgt spid="52"/>
                                            </p:tgtEl>
                                            <p:attrNameLst>
                                              <p:attrName>ppt_x</p:attrName>
                                            </p:attrNameLst>
                                          </p:cBhvr>
                                          <p:tavLst>
                                            <p:tav tm="0">
                                              <p:val>
                                                <p:strVal val="ppt_x"/>
                                              </p:val>
                                            </p:tav>
                                            <p:tav tm="100000">
                                              <p:val>
                                                <p:strVal val="ppt_x"/>
                                              </p:val>
                                            </p:tav>
                                          </p:tavLst>
                                        </p:anim>
                                        <p:anim calcmode="lin" valueType="num">
                                          <p:cBhvr>
                                            <p:cTn id="166" dur="500"/>
                                            <p:tgtEl>
                                              <p:spTgt spid="52"/>
                                            </p:tgtEl>
                                            <p:attrNameLst>
                                              <p:attrName>ppt_y</p:attrName>
                                            </p:attrNameLst>
                                          </p:cBhvr>
                                          <p:tavLst>
                                            <p:tav tm="0">
                                              <p:val>
                                                <p:strVal val="ppt_y"/>
                                              </p:val>
                                            </p:tav>
                                            <p:tav tm="100000">
                                              <p:val>
                                                <p:strVal val="ppt_y+.1"/>
                                              </p:val>
                                            </p:tav>
                                          </p:tavLst>
                                        </p:anim>
                                        <p:set>
                                          <p:cBhvr>
                                            <p:cTn id="167" dur="1" fill="hold">
                                              <p:stCondLst>
                                                <p:cond delay="499"/>
                                              </p:stCondLst>
                                            </p:cTn>
                                            <p:tgtEl>
                                              <p:spTgt spid="52"/>
                                            </p:tgtEl>
                                            <p:attrNameLst>
                                              <p:attrName>style.visibility</p:attrName>
                                            </p:attrNameLst>
                                          </p:cBhvr>
                                          <p:to>
                                            <p:strVal val="hidden"/>
                                          </p:to>
                                        </p:set>
                                      </p:childTnLst>
                                    </p:cTn>
                                  </p:par>
                                  <p:par>
                                    <p:cTn id="168" presetID="10" presetClass="entr" presetSubtype="0" fill="hold" nodeType="withEffect">
                                      <p:stCondLst>
                                        <p:cond delay="0"/>
                                      </p:stCondLst>
                                      <p:childTnLst>
                                        <p:set>
                                          <p:cBhvr>
                                            <p:cTn id="169" dur="1" fill="hold">
                                              <p:stCondLst>
                                                <p:cond delay="0"/>
                                              </p:stCondLst>
                                            </p:cTn>
                                            <p:tgtEl>
                                              <p:spTgt spid="102"/>
                                            </p:tgtEl>
                                            <p:attrNameLst>
                                              <p:attrName>style.visibility</p:attrName>
                                            </p:attrNameLst>
                                          </p:cBhvr>
                                          <p:to>
                                            <p:strVal val="visible"/>
                                          </p:to>
                                        </p:set>
                                        <p:animEffect transition="in" filter="fade">
                                          <p:cBhvr>
                                            <p:cTn id="170" dur="750"/>
                                            <p:tgtEl>
                                              <p:spTgt spid="102"/>
                                            </p:tgtEl>
                                          </p:cBhvr>
                                        </p:animEffect>
                                      </p:childTnLst>
                                    </p:cTn>
                                  </p:par>
                                  <p:par>
                                    <p:cTn id="171" presetID="64" presetClass="path" presetSubtype="0" accel="50000" fill="hold" nodeType="withEffect" p14:presetBounceEnd="63750">
                                      <p:stCondLst>
                                        <p:cond delay="0"/>
                                      </p:stCondLst>
                                      <p:childTnLst>
                                        <p:animMotion origin="layout" path="M -0.32474 -0.28079 L -6.25E-7 2.22222E-6 " pathEditMode="relative" rAng="0" ptsTypes="AA" p14:bounceEnd="63750">
                                          <p:cBhvr>
                                            <p:cTn id="172" dur="750" fill="hold"/>
                                            <p:tgtEl>
                                              <p:spTgt spid="102"/>
                                            </p:tgtEl>
                                            <p:attrNameLst>
                                              <p:attrName>ppt_x</p:attrName>
                                              <p:attrName>ppt_y</p:attrName>
                                            </p:attrNameLst>
                                          </p:cBhvr>
                                          <p:rCtr x="16237" y="14028"/>
                                        </p:animMotion>
                                      </p:childTnLst>
                                    </p:cTn>
                                  </p:par>
                                  <p:par>
                                    <p:cTn id="173" presetID="42" presetClass="exit" presetSubtype="0" fill="hold" nodeType="withEffect">
                                      <p:stCondLst>
                                        <p:cond delay="0"/>
                                      </p:stCondLst>
                                      <p:childTnLst>
                                        <p:animEffect transition="out" filter="fade">
                                          <p:cBhvr>
                                            <p:cTn id="174" dur="500"/>
                                            <p:tgtEl>
                                              <p:spTgt spid="64"/>
                                            </p:tgtEl>
                                          </p:cBhvr>
                                        </p:animEffect>
                                        <p:anim calcmode="lin" valueType="num">
                                          <p:cBhvr>
                                            <p:cTn id="175" dur="500"/>
                                            <p:tgtEl>
                                              <p:spTgt spid="64"/>
                                            </p:tgtEl>
                                            <p:attrNameLst>
                                              <p:attrName>ppt_x</p:attrName>
                                            </p:attrNameLst>
                                          </p:cBhvr>
                                          <p:tavLst>
                                            <p:tav tm="0">
                                              <p:val>
                                                <p:strVal val="ppt_x"/>
                                              </p:val>
                                            </p:tav>
                                            <p:tav tm="100000">
                                              <p:val>
                                                <p:strVal val="ppt_x"/>
                                              </p:val>
                                            </p:tav>
                                          </p:tavLst>
                                        </p:anim>
                                        <p:anim calcmode="lin" valueType="num">
                                          <p:cBhvr>
                                            <p:cTn id="176" dur="500"/>
                                            <p:tgtEl>
                                              <p:spTgt spid="64"/>
                                            </p:tgtEl>
                                            <p:attrNameLst>
                                              <p:attrName>ppt_y</p:attrName>
                                            </p:attrNameLst>
                                          </p:cBhvr>
                                          <p:tavLst>
                                            <p:tav tm="0">
                                              <p:val>
                                                <p:strVal val="ppt_y"/>
                                              </p:val>
                                            </p:tav>
                                            <p:tav tm="100000">
                                              <p:val>
                                                <p:strVal val="ppt_y+.1"/>
                                              </p:val>
                                            </p:tav>
                                          </p:tavLst>
                                        </p:anim>
                                        <p:set>
                                          <p:cBhvr>
                                            <p:cTn id="177" dur="1" fill="hold">
                                              <p:stCondLst>
                                                <p:cond delay="499"/>
                                              </p:stCondLst>
                                            </p:cTn>
                                            <p:tgtEl>
                                              <p:spTgt spid="64"/>
                                            </p:tgtEl>
                                            <p:attrNameLst>
                                              <p:attrName>style.visibility</p:attrName>
                                            </p:attrNameLst>
                                          </p:cBhvr>
                                          <p:to>
                                            <p:strVal val="hidden"/>
                                          </p:to>
                                        </p:set>
                                      </p:childTnLst>
                                    </p:cTn>
                                  </p:par>
                                </p:childTnLst>
                              </p:cTn>
                            </p:par>
                            <p:par>
                              <p:cTn id="178" fill="hold">
                                <p:stCondLst>
                                  <p:cond delay="3000"/>
                                </p:stCondLst>
                                <p:childTnLst>
                                  <p:par>
                                    <p:cTn id="179" presetID="10" presetClass="entr" presetSubtype="0" fill="hold" nodeType="afterEffect">
                                      <p:stCondLst>
                                        <p:cond delay="0"/>
                                      </p:stCondLst>
                                      <p:childTnLst>
                                        <p:set>
                                          <p:cBhvr>
                                            <p:cTn id="180" dur="1" fill="hold">
                                              <p:stCondLst>
                                                <p:cond delay="0"/>
                                              </p:stCondLst>
                                            </p:cTn>
                                            <p:tgtEl>
                                              <p:spTgt spid="6"/>
                                            </p:tgtEl>
                                            <p:attrNameLst>
                                              <p:attrName>style.visibility</p:attrName>
                                            </p:attrNameLst>
                                          </p:cBhvr>
                                          <p:to>
                                            <p:strVal val="visible"/>
                                          </p:to>
                                        </p:set>
                                        <p:animEffect transition="in" filter="fade">
                                          <p:cBhvr>
                                            <p:cTn id="181" dur="750"/>
                                            <p:tgtEl>
                                              <p:spTgt spid="6"/>
                                            </p:tgtEl>
                                          </p:cBhvr>
                                        </p:animEffect>
                                      </p:childTnLst>
                                    </p:cTn>
                                  </p:par>
                                  <p:par>
                                    <p:cTn id="182" presetID="64" presetClass="path" presetSubtype="0" accel="50000" fill="hold" nodeType="withEffect" p14:presetBounceEnd="63750">
                                      <p:stCondLst>
                                        <p:cond delay="0"/>
                                      </p:stCondLst>
                                      <p:childTnLst>
                                        <p:animMotion origin="layout" path="M 1.875E-6 0.04444 L 1.875E-6 1.48148E-6 " pathEditMode="relative" rAng="0" ptsTypes="AA" p14:bounceEnd="63750">
                                          <p:cBhvr>
                                            <p:cTn id="183" dur="750" fill="hold"/>
                                            <p:tgtEl>
                                              <p:spTgt spid="6"/>
                                            </p:tgtEl>
                                            <p:attrNameLst>
                                              <p:attrName>ppt_x</p:attrName>
                                              <p:attrName>ppt_y</p:attrName>
                                            </p:attrNameLst>
                                          </p:cBhvr>
                                          <p:rCtr x="0" y="-2222"/>
                                        </p:animMotion>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nodeType="clickEffect">
                                      <p:stCondLst>
                                        <p:cond delay="0"/>
                                      </p:stCondLst>
                                      <p:childTnLst>
                                        <p:set>
                                          <p:cBhvr>
                                            <p:cTn id="187" dur="1" fill="hold">
                                              <p:stCondLst>
                                                <p:cond delay="0"/>
                                              </p:stCondLst>
                                            </p:cTn>
                                            <p:tgtEl>
                                              <p:spTgt spid="111"/>
                                            </p:tgtEl>
                                            <p:attrNameLst>
                                              <p:attrName>style.visibility</p:attrName>
                                            </p:attrNameLst>
                                          </p:cBhvr>
                                          <p:to>
                                            <p:strVal val="visible"/>
                                          </p:to>
                                        </p:set>
                                        <p:animEffect transition="in" filter="fade">
                                          <p:cBhvr>
                                            <p:cTn id="188" dur="750"/>
                                            <p:tgtEl>
                                              <p:spTgt spid="111"/>
                                            </p:tgtEl>
                                          </p:cBhvr>
                                        </p:animEffect>
                                      </p:childTnLst>
                                    </p:cTn>
                                  </p:par>
                                  <p:par>
                                    <p:cTn id="189" presetID="64" presetClass="path" presetSubtype="0" accel="50667" fill="hold" nodeType="withEffect" p14:presetBounceEnd="64000">
                                      <p:stCondLst>
                                        <p:cond delay="0"/>
                                      </p:stCondLst>
                                      <p:childTnLst>
                                        <p:animMotion origin="layout" path="M 0.32604 -0.28843 L 6.25E-7 7.40741E-7 " pathEditMode="relative" rAng="0" ptsTypes="AA" p14:bounceEnd="64000">
                                          <p:cBhvr>
                                            <p:cTn id="190" dur="750" fill="hold"/>
                                            <p:tgtEl>
                                              <p:spTgt spid="111"/>
                                            </p:tgtEl>
                                            <p:attrNameLst>
                                              <p:attrName>ppt_x</p:attrName>
                                              <p:attrName>ppt_y</p:attrName>
                                            </p:attrNameLst>
                                          </p:cBhvr>
                                          <p:rCtr x="-16302" y="14421"/>
                                        </p:animMotion>
                                      </p:childTnLst>
                                    </p:cTn>
                                  </p:par>
                                  <p:par>
                                    <p:cTn id="191" presetID="42" presetClass="exit" presetSubtype="0" fill="hold" nodeType="withEffect">
                                      <p:stCondLst>
                                        <p:cond delay="0"/>
                                      </p:stCondLst>
                                      <p:childTnLst>
                                        <p:animEffect transition="out" filter="fade">
                                          <p:cBhvr>
                                            <p:cTn id="192" dur="500"/>
                                            <p:tgtEl>
                                              <p:spTgt spid="78"/>
                                            </p:tgtEl>
                                          </p:cBhvr>
                                        </p:animEffect>
                                        <p:anim calcmode="lin" valueType="num">
                                          <p:cBhvr>
                                            <p:cTn id="193" dur="500"/>
                                            <p:tgtEl>
                                              <p:spTgt spid="78"/>
                                            </p:tgtEl>
                                            <p:attrNameLst>
                                              <p:attrName>ppt_x</p:attrName>
                                            </p:attrNameLst>
                                          </p:cBhvr>
                                          <p:tavLst>
                                            <p:tav tm="0">
                                              <p:val>
                                                <p:strVal val="ppt_x"/>
                                              </p:val>
                                            </p:tav>
                                            <p:tav tm="100000">
                                              <p:val>
                                                <p:strVal val="ppt_x"/>
                                              </p:val>
                                            </p:tav>
                                          </p:tavLst>
                                        </p:anim>
                                        <p:anim calcmode="lin" valueType="num">
                                          <p:cBhvr>
                                            <p:cTn id="194" dur="500"/>
                                            <p:tgtEl>
                                              <p:spTgt spid="78"/>
                                            </p:tgtEl>
                                            <p:attrNameLst>
                                              <p:attrName>ppt_y</p:attrName>
                                            </p:attrNameLst>
                                          </p:cBhvr>
                                          <p:tavLst>
                                            <p:tav tm="0">
                                              <p:val>
                                                <p:strVal val="ppt_y"/>
                                              </p:val>
                                            </p:tav>
                                            <p:tav tm="100000">
                                              <p:val>
                                                <p:strVal val="ppt_y+.1"/>
                                              </p:val>
                                            </p:tav>
                                          </p:tavLst>
                                        </p:anim>
                                        <p:set>
                                          <p:cBhvr>
                                            <p:cTn id="195" dur="1" fill="hold">
                                              <p:stCondLst>
                                                <p:cond delay="499"/>
                                              </p:stCondLst>
                                            </p:cTn>
                                            <p:tgtEl>
                                              <p:spTgt spid="78"/>
                                            </p:tgtEl>
                                            <p:attrNameLst>
                                              <p:attrName>style.visibility</p:attrName>
                                            </p:attrNameLst>
                                          </p:cBhvr>
                                          <p:to>
                                            <p:strVal val="hidden"/>
                                          </p:to>
                                        </p:set>
                                      </p:childTnLst>
                                    </p:cTn>
                                  </p:par>
                                  <p:par>
                                    <p:cTn id="196" presetID="10" presetClass="entr" presetSubtype="0" fill="hold" nodeType="withEffect">
                                      <p:stCondLst>
                                        <p:cond delay="500"/>
                                      </p:stCondLst>
                                      <p:childTnLst>
                                        <p:set>
                                          <p:cBhvr>
                                            <p:cTn id="197" dur="1" fill="hold">
                                              <p:stCondLst>
                                                <p:cond delay="0"/>
                                              </p:stCondLst>
                                            </p:cTn>
                                            <p:tgtEl>
                                              <p:spTgt spid="114"/>
                                            </p:tgtEl>
                                            <p:attrNameLst>
                                              <p:attrName>style.visibility</p:attrName>
                                            </p:attrNameLst>
                                          </p:cBhvr>
                                          <p:to>
                                            <p:strVal val="visible"/>
                                          </p:to>
                                        </p:set>
                                        <p:animEffect transition="in" filter="fade">
                                          <p:cBhvr>
                                            <p:cTn id="198" dur="750"/>
                                            <p:tgtEl>
                                              <p:spTgt spid="114"/>
                                            </p:tgtEl>
                                          </p:cBhvr>
                                        </p:animEffect>
                                      </p:childTnLst>
                                    </p:cTn>
                                  </p:par>
                                  <p:par>
                                    <p:cTn id="199" presetID="64" presetClass="path" presetSubtype="0" accel="50000" fill="hold" nodeType="withEffect" p14:presetBounceEnd="63750">
                                      <p:stCondLst>
                                        <p:cond delay="500"/>
                                      </p:stCondLst>
                                      <p:childTnLst>
                                        <p:animMotion origin="layout" path="M 0.24232 -0.28079 L 6.25E-7 -7.40741E-7 " pathEditMode="relative" rAng="0" ptsTypes="AA" p14:bounceEnd="63750">
                                          <p:cBhvr>
                                            <p:cTn id="200" dur="750" fill="hold"/>
                                            <p:tgtEl>
                                              <p:spTgt spid="114"/>
                                            </p:tgtEl>
                                            <p:attrNameLst>
                                              <p:attrName>ppt_x</p:attrName>
                                              <p:attrName>ppt_y</p:attrName>
                                            </p:attrNameLst>
                                          </p:cBhvr>
                                          <p:rCtr x="-12122" y="14028"/>
                                        </p:animMotion>
                                      </p:childTnLst>
                                    </p:cTn>
                                  </p:par>
                                  <p:par>
                                    <p:cTn id="201" presetID="42" presetClass="exit" presetSubtype="0" fill="hold" nodeType="withEffect">
                                      <p:stCondLst>
                                        <p:cond delay="500"/>
                                      </p:stCondLst>
                                      <p:childTnLst>
                                        <p:animEffect transition="out" filter="fade">
                                          <p:cBhvr>
                                            <p:cTn id="202" dur="500"/>
                                            <p:tgtEl>
                                              <p:spTgt spid="81"/>
                                            </p:tgtEl>
                                          </p:cBhvr>
                                        </p:animEffect>
                                        <p:anim calcmode="lin" valueType="num">
                                          <p:cBhvr>
                                            <p:cTn id="203" dur="500"/>
                                            <p:tgtEl>
                                              <p:spTgt spid="81"/>
                                            </p:tgtEl>
                                            <p:attrNameLst>
                                              <p:attrName>ppt_x</p:attrName>
                                            </p:attrNameLst>
                                          </p:cBhvr>
                                          <p:tavLst>
                                            <p:tav tm="0">
                                              <p:val>
                                                <p:strVal val="ppt_x"/>
                                              </p:val>
                                            </p:tav>
                                            <p:tav tm="100000">
                                              <p:val>
                                                <p:strVal val="ppt_x"/>
                                              </p:val>
                                            </p:tav>
                                          </p:tavLst>
                                        </p:anim>
                                        <p:anim calcmode="lin" valueType="num">
                                          <p:cBhvr>
                                            <p:cTn id="204" dur="500"/>
                                            <p:tgtEl>
                                              <p:spTgt spid="81"/>
                                            </p:tgtEl>
                                            <p:attrNameLst>
                                              <p:attrName>ppt_y</p:attrName>
                                            </p:attrNameLst>
                                          </p:cBhvr>
                                          <p:tavLst>
                                            <p:tav tm="0">
                                              <p:val>
                                                <p:strVal val="ppt_y"/>
                                              </p:val>
                                            </p:tav>
                                            <p:tav tm="100000">
                                              <p:val>
                                                <p:strVal val="ppt_y+.1"/>
                                              </p:val>
                                            </p:tav>
                                          </p:tavLst>
                                        </p:anim>
                                        <p:set>
                                          <p:cBhvr>
                                            <p:cTn id="205" dur="1" fill="hold">
                                              <p:stCondLst>
                                                <p:cond delay="499"/>
                                              </p:stCondLst>
                                            </p:cTn>
                                            <p:tgtEl>
                                              <p:spTgt spid="81"/>
                                            </p:tgtEl>
                                            <p:attrNameLst>
                                              <p:attrName>style.visibility</p:attrName>
                                            </p:attrNameLst>
                                          </p:cBhvr>
                                          <p:to>
                                            <p:strVal val="hidden"/>
                                          </p:to>
                                        </p:set>
                                      </p:childTnLst>
                                    </p:cTn>
                                  </p:par>
                                  <p:par>
                                    <p:cTn id="206" presetID="10" presetClass="entr" presetSubtype="0" fill="hold" nodeType="withEffect">
                                      <p:stCondLst>
                                        <p:cond delay="1000"/>
                                      </p:stCondLst>
                                      <p:childTnLst>
                                        <p:set>
                                          <p:cBhvr>
                                            <p:cTn id="207" dur="1" fill="hold">
                                              <p:stCondLst>
                                                <p:cond delay="0"/>
                                              </p:stCondLst>
                                            </p:cTn>
                                            <p:tgtEl>
                                              <p:spTgt spid="108"/>
                                            </p:tgtEl>
                                            <p:attrNameLst>
                                              <p:attrName>style.visibility</p:attrName>
                                            </p:attrNameLst>
                                          </p:cBhvr>
                                          <p:to>
                                            <p:strVal val="visible"/>
                                          </p:to>
                                        </p:set>
                                        <p:animEffect transition="in" filter="fade">
                                          <p:cBhvr>
                                            <p:cTn id="208" dur="750"/>
                                            <p:tgtEl>
                                              <p:spTgt spid="108"/>
                                            </p:tgtEl>
                                          </p:cBhvr>
                                        </p:animEffect>
                                      </p:childTnLst>
                                    </p:cTn>
                                  </p:par>
                                  <p:par>
                                    <p:cTn id="209" presetID="64" presetClass="path" presetSubtype="0" accel="50000" fill="hold" nodeType="withEffect" p14:presetBounceEnd="63750">
                                      <p:stCondLst>
                                        <p:cond delay="1000"/>
                                      </p:stCondLst>
                                      <p:childTnLst>
                                        <p:animMotion origin="layout" path="M 0.16419 -0.28056 L 6.25E-7 4.81481E-6 " pathEditMode="relative" rAng="0" ptsTypes="AA" p14:bounceEnd="63750">
                                          <p:cBhvr>
                                            <p:cTn id="210" dur="750" fill="hold"/>
                                            <p:tgtEl>
                                              <p:spTgt spid="108"/>
                                            </p:tgtEl>
                                            <p:attrNameLst>
                                              <p:attrName>ppt_x</p:attrName>
                                              <p:attrName>ppt_y</p:attrName>
                                            </p:attrNameLst>
                                          </p:cBhvr>
                                          <p:rCtr x="-8216" y="14028"/>
                                        </p:animMotion>
                                      </p:childTnLst>
                                    </p:cTn>
                                  </p:par>
                                  <p:par>
                                    <p:cTn id="211" presetID="42" presetClass="exit" presetSubtype="0" fill="hold" nodeType="withEffect">
                                      <p:stCondLst>
                                        <p:cond delay="1000"/>
                                      </p:stCondLst>
                                      <p:childTnLst>
                                        <p:animEffect transition="out" filter="fade">
                                          <p:cBhvr>
                                            <p:cTn id="212" dur="500"/>
                                            <p:tgtEl>
                                              <p:spTgt spid="84"/>
                                            </p:tgtEl>
                                          </p:cBhvr>
                                        </p:animEffect>
                                        <p:anim calcmode="lin" valueType="num">
                                          <p:cBhvr>
                                            <p:cTn id="213" dur="500"/>
                                            <p:tgtEl>
                                              <p:spTgt spid="84"/>
                                            </p:tgtEl>
                                            <p:attrNameLst>
                                              <p:attrName>ppt_x</p:attrName>
                                            </p:attrNameLst>
                                          </p:cBhvr>
                                          <p:tavLst>
                                            <p:tav tm="0">
                                              <p:val>
                                                <p:strVal val="ppt_x"/>
                                              </p:val>
                                            </p:tav>
                                            <p:tav tm="100000">
                                              <p:val>
                                                <p:strVal val="ppt_x"/>
                                              </p:val>
                                            </p:tav>
                                          </p:tavLst>
                                        </p:anim>
                                        <p:anim calcmode="lin" valueType="num">
                                          <p:cBhvr>
                                            <p:cTn id="214" dur="500"/>
                                            <p:tgtEl>
                                              <p:spTgt spid="84"/>
                                            </p:tgtEl>
                                            <p:attrNameLst>
                                              <p:attrName>ppt_y</p:attrName>
                                            </p:attrNameLst>
                                          </p:cBhvr>
                                          <p:tavLst>
                                            <p:tav tm="0">
                                              <p:val>
                                                <p:strVal val="ppt_y"/>
                                              </p:val>
                                            </p:tav>
                                            <p:tav tm="100000">
                                              <p:val>
                                                <p:strVal val="ppt_y+.1"/>
                                              </p:val>
                                            </p:tav>
                                          </p:tavLst>
                                        </p:anim>
                                        <p:set>
                                          <p:cBhvr>
                                            <p:cTn id="215" dur="1" fill="hold">
                                              <p:stCondLst>
                                                <p:cond delay="499"/>
                                              </p:stCondLst>
                                            </p:cTn>
                                            <p:tgtEl>
                                              <p:spTgt spid="84"/>
                                            </p:tgtEl>
                                            <p:attrNameLst>
                                              <p:attrName>style.visibility</p:attrName>
                                            </p:attrNameLst>
                                          </p:cBhvr>
                                          <p:to>
                                            <p:strVal val="hidden"/>
                                          </p:to>
                                        </p:set>
                                      </p:childTnLst>
                                    </p:cTn>
                                  </p:par>
                                  <p:par>
                                    <p:cTn id="216" presetID="10" presetClass="entr" presetSubtype="0" fill="hold" nodeType="withEffect">
                                      <p:stCondLst>
                                        <p:cond delay="1500"/>
                                      </p:stCondLst>
                                      <p:childTnLst>
                                        <p:set>
                                          <p:cBhvr>
                                            <p:cTn id="217" dur="1" fill="hold">
                                              <p:stCondLst>
                                                <p:cond delay="0"/>
                                              </p:stCondLst>
                                            </p:cTn>
                                            <p:tgtEl>
                                              <p:spTgt spid="117"/>
                                            </p:tgtEl>
                                            <p:attrNameLst>
                                              <p:attrName>style.visibility</p:attrName>
                                            </p:attrNameLst>
                                          </p:cBhvr>
                                          <p:to>
                                            <p:strVal val="visible"/>
                                          </p:to>
                                        </p:set>
                                        <p:animEffect transition="in" filter="fade">
                                          <p:cBhvr>
                                            <p:cTn id="218" dur="750"/>
                                            <p:tgtEl>
                                              <p:spTgt spid="117"/>
                                            </p:tgtEl>
                                          </p:cBhvr>
                                        </p:animEffect>
                                      </p:childTnLst>
                                    </p:cTn>
                                  </p:par>
                                  <p:par>
                                    <p:cTn id="219" presetID="64" presetClass="path" presetSubtype="0" accel="50000" fill="hold" nodeType="withEffect" p14:presetBounceEnd="63750">
                                      <p:stCondLst>
                                        <p:cond delay="1500"/>
                                      </p:stCondLst>
                                      <p:childTnLst>
                                        <p:animMotion origin="layout" path="M 0.07735 -0.28102 L -2.29167E-6 3.7037E-6 " pathEditMode="relative" rAng="0" ptsTypes="AA" p14:bounceEnd="63750">
                                          <p:cBhvr>
                                            <p:cTn id="220" dur="750" fill="hold"/>
                                            <p:tgtEl>
                                              <p:spTgt spid="117"/>
                                            </p:tgtEl>
                                            <p:attrNameLst>
                                              <p:attrName>ppt_x</p:attrName>
                                              <p:attrName>ppt_y</p:attrName>
                                            </p:attrNameLst>
                                          </p:cBhvr>
                                          <p:rCtr x="-3867" y="14051"/>
                                        </p:animMotion>
                                      </p:childTnLst>
                                    </p:cTn>
                                  </p:par>
                                  <p:par>
                                    <p:cTn id="221" presetID="42" presetClass="exit" presetSubtype="0" fill="hold" nodeType="withEffect">
                                      <p:stCondLst>
                                        <p:cond delay="1500"/>
                                      </p:stCondLst>
                                      <p:childTnLst>
                                        <p:animEffect transition="out" filter="fade">
                                          <p:cBhvr>
                                            <p:cTn id="222" dur="500"/>
                                            <p:tgtEl>
                                              <p:spTgt spid="87"/>
                                            </p:tgtEl>
                                          </p:cBhvr>
                                        </p:animEffect>
                                        <p:anim calcmode="lin" valueType="num">
                                          <p:cBhvr>
                                            <p:cTn id="223" dur="500"/>
                                            <p:tgtEl>
                                              <p:spTgt spid="87"/>
                                            </p:tgtEl>
                                            <p:attrNameLst>
                                              <p:attrName>ppt_x</p:attrName>
                                            </p:attrNameLst>
                                          </p:cBhvr>
                                          <p:tavLst>
                                            <p:tav tm="0">
                                              <p:val>
                                                <p:strVal val="ppt_x"/>
                                              </p:val>
                                            </p:tav>
                                            <p:tav tm="100000">
                                              <p:val>
                                                <p:strVal val="ppt_x"/>
                                              </p:val>
                                            </p:tav>
                                          </p:tavLst>
                                        </p:anim>
                                        <p:anim calcmode="lin" valueType="num">
                                          <p:cBhvr>
                                            <p:cTn id="224" dur="500"/>
                                            <p:tgtEl>
                                              <p:spTgt spid="87"/>
                                            </p:tgtEl>
                                            <p:attrNameLst>
                                              <p:attrName>ppt_y</p:attrName>
                                            </p:attrNameLst>
                                          </p:cBhvr>
                                          <p:tavLst>
                                            <p:tav tm="0">
                                              <p:val>
                                                <p:strVal val="ppt_y"/>
                                              </p:val>
                                            </p:tav>
                                            <p:tav tm="100000">
                                              <p:val>
                                                <p:strVal val="ppt_y+.1"/>
                                              </p:val>
                                            </p:tav>
                                          </p:tavLst>
                                        </p:anim>
                                        <p:set>
                                          <p:cBhvr>
                                            <p:cTn id="225" dur="1" fill="hold">
                                              <p:stCondLst>
                                                <p:cond delay="499"/>
                                              </p:stCondLst>
                                            </p:cTn>
                                            <p:tgtEl>
                                              <p:spTgt spid="87"/>
                                            </p:tgtEl>
                                            <p:attrNameLst>
                                              <p:attrName>style.visibility</p:attrName>
                                            </p:attrNameLst>
                                          </p:cBhvr>
                                          <p:to>
                                            <p:strVal val="hidden"/>
                                          </p:to>
                                        </p:set>
                                      </p:childTnLst>
                                    </p:cTn>
                                  </p:par>
                                  <p:par>
                                    <p:cTn id="226" presetID="10" presetClass="entr" presetSubtype="0" fill="hold" nodeType="withEffect">
                                      <p:stCondLst>
                                        <p:cond delay="2000"/>
                                      </p:stCondLst>
                                      <p:childTnLst>
                                        <p:set>
                                          <p:cBhvr>
                                            <p:cTn id="227" dur="1" fill="hold">
                                              <p:stCondLst>
                                                <p:cond delay="0"/>
                                              </p:stCondLst>
                                            </p:cTn>
                                            <p:tgtEl>
                                              <p:spTgt spid="120"/>
                                            </p:tgtEl>
                                            <p:attrNameLst>
                                              <p:attrName>style.visibility</p:attrName>
                                            </p:attrNameLst>
                                          </p:cBhvr>
                                          <p:to>
                                            <p:strVal val="visible"/>
                                          </p:to>
                                        </p:set>
                                        <p:animEffect transition="in" filter="fade">
                                          <p:cBhvr>
                                            <p:cTn id="228" dur="750"/>
                                            <p:tgtEl>
                                              <p:spTgt spid="120"/>
                                            </p:tgtEl>
                                          </p:cBhvr>
                                        </p:animEffect>
                                      </p:childTnLst>
                                    </p:cTn>
                                  </p:par>
                                  <p:par>
                                    <p:cTn id="229" presetID="64" presetClass="path" presetSubtype="0" accel="50000" fill="hold" nodeType="withEffect" p14:presetBounceEnd="63750">
                                      <p:stCondLst>
                                        <p:cond delay="2000"/>
                                      </p:stCondLst>
                                      <p:childTnLst>
                                        <p:animMotion origin="layout" path="M -0.00208 -0.28125 L -2.29167E-6 2.22222E-6 " pathEditMode="relative" rAng="0" ptsTypes="AA" p14:bounceEnd="63750">
                                          <p:cBhvr>
                                            <p:cTn id="230" dur="750" fill="hold"/>
                                            <p:tgtEl>
                                              <p:spTgt spid="120"/>
                                            </p:tgtEl>
                                            <p:attrNameLst>
                                              <p:attrName>ppt_x</p:attrName>
                                              <p:attrName>ppt_y</p:attrName>
                                            </p:attrNameLst>
                                          </p:cBhvr>
                                          <p:rCtr x="104" y="14051"/>
                                        </p:animMotion>
                                      </p:childTnLst>
                                    </p:cTn>
                                  </p:par>
                                  <p:par>
                                    <p:cTn id="231" presetID="42" presetClass="exit" presetSubtype="0" fill="hold" nodeType="withEffect">
                                      <p:stCondLst>
                                        <p:cond delay="2000"/>
                                      </p:stCondLst>
                                      <p:childTnLst>
                                        <p:animEffect transition="out" filter="fade">
                                          <p:cBhvr>
                                            <p:cTn id="232" dur="500"/>
                                            <p:tgtEl>
                                              <p:spTgt spid="90"/>
                                            </p:tgtEl>
                                          </p:cBhvr>
                                        </p:animEffect>
                                        <p:anim calcmode="lin" valueType="num">
                                          <p:cBhvr>
                                            <p:cTn id="233" dur="500"/>
                                            <p:tgtEl>
                                              <p:spTgt spid="90"/>
                                            </p:tgtEl>
                                            <p:attrNameLst>
                                              <p:attrName>ppt_x</p:attrName>
                                            </p:attrNameLst>
                                          </p:cBhvr>
                                          <p:tavLst>
                                            <p:tav tm="0">
                                              <p:val>
                                                <p:strVal val="ppt_x"/>
                                              </p:val>
                                            </p:tav>
                                            <p:tav tm="100000">
                                              <p:val>
                                                <p:strVal val="ppt_x"/>
                                              </p:val>
                                            </p:tav>
                                          </p:tavLst>
                                        </p:anim>
                                        <p:anim calcmode="lin" valueType="num">
                                          <p:cBhvr>
                                            <p:cTn id="234" dur="500"/>
                                            <p:tgtEl>
                                              <p:spTgt spid="90"/>
                                            </p:tgtEl>
                                            <p:attrNameLst>
                                              <p:attrName>ppt_y</p:attrName>
                                            </p:attrNameLst>
                                          </p:cBhvr>
                                          <p:tavLst>
                                            <p:tav tm="0">
                                              <p:val>
                                                <p:strVal val="ppt_y"/>
                                              </p:val>
                                            </p:tav>
                                            <p:tav tm="100000">
                                              <p:val>
                                                <p:strVal val="ppt_y+.1"/>
                                              </p:val>
                                            </p:tav>
                                          </p:tavLst>
                                        </p:anim>
                                        <p:set>
                                          <p:cBhvr>
                                            <p:cTn id="235" dur="1" fill="hold">
                                              <p:stCondLst>
                                                <p:cond delay="499"/>
                                              </p:stCondLst>
                                            </p:cTn>
                                            <p:tgtEl>
                                              <p:spTgt spid="90"/>
                                            </p:tgtEl>
                                            <p:attrNameLst>
                                              <p:attrName>style.visibility</p:attrName>
                                            </p:attrNameLst>
                                          </p:cBhvr>
                                          <p:to>
                                            <p:strVal val="hidden"/>
                                          </p:to>
                                        </p:set>
                                      </p:childTnLst>
                                    </p:cTn>
                                  </p:par>
                                  <p:par>
                                    <p:cTn id="236" presetID="10" presetClass="entr" presetSubtype="0" fill="hold" nodeType="withEffect">
                                      <p:stCondLst>
                                        <p:cond delay="2500"/>
                                      </p:stCondLst>
                                      <p:childTnLst>
                                        <p:set>
                                          <p:cBhvr>
                                            <p:cTn id="237" dur="1" fill="hold">
                                              <p:stCondLst>
                                                <p:cond delay="0"/>
                                              </p:stCondLst>
                                            </p:cTn>
                                            <p:tgtEl>
                                              <p:spTgt spid="123"/>
                                            </p:tgtEl>
                                            <p:attrNameLst>
                                              <p:attrName>style.visibility</p:attrName>
                                            </p:attrNameLst>
                                          </p:cBhvr>
                                          <p:to>
                                            <p:strVal val="visible"/>
                                          </p:to>
                                        </p:set>
                                        <p:animEffect transition="in" filter="fade">
                                          <p:cBhvr>
                                            <p:cTn id="238" dur="750"/>
                                            <p:tgtEl>
                                              <p:spTgt spid="123"/>
                                            </p:tgtEl>
                                          </p:cBhvr>
                                        </p:animEffect>
                                      </p:childTnLst>
                                    </p:cTn>
                                  </p:par>
                                  <p:par>
                                    <p:cTn id="239" presetID="64" presetClass="path" presetSubtype="0" accel="50000" fill="hold" nodeType="withEffect" p14:presetBounceEnd="63750">
                                      <p:stCondLst>
                                        <p:cond delay="2500"/>
                                      </p:stCondLst>
                                      <p:childTnLst>
                                        <p:animMotion origin="layout" path="M -0.08281 -0.28102 L -2.5E-6 3.7037E-6 " pathEditMode="relative" rAng="0" ptsTypes="AA" p14:bounceEnd="63750">
                                          <p:cBhvr>
                                            <p:cTn id="240" dur="750" fill="hold"/>
                                            <p:tgtEl>
                                              <p:spTgt spid="123"/>
                                            </p:tgtEl>
                                            <p:attrNameLst>
                                              <p:attrName>ppt_x</p:attrName>
                                              <p:attrName>ppt_y</p:attrName>
                                            </p:attrNameLst>
                                          </p:cBhvr>
                                          <p:rCtr x="4141" y="14051"/>
                                        </p:animMotion>
                                      </p:childTnLst>
                                    </p:cTn>
                                  </p:par>
                                  <p:par>
                                    <p:cTn id="241" presetID="42" presetClass="exit" presetSubtype="0" fill="hold" nodeType="withEffect">
                                      <p:stCondLst>
                                        <p:cond delay="2500"/>
                                      </p:stCondLst>
                                      <p:childTnLst>
                                        <p:animEffect transition="out" filter="fade">
                                          <p:cBhvr>
                                            <p:cTn id="242" dur="500"/>
                                            <p:tgtEl>
                                              <p:spTgt spid="93"/>
                                            </p:tgtEl>
                                          </p:cBhvr>
                                        </p:animEffect>
                                        <p:anim calcmode="lin" valueType="num">
                                          <p:cBhvr>
                                            <p:cTn id="243" dur="500"/>
                                            <p:tgtEl>
                                              <p:spTgt spid="93"/>
                                            </p:tgtEl>
                                            <p:attrNameLst>
                                              <p:attrName>ppt_x</p:attrName>
                                            </p:attrNameLst>
                                          </p:cBhvr>
                                          <p:tavLst>
                                            <p:tav tm="0">
                                              <p:val>
                                                <p:strVal val="ppt_x"/>
                                              </p:val>
                                            </p:tav>
                                            <p:tav tm="100000">
                                              <p:val>
                                                <p:strVal val="ppt_x"/>
                                              </p:val>
                                            </p:tav>
                                          </p:tavLst>
                                        </p:anim>
                                        <p:anim calcmode="lin" valueType="num">
                                          <p:cBhvr>
                                            <p:cTn id="244" dur="500"/>
                                            <p:tgtEl>
                                              <p:spTgt spid="93"/>
                                            </p:tgtEl>
                                            <p:attrNameLst>
                                              <p:attrName>ppt_y</p:attrName>
                                            </p:attrNameLst>
                                          </p:cBhvr>
                                          <p:tavLst>
                                            <p:tav tm="0">
                                              <p:val>
                                                <p:strVal val="ppt_y"/>
                                              </p:val>
                                            </p:tav>
                                            <p:tav tm="100000">
                                              <p:val>
                                                <p:strVal val="ppt_y+.1"/>
                                              </p:val>
                                            </p:tav>
                                          </p:tavLst>
                                        </p:anim>
                                        <p:set>
                                          <p:cBhvr>
                                            <p:cTn id="245" dur="1" fill="hold">
                                              <p:stCondLst>
                                                <p:cond delay="499"/>
                                              </p:stCondLst>
                                            </p:cTn>
                                            <p:tgtEl>
                                              <p:spTgt spid="93"/>
                                            </p:tgtEl>
                                            <p:attrNameLst>
                                              <p:attrName>style.visibility</p:attrName>
                                            </p:attrNameLst>
                                          </p:cBhvr>
                                          <p:to>
                                            <p:strVal val="hidden"/>
                                          </p:to>
                                        </p:set>
                                      </p:childTnLst>
                                    </p:cTn>
                                  </p:par>
                                  <p:par>
                                    <p:cTn id="246" presetID="10" presetClass="entr" presetSubtype="0" fill="hold" nodeType="withEffect">
                                      <p:stCondLst>
                                        <p:cond delay="3000"/>
                                      </p:stCondLst>
                                      <p:childTnLst>
                                        <p:set>
                                          <p:cBhvr>
                                            <p:cTn id="247" dur="1" fill="hold">
                                              <p:stCondLst>
                                                <p:cond delay="0"/>
                                              </p:stCondLst>
                                            </p:cTn>
                                            <p:tgtEl>
                                              <p:spTgt spid="126"/>
                                            </p:tgtEl>
                                            <p:attrNameLst>
                                              <p:attrName>style.visibility</p:attrName>
                                            </p:attrNameLst>
                                          </p:cBhvr>
                                          <p:to>
                                            <p:strVal val="visible"/>
                                          </p:to>
                                        </p:set>
                                        <p:animEffect transition="in" filter="fade">
                                          <p:cBhvr>
                                            <p:cTn id="248" dur="750"/>
                                            <p:tgtEl>
                                              <p:spTgt spid="126"/>
                                            </p:tgtEl>
                                          </p:cBhvr>
                                        </p:animEffect>
                                      </p:childTnLst>
                                    </p:cTn>
                                  </p:par>
                                  <p:par>
                                    <p:cTn id="249" presetID="64" presetClass="path" presetSubtype="0" accel="50000" fill="hold" nodeType="withEffect" p14:presetBounceEnd="63750">
                                      <p:stCondLst>
                                        <p:cond delay="3000"/>
                                      </p:stCondLst>
                                      <p:childTnLst>
                                        <p:animMotion origin="layout" path="M -0.16471 -0.28078 L -6.25E-7 -4.81481E-6 " pathEditMode="relative" rAng="0" ptsTypes="AA" p14:bounceEnd="63750">
                                          <p:cBhvr>
                                            <p:cTn id="250" dur="750" fill="hold"/>
                                            <p:tgtEl>
                                              <p:spTgt spid="126"/>
                                            </p:tgtEl>
                                            <p:attrNameLst>
                                              <p:attrName>ppt_x</p:attrName>
                                              <p:attrName>ppt_y</p:attrName>
                                            </p:attrNameLst>
                                          </p:cBhvr>
                                          <p:rCtr x="8229" y="14028"/>
                                        </p:animMotion>
                                      </p:childTnLst>
                                    </p:cTn>
                                  </p:par>
                                  <p:par>
                                    <p:cTn id="251" presetID="42" presetClass="exit" presetSubtype="0" fill="hold" nodeType="withEffect">
                                      <p:stCondLst>
                                        <p:cond delay="3000"/>
                                      </p:stCondLst>
                                      <p:childTnLst>
                                        <p:animEffect transition="out" filter="fade">
                                          <p:cBhvr>
                                            <p:cTn id="252" dur="500"/>
                                            <p:tgtEl>
                                              <p:spTgt spid="96"/>
                                            </p:tgtEl>
                                          </p:cBhvr>
                                        </p:animEffect>
                                        <p:anim calcmode="lin" valueType="num">
                                          <p:cBhvr>
                                            <p:cTn id="253" dur="500"/>
                                            <p:tgtEl>
                                              <p:spTgt spid="96"/>
                                            </p:tgtEl>
                                            <p:attrNameLst>
                                              <p:attrName>ppt_x</p:attrName>
                                            </p:attrNameLst>
                                          </p:cBhvr>
                                          <p:tavLst>
                                            <p:tav tm="0">
                                              <p:val>
                                                <p:strVal val="ppt_x"/>
                                              </p:val>
                                            </p:tav>
                                            <p:tav tm="100000">
                                              <p:val>
                                                <p:strVal val="ppt_x"/>
                                              </p:val>
                                            </p:tav>
                                          </p:tavLst>
                                        </p:anim>
                                        <p:anim calcmode="lin" valueType="num">
                                          <p:cBhvr>
                                            <p:cTn id="254" dur="500"/>
                                            <p:tgtEl>
                                              <p:spTgt spid="96"/>
                                            </p:tgtEl>
                                            <p:attrNameLst>
                                              <p:attrName>ppt_y</p:attrName>
                                            </p:attrNameLst>
                                          </p:cBhvr>
                                          <p:tavLst>
                                            <p:tav tm="0">
                                              <p:val>
                                                <p:strVal val="ppt_y"/>
                                              </p:val>
                                            </p:tav>
                                            <p:tav tm="100000">
                                              <p:val>
                                                <p:strVal val="ppt_y+.1"/>
                                              </p:val>
                                            </p:tav>
                                          </p:tavLst>
                                        </p:anim>
                                        <p:set>
                                          <p:cBhvr>
                                            <p:cTn id="255" dur="1" fill="hold">
                                              <p:stCondLst>
                                                <p:cond delay="499"/>
                                              </p:stCondLst>
                                            </p:cTn>
                                            <p:tgtEl>
                                              <p:spTgt spid="96"/>
                                            </p:tgtEl>
                                            <p:attrNameLst>
                                              <p:attrName>style.visibility</p:attrName>
                                            </p:attrNameLst>
                                          </p:cBhvr>
                                          <p:to>
                                            <p:strVal val="hidden"/>
                                          </p:to>
                                        </p:set>
                                      </p:childTnLst>
                                    </p:cTn>
                                  </p:par>
                                  <p:par>
                                    <p:cTn id="256" presetID="10" presetClass="entr" presetSubtype="0" fill="hold" nodeType="withEffect">
                                      <p:stCondLst>
                                        <p:cond delay="3500"/>
                                      </p:stCondLst>
                                      <p:childTnLst>
                                        <p:set>
                                          <p:cBhvr>
                                            <p:cTn id="257" dur="1" fill="hold">
                                              <p:stCondLst>
                                                <p:cond delay="0"/>
                                              </p:stCondLst>
                                            </p:cTn>
                                            <p:tgtEl>
                                              <p:spTgt spid="129"/>
                                            </p:tgtEl>
                                            <p:attrNameLst>
                                              <p:attrName>style.visibility</p:attrName>
                                            </p:attrNameLst>
                                          </p:cBhvr>
                                          <p:to>
                                            <p:strVal val="visible"/>
                                          </p:to>
                                        </p:set>
                                        <p:animEffect transition="in" filter="fade">
                                          <p:cBhvr>
                                            <p:cTn id="258" dur="750"/>
                                            <p:tgtEl>
                                              <p:spTgt spid="129"/>
                                            </p:tgtEl>
                                          </p:cBhvr>
                                        </p:animEffect>
                                      </p:childTnLst>
                                    </p:cTn>
                                  </p:par>
                                  <p:par>
                                    <p:cTn id="259" presetID="64" presetClass="path" presetSubtype="0" accel="50000" fill="hold" nodeType="withEffect" p14:presetBounceEnd="63750">
                                      <p:stCondLst>
                                        <p:cond delay="3500"/>
                                      </p:stCondLst>
                                      <p:childTnLst>
                                        <p:animMotion origin="layout" path="M -0.24414 -0.28102 L -6.25E-7 3.7037E-6 " pathEditMode="relative" rAng="0" ptsTypes="AA" p14:bounceEnd="63750">
                                          <p:cBhvr>
                                            <p:cTn id="260" dur="750" fill="hold"/>
                                            <p:tgtEl>
                                              <p:spTgt spid="129"/>
                                            </p:tgtEl>
                                            <p:attrNameLst>
                                              <p:attrName>ppt_x</p:attrName>
                                              <p:attrName>ppt_y</p:attrName>
                                            </p:attrNameLst>
                                          </p:cBhvr>
                                          <p:rCtr x="12201" y="14051"/>
                                        </p:animMotion>
                                      </p:childTnLst>
                                    </p:cTn>
                                  </p:par>
                                  <p:par>
                                    <p:cTn id="261" presetID="42" presetClass="exit" presetSubtype="0" fill="hold" nodeType="withEffect">
                                      <p:stCondLst>
                                        <p:cond delay="3500"/>
                                      </p:stCondLst>
                                      <p:childTnLst>
                                        <p:animEffect transition="out" filter="fade">
                                          <p:cBhvr>
                                            <p:cTn id="262" dur="500"/>
                                            <p:tgtEl>
                                              <p:spTgt spid="99"/>
                                            </p:tgtEl>
                                          </p:cBhvr>
                                        </p:animEffect>
                                        <p:anim calcmode="lin" valueType="num">
                                          <p:cBhvr>
                                            <p:cTn id="263" dur="500"/>
                                            <p:tgtEl>
                                              <p:spTgt spid="99"/>
                                            </p:tgtEl>
                                            <p:attrNameLst>
                                              <p:attrName>ppt_x</p:attrName>
                                            </p:attrNameLst>
                                          </p:cBhvr>
                                          <p:tavLst>
                                            <p:tav tm="0">
                                              <p:val>
                                                <p:strVal val="ppt_x"/>
                                              </p:val>
                                            </p:tav>
                                            <p:tav tm="100000">
                                              <p:val>
                                                <p:strVal val="ppt_x"/>
                                              </p:val>
                                            </p:tav>
                                          </p:tavLst>
                                        </p:anim>
                                        <p:anim calcmode="lin" valueType="num">
                                          <p:cBhvr>
                                            <p:cTn id="264" dur="500"/>
                                            <p:tgtEl>
                                              <p:spTgt spid="99"/>
                                            </p:tgtEl>
                                            <p:attrNameLst>
                                              <p:attrName>ppt_y</p:attrName>
                                            </p:attrNameLst>
                                          </p:cBhvr>
                                          <p:tavLst>
                                            <p:tav tm="0">
                                              <p:val>
                                                <p:strVal val="ppt_y"/>
                                              </p:val>
                                            </p:tav>
                                            <p:tav tm="100000">
                                              <p:val>
                                                <p:strVal val="ppt_y+.1"/>
                                              </p:val>
                                            </p:tav>
                                          </p:tavLst>
                                        </p:anim>
                                        <p:set>
                                          <p:cBhvr>
                                            <p:cTn id="265" dur="1" fill="hold">
                                              <p:stCondLst>
                                                <p:cond delay="499"/>
                                              </p:stCondLst>
                                            </p:cTn>
                                            <p:tgtEl>
                                              <p:spTgt spid="99"/>
                                            </p:tgtEl>
                                            <p:attrNameLst>
                                              <p:attrName>style.visibility</p:attrName>
                                            </p:attrNameLst>
                                          </p:cBhvr>
                                          <p:to>
                                            <p:strVal val="hidden"/>
                                          </p:to>
                                        </p:set>
                                      </p:childTnLst>
                                    </p:cTn>
                                  </p:par>
                                  <p:par>
                                    <p:cTn id="266" presetID="10" presetClass="entr" presetSubtype="0" fill="hold" nodeType="withEffect">
                                      <p:stCondLst>
                                        <p:cond delay="4000"/>
                                      </p:stCondLst>
                                      <p:childTnLst>
                                        <p:set>
                                          <p:cBhvr>
                                            <p:cTn id="267" dur="1" fill="hold">
                                              <p:stCondLst>
                                                <p:cond delay="0"/>
                                              </p:stCondLst>
                                            </p:cTn>
                                            <p:tgtEl>
                                              <p:spTgt spid="132"/>
                                            </p:tgtEl>
                                            <p:attrNameLst>
                                              <p:attrName>style.visibility</p:attrName>
                                            </p:attrNameLst>
                                          </p:cBhvr>
                                          <p:to>
                                            <p:strVal val="visible"/>
                                          </p:to>
                                        </p:set>
                                        <p:animEffect transition="in" filter="fade">
                                          <p:cBhvr>
                                            <p:cTn id="268" dur="750"/>
                                            <p:tgtEl>
                                              <p:spTgt spid="132"/>
                                            </p:tgtEl>
                                          </p:cBhvr>
                                        </p:animEffect>
                                      </p:childTnLst>
                                    </p:cTn>
                                  </p:par>
                                  <p:par>
                                    <p:cTn id="269" presetID="64" presetClass="path" presetSubtype="0" accel="50000" fill="hold" nodeType="withEffect" p14:presetBounceEnd="63750">
                                      <p:stCondLst>
                                        <p:cond delay="4000"/>
                                      </p:stCondLst>
                                      <p:childTnLst>
                                        <p:animMotion origin="layout" path="M -0.32474 -0.28078 L -6.25E-7 -4.81481E-6 " pathEditMode="relative" rAng="0" ptsTypes="AA" p14:bounceEnd="63750">
                                          <p:cBhvr>
                                            <p:cTn id="270" dur="750" fill="hold"/>
                                            <p:tgtEl>
                                              <p:spTgt spid="132"/>
                                            </p:tgtEl>
                                            <p:attrNameLst>
                                              <p:attrName>ppt_x</p:attrName>
                                              <p:attrName>ppt_y</p:attrName>
                                            </p:attrNameLst>
                                          </p:cBhvr>
                                          <p:rCtr x="16237" y="14028"/>
                                        </p:animMotion>
                                      </p:childTnLst>
                                    </p:cTn>
                                  </p:par>
                                  <p:par>
                                    <p:cTn id="271" presetID="42" presetClass="exit" presetSubtype="0" fill="hold" nodeType="withEffect">
                                      <p:stCondLst>
                                        <p:cond delay="4000"/>
                                      </p:stCondLst>
                                      <p:childTnLst>
                                        <p:animEffect transition="out" filter="fade">
                                          <p:cBhvr>
                                            <p:cTn id="272" dur="500"/>
                                            <p:tgtEl>
                                              <p:spTgt spid="102"/>
                                            </p:tgtEl>
                                          </p:cBhvr>
                                        </p:animEffect>
                                        <p:anim calcmode="lin" valueType="num">
                                          <p:cBhvr>
                                            <p:cTn id="273" dur="500"/>
                                            <p:tgtEl>
                                              <p:spTgt spid="102"/>
                                            </p:tgtEl>
                                            <p:attrNameLst>
                                              <p:attrName>ppt_x</p:attrName>
                                            </p:attrNameLst>
                                          </p:cBhvr>
                                          <p:tavLst>
                                            <p:tav tm="0">
                                              <p:val>
                                                <p:strVal val="ppt_x"/>
                                              </p:val>
                                            </p:tav>
                                            <p:tav tm="100000">
                                              <p:val>
                                                <p:strVal val="ppt_x"/>
                                              </p:val>
                                            </p:tav>
                                          </p:tavLst>
                                        </p:anim>
                                        <p:anim calcmode="lin" valueType="num">
                                          <p:cBhvr>
                                            <p:cTn id="274" dur="500"/>
                                            <p:tgtEl>
                                              <p:spTgt spid="102"/>
                                            </p:tgtEl>
                                            <p:attrNameLst>
                                              <p:attrName>ppt_y</p:attrName>
                                            </p:attrNameLst>
                                          </p:cBhvr>
                                          <p:tavLst>
                                            <p:tav tm="0">
                                              <p:val>
                                                <p:strVal val="ppt_y"/>
                                              </p:val>
                                            </p:tav>
                                            <p:tav tm="100000">
                                              <p:val>
                                                <p:strVal val="ppt_y+.1"/>
                                              </p:val>
                                            </p:tav>
                                          </p:tavLst>
                                        </p:anim>
                                        <p:set>
                                          <p:cBhvr>
                                            <p:cTn id="275" dur="1" fill="hold">
                                              <p:stCondLst>
                                                <p:cond delay="499"/>
                                              </p:stCondLst>
                                            </p:cTn>
                                            <p:tgtEl>
                                              <p:spTgt spid="102"/>
                                            </p:tgtEl>
                                            <p:attrNameLst>
                                              <p:attrName>style.visibility</p:attrName>
                                            </p:attrNameLst>
                                          </p:cBhvr>
                                          <p:to>
                                            <p:strVal val="hidden"/>
                                          </p:to>
                                        </p:set>
                                      </p:childTnLst>
                                    </p:cTn>
                                  </p:par>
                                </p:childTnLst>
                              </p:cTn>
                            </p:par>
                            <p:par>
                              <p:cTn id="276" fill="hold">
                                <p:stCondLst>
                                  <p:cond delay="4750"/>
                                </p:stCondLst>
                                <p:childTnLst>
                                  <p:par>
                                    <p:cTn id="277" presetID="10" presetClass="entr" presetSubtype="0" fill="hold" nodeType="afterEffect">
                                      <p:stCondLst>
                                        <p:cond delay="0"/>
                                      </p:stCondLst>
                                      <p:childTnLst>
                                        <p:set>
                                          <p:cBhvr>
                                            <p:cTn id="278" dur="1" fill="hold">
                                              <p:stCondLst>
                                                <p:cond delay="0"/>
                                              </p:stCondLst>
                                            </p:cTn>
                                            <p:tgtEl>
                                              <p:spTgt spid="135"/>
                                            </p:tgtEl>
                                            <p:attrNameLst>
                                              <p:attrName>style.visibility</p:attrName>
                                            </p:attrNameLst>
                                          </p:cBhvr>
                                          <p:to>
                                            <p:strVal val="visible"/>
                                          </p:to>
                                        </p:set>
                                        <p:animEffect transition="in" filter="fade">
                                          <p:cBhvr>
                                            <p:cTn id="279" dur="750"/>
                                            <p:tgtEl>
                                              <p:spTgt spid="135"/>
                                            </p:tgtEl>
                                          </p:cBhvr>
                                        </p:animEffect>
                                      </p:childTnLst>
                                    </p:cTn>
                                  </p:par>
                                  <p:par>
                                    <p:cTn id="280" presetID="64" presetClass="path" presetSubtype="0" accel="50000" fill="hold" nodeType="withEffect" p14:presetBounceEnd="63750">
                                      <p:stCondLst>
                                        <p:cond delay="0"/>
                                      </p:stCondLst>
                                      <p:childTnLst>
                                        <p:animMotion origin="layout" path="M -2.29167E-6 0.04444 L -2.29167E-6 1.48148E-6 " pathEditMode="relative" rAng="0" ptsTypes="AA" p14:bounceEnd="63750">
                                          <p:cBhvr>
                                            <p:cTn id="281" dur="750" fill="hold"/>
                                            <p:tgtEl>
                                              <p:spTgt spid="135"/>
                                            </p:tgtEl>
                                            <p:attrNameLst>
                                              <p:attrName>ppt_x</p:attrName>
                                              <p:attrName>ppt_y</p:attrName>
                                            </p:attrNameLst>
                                          </p:cBhvr>
                                          <p:rCtr x="0" y="-2222"/>
                                        </p:animMotion>
                                      </p:childTnLst>
                                    </p:cTn>
                                  </p:par>
                                </p:childTnLst>
                              </p:cTn>
                            </p:par>
                          </p:childTnLst>
                        </p:cTn>
                      </p:par>
                      <p:par>
                        <p:cTn id="282" fill="hold">
                          <p:stCondLst>
                            <p:cond delay="indefinite"/>
                          </p:stCondLst>
                          <p:childTnLst>
                            <p:par>
                              <p:cTn id="283" fill="hold">
                                <p:stCondLst>
                                  <p:cond delay="0"/>
                                </p:stCondLst>
                                <p:childTnLst>
                                  <p:par>
                                    <p:cTn id="284" presetID="42" presetClass="entr" presetSubtype="0" fill="hold" nodeType="clickEffect">
                                      <p:stCondLst>
                                        <p:cond delay="0"/>
                                      </p:stCondLst>
                                      <p:childTnLst>
                                        <p:set>
                                          <p:cBhvr>
                                            <p:cTn id="285" dur="1" fill="hold">
                                              <p:stCondLst>
                                                <p:cond delay="0"/>
                                              </p:stCondLst>
                                            </p:cTn>
                                            <p:tgtEl>
                                              <p:spTgt spid="141"/>
                                            </p:tgtEl>
                                            <p:attrNameLst>
                                              <p:attrName>style.visibility</p:attrName>
                                            </p:attrNameLst>
                                          </p:cBhvr>
                                          <p:to>
                                            <p:strVal val="visible"/>
                                          </p:to>
                                        </p:set>
                                        <p:animEffect transition="in" filter="fade">
                                          <p:cBhvr>
                                            <p:cTn id="286" dur="500"/>
                                            <p:tgtEl>
                                              <p:spTgt spid="141"/>
                                            </p:tgtEl>
                                          </p:cBhvr>
                                        </p:animEffect>
                                        <p:anim calcmode="lin" valueType="num">
                                          <p:cBhvr>
                                            <p:cTn id="287" dur="500" fill="hold"/>
                                            <p:tgtEl>
                                              <p:spTgt spid="141"/>
                                            </p:tgtEl>
                                            <p:attrNameLst>
                                              <p:attrName>ppt_x</p:attrName>
                                            </p:attrNameLst>
                                          </p:cBhvr>
                                          <p:tavLst>
                                            <p:tav tm="0">
                                              <p:val>
                                                <p:strVal val="#ppt_x"/>
                                              </p:val>
                                            </p:tav>
                                            <p:tav tm="100000">
                                              <p:val>
                                                <p:strVal val="#ppt_x"/>
                                              </p:val>
                                            </p:tav>
                                          </p:tavLst>
                                        </p:anim>
                                        <p:anim calcmode="lin" valueType="num">
                                          <p:cBhvr>
                                            <p:cTn id="288" dur="500" fill="hold"/>
                                            <p:tgtEl>
                                              <p:spTgt spid="141"/>
                                            </p:tgtEl>
                                            <p:attrNameLst>
                                              <p:attrName>ppt_y</p:attrName>
                                            </p:attrNameLst>
                                          </p:cBhvr>
                                          <p:tavLst>
                                            <p:tav tm="0">
                                              <p:val>
                                                <p:strVal val="#ppt_y+.1"/>
                                              </p:val>
                                            </p:tav>
                                            <p:tav tm="100000">
                                              <p:val>
                                                <p:strVal val="#ppt_y"/>
                                              </p:val>
                                            </p:tav>
                                          </p:tavLst>
                                        </p:anim>
                                      </p:childTnLst>
                                    </p:cTn>
                                  </p:par>
                                  <p:par>
                                    <p:cTn id="289" presetID="47" presetClass="exit" presetSubtype="0" fill="hold" nodeType="withEffect">
                                      <p:stCondLst>
                                        <p:cond delay="0"/>
                                      </p:stCondLst>
                                      <p:childTnLst>
                                        <p:animEffect transition="out" filter="fade">
                                          <p:cBhvr>
                                            <p:cTn id="290" dur="500"/>
                                            <p:tgtEl>
                                              <p:spTgt spid="111"/>
                                            </p:tgtEl>
                                          </p:cBhvr>
                                        </p:animEffect>
                                        <p:anim calcmode="lin" valueType="num">
                                          <p:cBhvr>
                                            <p:cTn id="291" dur="500"/>
                                            <p:tgtEl>
                                              <p:spTgt spid="111"/>
                                            </p:tgtEl>
                                            <p:attrNameLst>
                                              <p:attrName>ppt_x</p:attrName>
                                            </p:attrNameLst>
                                          </p:cBhvr>
                                          <p:tavLst>
                                            <p:tav tm="0">
                                              <p:val>
                                                <p:strVal val="ppt_x"/>
                                              </p:val>
                                            </p:tav>
                                            <p:tav tm="100000">
                                              <p:val>
                                                <p:strVal val="ppt_x"/>
                                              </p:val>
                                            </p:tav>
                                          </p:tavLst>
                                        </p:anim>
                                        <p:anim calcmode="lin" valueType="num">
                                          <p:cBhvr>
                                            <p:cTn id="292" dur="500"/>
                                            <p:tgtEl>
                                              <p:spTgt spid="111"/>
                                            </p:tgtEl>
                                            <p:attrNameLst>
                                              <p:attrName>ppt_y</p:attrName>
                                            </p:attrNameLst>
                                          </p:cBhvr>
                                          <p:tavLst>
                                            <p:tav tm="0">
                                              <p:val>
                                                <p:strVal val="ppt_y"/>
                                              </p:val>
                                            </p:tav>
                                            <p:tav tm="100000">
                                              <p:val>
                                                <p:strVal val="ppt_y-.1"/>
                                              </p:val>
                                            </p:tav>
                                          </p:tavLst>
                                        </p:anim>
                                        <p:set>
                                          <p:cBhvr>
                                            <p:cTn id="293" dur="1" fill="hold">
                                              <p:stCondLst>
                                                <p:cond delay="499"/>
                                              </p:stCondLst>
                                            </p:cTn>
                                            <p:tgtEl>
                                              <p:spTgt spid="111"/>
                                            </p:tgtEl>
                                            <p:attrNameLst>
                                              <p:attrName>style.visibility</p:attrName>
                                            </p:attrNameLst>
                                          </p:cBhvr>
                                          <p:to>
                                            <p:strVal val="hidden"/>
                                          </p:to>
                                        </p:set>
                                      </p:childTnLst>
                                    </p:cTn>
                                  </p:par>
                                  <p:par>
                                    <p:cTn id="294" presetID="42" presetClass="entr" presetSubtype="0" fill="hold" nodeType="withEffect">
                                      <p:stCondLst>
                                        <p:cond delay="250"/>
                                      </p:stCondLst>
                                      <p:childTnLst>
                                        <p:set>
                                          <p:cBhvr>
                                            <p:cTn id="295" dur="1" fill="hold">
                                              <p:stCondLst>
                                                <p:cond delay="0"/>
                                              </p:stCondLst>
                                            </p:cTn>
                                            <p:tgtEl>
                                              <p:spTgt spid="144"/>
                                            </p:tgtEl>
                                            <p:attrNameLst>
                                              <p:attrName>style.visibility</p:attrName>
                                            </p:attrNameLst>
                                          </p:cBhvr>
                                          <p:to>
                                            <p:strVal val="visible"/>
                                          </p:to>
                                        </p:set>
                                        <p:animEffect transition="in" filter="fade">
                                          <p:cBhvr>
                                            <p:cTn id="296" dur="500"/>
                                            <p:tgtEl>
                                              <p:spTgt spid="144"/>
                                            </p:tgtEl>
                                          </p:cBhvr>
                                        </p:animEffect>
                                        <p:anim calcmode="lin" valueType="num">
                                          <p:cBhvr>
                                            <p:cTn id="297" dur="500" fill="hold"/>
                                            <p:tgtEl>
                                              <p:spTgt spid="144"/>
                                            </p:tgtEl>
                                            <p:attrNameLst>
                                              <p:attrName>ppt_x</p:attrName>
                                            </p:attrNameLst>
                                          </p:cBhvr>
                                          <p:tavLst>
                                            <p:tav tm="0">
                                              <p:val>
                                                <p:strVal val="#ppt_x"/>
                                              </p:val>
                                            </p:tav>
                                            <p:tav tm="100000">
                                              <p:val>
                                                <p:strVal val="#ppt_x"/>
                                              </p:val>
                                            </p:tav>
                                          </p:tavLst>
                                        </p:anim>
                                        <p:anim calcmode="lin" valueType="num">
                                          <p:cBhvr>
                                            <p:cTn id="298" dur="500" fill="hold"/>
                                            <p:tgtEl>
                                              <p:spTgt spid="144"/>
                                            </p:tgtEl>
                                            <p:attrNameLst>
                                              <p:attrName>ppt_y</p:attrName>
                                            </p:attrNameLst>
                                          </p:cBhvr>
                                          <p:tavLst>
                                            <p:tav tm="0">
                                              <p:val>
                                                <p:strVal val="#ppt_y+.1"/>
                                              </p:val>
                                            </p:tav>
                                            <p:tav tm="100000">
                                              <p:val>
                                                <p:strVal val="#ppt_y"/>
                                              </p:val>
                                            </p:tav>
                                          </p:tavLst>
                                        </p:anim>
                                      </p:childTnLst>
                                    </p:cTn>
                                  </p:par>
                                  <p:par>
                                    <p:cTn id="299" presetID="47" presetClass="exit" presetSubtype="0" fill="hold" nodeType="withEffect">
                                      <p:stCondLst>
                                        <p:cond delay="250"/>
                                      </p:stCondLst>
                                      <p:childTnLst>
                                        <p:animEffect transition="out" filter="fade">
                                          <p:cBhvr>
                                            <p:cTn id="300" dur="500"/>
                                            <p:tgtEl>
                                              <p:spTgt spid="114"/>
                                            </p:tgtEl>
                                          </p:cBhvr>
                                        </p:animEffect>
                                        <p:anim calcmode="lin" valueType="num">
                                          <p:cBhvr>
                                            <p:cTn id="301" dur="500"/>
                                            <p:tgtEl>
                                              <p:spTgt spid="114"/>
                                            </p:tgtEl>
                                            <p:attrNameLst>
                                              <p:attrName>ppt_x</p:attrName>
                                            </p:attrNameLst>
                                          </p:cBhvr>
                                          <p:tavLst>
                                            <p:tav tm="0">
                                              <p:val>
                                                <p:strVal val="ppt_x"/>
                                              </p:val>
                                            </p:tav>
                                            <p:tav tm="100000">
                                              <p:val>
                                                <p:strVal val="ppt_x"/>
                                              </p:val>
                                            </p:tav>
                                          </p:tavLst>
                                        </p:anim>
                                        <p:anim calcmode="lin" valueType="num">
                                          <p:cBhvr>
                                            <p:cTn id="302" dur="500"/>
                                            <p:tgtEl>
                                              <p:spTgt spid="114"/>
                                            </p:tgtEl>
                                            <p:attrNameLst>
                                              <p:attrName>ppt_y</p:attrName>
                                            </p:attrNameLst>
                                          </p:cBhvr>
                                          <p:tavLst>
                                            <p:tav tm="0">
                                              <p:val>
                                                <p:strVal val="ppt_y"/>
                                              </p:val>
                                            </p:tav>
                                            <p:tav tm="100000">
                                              <p:val>
                                                <p:strVal val="ppt_y-.1"/>
                                              </p:val>
                                            </p:tav>
                                          </p:tavLst>
                                        </p:anim>
                                        <p:set>
                                          <p:cBhvr>
                                            <p:cTn id="303" dur="1" fill="hold">
                                              <p:stCondLst>
                                                <p:cond delay="499"/>
                                              </p:stCondLst>
                                            </p:cTn>
                                            <p:tgtEl>
                                              <p:spTgt spid="114"/>
                                            </p:tgtEl>
                                            <p:attrNameLst>
                                              <p:attrName>style.visibility</p:attrName>
                                            </p:attrNameLst>
                                          </p:cBhvr>
                                          <p:to>
                                            <p:strVal val="hidden"/>
                                          </p:to>
                                        </p:set>
                                      </p:childTnLst>
                                    </p:cTn>
                                  </p:par>
                                  <p:par>
                                    <p:cTn id="304" presetID="42" presetClass="entr" presetSubtype="0" fill="hold" nodeType="withEffect">
                                      <p:stCondLst>
                                        <p:cond delay="500"/>
                                      </p:stCondLst>
                                      <p:childTnLst>
                                        <p:set>
                                          <p:cBhvr>
                                            <p:cTn id="305" dur="1" fill="hold">
                                              <p:stCondLst>
                                                <p:cond delay="0"/>
                                              </p:stCondLst>
                                            </p:cTn>
                                            <p:tgtEl>
                                              <p:spTgt spid="138"/>
                                            </p:tgtEl>
                                            <p:attrNameLst>
                                              <p:attrName>style.visibility</p:attrName>
                                            </p:attrNameLst>
                                          </p:cBhvr>
                                          <p:to>
                                            <p:strVal val="visible"/>
                                          </p:to>
                                        </p:set>
                                        <p:animEffect transition="in" filter="fade">
                                          <p:cBhvr>
                                            <p:cTn id="306" dur="500"/>
                                            <p:tgtEl>
                                              <p:spTgt spid="138"/>
                                            </p:tgtEl>
                                          </p:cBhvr>
                                        </p:animEffect>
                                        <p:anim calcmode="lin" valueType="num">
                                          <p:cBhvr>
                                            <p:cTn id="307" dur="500" fill="hold"/>
                                            <p:tgtEl>
                                              <p:spTgt spid="138"/>
                                            </p:tgtEl>
                                            <p:attrNameLst>
                                              <p:attrName>ppt_x</p:attrName>
                                            </p:attrNameLst>
                                          </p:cBhvr>
                                          <p:tavLst>
                                            <p:tav tm="0">
                                              <p:val>
                                                <p:strVal val="#ppt_x"/>
                                              </p:val>
                                            </p:tav>
                                            <p:tav tm="100000">
                                              <p:val>
                                                <p:strVal val="#ppt_x"/>
                                              </p:val>
                                            </p:tav>
                                          </p:tavLst>
                                        </p:anim>
                                        <p:anim calcmode="lin" valueType="num">
                                          <p:cBhvr>
                                            <p:cTn id="308" dur="500" fill="hold"/>
                                            <p:tgtEl>
                                              <p:spTgt spid="138"/>
                                            </p:tgtEl>
                                            <p:attrNameLst>
                                              <p:attrName>ppt_y</p:attrName>
                                            </p:attrNameLst>
                                          </p:cBhvr>
                                          <p:tavLst>
                                            <p:tav tm="0">
                                              <p:val>
                                                <p:strVal val="#ppt_y+.1"/>
                                              </p:val>
                                            </p:tav>
                                            <p:tav tm="100000">
                                              <p:val>
                                                <p:strVal val="#ppt_y"/>
                                              </p:val>
                                            </p:tav>
                                          </p:tavLst>
                                        </p:anim>
                                      </p:childTnLst>
                                    </p:cTn>
                                  </p:par>
                                  <p:par>
                                    <p:cTn id="309" presetID="47" presetClass="exit" presetSubtype="0" fill="hold" nodeType="withEffect">
                                      <p:stCondLst>
                                        <p:cond delay="500"/>
                                      </p:stCondLst>
                                      <p:childTnLst>
                                        <p:animEffect transition="out" filter="fade">
                                          <p:cBhvr>
                                            <p:cTn id="310" dur="500"/>
                                            <p:tgtEl>
                                              <p:spTgt spid="108"/>
                                            </p:tgtEl>
                                          </p:cBhvr>
                                        </p:animEffect>
                                        <p:anim calcmode="lin" valueType="num">
                                          <p:cBhvr>
                                            <p:cTn id="311" dur="500"/>
                                            <p:tgtEl>
                                              <p:spTgt spid="108"/>
                                            </p:tgtEl>
                                            <p:attrNameLst>
                                              <p:attrName>ppt_x</p:attrName>
                                            </p:attrNameLst>
                                          </p:cBhvr>
                                          <p:tavLst>
                                            <p:tav tm="0">
                                              <p:val>
                                                <p:strVal val="ppt_x"/>
                                              </p:val>
                                            </p:tav>
                                            <p:tav tm="100000">
                                              <p:val>
                                                <p:strVal val="ppt_x"/>
                                              </p:val>
                                            </p:tav>
                                          </p:tavLst>
                                        </p:anim>
                                        <p:anim calcmode="lin" valueType="num">
                                          <p:cBhvr>
                                            <p:cTn id="312" dur="500"/>
                                            <p:tgtEl>
                                              <p:spTgt spid="108"/>
                                            </p:tgtEl>
                                            <p:attrNameLst>
                                              <p:attrName>ppt_y</p:attrName>
                                            </p:attrNameLst>
                                          </p:cBhvr>
                                          <p:tavLst>
                                            <p:tav tm="0">
                                              <p:val>
                                                <p:strVal val="ppt_y"/>
                                              </p:val>
                                            </p:tav>
                                            <p:tav tm="100000">
                                              <p:val>
                                                <p:strVal val="ppt_y-.1"/>
                                              </p:val>
                                            </p:tav>
                                          </p:tavLst>
                                        </p:anim>
                                        <p:set>
                                          <p:cBhvr>
                                            <p:cTn id="313" dur="1" fill="hold">
                                              <p:stCondLst>
                                                <p:cond delay="499"/>
                                              </p:stCondLst>
                                            </p:cTn>
                                            <p:tgtEl>
                                              <p:spTgt spid="108"/>
                                            </p:tgtEl>
                                            <p:attrNameLst>
                                              <p:attrName>style.visibility</p:attrName>
                                            </p:attrNameLst>
                                          </p:cBhvr>
                                          <p:to>
                                            <p:strVal val="hidden"/>
                                          </p:to>
                                        </p:set>
                                      </p:childTnLst>
                                    </p:cTn>
                                  </p:par>
                                  <p:par>
                                    <p:cTn id="314" presetID="42" presetClass="entr" presetSubtype="0" fill="hold" nodeType="withEffect">
                                      <p:stCondLst>
                                        <p:cond delay="750"/>
                                      </p:stCondLst>
                                      <p:childTnLst>
                                        <p:set>
                                          <p:cBhvr>
                                            <p:cTn id="315" dur="1" fill="hold">
                                              <p:stCondLst>
                                                <p:cond delay="0"/>
                                              </p:stCondLst>
                                            </p:cTn>
                                            <p:tgtEl>
                                              <p:spTgt spid="147"/>
                                            </p:tgtEl>
                                            <p:attrNameLst>
                                              <p:attrName>style.visibility</p:attrName>
                                            </p:attrNameLst>
                                          </p:cBhvr>
                                          <p:to>
                                            <p:strVal val="visible"/>
                                          </p:to>
                                        </p:set>
                                        <p:animEffect transition="in" filter="fade">
                                          <p:cBhvr>
                                            <p:cTn id="316" dur="500"/>
                                            <p:tgtEl>
                                              <p:spTgt spid="147"/>
                                            </p:tgtEl>
                                          </p:cBhvr>
                                        </p:animEffect>
                                        <p:anim calcmode="lin" valueType="num">
                                          <p:cBhvr>
                                            <p:cTn id="317" dur="500" fill="hold"/>
                                            <p:tgtEl>
                                              <p:spTgt spid="147"/>
                                            </p:tgtEl>
                                            <p:attrNameLst>
                                              <p:attrName>ppt_x</p:attrName>
                                            </p:attrNameLst>
                                          </p:cBhvr>
                                          <p:tavLst>
                                            <p:tav tm="0">
                                              <p:val>
                                                <p:strVal val="#ppt_x"/>
                                              </p:val>
                                            </p:tav>
                                            <p:tav tm="100000">
                                              <p:val>
                                                <p:strVal val="#ppt_x"/>
                                              </p:val>
                                            </p:tav>
                                          </p:tavLst>
                                        </p:anim>
                                        <p:anim calcmode="lin" valueType="num">
                                          <p:cBhvr>
                                            <p:cTn id="318" dur="500" fill="hold"/>
                                            <p:tgtEl>
                                              <p:spTgt spid="147"/>
                                            </p:tgtEl>
                                            <p:attrNameLst>
                                              <p:attrName>ppt_y</p:attrName>
                                            </p:attrNameLst>
                                          </p:cBhvr>
                                          <p:tavLst>
                                            <p:tav tm="0">
                                              <p:val>
                                                <p:strVal val="#ppt_y+.1"/>
                                              </p:val>
                                            </p:tav>
                                            <p:tav tm="100000">
                                              <p:val>
                                                <p:strVal val="#ppt_y"/>
                                              </p:val>
                                            </p:tav>
                                          </p:tavLst>
                                        </p:anim>
                                      </p:childTnLst>
                                    </p:cTn>
                                  </p:par>
                                  <p:par>
                                    <p:cTn id="319" presetID="47" presetClass="exit" presetSubtype="0" fill="hold" nodeType="withEffect">
                                      <p:stCondLst>
                                        <p:cond delay="750"/>
                                      </p:stCondLst>
                                      <p:childTnLst>
                                        <p:animEffect transition="out" filter="fade">
                                          <p:cBhvr>
                                            <p:cTn id="320" dur="500"/>
                                            <p:tgtEl>
                                              <p:spTgt spid="117"/>
                                            </p:tgtEl>
                                          </p:cBhvr>
                                        </p:animEffect>
                                        <p:anim calcmode="lin" valueType="num">
                                          <p:cBhvr>
                                            <p:cTn id="321" dur="500"/>
                                            <p:tgtEl>
                                              <p:spTgt spid="117"/>
                                            </p:tgtEl>
                                            <p:attrNameLst>
                                              <p:attrName>ppt_x</p:attrName>
                                            </p:attrNameLst>
                                          </p:cBhvr>
                                          <p:tavLst>
                                            <p:tav tm="0">
                                              <p:val>
                                                <p:strVal val="ppt_x"/>
                                              </p:val>
                                            </p:tav>
                                            <p:tav tm="100000">
                                              <p:val>
                                                <p:strVal val="ppt_x"/>
                                              </p:val>
                                            </p:tav>
                                          </p:tavLst>
                                        </p:anim>
                                        <p:anim calcmode="lin" valueType="num">
                                          <p:cBhvr>
                                            <p:cTn id="322" dur="500"/>
                                            <p:tgtEl>
                                              <p:spTgt spid="117"/>
                                            </p:tgtEl>
                                            <p:attrNameLst>
                                              <p:attrName>ppt_y</p:attrName>
                                            </p:attrNameLst>
                                          </p:cBhvr>
                                          <p:tavLst>
                                            <p:tav tm="0">
                                              <p:val>
                                                <p:strVal val="ppt_y"/>
                                              </p:val>
                                            </p:tav>
                                            <p:tav tm="100000">
                                              <p:val>
                                                <p:strVal val="ppt_y-.1"/>
                                              </p:val>
                                            </p:tav>
                                          </p:tavLst>
                                        </p:anim>
                                        <p:set>
                                          <p:cBhvr>
                                            <p:cTn id="323" dur="1" fill="hold">
                                              <p:stCondLst>
                                                <p:cond delay="499"/>
                                              </p:stCondLst>
                                            </p:cTn>
                                            <p:tgtEl>
                                              <p:spTgt spid="117"/>
                                            </p:tgtEl>
                                            <p:attrNameLst>
                                              <p:attrName>style.visibility</p:attrName>
                                            </p:attrNameLst>
                                          </p:cBhvr>
                                          <p:to>
                                            <p:strVal val="hidden"/>
                                          </p:to>
                                        </p:set>
                                      </p:childTnLst>
                                    </p:cTn>
                                  </p:par>
                                  <p:par>
                                    <p:cTn id="324" presetID="42" presetClass="entr" presetSubtype="0" fill="hold" nodeType="withEffect">
                                      <p:stCondLst>
                                        <p:cond delay="1000"/>
                                      </p:stCondLst>
                                      <p:childTnLst>
                                        <p:set>
                                          <p:cBhvr>
                                            <p:cTn id="325" dur="1" fill="hold">
                                              <p:stCondLst>
                                                <p:cond delay="0"/>
                                              </p:stCondLst>
                                            </p:cTn>
                                            <p:tgtEl>
                                              <p:spTgt spid="150"/>
                                            </p:tgtEl>
                                            <p:attrNameLst>
                                              <p:attrName>style.visibility</p:attrName>
                                            </p:attrNameLst>
                                          </p:cBhvr>
                                          <p:to>
                                            <p:strVal val="visible"/>
                                          </p:to>
                                        </p:set>
                                        <p:animEffect transition="in" filter="fade">
                                          <p:cBhvr>
                                            <p:cTn id="326" dur="500"/>
                                            <p:tgtEl>
                                              <p:spTgt spid="150"/>
                                            </p:tgtEl>
                                          </p:cBhvr>
                                        </p:animEffect>
                                        <p:anim calcmode="lin" valueType="num">
                                          <p:cBhvr>
                                            <p:cTn id="327" dur="500" fill="hold"/>
                                            <p:tgtEl>
                                              <p:spTgt spid="150"/>
                                            </p:tgtEl>
                                            <p:attrNameLst>
                                              <p:attrName>ppt_x</p:attrName>
                                            </p:attrNameLst>
                                          </p:cBhvr>
                                          <p:tavLst>
                                            <p:tav tm="0">
                                              <p:val>
                                                <p:strVal val="#ppt_x"/>
                                              </p:val>
                                            </p:tav>
                                            <p:tav tm="100000">
                                              <p:val>
                                                <p:strVal val="#ppt_x"/>
                                              </p:val>
                                            </p:tav>
                                          </p:tavLst>
                                        </p:anim>
                                        <p:anim calcmode="lin" valueType="num">
                                          <p:cBhvr>
                                            <p:cTn id="328" dur="500" fill="hold"/>
                                            <p:tgtEl>
                                              <p:spTgt spid="150"/>
                                            </p:tgtEl>
                                            <p:attrNameLst>
                                              <p:attrName>ppt_y</p:attrName>
                                            </p:attrNameLst>
                                          </p:cBhvr>
                                          <p:tavLst>
                                            <p:tav tm="0">
                                              <p:val>
                                                <p:strVal val="#ppt_y+.1"/>
                                              </p:val>
                                            </p:tav>
                                            <p:tav tm="100000">
                                              <p:val>
                                                <p:strVal val="#ppt_y"/>
                                              </p:val>
                                            </p:tav>
                                          </p:tavLst>
                                        </p:anim>
                                      </p:childTnLst>
                                    </p:cTn>
                                  </p:par>
                                  <p:par>
                                    <p:cTn id="329" presetID="47" presetClass="exit" presetSubtype="0" fill="hold" nodeType="withEffect">
                                      <p:stCondLst>
                                        <p:cond delay="1000"/>
                                      </p:stCondLst>
                                      <p:childTnLst>
                                        <p:animEffect transition="out" filter="fade">
                                          <p:cBhvr>
                                            <p:cTn id="330" dur="500"/>
                                            <p:tgtEl>
                                              <p:spTgt spid="120"/>
                                            </p:tgtEl>
                                          </p:cBhvr>
                                        </p:animEffect>
                                        <p:anim calcmode="lin" valueType="num">
                                          <p:cBhvr>
                                            <p:cTn id="331" dur="500"/>
                                            <p:tgtEl>
                                              <p:spTgt spid="120"/>
                                            </p:tgtEl>
                                            <p:attrNameLst>
                                              <p:attrName>ppt_x</p:attrName>
                                            </p:attrNameLst>
                                          </p:cBhvr>
                                          <p:tavLst>
                                            <p:tav tm="0">
                                              <p:val>
                                                <p:strVal val="ppt_x"/>
                                              </p:val>
                                            </p:tav>
                                            <p:tav tm="100000">
                                              <p:val>
                                                <p:strVal val="ppt_x"/>
                                              </p:val>
                                            </p:tav>
                                          </p:tavLst>
                                        </p:anim>
                                        <p:anim calcmode="lin" valueType="num">
                                          <p:cBhvr>
                                            <p:cTn id="332" dur="500"/>
                                            <p:tgtEl>
                                              <p:spTgt spid="120"/>
                                            </p:tgtEl>
                                            <p:attrNameLst>
                                              <p:attrName>ppt_y</p:attrName>
                                            </p:attrNameLst>
                                          </p:cBhvr>
                                          <p:tavLst>
                                            <p:tav tm="0">
                                              <p:val>
                                                <p:strVal val="ppt_y"/>
                                              </p:val>
                                            </p:tav>
                                            <p:tav tm="100000">
                                              <p:val>
                                                <p:strVal val="ppt_y-.1"/>
                                              </p:val>
                                            </p:tav>
                                          </p:tavLst>
                                        </p:anim>
                                        <p:set>
                                          <p:cBhvr>
                                            <p:cTn id="333" dur="1" fill="hold">
                                              <p:stCondLst>
                                                <p:cond delay="499"/>
                                              </p:stCondLst>
                                            </p:cTn>
                                            <p:tgtEl>
                                              <p:spTgt spid="120"/>
                                            </p:tgtEl>
                                            <p:attrNameLst>
                                              <p:attrName>style.visibility</p:attrName>
                                            </p:attrNameLst>
                                          </p:cBhvr>
                                          <p:to>
                                            <p:strVal val="hidden"/>
                                          </p:to>
                                        </p:set>
                                      </p:childTnLst>
                                    </p:cTn>
                                  </p:par>
                                  <p:par>
                                    <p:cTn id="334" presetID="42" presetClass="entr" presetSubtype="0" fill="hold" nodeType="withEffect">
                                      <p:stCondLst>
                                        <p:cond delay="1250"/>
                                      </p:stCondLst>
                                      <p:childTnLst>
                                        <p:set>
                                          <p:cBhvr>
                                            <p:cTn id="335" dur="1" fill="hold">
                                              <p:stCondLst>
                                                <p:cond delay="0"/>
                                              </p:stCondLst>
                                            </p:cTn>
                                            <p:tgtEl>
                                              <p:spTgt spid="153"/>
                                            </p:tgtEl>
                                            <p:attrNameLst>
                                              <p:attrName>style.visibility</p:attrName>
                                            </p:attrNameLst>
                                          </p:cBhvr>
                                          <p:to>
                                            <p:strVal val="visible"/>
                                          </p:to>
                                        </p:set>
                                        <p:animEffect transition="in" filter="fade">
                                          <p:cBhvr>
                                            <p:cTn id="336" dur="500"/>
                                            <p:tgtEl>
                                              <p:spTgt spid="153"/>
                                            </p:tgtEl>
                                          </p:cBhvr>
                                        </p:animEffect>
                                        <p:anim calcmode="lin" valueType="num">
                                          <p:cBhvr>
                                            <p:cTn id="337" dur="500" fill="hold"/>
                                            <p:tgtEl>
                                              <p:spTgt spid="153"/>
                                            </p:tgtEl>
                                            <p:attrNameLst>
                                              <p:attrName>ppt_x</p:attrName>
                                            </p:attrNameLst>
                                          </p:cBhvr>
                                          <p:tavLst>
                                            <p:tav tm="0">
                                              <p:val>
                                                <p:strVal val="#ppt_x"/>
                                              </p:val>
                                            </p:tav>
                                            <p:tav tm="100000">
                                              <p:val>
                                                <p:strVal val="#ppt_x"/>
                                              </p:val>
                                            </p:tav>
                                          </p:tavLst>
                                        </p:anim>
                                        <p:anim calcmode="lin" valueType="num">
                                          <p:cBhvr>
                                            <p:cTn id="338" dur="500" fill="hold"/>
                                            <p:tgtEl>
                                              <p:spTgt spid="153"/>
                                            </p:tgtEl>
                                            <p:attrNameLst>
                                              <p:attrName>ppt_y</p:attrName>
                                            </p:attrNameLst>
                                          </p:cBhvr>
                                          <p:tavLst>
                                            <p:tav tm="0">
                                              <p:val>
                                                <p:strVal val="#ppt_y+.1"/>
                                              </p:val>
                                            </p:tav>
                                            <p:tav tm="100000">
                                              <p:val>
                                                <p:strVal val="#ppt_y"/>
                                              </p:val>
                                            </p:tav>
                                          </p:tavLst>
                                        </p:anim>
                                      </p:childTnLst>
                                    </p:cTn>
                                  </p:par>
                                  <p:par>
                                    <p:cTn id="339" presetID="47" presetClass="exit" presetSubtype="0" fill="hold" nodeType="withEffect">
                                      <p:stCondLst>
                                        <p:cond delay="1250"/>
                                      </p:stCondLst>
                                      <p:childTnLst>
                                        <p:animEffect transition="out" filter="fade">
                                          <p:cBhvr>
                                            <p:cTn id="340" dur="500"/>
                                            <p:tgtEl>
                                              <p:spTgt spid="123"/>
                                            </p:tgtEl>
                                          </p:cBhvr>
                                        </p:animEffect>
                                        <p:anim calcmode="lin" valueType="num">
                                          <p:cBhvr>
                                            <p:cTn id="341" dur="500"/>
                                            <p:tgtEl>
                                              <p:spTgt spid="123"/>
                                            </p:tgtEl>
                                            <p:attrNameLst>
                                              <p:attrName>ppt_x</p:attrName>
                                            </p:attrNameLst>
                                          </p:cBhvr>
                                          <p:tavLst>
                                            <p:tav tm="0">
                                              <p:val>
                                                <p:strVal val="ppt_x"/>
                                              </p:val>
                                            </p:tav>
                                            <p:tav tm="100000">
                                              <p:val>
                                                <p:strVal val="ppt_x"/>
                                              </p:val>
                                            </p:tav>
                                          </p:tavLst>
                                        </p:anim>
                                        <p:anim calcmode="lin" valueType="num">
                                          <p:cBhvr>
                                            <p:cTn id="342" dur="500"/>
                                            <p:tgtEl>
                                              <p:spTgt spid="123"/>
                                            </p:tgtEl>
                                            <p:attrNameLst>
                                              <p:attrName>ppt_y</p:attrName>
                                            </p:attrNameLst>
                                          </p:cBhvr>
                                          <p:tavLst>
                                            <p:tav tm="0">
                                              <p:val>
                                                <p:strVal val="ppt_y"/>
                                              </p:val>
                                            </p:tav>
                                            <p:tav tm="100000">
                                              <p:val>
                                                <p:strVal val="ppt_y-.1"/>
                                              </p:val>
                                            </p:tav>
                                          </p:tavLst>
                                        </p:anim>
                                        <p:set>
                                          <p:cBhvr>
                                            <p:cTn id="343" dur="1" fill="hold">
                                              <p:stCondLst>
                                                <p:cond delay="499"/>
                                              </p:stCondLst>
                                            </p:cTn>
                                            <p:tgtEl>
                                              <p:spTgt spid="123"/>
                                            </p:tgtEl>
                                            <p:attrNameLst>
                                              <p:attrName>style.visibility</p:attrName>
                                            </p:attrNameLst>
                                          </p:cBhvr>
                                          <p:to>
                                            <p:strVal val="hidden"/>
                                          </p:to>
                                        </p:set>
                                      </p:childTnLst>
                                    </p:cTn>
                                  </p:par>
                                  <p:par>
                                    <p:cTn id="344" presetID="42" presetClass="entr" presetSubtype="0" fill="hold" nodeType="withEffect">
                                      <p:stCondLst>
                                        <p:cond delay="1500"/>
                                      </p:stCondLst>
                                      <p:childTnLst>
                                        <p:set>
                                          <p:cBhvr>
                                            <p:cTn id="345" dur="1" fill="hold">
                                              <p:stCondLst>
                                                <p:cond delay="0"/>
                                              </p:stCondLst>
                                            </p:cTn>
                                            <p:tgtEl>
                                              <p:spTgt spid="156"/>
                                            </p:tgtEl>
                                            <p:attrNameLst>
                                              <p:attrName>style.visibility</p:attrName>
                                            </p:attrNameLst>
                                          </p:cBhvr>
                                          <p:to>
                                            <p:strVal val="visible"/>
                                          </p:to>
                                        </p:set>
                                        <p:animEffect transition="in" filter="fade">
                                          <p:cBhvr>
                                            <p:cTn id="346" dur="500"/>
                                            <p:tgtEl>
                                              <p:spTgt spid="156"/>
                                            </p:tgtEl>
                                          </p:cBhvr>
                                        </p:animEffect>
                                        <p:anim calcmode="lin" valueType="num">
                                          <p:cBhvr>
                                            <p:cTn id="347" dur="500" fill="hold"/>
                                            <p:tgtEl>
                                              <p:spTgt spid="156"/>
                                            </p:tgtEl>
                                            <p:attrNameLst>
                                              <p:attrName>ppt_x</p:attrName>
                                            </p:attrNameLst>
                                          </p:cBhvr>
                                          <p:tavLst>
                                            <p:tav tm="0">
                                              <p:val>
                                                <p:strVal val="#ppt_x"/>
                                              </p:val>
                                            </p:tav>
                                            <p:tav tm="100000">
                                              <p:val>
                                                <p:strVal val="#ppt_x"/>
                                              </p:val>
                                            </p:tav>
                                          </p:tavLst>
                                        </p:anim>
                                        <p:anim calcmode="lin" valueType="num">
                                          <p:cBhvr>
                                            <p:cTn id="348" dur="500" fill="hold"/>
                                            <p:tgtEl>
                                              <p:spTgt spid="156"/>
                                            </p:tgtEl>
                                            <p:attrNameLst>
                                              <p:attrName>ppt_y</p:attrName>
                                            </p:attrNameLst>
                                          </p:cBhvr>
                                          <p:tavLst>
                                            <p:tav tm="0">
                                              <p:val>
                                                <p:strVal val="#ppt_y+.1"/>
                                              </p:val>
                                            </p:tav>
                                            <p:tav tm="100000">
                                              <p:val>
                                                <p:strVal val="#ppt_y"/>
                                              </p:val>
                                            </p:tav>
                                          </p:tavLst>
                                        </p:anim>
                                      </p:childTnLst>
                                    </p:cTn>
                                  </p:par>
                                  <p:par>
                                    <p:cTn id="349" presetID="47" presetClass="exit" presetSubtype="0" fill="hold" nodeType="withEffect">
                                      <p:stCondLst>
                                        <p:cond delay="1500"/>
                                      </p:stCondLst>
                                      <p:childTnLst>
                                        <p:animEffect transition="out" filter="fade">
                                          <p:cBhvr>
                                            <p:cTn id="350" dur="500"/>
                                            <p:tgtEl>
                                              <p:spTgt spid="126"/>
                                            </p:tgtEl>
                                          </p:cBhvr>
                                        </p:animEffect>
                                        <p:anim calcmode="lin" valueType="num">
                                          <p:cBhvr>
                                            <p:cTn id="351" dur="500"/>
                                            <p:tgtEl>
                                              <p:spTgt spid="126"/>
                                            </p:tgtEl>
                                            <p:attrNameLst>
                                              <p:attrName>ppt_x</p:attrName>
                                            </p:attrNameLst>
                                          </p:cBhvr>
                                          <p:tavLst>
                                            <p:tav tm="0">
                                              <p:val>
                                                <p:strVal val="ppt_x"/>
                                              </p:val>
                                            </p:tav>
                                            <p:tav tm="100000">
                                              <p:val>
                                                <p:strVal val="ppt_x"/>
                                              </p:val>
                                            </p:tav>
                                          </p:tavLst>
                                        </p:anim>
                                        <p:anim calcmode="lin" valueType="num">
                                          <p:cBhvr>
                                            <p:cTn id="352" dur="500"/>
                                            <p:tgtEl>
                                              <p:spTgt spid="126"/>
                                            </p:tgtEl>
                                            <p:attrNameLst>
                                              <p:attrName>ppt_y</p:attrName>
                                            </p:attrNameLst>
                                          </p:cBhvr>
                                          <p:tavLst>
                                            <p:tav tm="0">
                                              <p:val>
                                                <p:strVal val="ppt_y"/>
                                              </p:val>
                                            </p:tav>
                                            <p:tav tm="100000">
                                              <p:val>
                                                <p:strVal val="ppt_y-.1"/>
                                              </p:val>
                                            </p:tav>
                                          </p:tavLst>
                                        </p:anim>
                                        <p:set>
                                          <p:cBhvr>
                                            <p:cTn id="353" dur="1" fill="hold">
                                              <p:stCondLst>
                                                <p:cond delay="499"/>
                                              </p:stCondLst>
                                            </p:cTn>
                                            <p:tgtEl>
                                              <p:spTgt spid="126"/>
                                            </p:tgtEl>
                                            <p:attrNameLst>
                                              <p:attrName>style.visibility</p:attrName>
                                            </p:attrNameLst>
                                          </p:cBhvr>
                                          <p:to>
                                            <p:strVal val="hidden"/>
                                          </p:to>
                                        </p:set>
                                      </p:childTnLst>
                                    </p:cTn>
                                  </p:par>
                                  <p:par>
                                    <p:cTn id="354" presetID="42" presetClass="entr" presetSubtype="0" fill="hold" nodeType="withEffect">
                                      <p:stCondLst>
                                        <p:cond delay="1750"/>
                                      </p:stCondLst>
                                      <p:childTnLst>
                                        <p:set>
                                          <p:cBhvr>
                                            <p:cTn id="355" dur="1" fill="hold">
                                              <p:stCondLst>
                                                <p:cond delay="0"/>
                                              </p:stCondLst>
                                            </p:cTn>
                                            <p:tgtEl>
                                              <p:spTgt spid="159"/>
                                            </p:tgtEl>
                                            <p:attrNameLst>
                                              <p:attrName>style.visibility</p:attrName>
                                            </p:attrNameLst>
                                          </p:cBhvr>
                                          <p:to>
                                            <p:strVal val="visible"/>
                                          </p:to>
                                        </p:set>
                                        <p:animEffect transition="in" filter="fade">
                                          <p:cBhvr>
                                            <p:cTn id="356" dur="500"/>
                                            <p:tgtEl>
                                              <p:spTgt spid="159"/>
                                            </p:tgtEl>
                                          </p:cBhvr>
                                        </p:animEffect>
                                        <p:anim calcmode="lin" valueType="num">
                                          <p:cBhvr>
                                            <p:cTn id="357" dur="500" fill="hold"/>
                                            <p:tgtEl>
                                              <p:spTgt spid="159"/>
                                            </p:tgtEl>
                                            <p:attrNameLst>
                                              <p:attrName>ppt_x</p:attrName>
                                            </p:attrNameLst>
                                          </p:cBhvr>
                                          <p:tavLst>
                                            <p:tav tm="0">
                                              <p:val>
                                                <p:strVal val="#ppt_x"/>
                                              </p:val>
                                            </p:tav>
                                            <p:tav tm="100000">
                                              <p:val>
                                                <p:strVal val="#ppt_x"/>
                                              </p:val>
                                            </p:tav>
                                          </p:tavLst>
                                        </p:anim>
                                        <p:anim calcmode="lin" valueType="num">
                                          <p:cBhvr>
                                            <p:cTn id="358" dur="500" fill="hold"/>
                                            <p:tgtEl>
                                              <p:spTgt spid="159"/>
                                            </p:tgtEl>
                                            <p:attrNameLst>
                                              <p:attrName>ppt_y</p:attrName>
                                            </p:attrNameLst>
                                          </p:cBhvr>
                                          <p:tavLst>
                                            <p:tav tm="0">
                                              <p:val>
                                                <p:strVal val="#ppt_y+.1"/>
                                              </p:val>
                                            </p:tav>
                                            <p:tav tm="100000">
                                              <p:val>
                                                <p:strVal val="#ppt_y"/>
                                              </p:val>
                                            </p:tav>
                                          </p:tavLst>
                                        </p:anim>
                                      </p:childTnLst>
                                    </p:cTn>
                                  </p:par>
                                  <p:par>
                                    <p:cTn id="359" presetID="47" presetClass="exit" presetSubtype="0" fill="hold" nodeType="withEffect">
                                      <p:stCondLst>
                                        <p:cond delay="1750"/>
                                      </p:stCondLst>
                                      <p:childTnLst>
                                        <p:animEffect transition="out" filter="fade">
                                          <p:cBhvr>
                                            <p:cTn id="360" dur="500"/>
                                            <p:tgtEl>
                                              <p:spTgt spid="129"/>
                                            </p:tgtEl>
                                          </p:cBhvr>
                                        </p:animEffect>
                                        <p:anim calcmode="lin" valueType="num">
                                          <p:cBhvr>
                                            <p:cTn id="361" dur="500"/>
                                            <p:tgtEl>
                                              <p:spTgt spid="129"/>
                                            </p:tgtEl>
                                            <p:attrNameLst>
                                              <p:attrName>ppt_x</p:attrName>
                                            </p:attrNameLst>
                                          </p:cBhvr>
                                          <p:tavLst>
                                            <p:tav tm="0">
                                              <p:val>
                                                <p:strVal val="ppt_x"/>
                                              </p:val>
                                            </p:tav>
                                            <p:tav tm="100000">
                                              <p:val>
                                                <p:strVal val="ppt_x"/>
                                              </p:val>
                                            </p:tav>
                                          </p:tavLst>
                                        </p:anim>
                                        <p:anim calcmode="lin" valueType="num">
                                          <p:cBhvr>
                                            <p:cTn id="362" dur="500"/>
                                            <p:tgtEl>
                                              <p:spTgt spid="129"/>
                                            </p:tgtEl>
                                            <p:attrNameLst>
                                              <p:attrName>ppt_y</p:attrName>
                                            </p:attrNameLst>
                                          </p:cBhvr>
                                          <p:tavLst>
                                            <p:tav tm="0">
                                              <p:val>
                                                <p:strVal val="ppt_y"/>
                                              </p:val>
                                            </p:tav>
                                            <p:tav tm="100000">
                                              <p:val>
                                                <p:strVal val="ppt_y-.1"/>
                                              </p:val>
                                            </p:tav>
                                          </p:tavLst>
                                        </p:anim>
                                        <p:set>
                                          <p:cBhvr>
                                            <p:cTn id="363" dur="1" fill="hold">
                                              <p:stCondLst>
                                                <p:cond delay="499"/>
                                              </p:stCondLst>
                                            </p:cTn>
                                            <p:tgtEl>
                                              <p:spTgt spid="129"/>
                                            </p:tgtEl>
                                            <p:attrNameLst>
                                              <p:attrName>style.visibility</p:attrName>
                                            </p:attrNameLst>
                                          </p:cBhvr>
                                          <p:to>
                                            <p:strVal val="hidden"/>
                                          </p:to>
                                        </p:set>
                                      </p:childTnLst>
                                    </p:cTn>
                                  </p:par>
                                  <p:par>
                                    <p:cTn id="364" presetID="42" presetClass="entr" presetSubtype="0" fill="hold" nodeType="withEffect">
                                      <p:stCondLst>
                                        <p:cond delay="2000"/>
                                      </p:stCondLst>
                                      <p:childTnLst>
                                        <p:set>
                                          <p:cBhvr>
                                            <p:cTn id="365" dur="1" fill="hold">
                                              <p:stCondLst>
                                                <p:cond delay="0"/>
                                              </p:stCondLst>
                                            </p:cTn>
                                            <p:tgtEl>
                                              <p:spTgt spid="162"/>
                                            </p:tgtEl>
                                            <p:attrNameLst>
                                              <p:attrName>style.visibility</p:attrName>
                                            </p:attrNameLst>
                                          </p:cBhvr>
                                          <p:to>
                                            <p:strVal val="visible"/>
                                          </p:to>
                                        </p:set>
                                        <p:animEffect transition="in" filter="fade">
                                          <p:cBhvr>
                                            <p:cTn id="366" dur="500"/>
                                            <p:tgtEl>
                                              <p:spTgt spid="162"/>
                                            </p:tgtEl>
                                          </p:cBhvr>
                                        </p:animEffect>
                                        <p:anim calcmode="lin" valueType="num">
                                          <p:cBhvr>
                                            <p:cTn id="367" dur="500" fill="hold"/>
                                            <p:tgtEl>
                                              <p:spTgt spid="162"/>
                                            </p:tgtEl>
                                            <p:attrNameLst>
                                              <p:attrName>ppt_x</p:attrName>
                                            </p:attrNameLst>
                                          </p:cBhvr>
                                          <p:tavLst>
                                            <p:tav tm="0">
                                              <p:val>
                                                <p:strVal val="#ppt_x"/>
                                              </p:val>
                                            </p:tav>
                                            <p:tav tm="100000">
                                              <p:val>
                                                <p:strVal val="#ppt_x"/>
                                              </p:val>
                                            </p:tav>
                                          </p:tavLst>
                                        </p:anim>
                                        <p:anim calcmode="lin" valueType="num">
                                          <p:cBhvr>
                                            <p:cTn id="368" dur="500" fill="hold"/>
                                            <p:tgtEl>
                                              <p:spTgt spid="162"/>
                                            </p:tgtEl>
                                            <p:attrNameLst>
                                              <p:attrName>ppt_y</p:attrName>
                                            </p:attrNameLst>
                                          </p:cBhvr>
                                          <p:tavLst>
                                            <p:tav tm="0">
                                              <p:val>
                                                <p:strVal val="#ppt_y+.1"/>
                                              </p:val>
                                            </p:tav>
                                            <p:tav tm="100000">
                                              <p:val>
                                                <p:strVal val="#ppt_y"/>
                                              </p:val>
                                            </p:tav>
                                          </p:tavLst>
                                        </p:anim>
                                      </p:childTnLst>
                                    </p:cTn>
                                  </p:par>
                                  <p:par>
                                    <p:cTn id="369" presetID="47" presetClass="exit" presetSubtype="0" fill="hold" nodeType="withEffect">
                                      <p:stCondLst>
                                        <p:cond delay="2000"/>
                                      </p:stCondLst>
                                      <p:childTnLst>
                                        <p:animEffect transition="out" filter="fade">
                                          <p:cBhvr>
                                            <p:cTn id="370" dur="500"/>
                                            <p:tgtEl>
                                              <p:spTgt spid="132"/>
                                            </p:tgtEl>
                                          </p:cBhvr>
                                        </p:animEffect>
                                        <p:anim calcmode="lin" valueType="num">
                                          <p:cBhvr>
                                            <p:cTn id="371" dur="500"/>
                                            <p:tgtEl>
                                              <p:spTgt spid="132"/>
                                            </p:tgtEl>
                                            <p:attrNameLst>
                                              <p:attrName>ppt_x</p:attrName>
                                            </p:attrNameLst>
                                          </p:cBhvr>
                                          <p:tavLst>
                                            <p:tav tm="0">
                                              <p:val>
                                                <p:strVal val="ppt_x"/>
                                              </p:val>
                                            </p:tav>
                                            <p:tav tm="100000">
                                              <p:val>
                                                <p:strVal val="ppt_x"/>
                                              </p:val>
                                            </p:tav>
                                          </p:tavLst>
                                        </p:anim>
                                        <p:anim calcmode="lin" valueType="num">
                                          <p:cBhvr>
                                            <p:cTn id="372" dur="500"/>
                                            <p:tgtEl>
                                              <p:spTgt spid="132"/>
                                            </p:tgtEl>
                                            <p:attrNameLst>
                                              <p:attrName>ppt_y</p:attrName>
                                            </p:attrNameLst>
                                          </p:cBhvr>
                                          <p:tavLst>
                                            <p:tav tm="0">
                                              <p:val>
                                                <p:strVal val="ppt_y"/>
                                              </p:val>
                                            </p:tav>
                                            <p:tav tm="100000">
                                              <p:val>
                                                <p:strVal val="ppt_y-.1"/>
                                              </p:val>
                                            </p:tav>
                                          </p:tavLst>
                                        </p:anim>
                                        <p:set>
                                          <p:cBhvr>
                                            <p:cTn id="373" dur="1" fill="hold">
                                              <p:stCondLst>
                                                <p:cond delay="499"/>
                                              </p:stCondLst>
                                            </p:cTn>
                                            <p:tgtEl>
                                              <p:spTgt spid="132"/>
                                            </p:tgtEl>
                                            <p:attrNameLst>
                                              <p:attrName>style.visibility</p:attrName>
                                            </p:attrNameLst>
                                          </p:cBhvr>
                                          <p:to>
                                            <p:strVal val="hidden"/>
                                          </p:to>
                                        </p:set>
                                      </p:childTnLst>
                                    </p:cTn>
                                  </p:par>
                                </p:childTnLst>
                              </p:cTn>
                            </p:par>
                            <p:par>
                              <p:cTn id="374" fill="hold">
                                <p:stCondLst>
                                  <p:cond delay="2500"/>
                                </p:stCondLst>
                                <p:childTnLst>
                                  <p:par>
                                    <p:cTn id="375" presetID="10" presetClass="entr" presetSubtype="0" fill="hold" nodeType="afterEffect">
                                      <p:stCondLst>
                                        <p:cond delay="0"/>
                                      </p:stCondLst>
                                      <p:childTnLst>
                                        <p:set>
                                          <p:cBhvr>
                                            <p:cTn id="376" dur="1" fill="hold">
                                              <p:stCondLst>
                                                <p:cond delay="0"/>
                                              </p:stCondLst>
                                            </p:cTn>
                                            <p:tgtEl>
                                              <p:spTgt spid="165"/>
                                            </p:tgtEl>
                                            <p:attrNameLst>
                                              <p:attrName>style.visibility</p:attrName>
                                            </p:attrNameLst>
                                          </p:cBhvr>
                                          <p:to>
                                            <p:strVal val="visible"/>
                                          </p:to>
                                        </p:set>
                                        <p:animEffect transition="in" filter="fade">
                                          <p:cBhvr>
                                            <p:cTn id="377" dur="750"/>
                                            <p:tgtEl>
                                              <p:spTgt spid="165"/>
                                            </p:tgtEl>
                                          </p:cBhvr>
                                        </p:animEffect>
                                      </p:childTnLst>
                                    </p:cTn>
                                  </p:par>
                                  <p:par>
                                    <p:cTn id="378" presetID="64" presetClass="path" presetSubtype="0" accel="50000" fill="hold" nodeType="withEffect" p14:presetBounceEnd="63750">
                                      <p:stCondLst>
                                        <p:cond delay="0"/>
                                      </p:stCondLst>
                                      <p:childTnLst>
                                        <p:animMotion origin="layout" path="M -3.33333E-6 0.04444 L -3.33333E-6 1.48148E-6 " pathEditMode="relative" rAng="0" ptsTypes="AA" p14:bounceEnd="63750">
                                          <p:cBhvr>
                                            <p:cTn id="379" dur="750" fill="hold"/>
                                            <p:tgtEl>
                                              <p:spTgt spid="165"/>
                                            </p:tgtEl>
                                            <p:attrNameLst>
                                              <p:attrName>ppt_x</p:attrName>
                                              <p:attrName>ppt_y</p:attrName>
                                            </p:attrNameLst>
                                          </p:cBhvr>
                                          <p:rCtr x="0" y="-2222"/>
                                        </p:animMotion>
                                      </p:childTnLst>
                                    </p:cTn>
                                  </p:par>
                                </p:childTnLst>
                              </p:cTn>
                            </p:par>
                          </p:childTnLst>
                        </p:cTn>
                      </p:par>
                      <p:par>
                        <p:cTn id="380" fill="hold">
                          <p:stCondLst>
                            <p:cond delay="indefinite"/>
                          </p:stCondLst>
                          <p:childTnLst>
                            <p:par>
                              <p:cTn id="381" fill="hold">
                                <p:stCondLst>
                                  <p:cond delay="0"/>
                                </p:stCondLst>
                                <p:childTnLst>
                                  <p:par>
                                    <p:cTn id="382" presetID="10" presetClass="entr" presetSubtype="0" fill="hold" nodeType="clickEffect">
                                      <p:stCondLst>
                                        <p:cond delay="0"/>
                                      </p:stCondLst>
                                      <p:childTnLst>
                                        <p:set>
                                          <p:cBhvr>
                                            <p:cTn id="383" dur="1" fill="hold">
                                              <p:stCondLst>
                                                <p:cond delay="0"/>
                                              </p:stCondLst>
                                            </p:cTn>
                                            <p:tgtEl>
                                              <p:spTgt spid="168"/>
                                            </p:tgtEl>
                                            <p:attrNameLst>
                                              <p:attrName>style.visibility</p:attrName>
                                            </p:attrNameLst>
                                          </p:cBhvr>
                                          <p:to>
                                            <p:strVal val="visible"/>
                                          </p:to>
                                        </p:set>
                                        <p:animEffect transition="in" filter="fade">
                                          <p:cBhvr>
                                            <p:cTn id="384" dur="750"/>
                                            <p:tgtEl>
                                              <p:spTgt spid="168"/>
                                            </p:tgtEl>
                                          </p:cBhvr>
                                        </p:animEffect>
                                      </p:childTnLst>
                                    </p:cTn>
                                  </p:par>
                                  <p:par>
                                    <p:cTn id="385" presetID="64" presetClass="path" presetSubtype="0" accel="50000" fill="hold" nodeType="withEffect" p14:presetBounceEnd="63750">
                                      <p:stCondLst>
                                        <p:cond delay="0"/>
                                      </p:stCondLst>
                                      <p:childTnLst>
                                        <p:animMotion origin="layout" path="M 3.54167E-6 0.04445 L 3.54167E-6 -4.44444E-6 " pathEditMode="relative" rAng="0" ptsTypes="AA" p14:bounceEnd="63750">
                                          <p:cBhvr>
                                            <p:cTn id="386" dur="750" fill="hold"/>
                                            <p:tgtEl>
                                              <p:spTgt spid="168"/>
                                            </p:tgtEl>
                                            <p:attrNameLst>
                                              <p:attrName>ppt_x</p:attrName>
                                              <p:attrName>ppt_y</p:attrName>
                                            </p:attrNameLst>
                                          </p:cBhvr>
                                          <p:rCtr x="0" y="-2222"/>
                                        </p:animMotion>
                                      </p:childTnLst>
                                    </p:cTn>
                                  </p:par>
                                </p:childTnLst>
                              </p:cTn>
                            </p:par>
                            <p:par>
                              <p:cTn id="387" fill="hold">
                                <p:stCondLst>
                                  <p:cond delay="750"/>
                                </p:stCondLst>
                                <p:childTnLst>
                                  <p:par>
                                    <p:cTn id="388" presetID="10" presetClass="entr" presetSubtype="0" fill="hold" nodeType="afterEffect">
                                      <p:stCondLst>
                                        <p:cond delay="0"/>
                                      </p:stCondLst>
                                      <p:childTnLst>
                                        <p:set>
                                          <p:cBhvr>
                                            <p:cTn id="389" dur="1" fill="hold">
                                              <p:stCondLst>
                                                <p:cond delay="0"/>
                                              </p:stCondLst>
                                            </p:cTn>
                                            <p:tgtEl>
                                              <p:spTgt spid="28"/>
                                            </p:tgtEl>
                                            <p:attrNameLst>
                                              <p:attrName>style.visibility</p:attrName>
                                            </p:attrNameLst>
                                          </p:cBhvr>
                                          <p:to>
                                            <p:strVal val="visible"/>
                                          </p:to>
                                        </p:set>
                                        <p:animEffect transition="in" filter="fade">
                                          <p:cBhvr>
                                            <p:cTn id="390" dur="750"/>
                                            <p:tgtEl>
                                              <p:spTgt spid="28"/>
                                            </p:tgtEl>
                                          </p:cBhvr>
                                        </p:animEffect>
                                      </p:childTnLst>
                                    </p:cTn>
                                  </p:par>
                                  <p:par>
                                    <p:cTn id="391" presetID="64" presetClass="path" presetSubtype="0" accel="50000" fill="hold" nodeType="withEffect" p14:presetBounceEnd="63750">
                                      <p:stCondLst>
                                        <p:cond delay="0"/>
                                      </p:stCondLst>
                                      <p:childTnLst>
                                        <p:animMotion origin="layout" path="M -8.33333E-7 0.04445 L -8.33333E-7 -7.40741E-7 " pathEditMode="relative" rAng="0" ptsTypes="AA" p14:bounceEnd="63750">
                                          <p:cBhvr>
                                            <p:cTn id="392" dur="750" fill="hold"/>
                                            <p:tgtEl>
                                              <p:spTgt spid="28"/>
                                            </p:tgtEl>
                                            <p:attrNameLst>
                                              <p:attrName>ppt_x</p:attrName>
                                              <p:attrName>ppt_y</p:attrName>
                                            </p:attrNameLst>
                                          </p:cBhvr>
                                          <p:rCtr x="0" y="-2222"/>
                                        </p:animMotion>
                                      </p:childTnLst>
                                    </p:cTn>
                                  </p:par>
                                </p:childTnLst>
                              </p:cTn>
                            </p:par>
                          </p:childTnLst>
                        </p:cTn>
                      </p:par>
                      <p:par>
                        <p:cTn id="393" fill="hold">
                          <p:stCondLst>
                            <p:cond delay="indefinite"/>
                          </p:stCondLst>
                          <p:childTnLst>
                            <p:par>
                              <p:cTn id="394" fill="hold">
                                <p:stCondLst>
                                  <p:cond delay="0"/>
                                </p:stCondLst>
                                <p:childTnLst>
                                  <p:par>
                                    <p:cTn id="395" presetID="10" presetClass="entr" presetSubtype="0" fill="hold" grpId="0" nodeType="clickEffect">
                                      <p:stCondLst>
                                        <p:cond delay="0"/>
                                      </p:stCondLst>
                                      <p:childTnLst>
                                        <p:set>
                                          <p:cBhvr>
                                            <p:cTn id="396" dur="1" fill="hold">
                                              <p:stCondLst>
                                                <p:cond delay="0"/>
                                              </p:stCondLst>
                                            </p:cTn>
                                            <p:tgtEl>
                                              <p:spTgt spid="29"/>
                                            </p:tgtEl>
                                            <p:attrNameLst>
                                              <p:attrName>style.visibility</p:attrName>
                                            </p:attrNameLst>
                                          </p:cBhvr>
                                          <p:to>
                                            <p:strVal val="visible"/>
                                          </p:to>
                                        </p:set>
                                        <p:animEffect transition="in" filter="fade">
                                          <p:cBhvr>
                                            <p:cTn id="397" dur="500"/>
                                            <p:tgtEl>
                                              <p:spTgt spid="29"/>
                                            </p:tgtEl>
                                          </p:cBhvr>
                                        </p:animEffect>
                                      </p:childTnLst>
                                    </p:cTn>
                                  </p:par>
                                </p:childTnLst>
                              </p:cTn>
                            </p:par>
                          </p:childTnLst>
                        </p:cTn>
                      </p:par>
                      <p:par>
                        <p:cTn id="398" fill="hold">
                          <p:stCondLst>
                            <p:cond delay="indefinite"/>
                          </p:stCondLst>
                          <p:childTnLst>
                            <p:par>
                              <p:cTn id="399" fill="hold">
                                <p:stCondLst>
                                  <p:cond delay="0"/>
                                </p:stCondLst>
                                <p:childTnLst>
                                  <p:par>
                                    <p:cTn id="400" presetID="10" presetClass="entr" presetSubtype="0" fill="hold" grpId="0" nodeType="clickEffect">
                                      <p:stCondLst>
                                        <p:cond delay="0"/>
                                      </p:stCondLst>
                                      <p:childTnLst>
                                        <p:set>
                                          <p:cBhvr>
                                            <p:cTn id="401" dur="1" fill="hold">
                                              <p:stCondLst>
                                                <p:cond delay="0"/>
                                              </p:stCondLst>
                                            </p:cTn>
                                            <p:tgtEl>
                                              <p:spTgt spid="9"/>
                                            </p:tgtEl>
                                            <p:attrNameLst>
                                              <p:attrName>style.visibility</p:attrName>
                                            </p:attrNameLst>
                                          </p:cBhvr>
                                          <p:to>
                                            <p:strVal val="visible"/>
                                          </p:to>
                                        </p:set>
                                        <p:animEffect transition="in" filter="fade">
                                          <p:cBhvr>
                                            <p:cTn id="402" dur="750"/>
                                            <p:tgtEl>
                                              <p:spTgt spid="9"/>
                                            </p:tgtEl>
                                          </p:cBhvr>
                                        </p:animEffect>
                                      </p:childTnLst>
                                    </p:cTn>
                                  </p:par>
                                  <p:par>
                                    <p:cTn id="403" presetID="64" presetClass="path" presetSubtype="0" accel="50000" fill="hold" grpId="1" nodeType="withEffect" p14:presetBounceEnd="63750">
                                      <p:stCondLst>
                                        <p:cond delay="0"/>
                                      </p:stCondLst>
                                      <p:childTnLst>
                                        <p:animMotion origin="layout" path="M 1.25E-6 0.04444 L 1.25E-6 4.44444E-6 " pathEditMode="relative" rAng="0" ptsTypes="AA" p14:bounceEnd="63750">
                                          <p:cBhvr>
                                            <p:cTn id="404" dur="750" fill="hold"/>
                                            <p:tgtEl>
                                              <p:spTgt spid="9"/>
                                            </p:tgtEl>
                                            <p:attrNameLst>
                                              <p:attrName>ppt_x</p:attrName>
                                              <p:attrName>ppt_y</p:attrName>
                                            </p:attrNameLst>
                                          </p:cBhvr>
                                          <p:rCtr x="0" y="-2222"/>
                                        </p:animMotion>
                                      </p:childTnLst>
                                    </p:cTn>
                                  </p:par>
                                  <p:par>
                                    <p:cTn id="405" presetID="10" presetClass="entr" presetSubtype="0" fill="hold" grpId="0" nodeType="withEffect">
                                      <p:stCondLst>
                                        <p:cond delay="120"/>
                                      </p:stCondLst>
                                      <p:childTnLst>
                                        <p:set>
                                          <p:cBhvr>
                                            <p:cTn id="406" dur="1" fill="hold">
                                              <p:stCondLst>
                                                <p:cond delay="0"/>
                                              </p:stCondLst>
                                            </p:cTn>
                                            <p:tgtEl>
                                              <p:spTgt spid="174"/>
                                            </p:tgtEl>
                                            <p:attrNameLst>
                                              <p:attrName>style.visibility</p:attrName>
                                            </p:attrNameLst>
                                          </p:cBhvr>
                                          <p:to>
                                            <p:strVal val="visible"/>
                                          </p:to>
                                        </p:set>
                                        <p:animEffect transition="in" filter="fade">
                                          <p:cBhvr>
                                            <p:cTn id="407" dur="750"/>
                                            <p:tgtEl>
                                              <p:spTgt spid="174"/>
                                            </p:tgtEl>
                                          </p:cBhvr>
                                        </p:animEffect>
                                      </p:childTnLst>
                                    </p:cTn>
                                  </p:par>
                                  <p:par>
                                    <p:cTn id="408" presetID="64" presetClass="path" presetSubtype="0" accel="50000" fill="hold" grpId="1" nodeType="withEffect" p14:presetBounceEnd="63750">
                                      <p:stCondLst>
                                        <p:cond delay="120"/>
                                      </p:stCondLst>
                                      <p:childTnLst>
                                        <p:animMotion origin="layout" path="M 1.875E-6 0.04444 L 1.875E-6 1.85185E-6 " pathEditMode="relative" rAng="0" ptsTypes="AA" p14:bounceEnd="63750">
                                          <p:cBhvr>
                                            <p:cTn id="409" dur="750" fill="hold"/>
                                            <p:tgtEl>
                                              <p:spTgt spid="174"/>
                                            </p:tgtEl>
                                            <p:attrNameLst>
                                              <p:attrName>ppt_x</p:attrName>
                                              <p:attrName>ppt_y</p:attrName>
                                            </p:attrNameLst>
                                          </p:cBhvr>
                                          <p:rCtr x="0" y="-2222"/>
                                        </p:animMotion>
                                      </p:childTnLst>
                                    </p:cTn>
                                  </p:par>
                                  <p:par>
                                    <p:cTn id="410" presetID="10" presetClass="entr" presetSubtype="0" fill="hold" grpId="0" nodeType="withEffect">
                                      <p:stCondLst>
                                        <p:cond delay="250"/>
                                      </p:stCondLst>
                                      <p:childTnLst>
                                        <p:set>
                                          <p:cBhvr>
                                            <p:cTn id="411" dur="1" fill="hold">
                                              <p:stCondLst>
                                                <p:cond delay="0"/>
                                              </p:stCondLst>
                                            </p:cTn>
                                            <p:tgtEl>
                                              <p:spTgt spid="175"/>
                                            </p:tgtEl>
                                            <p:attrNameLst>
                                              <p:attrName>style.visibility</p:attrName>
                                            </p:attrNameLst>
                                          </p:cBhvr>
                                          <p:to>
                                            <p:strVal val="visible"/>
                                          </p:to>
                                        </p:set>
                                        <p:animEffect transition="in" filter="fade">
                                          <p:cBhvr>
                                            <p:cTn id="412" dur="750"/>
                                            <p:tgtEl>
                                              <p:spTgt spid="175"/>
                                            </p:tgtEl>
                                          </p:cBhvr>
                                        </p:animEffect>
                                      </p:childTnLst>
                                    </p:cTn>
                                  </p:par>
                                  <p:par>
                                    <p:cTn id="413" presetID="64" presetClass="path" presetSubtype="0" accel="50000" fill="hold" grpId="1" nodeType="withEffect" p14:presetBounceEnd="63750">
                                      <p:stCondLst>
                                        <p:cond delay="250"/>
                                      </p:stCondLst>
                                      <p:childTnLst>
                                        <p:animMotion origin="layout" path="M -8.33333E-7 0.04445 L -8.33333E-7 -1.48148E-6 " pathEditMode="relative" rAng="0" ptsTypes="AA" p14:bounceEnd="63750">
                                          <p:cBhvr>
                                            <p:cTn id="414" dur="750" fill="hold"/>
                                            <p:tgtEl>
                                              <p:spTgt spid="175"/>
                                            </p:tgtEl>
                                            <p:attrNameLst>
                                              <p:attrName>ppt_x</p:attrName>
                                              <p:attrName>ppt_y</p:attrName>
                                            </p:attrNameLst>
                                          </p:cBhvr>
                                          <p:rCtr x="0" y="-2222"/>
                                        </p:animMotion>
                                      </p:childTnLst>
                                    </p:cTn>
                                  </p:par>
                                  <p:par>
                                    <p:cTn id="415" presetID="10" presetClass="entr" presetSubtype="0" fill="hold" grpId="0" nodeType="withEffect">
                                      <p:stCondLst>
                                        <p:cond delay="500"/>
                                      </p:stCondLst>
                                      <p:childTnLst>
                                        <p:set>
                                          <p:cBhvr>
                                            <p:cTn id="416" dur="1" fill="hold">
                                              <p:stCondLst>
                                                <p:cond delay="0"/>
                                              </p:stCondLst>
                                            </p:cTn>
                                            <p:tgtEl>
                                              <p:spTgt spid="176"/>
                                            </p:tgtEl>
                                            <p:attrNameLst>
                                              <p:attrName>style.visibility</p:attrName>
                                            </p:attrNameLst>
                                          </p:cBhvr>
                                          <p:to>
                                            <p:strVal val="visible"/>
                                          </p:to>
                                        </p:set>
                                        <p:animEffect transition="in" filter="fade">
                                          <p:cBhvr>
                                            <p:cTn id="417" dur="750"/>
                                            <p:tgtEl>
                                              <p:spTgt spid="176"/>
                                            </p:tgtEl>
                                          </p:cBhvr>
                                        </p:animEffect>
                                      </p:childTnLst>
                                    </p:cTn>
                                  </p:par>
                                  <p:par>
                                    <p:cTn id="418" presetID="64" presetClass="path" presetSubtype="0" accel="50000" fill="hold" grpId="1" nodeType="withEffect" p14:presetBounceEnd="63750">
                                      <p:stCondLst>
                                        <p:cond delay="500"/>
                                      </p:stCondLst>
                                      <p:childTnLst>
                                        <p:animMotion origin="layout" path="M -1.875E-6 0.04445 L -1.875E-6 -1.48148E-6 " pathEditMode="relative" rAng="0" ptsTypes="AA" p14:bounceEnd="63750">
                                          <p:cBhvr>
                                            <p:cTn id="419" dur="750" fill="hold"/>
                                            <p:tgtEl>
                                              <p:spTgt spid="176"/>
                                            </p:tgtEl>
                                            <p:attrNameLst>
                                              <p:attrName>ppt_x</p:attrName>
                                              <p:attrName>ppt_y</p:attrName>
                                            </p:attrNameLst>
                                          </p:cBhvr>
                                          <p:rCtr x="0" y="-2222"/>
                                        </p:animMotion>
                                      </p:childTnLst>
                                    </p:cTn>
                                  </p:par>
                                  <p:par>
                                    <p:cTn id="420" presetID="10" presetClass="entr" presetSubtype="0" fill="hold" grpId="0" nodeType="withEffect">
                                      <p:stCondLst>
                                        <p:cond delay="750"/>
                                      </p:stCondLst>
                                      <p:childTnLst>
                                        <p:set>
                                          <p:cBhvr>
                                            <p:cTn id="421" dur="1" fill="hold">
                                              <p:stCondLst>
                                                <p:cond delay="0"/>
                                              </p:stCondLst>
                                            </p:cTn>
                                            <p:tgtEl>
                                              <p:spTgt spid="177"/>
                                            </p:tgtEl>
                                            <p:attrNameLst>
                                              <p:attrName>style.visibility</p:attrName>
                                            </p:attrNameLst>
                                          </p:cBhvr>
                                          <p:to>
                                            <p:strVal val="visible"/>
                                          </p:to>
                                        </p:set>
                                        <p:animEffect transition="in" filter="fade">
                                          <p:cBhvr>
                                            <p:cTn id="422" dur="750"/>
                                            <p:tgtEl>
                                              <p:spTgt spid="177"/>
                                            </p:tgtEl>
                                          </p:cBhvr>
                                        </p:animEffect>
                                      </p:childTnLst>
                                    </p:cTn>
                                  </p:par>
                                  <p:par>
                                    <p:cTn id="423" presetID="64" presetClass="path" presetSubtype="0" accel="50000" fill="hold" grpId="1" nodeType="withEffect" p14:presetBounceEnd="63750">
                                      <p:stCondLst>
                                        <p:cond delay="750"/>
                                      </p:stCondLst>
                                      <p:childTnLst>
                                        <p:animMotion origin="layout" path="M -1.25E-6 0.04444 L -1.25E-6 4.44444E-6 " pathEditMode="relative" rAng="0" ptsTypes="AA" p14:bounceEnd="63750">
                                          <p:cBhvr>
                                            <p:cTn id="424" dur="750" fill="hold"/>
                                            <p:tgtEl>
                                              <p:spTgt spid="177"/>
                                            </p:tgtEl>
                                            <p:attrNameLst>
                                              <p:attrName>ppt_x</p:attrName>
                                              <p:attrName>ppt_y</p:attrName>
                                            </p:attrNameLst>
                                          </p:cBhvr>
                                          <p:rCtr x="0" y="-2222"/>
                                        </p:animMotion>
                                      </p:childTnLst>
                                    </p:cTn>
                                  </p:par>
                                  <p:par>
                                    <p:cTn id="425" presetID="10" presetClass="entr" presetSubtype="0" fill="hold" grpId="0" nodeType="withEffect">
                                      <p:stCondLst>
                                        <p:cond delay="1000"/>
                                      </p:stCondLst>
                                      <p:childTnLst>
                                        <p:set>
                                          <p:cBhvr>
                                            <p:cTn id="426" dur="1" fill="hold">
                                              <p:stCondLst>
                                                <p:cond delay="0"/>
                                              </p:stCondLst>
                                            </p:cTn>
                                            <p:tgtEl>
                                              <p:spTgt spid="178"/>
                                            </p:tgtEl>
                                            <p:attrNameLst>
                                              <p:attrName>style.visibility</p:attrName>
                                            </p:attrNameLst>
                                          </p:cBhvr>
                                          <p:to>
                                            <p:strVal val="visible"/>
                                          </p:to>
                                        </p:set>
                                        <p:animEffect transition="in" filter="fade">
                                          <p:cBhvr>
                                            <p:cTn id="427" dur="750"/>
                                            <p:tgtEl>
                                              <p:spTgt spid="178"/>
                                            </p:tgtEl>
                                          </p:cBhvr>
                                        </p:animEffect>
                                      </p:childTnLst>
                                    </p:cTn>
                                  </p:par>
                                  <p:par>
                                    <p:cTn id="428" presetID="64" presetClass="path" presetSubtype="0" accel="50000" fill="hold" grpId="1" nodeType="withEffect" p14:presetBounceEnd="63750">
                                      <p:stCondLst>
                                        <p:cond delay="1000"/>
                                      </p:stCondLst>
                                      <p:childTnLst>
                                        <p:animMotion origin="layout" path="M -2.29167E-6 0.04444 L -2.29167E-6 4.44444E-6 " pathEditMode="relative" rAng="0" ptsTypes="AA" p14:bounceEnd="63750">
                                          <p:cBhvr>
                                            <p:cTn id="429" dur="750" fill="hold"/>
                                            <p:tgtEl>
                                              <p:spTgt spid="178"/>
                                            </p:tgtEl>
                                            <p:attrNameLst>
                                              <p:attrName>ppt_x</p:attrName>
                                              <p:attrName>ppt_y</p:attrName>
                                            </p:attrNameLst>
                                          </p:cBhvr>
                                          <p:rCtr x="0" y="-2222"/>
                                        </p:animMotion>
                                      </p:childTnLst>
                                    </p:cTn>
                                  </p:par>
                                  <p:par>
                                    <p:cTn id="430" presetID="10" presetClass="entr" presetSubtype="0" fill="hold" grpId="0" nodeType="withEffect">
                                      <p:stCondLst>
                                        <p:cond delay="1250"/>
                                      </p:stCondLst>
                                      <p:childTnLst>
                                        <p:set>
                                          <p:cBhvr>
                                            <p:cTn id="431" dur="1" fill="hold">
                                              <p:stCondLst>
                                                <p:cond delay="0"/>
                                              </p:stCondLst>
                                            </p:cTn>
                                            <p:tgtEl>
                                              <p:spTgt spid="179"/>
                                            </p:tgtEl>
                                            <p:attrNameLst>
                                              <p:attrName>style.visibility</p:attrName>
                                            </p:attrNameLst>
                                          </p:cBhvr>
                                          <p:to>
                                            <p:strVal val="visible"/>
                                          </p:to>
                                        </p:set>
                                        <p:animEffect transition="in" filter="fade">
                                          <p:cBhvr>
                                            <p:cTn id="432" dur="750"/>
                                            <p:tgtEl>
                                              <p:spTgt spid="179"/>
                                            </p:tgtEl>
                                          </p:cBhvr>
                                        </p:animEffect>
                                      </p:childTnLst>
                                    </p:cTn>
                                  </p:par>
                                  <p:par>
                                    <p:cTn id="433" presetID="64" presetClass="path" presetSubtype="0" accel="50000" fill="hold" grpId="1" nodeType="withEffect" p14:presetBounceEnd="63750">
                                      <p:stCondLst>
                                        <p:cond delay="1250"/>
                                      </p:stCondLst>
                                      <p:childTnLst>
                                        <p:animMotion origin="layout" path="M 2.29167E-6 0.04444 L 2.29167E-6 4.44444E-6 " pathEditMode="relative" rAng="0" ptsTypes="AA" p14:bounceEnd="63750">
                                          <p:cBhvr>
                                            <p:cTn id="434" dur="750" fill="hold"/>
                                            <p:tgtEl>
                                              <p:spTgt spid="179"/>
                                            </p:tgtEl>
                                            <p:attrNameLst>
                                              <p:attrName>ppt_x</p:attrName>
                                              <p:attrName>ppt_y</p:attrName>
                                            </p:attrNameLst>
                                          </p:cBhvr>
                                          <p:rCtr x="0" y="-2222"/>
                                        </p:animMotion>
                                      </p:childTnLst>
                                    </p:cTn>
                                  </p:par>
                                  <p:par>
                                    <p:cTn id="435" presetID="10" presetClass="entr" presetSubtype="0" fill="hold" grpId="0" nodeType="withEffect">
                                      <p:stCondLst>
                                        <p:cond delay="1500"/>
                                      </p:stCondLst>
                                      <p:childTnLst>
                                        <p:set>
                                          <p:cBhvr>
                                            <p:cTn id="436" dur="1" fill="hold">
                                              <p:stCondLst>
                                                <p:cond delay="0"/>
                                              </p:stCondLst>
                                            </p:cTn>
                                            <p:tgtEl>
                                              <p:spTgt spid="180"/>
                                            </p:tgtEl>
                                            <p:attrNameLst>
                                              <p:attrName>style.visibility</p:attrName>
                                            </p:attrNameLst>
                                          </p:cBhvr>
                                          <p:to>
                                            <p:strVal val="visible"/>
                                          </p:to>
                                        </p:set>
                                        <p:animEffect transition="in" filter="fade">
                                          <p:cBhvr>
                                            <p:cTn id="437" dur="750"/>
                                            <p:tgtEl>
                                              <p:spTgt spid="180"/>
                                            </p:tgtEl>
                                          </p:cBhvr>
                                        </p:animEffect>
                                      </p:childTnLst>
                                    </p:cTn>
                                  </p:par>
                                  <p:par>
                                    <p:cTn id="438" presetID="64" presetClass="path" presetSubtype="0" accel="50000" fill="hold" grpId="1" nodeType="withEffect" p14:presetBounceEnd="63750">
                                      <p:stCondLst>
                                        <p:cond delay="1500"/>
                                      </p:stCondLst>
                                      <p:childTnLst>
                                        <p:animMotion origin="layout" path="M 1.25E-6 0.04444 L 1.25E-6 4.44444E-6 " pathEditMode="relative" rAng="0" ptsTypes="AA" p14:bounceEnd="63750">
                                          <p:cBhvr>
                                            <p:cTn id="439" dur="750" fill="hold"/>
                                            <p:tgtEl>
                                              <p:spTgt spid="180"/>
                                            </p:tgtEl>
                                            <p:attrNameLst>
                                              <p:attrName>ppt_x</p:attrName>
                                              <p:attrName>ppt_y</p:attrName>
                                            </p:attrNameLst>
                                          </p:cBhvr>
                                          <p:rCtr x="0" y="-2222"/>
                                        </p:animMotion>
                                      </p:childTnLst>
                                    </p:cTn>
                                  </p:par>
                                  <p:par>
                                    <p:cTn id="440" presetID="10" presetClass="entr" presetSubtype="0" fill="hold" grpId="0" nodeType="withEffect">
                                      <p:stCondLst>
                                        <p:cond delay="1750"/>
                                      </p:stCondLst>
                                      <p:childTnLst>
                                        <p:set>
                                          <p:cBhvr>
                                            <p:cTn id="441" dur="1" fill="hold">
                                              <p:stCondLst>
                                                <p:cond delay="0"/>
                                              </p:stCondLst>
                                            </p:cTn>
                                            <p:tgtEl>
                                              <p:spTgt spid="181"/>
                                            </p:tgtEl>
                                            <p:attrNameLst>
                                              <p:attrName>style.visibility</p:attrName>
                                            </p:attrNameLst>
                                          </p:cBhvr>
                                          <p:to>
                                            <p:strVal val="visible"/>
                                          </p:to>
                                        </p:set>
                                        <p:animEffect transition="in" filter="fade">
                                          <p:cBhvr>
                                            <p:cTn id="442" dur="750"/>
                                            <p:tgtEl>
                                              <p:spTgt spid="181"/>
                                            </p:tgtEl>
                                          </p:cBhvr>
                                        </p:animEffect>
                                      </p:childTnLst>
                                    </p:cTn>
                                  </p:par>
                                  <p:par>
                                    <p:cTn id="443" presetID="64" presetClass="path" presetSubtype="0" accel="50000" fill="hold" grpId="1" nodeType="withEffect" p14:presetBounceEnd="63750">
                                      <p:stCondLst>
                                        <p:cond delay="1750"/>
                                      </p:stCondLst>
                                      <p:childTnLst>
                                        <p:animMotion origin="layout" path="M 2.08333E-7 0.04445 L 2.08333E-7 -2.96296E-6 " pathEditMode="relative" rAng="0" ptsTypes="AA" p14:bounceEnd="63750">
                                          <p:cBhvr>
                                            <p:cTn id="444" dur="750" fill="hold"/>
                                            <p:tgtEl>
                                              <p:spTgt spid="181"/>
                                            </p:tgtEl>
                                            <p:attrNameLst>
                                              <p:attrName>ppt_x</p:attrName>
                                              <p:attrName>ppt_y</p:attrName>
                                            </p:attrNameLst>
                                          </p:cBhvr>
                                          <p:rCtr x="0" y="-2222"/>
                                        </p:animMotion>
                                      </p:childTnLst>
                                    </p:cTn>
                                  </p:par>
                                </p:childTnLst>
                              </p:cTn>
                            </p:par>
                          </p:childTnLst>
                        </p:cTn>
                      </p:par>
                      <p:par>
                        <p:cTn id="445" fill="hold">
                          <p:stCondLst>
                            <p:cond delay="indefinite"/>
                          </p:stCondLst>
                          <p:childTnLst>
                            <p:par>
                              <p:cTn id="446" fill="hold">
                                <p:stCondLst>
                                  <p:cond delay="0"/>
                                </p:stCondLst>
                                <p:childTnLst>
                                  <p:par>
                                    <p:cTn id="447" presetID="10" presetClass="entr" presetSubtype="0" fill="hold" grpId="0" nodeType="clickEffect">
                                      <p:stCondLst>
                                        <p:cond delay="0"/>
                                      </p:stCondLst>
                                      <p:childTnLst>
                                        <p:set>
                                          <p:cBhvr>
                                            <p:cTn id="448" dur="1" fill="hold">
                                              <p:stCondLst>
                                                <p:cond delay="0"/>
                                              </p:stCondLst>
                                            </p:cTn>
                                            <p:tgtEl>
                                              <p:spTgt spid="8"/>
                                            </p:tgtEl>
                                            <p:attrNameLst>
                                              <p:attrName>style.visibility</p:attrName>
                                            </p:attrNameLst>
                                          </p:cBhvr>
                                          <p:to>
                                            <p:strVal val="visible"/>
                                          </p:to>
                                        </p:set>
                                        <p:animEffect transition="in" filter="fade">
                                          <p:cBhvr>
                                            <p:cTn id="449" dur="500"/>
                                            <p:tgtEl>
                                              <p:spTgt spid="8"/>
                                            </p:tgtEl>
                                          </p:cBhvr>
                                        </p:animEffect>
                                      </p:childTnLst>
                                    </p:cTn>
                                  </p:par>
                                </p:childTnLst>
                              </p:cTn>
                            </p:par>
                          </p:childTnLst>
                        </p:cTn>
                      </p:par>
                      <p:par>
                        <p:cTn id="450" fill="hold">
                          <p:stCondLst>
                            <p:cond delay="indefinite"/>
                          </p:stCondLst>
                          <p:childTnLst>
                            <p:par>
                              <p:cTn id="451" fill="hold">
                                <p:stCondLst>
                                  <p:cond delay="0"/>
                                </p:stCondLst>
                                <p:childTnLst>
                                  <p:par>
                                    <p:cTn id="452" presetID="10" presetClass="entr" presetSubtype="0" fill="hold" grpId="0" nodeType="clickEffect">
                                      <p:stCondLst>
                                        <p:cond delay="0"/>
                                      </p:stCondLst>
                                      <p:childTnLst>
                                        <p:set>
                                          <p:cBhvr>
                                            <p:cTn id="453" dur="1" fill="hold">
                                              <p:stCondLst>
                                                <p:cond delay="0"/>
                                              </p:stCondLst>
                                            </p:cTn>
                                            <p:tgtEl>
                                              <p:spTgt spid="35"/>
                                            </p:tgtEl>
                                            <p:attrNameLst>
                                              <p:attrName>style.visibility</p:attrName>
                                            </p:attrNameLst>
                                          </p:cBhvr>
                                          <p:to>
                                            <p:strVal val="visible"/>
                                          </p:to>
                                        </p:set>
                                        <p:animEffect transition="in" filter="fade">
                                          <p:cBhvr>
                                            <p:cTn id="45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8" grpId="0"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80" grpId="0" animBg="1"/>
          <p:bldP spid="180" grpId="1" animBg="1"/>
          <p:bldP spid="181" grpId="0" animBg="1"/>
          <p:bldP spid="181" grpId="1" animBg="1"/>
          <p:bldP spid="174" grpId="0" animBg="1"/>
          <p:bldP spid="174" grpId="1" animBg="1"/>
          <p:bldP spid="9" grpId="0" animBg="1"/>
          <p:bldP spid="9" grpId="1" animBg="1"/>
          <p:bldP spid="2" grpId="0"/>
          <p:bldP spid="77" grpId="0"/>
          <p:bldP spid="2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750"/>
                                            <p:tgtEl>
                                              <p:spTgt spid="67"/>
                                            </p:tgtEl>
                                          </p:cBhvr>
                                        </p:animEffect>
                                      </p:childTnLst>
                                    </p:cTn>
                                  </p:par>
                                  <p:par>
                                    <p:cTn id="8" presetID="64" presetClass="path" presetSubtype="0" accel="41333" fill="hold" nodeType="withEffect">
                                      <p:stCondLst>
                                        <p:cond delay="0"/>
                                      </p:stCondLst>
                                      <p:childTnLst>
                                        <p:animMotion origin="layout" path="M 0.00026 -0.06389 L 1.04167E-6 1.48148E-6 " pathEditMode="relative" rAng="0" ptsTypes="AA">
                                          <p:cBhvr>
                                            <p:cTn id="9" dur="750" fill="hold"/>
                                            <p:tgtEl>
                                              <p:spTgt spid="67"/>
                                            </p:tgtEl>
                                            <p:attrNameLst>
                                              <p:attrName>ppt_x</p:attrName>
                                              <p:attrName>ppt_y</p:attrName>
                                            </p:attrNameLst>
                                          </p:cBhvr>
                                          <p:rCtr x="-13" y="3194"/>
                                        </p:animMotion>
                                      </p:childTnLst>
                                    </p:cTn>
                                  </p:par>
                                  <p:par>
                                    <p:cTn id="10" presetID="10" presetClass="entr" presetSubtype="0" fill="hold" nodeType="withEffect">
                                      <p:stCondLst>
                                        <p:cond delay="5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750"/>
                                            <p:tgtEl>
                                              <p:spTgt spid="68"/>
                                            </p:tgtEl>
                                          </p:cBhvr>
                                        </p:animEffect>
                                      </p:childTnLst>
                                    </p:cTn>
                                  </p:par>
                                  <p:par>
                                    <p:cTn id="13" presetID="64" presetClass="path" presetSubtype="0" accel="41333" fill="hold" nodeType="withEffect">
                                      <p:stCondLst>
                                        <p:cond delay="500"/>
                                      </p:stCondLst>
                                      <p:childTnLst>
                                        <p:animMotion origin="layout" path="M 4.16667E-7 0.03287 L 4.16667E-7 4.07407E-6 " pathEditMode="relative" rAng="0" ptsTypes="AA">
                                          <p:cBhvr>
                                            <p:cTn id="14" dur="750" fill="hold"/>
                                            <p:tgtEl>
                                              <p:spTgt spid="68"/>
                                            </p:tgtEl>
                                            <p:attrNameLst>
                                              <p:attrName>ppt_x</p:attrName>
                                              <p:attrName>ppt_y</p:attrName>
                                            </p:attrNameLst>
                                          </p:cBhvr>
                                          <p:rCtr x="0" y="-1644"/>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750"/>
                                            <p:tgtEl>
                                              <p:spTgt spid="71"/>
                                            </p:tgtEl>
                                          </p:cBhvr>
                                        </p:animEffect>
                                      </p:childTnLst>
                                    </p:cTn>
                                  </p:par>
                                  <p:par>
                                    <p:cTn id="20" presetID="64" presetClass="path" presetSubtype="0" accel="50000" fill="hold" nodeType="withEffect">
                                      <p:stCondLst>
                                        <p:cond delay="0"/>
                                      </p:stCondLst>
                                      <p:childTnLst>
                                        <p:animMotion origin="layout" path="M 4.16667E-7 0.04445 L 4.16667E-7 -1.48148E-6 " pathEditMode="relative" rAng="0" ptsTypes="AA">
                                          <p:cBhvr>
                                            <p:cTn id="21" dur="750" fill="hold"/>
                                            <p:tgtEl>
                                              <p:spTgt spid="71"/>
                                            </p:tgtEl>
                                            <p:attrNameLst>
                                              <p:attrName>ppt_x</p:attrName>
                                              <p:attrName>ppt_y</p:attrName>
                                            </p:attrNameLst>
                                          </p:cBhvr>
                                          <p:rCtr x="0" y="-2222"/>
                                        </p:animMotion>
                                      </p:childTnLst>
                                    </p:cTn>
                                  </p:par>
                                </p:childTnLst>
                              </p:cTn>
                            </p:par>
                            <p:par>
                              <p:cTn id="22" fill="hold">
                                <p:stCondLst>
                                  <p:cond delay="75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750"/>
                                            <p:tgtEl>
                                              <p:spTgt spid="12"/>
                                            </p:tgtEl>
                                          </p:cBhvr>
                                        </p:animEffect>
                                      </p:childTnLst>
                                    </p:cTn>
                                  </p:par>
                                  <p:par>
                                    <p:cTn id="26" presetID="64" presetClass="path" presetSubtype="0" accel="41333" fill="hold" nodeType="withEffect">
                                      <p:stCondLst>
                                        <p:cond delay="0"/>
                                      </p:stCondLst>
                                      <p:childTnLst>
                                        <p:animMotion origin="layout" path="M 0.32604 -0.28843 L 6.25E-7 -7.40741E-7 " pathEditMode="relative" rAng="0" ptsTypes="AA">
                                          <p:cBhvr>
                                            <p:cTn id="27" dur="750" fill="hold"/>
                                            <p:tgtEl>
                                              <p:spTgt spid="12"/>
                                            </p:tgtEl>
                                            <p:attrNameLst>
                                              <p:attrName>ppt_x</p:attrName>
                                              <p:attrName>ppt_y</p:attrName>
                                            </p:attrNameLst>
                                          </p:cBhvr>
                                          <p:rCtr x="-16302" y="14421"/>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5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750"/>
                                            <p:tgtEl>
                                              <p:spTgt spid="15"/>
                                            </p:tgtEl>
                                          </p:cBhvr>
                                        </p:animEffect>
                                      </p:childTnLst>
                                    </p:cTn>
                                  </p:par>
                                  <p:par>
                                    <p:cTn id="33" presetID="64" presetClass="path" presetSubtype="0" accel="50000" fill="hold" nodeType="withEffect">
                                      <p:stCondLst>
                                        <p:cond delay="500"/>
                                      </p:stCondLst>
                                      <p:childTnLst>
                                        <p:animMotion origin="layout" path="M 0.24232 -0.28079 L 6.25E-7 -7.40741E-7 " pathEditMode="relative" rAng="0" ptsTypes="AA">
                                          <p:cBhvr>
                                            <p:cTn id="34" dur="750" fill="hold"/>
                                            <p:tgtEl>
                                              <p:spTgt spid="15"/>
                                            </p:tgtEl>
                                            <p:attrNameLst>
                                              <p:attrName>ppt_x</p:attrName>
                                              <p:attrName>ppt_y</p:attrName>
                                            </p:attrNameLst>
                                          </p:cBhvr>
                                          <p:rCtr x="-12122" y="14028"/>
                                        </p:animMotion>
                                      </p:childTnLst>
                                    </p:cTn>
                                  </p:par>
                                  <p:par>
                                    <p:cTn id="35" presetID="10" presetClass="entr" presetSubtype="0" fill="hold" nodeType="withEffect">
                                      <p:stCondLst>
                                        <p:cond delay="75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750"/>
                                            <p:tgtEl>
                                              <p:spTgt spid="24"/>
                                            </p:tgtEl>
                                          </p:cBhvr>
                                        </p:animEffect>
                                      </p:childTnLst>
                                    </p:cTn>
                                  </p:par>
                                  <p:par>
                                    <p:cTn id="38" presetID="64" presetClass="path" presetSubtype="0" accel="50000" fill="hold" nodeType="withEffect">
                                      <p:stCondLst>
                                        <p:cond delay="750"/>
                                      </p:stCondLst>
                                      <p:childTnLst>
                                        <p:animMotion origin="layout" path="M 0.16419 -0.28055 L 6.25E-7 -7.40741E-7 " pathEditMode="relative" rAng="0" ptsTypes="AA">
                                          <p:cBhvr>
                                            <p:cTn id="39" dur="750" fill="hold"/>
                                            <p:tgtEl>
                                              <p:spTgt spid="24"/>
                                            </p:tgtEl>
                                            <p:attrNameLst>
                                              <p:attrName>ppt_x</p:attrName>
                                              <p:attrName>ppt_y</p:attrName>
                                            </p:attrNameLst>
                                          </p:cBhvr>
                                          <p:rCtr x="-8216" y="14028"/>
                                        </p:animMotion>
                                      </p:childTnLst>
                                    </p:cTn>
                                  </p:par>
                                  <p:par>
                                    <p:cTn id="40" presetID="10" presetClass="entr" presetSubtype="0" fill="hold" nodeType="withEffect">
                                      <p:stCondLst>
                                        <p:cond delay="125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750"/>
                                            <p:tgtEl>
                                              <p:spTgt spid="36"/>
                                            </p:tgtEl>
                                          </p:cBhvr>
                                        </p:animEffect>
                                      </p:childTnLst>
                                    </p:cTn>
                                  </p:par>
                                  <p:par>
                                    <p:cTn id="43" presetID="64" presetClass="path" presetSubtype="0" accel="50000" fill="hold" nodeType="withEffect">
                                      <p:stCondLst>
                                        <p:cond delay="1250"/>
                                      </p:stCondLst>
                                      <p:childTnLst>
                                        <p:animMotion origin="layout" path="M 0.07735 -0.28101 L -2.29167E-6 -3.7037E-6 " pathEditMode="relative" rAng="0" ptsTypes="AA">
                                          <p:cBhvr>
                                            <p:cTn id="44" dur="750" fill="hold"/>
                                            <p:tgtEl>
                                              <p:spTgt spid="36"/>
                                            </p:tgtEl>
                                            <p:attrNameLst>
                                              <p:attrName>ppt_x</p:attrName>
                                              <p:attrName>ppt_y</p:attrName>
                                            </p:attrNameLst>
                                          </p:cBhvr>
                                          <p:rCtr x="-3867" y="14051"/>
                                        </p:animMotion>
                                      </p:childTnLst>
                                    </p:cTn>
                                  </p:par>
                                  <p:par>
                                    <p:cTn id="45" presetID="10" presetClass="entr" presetSubtype="0" fill="hold" nodeType="withEffect">
                                      <p:stCondLst>
                                        <p:cond delay="150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750"/>
                                            <p:tgtEl>
                                              <p:spTgt spid="39"/>
                                            </p:tgtEl>
                                          </p:cBhvr>
                                        </p:animEffect>
                                      </p:childTnLst>
                                    </p:cTn>
                                  </p:par>
                                  <p:par>
                                    <p:cTn id="48" presetID="64" presetClass="path" presetSubtype="0" accel="50000" fill="hold" nodeType="withEffect">
                                      <p:stCondLst>
                                        <p:cond delay="1500"/>
                                      </p:stCondLst>
                                      <p:childTnLst>
                                        <p:animMotion origin="layout" path="M -0.00208 -0.28125 L -2.29167E-6 4.81481E-6 " pathEditMode="relative" rAng="0" ptsTypes="AA">
                                          <p:cBhvr>
                                            <p:cTn id="49" dur="750" fill="hold"/>
                                            <p:tgtEl>
                                              <p:spTgt spid="39"/>
                                            </p:tgtEl>
                                            <p:attrNameLst>
                                              <p:attrName>ppt_x</p:attrName>
                                              <p:attrName>ppt_y</p:attrName>
                                            </p:attrNameLst>
                                          </p:cBhvr>
                                          <p:rCtr x="104" y="14051"/>
                                        </p:animMotion>
                                      </p:childTnLst>
                                    </p:cTn>
                                  </p:par>
                                  <p:par>
                                    <p:cTn id="50" presetID="10" presetClass="entr" presetSubtype="0" fill="hold" nodeType="withEffect">
                                      <p:stCondLst>
                                        <p:cond delay="175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750"/>
                                            <p:tgtEl>
                                              <p:spTgt spid="45"/>
                                            </p:tgtEl>
                                          </p:cBhvr>
                                        </p:animEffect>
                                      </p:childTnLst>
                                    </p:cTn>
                                  </p:par>
                                  <p:par>
                                    <p:cTn id="53" presetID="64" presetClass="path" presetSubtype="0" accel="50000" fill="hold" nodeType="withEffect">
                                      <p:stCondLst>
                                        <p:cond delay="1750"/>
                                      </p:stCondLst>
                                      <p:childTnLst>
                                        <p:animMotion origin="layout" path="M -0.08281 -0.28101 L -2.5E-6 -3.7037E-6 " pathEditMode="relative" rAng="0" ptsTypes="AA">
                                          <p:cBhvr>
                                            <p:cTn id="54" dur="750" fill="hold"/>
                                            <p:tgtEl>
                                              <p:spTgt spid="45"/>
                                            </p:tgtEl>
                                            <p:attrNameLst>
                                              <p:attrName>ppt_x</p:attrName>
                                              <p:attrName>ppt_y</p:attrName>
                                            </p:attrNameLst>
                                          </p:cBhvr>
                                          <p:rCtr x="4141" y="14051"/>
                                        </p:animMotion>
                                      </p:childTnLst>
                                    </p:cTn>
                                  </p:par>
                                  <p:par>
                                    <p:cTn id="55" presetID="10" presetClass="entr" presetSubtype="0" fill="hold" nodeType="withEffect">
                                      <p:stCondLst>
                                        <p:cond delay="200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750"/>
                                            <p:tgtEl>
                                              <p:spTgt spid="48"/>
                                            </p:tgtEl>
                                          </p:cBhvr>
                                        </p:animEffect>
                                      </p:childTnLst>
                                    </p:cTn>
                                  </p:par>
                                  <p:par>
                                    <p:cTn id="58" presetID="64" presetClass="path" presetSubtype="0" accel="50000" fill="hold" nodeType="withEffect">
                                      <p:stCondLst>
                                        <p:cond delay="2000"/>
                                      </p:stCondLst>
                                      <p:childTnLst>
                                        <p:animMotion origin="layout" path="M -0.16471 -0.28078 L -6.25E-7 -2.22222E-6 " pathEditMode="relative" rAng="0" ptsTypes="AA">
                                          <p:cBhvr>
                                            <p:cTn id="59" dur="750" fill="hold"/>
                                            <p:tgtEl>
                                              <p:spTgt spid="48"/>
                                            </p:tgtEl>
                                            <p:attrNameLst>
                                              <p:attrName>ppt_x</p:attrName>
                                              <p:attrName>ppt_y</p:attrName>
                                            </p:attrNameLst>
                                          </p:cBhvr>
                                          <p:rCtr x="8229" y="14028"/>
                                        </p:animMotion>
                                      </p:childTnLst>
                                    </p:cTn>
                                  </p:par>
                                  <p:par>
                                    <p:cTn id="60" presetID="10" presetClass="entr" presetSubtype="0" fill="hold" nodeType="withEffect">
                                      <p:stCondLst>
                                        <p:cond delay="225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750"/>
                                            <p:tgtEl>
                                              <p:spTgt spid="52"/>
                                            </p:tgtEl>
                                          </p:cBhvr>
                                        </p:animEffect>
                                      </p:childTnLst>
                                    </p:cTn>
                                  </p:par>
                                  <p:par>
                                    <p:cTn id="63" presetID="64" presetClass="path" presetSubtype="0" accel="50000" fill="hold" nodeType="withEffect">
                                      <p:stCondLst>
                                        <p:cond delay="2250"/>
                                      </p:stCondLst>
                                      <p:childTnLst>
                                        <p:animMotion origin="layout" path="M -0.24414 -0.28101 L -6.25E-7 -3.7037E-6 " pathEditMode="relative" rAng="0" ptsTypes="AA">
                                          <p:cBhvr>
                                            <p:cTn id="64" dur="750" fill="hold"/>
                                            <p:tgtEl>
                                              <p:spTgt spid="52"/>
                                            </p:tgtEl>
                                            <p:attrNameLst>
                                              <p:attrName>ppt_x</p:attrName>
                                              <p:attrName>ppt_y</p:attrName>
                                            </p:attrNameLst>
                                          </p:cBhvr>
                                          <p:rCtr x="12201" y="14051"/>
                                        </p:animMotion>
                                      </p:childTnLst>
                                    </p:cTn>
                                  </p:par>
                                  <p:par>
                                    <p:cTn id="65" presetID="10" presetClass="entr" presetSubtype="0" fill="hold" nodeType="withEffect">
                                      <p:stCondLst>
                                        <p:cond delay="250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750"/>
                                            <p:tgtEl>
                                              <p:spTgt spid="64"/>
                                            </p:tgtEl>
                                          </p:cBhvr>
                                        </p:animEffect>
                                      </p:childTnLst>
                                    </p:cTn>
                                  </p:par>
                                  <p:par>
                                    <p:cTn id="68" presetID="64" presetClass="path" presetSubtype="0" accel="50000" fill="hold" nodeType="withEffect">
                                      <p:stCondLst>
                                        <p:cond delay="2500"/>
                                      </p:stCondLst>
                                      <p:childTnLst>
                                        <p:animMotion origin="layout" path="M -0.32474 -0.28078 L -6.25E-7 -2.22222E-6 " pathEditMode="relative" rAng="0" ptsTypes="AA">
                                          <p:cBhvr>
                                            <p:cTn id="69" dur="750" fill="hold"/>
                                            <p:tgtEl>
                                              <p:spTgt spid="64"/>
                                            </p:tgtEl>
                                            <p:attrNameLst>
                                              <p:attrName>ppt_x</p:attrName>
                                              <p:attrName>ppt_y</p:attrName>
                                            </p:attrNameLst>
                                          </p:cBhvr>
                                          <p:rCtr x="16237" y="14028"/>
                                        </p:animMotion>
                                      </p:childTnLst>
                                    </p:cTn>
                                  </p:par>
                                </p:childTnLst>
                              </p:cTn>
                            </p:par>
                          </p:childTnLst>
                        </p:cTn>
                      </p:par>
                      <p:par>
                        <p:cTn id="70" fill="hold">
                          <p:stCondLst>
                            <p:cond delay="indefinite"/>
                          </p:stCondLst>
                          <p:childTnLst>
                            <p:par>
                              <p:cTn id="71" fill="hold">
                                <p:stCondLst>
                                  <p:cond delay="0"/>
                                </p:stCondLst>
                                <p:childTnLst>
                                  <p:par>
                                    <p:cTn id="72" presetID="42" presetClass="path" presetSubtype="0" fill="hold" nodeType="clickEffect">
                                      <p:stCondLst>
                                        <p:cond delay="0"/>
                                      </p:stCondLst>
                                      <p:childTnLst>
                                        <p:animMotion origin="layout" path="M 4.16667E-7 4.07407E-6 L -0.04219 -0.00116 " pathEditMode="relative" rAng="0" ptsTypes="AA">
                                          <p:cBhvr>
                                            <p:cTn id="73" dur="500" fill="hold"/>
                                            <p:tgtEl>
                                              <p:spTgt spid="68"/>
                                            </p:tgtEl>
                                            <p:attrNameLst>
                                              <p:attrName>ppt_x</p:attrName>
                                              <p:attrName>ppt_y</p:attrName>
                                            </p:attrNameLst>
                                          </p:cBhvr>
                                          <p:rCtr x="-2109" y="-69"/>
                                        </p:animMotion>
                                      </p:childTnLst>
                                    </p:cTn>
                                  </p:par>
                                  <p:par>
                                    <p:cTn id="74" presetID="10" presetClass="entr" presetSubtype="0" fill="hold" nodeType="with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750"/>
                                            <p:tgtEl>
                                              <p:spTgt spid="74"/>
                                            </p:tgtEl>
                                          </p:cBhvr>
                                        </p:animEffect>
                                      </p:childTnLst>
                                    </p:cTn>
                                  </p:par>
                                  <p:par>
                                    <p:cTn id="77" presetID="64" presetClass="path" presetSubtype="0" accel="41333" fill="hold" nodeType="withEffect">
                                      <p:stCondLst>
                                        <p:cond delay="0"/>
                                      </p:stCondLst>
                                      <p:childTnLst>
                                        <p:animMotion origin="layout" path="M 4.16667E-7 0.03287 L 4.16667E-7 4.07407E-6 " pathEditMode="relative" rAng="0" ptsTypes="AA">
                                          <p:cBhvr>
                                            <p:cTn id="78" dur="750" fill="hold"/>
                                            <p:tgtEl>
                                              <p:spTgt spid="74"/>
                                            </p:tgtEl>
                                            <p:attrNameLst>
                                              <p:attrName>ppt_x</p:attrName>
                                              <p:attrName>ppt_y</p:attrName>
                                            </p:attrNameLst>
                                          </p:cBhvr>
                                          <p:rCtr x="0" y="-1644"/>
                                        </p:animMotion>
                                      </p:childTnLst>
                                    </p:cTn>
                                  </p:par>
                                </p:childTnLst>
                              </p:cTn>
                            </p:par>
                            <p:par>
                              <p:cTn id="79" fill="hold">
                                <p:stCondLst>
                                  <p:cond delay="750"/>
                                </p:stCondLst>
                                <p:childTnLst>
                                  <p:par>
                                    <p:cTn id="80" presetID="10" presetClass="entr" presetSubtype="0" fill="hold" grpId="0" nodeType="afterEffect">
                                      <p:stCondLst>
                                        <p:cond delay="0"/>
                                      </p:stCondLst>
                                      <p:childTnLst>
                                        <p:set>
                                          <p:cBhvr>
                                            <p:cTn id="81" dur="1" fill="hold">
                                              <p:stCondLst>
                                                <p:cond delay="0"/>
                                              </p:stCondLst>
                                            </p:cTn>
                                            <p:tgtEl>
                                              <p:spTgt spid="2"/>
                                            </p:tgtEl>
                                            <p:attrNameLst>
                                              <p:attrName>style.visibility</p:attrName>
                                            </p:attrNameLst>
                                          </p:cBhvr>
                                          <p:to>
                                            <p:strVal val="visible"/>
                                          </p:to>
                                        </p:set>
                                        <p:animEffect transition="in" filter="fade">
                                          <p:cBhvr>
                                            <p:cTn id="82" dur="500"/>
                                            <p:tgtEl>
                                              <p:spTgt spid="2"/>
                                            </p:tgtEl>
                                          </p:cBhvr>
                                        </p:animEffect>
                                      </p:childTnLst>
                                    </p:cTn>
                                  </p:par>
                                </p:childTnLst>
                              </p:cTn>
                            </p:par>
                            <p:par>
                              <p:cTn id="83" fill="hold">
                                <p:stCondLst>
                                  <p:cond delay="1250"/>
                                </p:stCondLst>
                                <p:childTnLst>
                                  <p:par>
                                    <p:cTn id="84" presetID="10" presetClass="entr" presetSubtype="0" fill="hold" grpId="0" nodeType="afterEffect">
                                      <p:stCondLst>
                                        <p:cond delay="0"/>
                                      </p:stCondLst>
                                      <p:childTnLst>
                                        <p:set>
                                          <p:cBhvr>
                                            <p:cTn id="85" dur="1" fill="hold">
                                              <p:stCondLst>
                                                <p:cond delay="0"/>
                                              </p:stCondLst>
                                            </p:cTn>
                                            <p:tgtEl>
                                              <p:spTgt spid="77"/>
                                            </p:tgtEl>
                                            <p:attrNameLst>
                                              <p:attrName>style.visibility</p:attrName>
                                            </p:attrNameLst>
                                          </p:cBhvr>
                                          <p:to>
                                            <p:strVal val="visible"/>
                                          </p:to>
                                        </p:set>
                                        <p:animEffect transition="in" filter="fade">
                                          <p:cBhvr>
                                            <p:cTn id="86" dur="500"/>
                                            <p:tgtEl>
                                              <p:spTgt spid="77"/>
                                            </p:tgtEl>
                                          </p:cBhvr>
                                        </p:animEffect>
                                      </p:childTnLst>
                                    </p:cTn>
                                  </p:par>
                                </p:childTnLst>
                              </p:cTn>
                            </p:par>
                            <p:par>
                              <p:cTn id="87" fill="hold">
                                <p:stCondLst>
                                  <p:cond delay="1750"/>
                                </p:stCondLst>
                                <p:childTnLst>
                                  <p:par>
                                    <p:cTn id="88" presetID="10" presetClass="entr" presetSubtype="0" fill="hold" nodeType="afterEffect">
                                      <p:stCondLst>
                                        <p:cond delay="500"/>
                                      </p:stCondLst>
                                      <p:childTnLst>
                                        <p:set>
                                          <p:cBhvr>
                                            <p:cTn id="89" dur="1" fill="hold">
                                              <p:stCondLst>
                                                <p:cond delay="0"/>
                                              </p:stCondLst>
                                            </p:cTn>
                                            <p:tgtEl>
                                              <p:spTgt spid="78"/>
                                            </p:tgtEl>
                                            <p:attrNameLst>
                                              <p:attrName>style.visibility</p:attrName>
                                            </p:attrNameLst>
                                          </p:cBhvr>
                                          <p:to>
                                            <p:strVal val="visible"/>
                                          </p:to>
                                        </p:set>
                                        <p:animEffect transition="in" filter="fade">
                                          <p:cBhvr>
                                            <p:cTn id="90" dur="750"/>
                                            <p:tgtEl>
                                              <p:spTgt spid="78"/>
                                            </p:tgtEl>
                                          </p:cBhvr>
                                        </p:animEffect>
                                      </p:childTnLst>
                                    </p:cTn>
                                  </p:par>
                                  <p:par>
                                    <p:cTn id="91" presetID="64" presetClass="path" presetSubtype="0" accel="50667" fill="hold" nodeType="withEffect">
                                      <p:stCondLst>
                                        <p:cond delay="0"/>
                                      </p:stCondLst>
                                      <p:childTnLst>
                                        <p:animMotion origin="layout" path="M 0.32604 -0.28843 L 6.25E-7 3.7037E-6 " pathEditMode="relative" rAng="0" ptsTypes="AA">
                                          <p:cBhvr>
                                            <p:cTn id="92" dur="750" fill="hold"/>
                                            <p:tgtEl>
                                              <p:spTgt spid="78"/>
                                            </p:tgtEl>
                                            <p:attrNameLst>
                                              <p:attrName>ppt_x</p:attrName>
                                              <p:attrName>ppt_y</p:attrName>
                                            </p:attrNameLst>
                                          </p:cBhvr>
                                          <p:rCtr x="-16302" y="14421"/>
                                        </p:animMotion>
                                      </p:childTnLst>
                                    </p:cTn>
                                  </p:par>
                                  <p:par>
                                    <p:cTn id="93" presetID="42" presetClass="exit" presetSubtype="0" fill="hold" nodeType="withEffect">
                                      <p:stCondLst>
                                        <p:cond delay="0"/>
                                      </p:stCondLst>
                                      <p:childTnLst>
                                        <p:animEffect transition="out" filter="fade">
                                          <p:cBhvr>
                                            <p:cTn id="94" dur="500"/>
                                            <p:tgtEl>
                                              <p:spTgt spid="12"/>
                                            </p:tgtEl>
                                          </p:cBhvr>
                                        </p:animEffect>
                                        <p:anim calcmode="lin" valueType="num">
                                          <p:cBhvr>
                                            <p:cTn id="95" dur="500"/>
                                            <p:tgtEl>
                                              <p:spTgt spid="12"/>
                                            </p:tgtEl>
                                            <p:attrNameLst>
                                              <p:attrName>ppt_x</p:attrName>
                                            </p:attrNameLst>
                                          </p:cBhvr>
                                          <p:tavLst>
                                            <p:tav tm="0">
                                              <p:val>
                                                <p:strVal val="ppt_x"/>
                                              </p:val>
                                            </p:tav>
                                            <p:tav tm="100000">
                                              <p:val>
                                                <p:strVal val="ppt_x"/>
                                              </p:val>
                                            </p:tav>
                                          </p:tavLst>
                                        </p:anim>
                                        <p:anim calcmode="lin" valueType="num">
                                          <p:cBhvr>
                                            <p:cTn id="96" dur="500"/>
                                            <p:tgtEl>
                                              <p:spTgt spid="12"/>
                                            </p:tgtEl>
                                            <p:attrNameLst>
                                              <p:attrName>ppt_y</p:attrName>
                                            </p:attrNameLst>
                                          </p:cBhvr>
                                          <p:tavLst>
                                            <p:tav tm="0">
                                              <p:val>
                                                <p:strVal val="ppt_y"/>
                                              </p:val>
                                            </p:tav>
                                            <p:tav tm="100000">
                                              <p:val>
                                                <p:strVal val="ppt_y+.1"/>
                                              </p:val>
                                            </p:tav>
                                          </p:tavLst>
                                        </p:anim>
                                        <p:set>
                                          <p:cBhvr>
                                            <p:cTn id="97" dur="1" fill="hold">
                                              <p:stCondLst>
                                                <p:cond delay="499"/>
                                              </p:stCondLst>
                                            </p:cTn>
                                            <p:tgtEl>
                                              <p:spTgt spid="12"/>
                                            </p:tgtEl>
                                            <p:attrNameLst>
                                              <p:attrName>style.visibility</p:attrName>
                                            </p:attrNameLst>
                                          </p:cBhvr>
                                          <p:to>
                                            <p:strVal val="hidden"/>
                                          </p:to>
                                        </p:set>
                                      </p:childTnLst>
                                    </p:cTn>
                                  </p:par>
                                  <p:par>
                                    <p:cTn id="98" presetID="10" presetClass="entr" presetSubtype="0" fill="hold" nodeType="withEffect">
                                      <p:stCondLst>
                                        <p:cond delay="0"/>
                                      </p:stCondLst>
                                      <p:childTnLst>
                                        <p:set>
                                          <p:cBhvr>
                                            <p:cTn id="99" dur="1" fill="hold">
                                              <p:stCondLst>
                                                <p:cond delay="0"/>
                                              </p:stCondLst>
                                            </p:cTn>
                                            <p:tgtEl>
                                              <p:spTgt spid="81"/>
                                            </p:tgtEl>
                                            <p:attrNameLst>
                                              <p:attrName>style.visibility</p:attrName>
                                            </p:attrNameLst>
                                          </p:cBhvr>
                                          <p:to>
                                            <p:strVal val="visible"/>
                                          </p:to>
                                        </p:set>
                                        <p:animEffect transition="in" filter="fade">
                                          <p:cBhvr>
                                            <p:cTn id="100" dur="750"/>
                                            <p:tgtEl>
                                              <p:spTgt spid="81"/>
                                            </p:tgtEl>
                                          </p:cBhvr>
                                        </p:animEffect>
                                      </p:childTnLst>
                                    </p:cTn>
                                  </p:par>
                                  <p:par>
                                    <p:cTn id="101" presetID="64" presetClass="path" presetSubtype="0" accel="50000" fill="hold" nodeType="withEffect">
                                      <p:stCondLst>
                                        <p:cond delay="0"/>
                                      </p:stCondLst>
                                      <p:childTnLst>
                                        <p:animMotion origin="layout" path="M 0.24232 -0.28079 L 6.25E-7 3.7037E-6 " pathEditMode="relative" rAng="0" ptsTypes="AA">
                                          <p:cBhvr>
                                            <p:cTn id="102" dur="750" fill="hold"/>
                                            <p:tgtEl>
                                              <p:spTgt spid="81"/>
                                            </p:tgtEl>
                                            <p:attrNameLst>
                                              <p:attrName>ppt_x</p:attrName>
                                              <p:attrName>ppt_y</p:attrName>
                                            </p:attrNameLst>
                                          </p:cBhvr>
                                          <p:rCtr x="-12122" y="14028"/>
                                        </p:animMotion>
                                      </p:childTnLst>
                                    </p:cTn>
                                  </p:par>
                                  <p:par>
                                    <p:cTn id="103" presetID="42" presetClass="exit" presetSubtype="0" fill="hold" nodeType="withEffect">
                                      <p:stCondLst>
                                        <p:cond delay="0"/>
                                      </p:stCondLst>
                                      <p:childTnLst>
                                        <p:animEffect transition="out" filter="fade">
                                          <p:cBhvr>
                                            <p:cTn id="104" dur="500"/>
                                            <p:tgtEl>
                                              <p:spTgt spid="15"/>
                                            </p:tgtEl>
                                          </p:cBhvr>
                                        </p:animEffect>
                                        <p:anim calcmode="lin" valueType="num">
                                          <p:cBhvr>
                                            <p:cTn id="105" dur="500"/>
                                            <p:tgtEl>
                                              <p:spTgt spid="15"/>
                                            </p:tgtEl>
                                            <p:attrNameLst>
                                              <p:attrName>ppt_x</p:attrName>
                                            </p:attrNameLst>
                                          </p:cBhvr>
                                          <p:tavLst>
                                            <p:tav tm="0">
                                              <p:val>
                                                <p:strVal val="ppt_x"/>
                                              </p:val>
                                            </p:tav>
                                            <p:tav tm="100000">
                                              <p:val>
                                                <p:strVal val="ppt_x"/>
                                              </p:val>
                                            </p:tav>
                                          </p:tavLst>
                                        </p:anim>
                                        <p:anim calcmode="lin" valueType="num">
                                          <p:cBhvr>
                                            <p:cTn id="106" dur="500"/>
                                            <p:tgtEl>
                                              <p:spTgt spid="15"/>
                                            </p:tgtEl>
                                            <p:attrNameLst>
                                              <p:attrName>ppt_y</p:attrName>
                                            </p:attrNameLst>
                                          </p:cBhvr>
                                          <p:tavLst>
                                            <p:tav tm="0">
                                              <p:val>
                                                <p:strVal val="ppt_y"/>
                                              </p:val>
                                            </p:tav>
                                            <p:tav tm="100000">
                                              <p:val>
                                                <p:strVal val="ppt_y+.1"/>
                                              </p:val>
                                            </p:tav>
                                          </p:tavLst>
                                        </p:anim>
                                        <p:set>
                                          <p:cBhvr>
                                            <p:cTn id="107" dur="1" fill="hold">
                                              <p:stCondLst>
                                                <p:cond delay="499"/>
                                              </p:stCondLst>
                                            </p:cTn>
                                            <p:tgtEl>
                                              <p:spTgt spid="15"/>
                                            </p:tgtEl>
                                            <p:attrNameLst>
                                              <p:attrName>style.visibility</p:attrName>
                                            </p:attrNameLst>
                                          </p:cBhvr>
                                          <p:to>
                                            <p:strVal val="hidden"/>
                                          </p:to>
                                        </p:set>
                                      </p:childTnLst>
                                    </p:cTn>
                                  </p:par>
                                  <p:par>
                                    <p:cTn id="108" presetID="10" presetClass="entr" presetSubtype="0" fill="hold" nodeType="withEffect">
                                      <p:stCondLst>
                                        <p:cond delay="0"/>
                                      </p:stCondLst>
                                      <p:childTnLst>
                                        <p:set>
                                          <p:cBhvr>
                                            <p:cTn id="109" dur="1" fill="hold">
                                              <p:stCondLst>
                                                <p:cond delay="0"/>
                                              </p:stCondLst>
                                            </p:cTn>
                                            <p:tgtEl>
                                              <p:spTgt spid="84"/>
                                            </p:tgtEl>
                                            <p:attrNameLst>
                                              <p:attrName>style.visibility</p:attrName>
                                            </p:attrNameLst>
                                          </p:cBhvr>
                                          <p:to>
                                            <p:strVal val="visible"/>
                                          </p:to>
                                        </p:set>
                                        <p:animEffect transition="in" filter="fade">
                                          <p:cBhvr>
                                            <p:cTn id="110" dur="750"/>
                                            <p:tgtEl>
                                              <p:spTgt spid="84"/>
                                            </p:tgtEl>
                                          </p:cBhvr>
                                        </p:animEffect>
                                      </p:childTnLst>
                                    </p:cTn>
                                  </p:par>
                                  <p:par>
                                    <p:cTn id="111" presetID="64" presetClass="path" presetSubtype="0" accel="50000" fill="hold" nodeType="withEffect">
                                      <p:stCondLst>
                                        <p:cond delay="0"/>
                                      </p:stCondLst>
                                      <p:childTnLst>
                                        <p:animMotion origin="layout" path="M 0.16419 -0.28056 L 6.25E-7 3.7037E-6 " pathEditMode="relative" rAng="0" ptsTypes="AA">
                                          <p:cBhvr>
                                            <p:cTn id="112" dur="750" fill="hold"/>
                                            <p:tgtEl>
                                              <p:spTgt spid="84"/>
                                            </p:tgtEl>
                                            <p:attrNameLst>
                                              <p:attrName>ppt_x</p:attrName>
                                              <p:attrName>ppt_y</p:attrName>
                                            </p:attrNameLst>
                                          </p:cBhvr>
                                          <p:rCtr x="-8216" y="14028"/>
                                        </p:animMotion>
                                      </p:childTnLst>
                                    </p:cTn>
                                  </p:par>
                                  <p:par>
                                    <p:cTn id="113" presetID="42" presetClass="exit" presetSubtype="0" fill="hold" nodeType="withEffect">
                                      <p:stCondLst>
                                        <p:cond delay="0"/>
                                      </p:stCondLst>
                                      <p:childTnLst>
                                        <p:animEffect transition="out" filter="fade">
                                          <p:cBhvr>
                                            <p:cTn id="114" dur="500"/>
                                            <p:tgtEl>
                                              <p:spTgt spid="24"/>
                                            </p:tgtEl>
                                          </p:cBhvr>
                                        </p:animEffect>
                                        <p:anim calcmode="lin" valueType="num">
                                          <p:cBhvr>
                                            <p:cTn id="115" dur="500"/>
                                            <p:tgtEl>
                                              <p:spTgt spid="24"/>
                                            </p:tgtEl>
                                            <p:attrNameLst>
                                              <p:attrName>ppt_x</p:attrName>
                                            </p:attrNameLst>
                                          </p:cBhvr>
                                          <p:tavLst>
                                            <p:tav tm="0">
                                              <p:val>
                                                <p:strVal val="ppt_x"/>
                                              </p:val>
                                            </p:tav>
                                            <p:tav tm="100000">
                                              <p:val>
                                                <p:strVal val="ppt_x"/>
                                              </p:val>
                                            </p:tav>
                                          </p:tavLst>
                                        </p:anim>
                                        <p:anim calcmode="lin" valueType="num">
                                          <p:cBhvr>
                                            <p:cTn id="116" dur="500"/>
                                            <p:tgtEl>
                                              <p:spTgt spid="24"/>
                                            </p:tgtEl>
                                            <p:attrNameLst>
                                              <p:attrName>ppt_y</p:attrName>
                                            </p:attrNameLst>
                                          </p:cBhvr>
                                          <p:tavLst>
                                            <p:tav tm="0">
                                              <p:val>
                                                <p:strVal val="ppt_y"/>
                                              </p:val>
                                            </p:tav>
                                            <p:tav tm="100000">
                                              <p:val>
                                                <p:strVal val="ppt_y+.1"/>
                                              </p:val>
                                            </p:tav>
                                          </p:tavLst>
                                        </p:anim>
                                        <p:set>
                                          <p:cBhvr>
                                            <p:cTn id="117" dur="1" fill="hold">
                                              <p:stCondLst>
                                                <p:cond delay="499"/>
                                              </p:stCondLst>
                                            </p:cTn>
                                            <p:tgtEl>
                                              <p:spTgt spid="24"/>
                                            </p:tgtEl>
                                            <p:attrNameLst>
                                              <p:attrName>style.visibility</p:attrName>
                                            </p:attrNameLst>
                                          </p:cBhvr>
                                          <p:to>
                                            <p:strVal val="hidden"/>
                                          </p:to>
                                        </p:set>
                                      </p:childTnLst>
                                    </p:cTn>
                                  </p:par>
                                  <p:par>
                                    <p:cTn id="118" presetID="10" presetClass="entr" presetSubtype="0" fill="hold" nodeType="withEffect">
                                      <p:stCondLst>
                                        <p:cond delay="0"/>
                                      </p:stCondLst>
                                      <p:childTnLst>
                                        <p:set>
                                          <p:cBhvr>
                                            <p:cTn id="119" dur="1" fill="hold">
                                              <p:stCondLst>
                                                <p:cond delay="0"/>
                                              </p:stCondLst>
                                            </p:cTn>
                                            <p:tgtEl>
                                              <p:spTgt spid="87"/>
                                            </p:tgtEl>
                                            <p:attrNameLst>
                                              <p:attrName>style.visibility</p:attrName>
                                            </p:attrNameLst>
                                          </p:cBhvr>
                                          <p:to>
                                            <p:strVal val="visible"/>
                                          </p:to>
                                        </p:set>
                                        <p:animEffect transition="in" filter="fade">
                                          <p:cBhvr>
                                            <p:cTn id="120" dur="750"/>
                                            <p:tgtEl>
                                              <p:spTgt spid="87"/>
                                            </p:tgtEl>
                                          </p:cBhvr>
                                        </p:animEffect>
                                      </p:childTnLst>
                                    </p:cTn>
                                  </p:par>
                                  <p:par>
                                    <p:cTn id="121" presetID="64" presetClass="path" presetSubtype="0" accel="50000" fill="hold" nodeType="withEffect">
                                      <p:stCondLst>
                                        <p:cond delay="0"/>
                                      </p:stCondLst>
                                      <p:childTnLst>
                                        <p:animMotion origin="layout" path="M 0.07735 -0.28102 L -2.29167E-6 7.40741E-7 " pathEditMode="relative" rAng="0" ptsTypes="AA">
                                          <p:cBhvr>
                                            <p:cTn id="122" dur="750" fill="hold"/>
                                            <p:tgtEl>
                                              <p:spTgt spid="87"/>
                                            </p:tgtEl>
                                            <p:attrNameLst>
                                              <p:attrName>ppt_x</p:attrName>
                                              <p:attrName>ppt_y</p:attrName>
                                            </p:attrNameLst>
                                          </p:cBhvr>
                                          <p:rCtr x="-3867" y="14051"/>
                                        </p:animMotion>
                                      </p:childTnLst>
                                    </p:cTn>
                                  </p:par>
                                  <p:par>
                                    <p:cTn id="123" presetID="42" presetClass="exit" presetSubtype="0" fill="hold" nodeType="withEffect">
                                      <p:stCondLst>
                                        <p:cond delay="0"/>
                                      </p:stCondLst>
                                      <p:childTnLst>
                                        <p:animEffect transition="out" filter="fade">
                                          <p:cBhvr>
                                            <p:cTn id="124" dur="500"/>
                                            <p:tgtEl>
                                              <p:spTgt spid="36"/>
                                            </p:tgtEl>
                                          </p:cBhvr>
                                        </p:animEffect>
                                        <p:anim calcmode="lin" valueType="num">
                                          <p:cBhvr>
                                            <p:cTn id="125" dur="500"/>
                                            <p:tgtEl>
                                              <p:spTgt spid="36"/>
                                            </p:tgtEl>
                                            <p:attrNameLst>
                                              <p:attrName>ppt_x</p:attrName>
                                            </p:attrNameLst>
                                          </p:cBhvr>
                                          <p:tavLst>
                                            <p:tav tm="0">
                                              <p:val>
                                                <p:strVal val="ppt_x"/>
                                              </p:val>
                                            </p:tav>
                                            <p:tav tm="100000">
                                              <p:val>
                                                <p:strVal val="ppt_x"/>
                                              </p:val>
                                            </p:tav>
                                          </p:tavLst>
                                        </p:anim>
                                        <p:anim calcmode="lin" valueType="num">
                                          <p:cBhvr>
                                            <p:cTn id="126" dur="500"/>
                                            <p:tgtEl>
                                              <p:spTgt spid="36"/>
                                            </p:tgtEl>
                                            <p:attrNameLst>
                                              <p:attrName>ppt_y</p:attrName>
                                            </p:attrNameLst>
                                          </p:cBhvr>
                                          <p:tavLst>
                                            <p:tav tm="0">
                                              <p:val>
                                                <p:strVal val="ppt_y"/>
                                              </p:val>
                                            </p:tav>
                                            <p:tav tm="100000">
                                              <p:val>
                                                <p:strVal val="ppt_y+.1"/>
                                              </p:val>
                                            </p:tav>
                                          </p:tavLst>
                                        </p:anim>
                                        <p:set>
                                          <p:cBhvr>
                                            <p:cTn id="127" dur="1" fill="hold">
                                              <p:stCondLst>
                                                <p:cond delay="499"/>
                                              </p:stCondLst>
                                            </p:cTn>
                                            <p:tgtEl>
                                              <p:spTgt spid="36"/>
                                            </p:tgtEl>
                                            <p:attrNameLst>
                                              <p:attrName>style.visibility</p:attrName>
                                            </p:attrNameLst>
                                          </p:cBhvr>
                                          <p:to>
                                            <p:strVal val="hidden"/>
                                          </p:to>
                                        </p:set>
                                      </p:childTnLst>
                                    </p:cTn>
                                  </p:par>
                                  <p:par>
                                    <p:cTn id="128" presetID="10" presetClass="entr" presetSubtype="0" fill="hold" nodeType="withEffect">
                                      <p:stCondLst>
                                        <p:cond delay="0"/>
                                      </p:stCondLst>
                                      <p:childTnLst>
                                        <p:set>
                                          <p:cBhvr>
                                            <p:cTn id="129" dur="1" fill="hold">
                                              <p:stCondLst>
                                                <p:cond delay="0"/>
                                              </p:stCondLst>
                                            </p:cTn>
                                            <p:tgtEl>
                                              <p:spTgt spid="90"/>
                                            </p:tgtEl>
                                            <p:attrNameLst>
                                              <p:attrName>style.visibility</p:attrName>
                                            </p:attrNameLst>
                                          </p:cBhvr>
                                          <p:to>
                                            <p:strVal val="visible"/>
                                          </p:to>
                                        </p:set>
                                        <p:animEffect transition="in" filter="fade">
                                          <p:cBhvr>
                                            <p:cTn id="130" dur="750"/>
                                            <p:tgtEl>
                                              <p:spTgt spid="90"/>
                                            </p:tgtEl>
                                          </p:cBhvr>
                                        </p:animEffect>
                                      </p:childTnLst>
                                    </p:cTn>
                                  </p:par>
                                  <p:par>
                                    <p:cTn id="131" presetID="64" presetClass="path" presetSubtype="0" accel="50000" fill="hold" nodeType="withEffect">
                                      <p:stCondLst>
                                        <p:cond delay="0"/>
                                      </p:stCondLst>
                                      <p:childTnLst>
                                        <p:animMotion origin="layout" path="M -0.00208 -0.28125 L -2.29167E-6 7.40741E-7 " pathEditMode="relative" rAng="0" ptsTypes="AA">
                                          <p:cBhvr>
                                            <p:cTn id="132" dur="750" fill="hold"/>
                                            <p:tgtEl>
                                              <p:spTgt spid="90"/>
                                            </p:tgtEl>
                                            <p:attrNameLst>
                                              <p:attrName>ppt_x</p:attrName>
                                              <p:attrName>ppt_y</p:attrName>
                                            </p:attrNameLst>
                                          </p:cBhvr>
                                          <p:rCtr x="104" y="14051"/>
                                        </p:animMotion>
                                      </p:childTnLst>
                                    </p:cTn>
                                  </p:par>
                                  <p:par>
                                    <p:cTn id="133" presetID="42" presetClass="exit" presetSubtype="0" fill="hold" nodeType="withEffect">
                                      <p:stCondLst>
                                        <p:cond delay="0"/>
                                      </p:stCondLst>
                                      <p:childTnLst>
                                        <p:animEffect transition="out" filter="fade">
                                          <p:cBhvr>
                                            <p:cTn id="134" dur="500"/>
                                            <p:tgtEl>
                                              <p:spTgt spid="39"/>
                                            </p:tgtEl>
                                          </p:cBhvr>
                                        </p:animEffect>
                                        <p:anim calcmode="lin" valueType="num">
                                          <p:cBhvr>
                                            <p:cTn id="135" dur="500"/>
                                            <p:tgtEl>
                                              <p:spTgt spid="39"/>
                                            </p:tgtEl>
                                            <p:attrNameLst>
                                              <p:attrName>ppt_x</p:attrName>
                                            </p:attrNameLst>
                                          </p:cBhvr>
                                          <p:tavLst>
                                            <p:tav tm="0">
                                              <p:val>
                                                <p:strVal val="ppt_x"/>
                                              </p:val>
                                            </p:tav>
                                            <p:tav tm="100000">
                                              <p:val>
                                                <p:strVal val="ppt_x"/>
                                              </p:val>
                                            </p:tav>
                                          </p:tavLst>
                                        </p:anim>
                                        <p:anim calcmode="lin" valueType="num">
                                          <p:cBhvr>
                                            <p:cTn id="136" dur="500"/>
                                            <p:tgtEl>
                                              <p:spTgt spid="39"/>
                                            </p:tgtEl>
                                            <p:attrNameLst>
                                              <p:attrName>ppt_y</p:attrName>
                                            </p:attrNameLst>
                                          </p:cBhvr>
                                          <p:tavLst>
                                            <p:tav tm="0">
                                              <p:val>
                                                <p:strVal val="ppt_y"/>
                                              </p:val>
                                            </p:tav>
                                            <p:tav tm="100000">
                                              <p:val>
                                                <p:strVal val="ppt_y+.1"/>
                                              </p:val>
                                            </p:tav>
                                          </p:tavLst>
                                        </p:anim>
                                        <p:set>
                                          <p:cBhvr>
                                            <p:cTn id="137" dur="1" fill="hold">
                                              <p:stCondLst>
                                                <p:cond delay="499"/>
                                              </p:stCondLst>
                                            </p:cTn>
                                            <p:tgtEl>
                                              <p:spTgt spid="39"/>
                                            </p:tgtEl>
                                            <p:attrNameLst>
                                              <p:attrName>style.visibility</p:attrName>
                                            </p:attrNameLst>
                                          </p:cBhvr>
                                          <p:to>
                                            <p:strVal val="hidden"/>
                                          </p:to>
                                        </p:set>
                                      </p:childTnLst>
                                    </p:cTn>
                                  </p:par>
                                  <p:par>
                                    <p:cTn id="138" presetID="10" presetClass="entr" presetSubtype="0" fill="hold" nodeType="withEffect">
                                      <p:stCondLst>
                                        <p:cond delay="0"/>
                                      </p:stCondLst>
                                      <p:childTnLst>
                                        <p:set>
                                          <p:cBhvr>
                                            <p:cTn id="139" dur="1" fill="hold">
                                              <p:stCondLst>
                                                <p:cond delay="0"/>
                                              </p:stCondLst>
                                            </p:cTn>
                                            <p:tgtEl>
                                              <p:spTgt spid="93"/>
                                            </p:tgtEl>
                                            <p:attrNameLst>
                                              <p:attrName>style.visibility</p:attrName>
                                            </p:attrNameLst>
                                          </p:cBhvr>
                                          <p:to>
                                            <p:strVal val="visible"/>
                                          </p:to>
                                        </p:set>
                                        <p:animEffect transition="in" filter="fade">
                                          <p:cBhvr>
                                            <p:cTn id="140" dur="750"/>
                                            <p:tgtEl>
                                              <p:spTgt spid="93"/>
                                            </p:tgtEl>
                                          </p:cBhvr>
                                        </p:animEffect>
                                      </p:childTnLst>
                                    </p:cTn>
                                  </p:par>
                                  <p:par>
                                    <p:cTn id="141" presetID="64" presetClass="path" presetSubtype="0" accel="50000" fill="hold" nodeType="withEffect">
                                      <p:stCondLst>
                                        <p:cond delay="0"/>
                                      </p:stCondLst>
                                      <p:childTnLst>
                                        <p:animMotion origin="layout" path="M -0.08281 -0.28102 L -2.5E-6 7.40741E-7 " pathEditMode="relative" rAng="0" ptsTypes="AA">
                                          <p:cBhvr>
                                            <p:cTn id="142" dur="750" fill="hold"/>
                                            <p:tgtEl>
                                              <p:spTgt spid="93"/>
                                            </p:tgtEl>
                                            <p:attrNameLst>
                                              <p:attrName>ppt_x</p:attrName>
                                              <p:attrName>ppt_y</p:attrName>
                                            </p:attrNameLst>
                                          </p:cBhvr>
                                          <p:rCtr x="4141" y="14051"/>
                                        </p:animMotion>
                                      </p:childTnLst>
                                    </p:cTn>
                                  </p:par>
                                  <p:par>
                                    <p:cTn id="143" presetID="42" presetClass="exit" presetSubtype="0" fill="hold" nodeType="withEffect">
                                      <p:stCondLst>
                                        <p:cond delay="0"/>
                                      </p:stCondLst>
                                      <p:childTnLst>
                                        <p:animEffect transition="out" filter="fade">
                                          <p:cBhvr>
                                            <p:cTn id="144" dur="500"/>
                                            <p:tgtEl>
                                              <p:spTgt spid="45"/>
                                            </p:tgtEl>
                                          </p:cBhvr>
                                        </p:animEffect>
                                        <p:anim calcmode="lin" valueType="num">
                                          <p:cBhvr>
                                            <p:cTn id="145" dur="500"/>
                                            <p:tgtEl>
                                              <p:spTgt spid="45"/>
                                            </p:tgtEl>
                                            <p:attrNameLst>
                                              <p:attrName>ppt_x</p:attrName>
                                            </p:attrNameLst>
                                          </p:cBhvr>
                                          <p:tavLst>
                                            <p:tav tm="0">
                                              <p:val>
                                                <p:strVal val="ppt_x"/>
                                              </p:val>
                                            </p:tav>
                                            <p:tav tm="100000">
                                              <p:val>
                                                <p:strVal val="ppt_x"/>
                                              </p:val>
                                            </p:tav>
                                          </p:tavLst>
                                        </p:anim>
                                        <p:anim calcmode="lin" valueType="num">
                                          <p:cBhvr>
                                            <p:cTn id="146" dur="500"/>
                                            <p:tgtEl>
                                              <p:spTgt spid="45"/>
                                            </p:tgtEl>
                                            <p:attrNameLst>
                                              <p:attrName>ppt_y</p:attrName>
                                            </p:attrNameLst>
                                          </p:cBhvr>
                                          <p:tavLst>
                                            <p:tav tm="0">
                                              <p:val>
                                                <p:strVal val="ppt_y"/>
                                              </p:val>
                                            </p:tav>
                                            <p:tav tm="100000">
                                              <p:val>
                                                <p:strVal val="ppt_y+.1"/>
                                              </p:val>
                                            </p:tav>
                                          </p:tavLst>
                                        </p:anim>
                                        <p:set>
                                          <p:cBhvr>
                                            <p:cTn id="147" dur="1" fill="hold">
                                              <p:stCondLst>
                                                <p:cond delay="499"/>
                                              </p:stCondLst>
                                            </p:cTn>
                                            <p:tgtEl>
                                              <p:spTgt spid="45"/>
                                            </p:tgtEl>
                                            <p:attrNameLst>
                                              <p:attrName>style.visibility</p:attrName>
                                            </p:attrNameLst>
                                          </p:cBhvr>
                                          <p:to>
                                            <p:strVal val="hidden"/>
                                          </p:to>
                                        </p:set>
                                      </p:childTnLst>
                                    </p:cTn>
                                  </p:par>
                                  <p:par>
                                    <p:cTn id="148" presetID="10" presetClass="entr" presetSubtype="0" fill="hold" nodeType="withEffect">
                                      <p:stCondLst>
                                        <p:cond delay="0"/>
                                      </p:stCondLst>
                                      <p:childTnLst>
                                        <p:set>
                                          <p:cBhvr>
                                            <p:cTn id="149" dur="1" fill="hold">
                                              <p:stCondLst>
                                                <p:cond delay="0"/>
                                              </p:stCondLst>
                                            </p:cTn>
                                            <p:tgtEl>
                                              <p:spTgt spid="96"/>
                                            </p:tgtEl>
                                            <p:attrNameLst>
                                              <p:attrName>style.visibility</p:attrName>
                                            </p:attrNameLst>
                                          </p:cBhvr>
                                          <p:to>
                                            <p:strVal val="visible"/>
                                          </p:to>
                                        </p:set>
                                        <p:animEffect transition="in" filter="fade">
                                          <p:cBhvr>
                                            <p:cTn id="150" dur="750"/>
                                            <p:tgtEl>
                                              <p:spTgt spid="96"/>
                                            </p:tgtEl>
                                          </p:cBhvr>
                                        </p:animEffect>
                                      </p:childTnLst>
                                    </p:cTn>
                                  </p:par>
                                  <p:par>
                                    <p:cTn id="151" presetID="64" presetClass="path" presetSubtype="0" accel="50000" fill="hold" nodeType="withEffect">
                                      <p:stCondLst>
                                        <p:cond delay="0"/>
                                      </p:stCondLst>
                                      <p:childTnLst>
                                        <p:animMotion origin="layout" path="M -0.16471 -0.28079 L -6.25E-7 2.22222E-6 " pathEditMode="relative" rAng="0" ptsTypes="AA">
                                          <p:cBhvr>
                                            <p:cTn id="152" dur="750" fill="hold"/>
                                            <p:tgtEl>
                                              <p:spTgt spid="96"/>
                                            </p:tgtEl>
                                            <p:attrNameLst>
                                              <p:attrName>ppt_x</p:attrName>
                                              <p:attrName>ppt_y</p:attrName>
                                            </p:attrNameLst>
                                          </p:cBhvr>
                                          <p:rCtr x="8229" y="14028"/>
                                        </p:animMotion>
                                      </p:childTnLst>
                                    </p:cTn>
                                  </p:par>
                                  <p:par>
                                    <p:cTn id="153" presetID="42" presetClass="exit" presetSubtype="0" fill="hold" nodeType="withEffect">
                                      <p:stCondLst>
                                        <p:cond delay="0"/>
                                      </p:stCondLst>
                                      <p:childTnLst>
                                        <p:animEffect transition="out" filter="fade">
                                          <p:cBhvr>
                                            <p:cTn id="154" dur="500"/>
                                            <p:tgtEl>
                                              <p:spTgt spid="48"/>
                                            </p:tgtEl>
                                          </p:cBhvr>
                                        </p:animEffect>
                                        <p:anim calcmode="lin" valueType="num">
                                          <p:cBhvr>
                                            <p:cTn id="155" dur="500"/>
                                            <p:tgtEl>
                                              <p:spTgt spid="48"/>
                                            </p:tgtEl>
                                            <p:attrNameLst>
                                              <p:attrName>ppt_x</p:attrName>
                                            </p:attrNameLst>
                                          </p:cBhvr>
                                          <p:tavLst>
                                            <p:tav tm="0">
                                              <p:val>
                                                <p:strVal val="ppt_x"/>
                                              </p:val>
                                            </p:tav>
                                            <p:tav tm="100000">
                                              <p:val>
                                                <p:strVal val="ppt_x"/>
                                              </p:val>
                                            </p:tav>
                                          </p:tavLst>
                                        </p:anim>
                                        <p:anim calcmode="lin" valueType="num">
                                          <p:cBhvr>
                                            <p:cTn id="156" dur="500"/>
                                            <p:tgtEl>
                                              <p:spTgt spid="48"/>
                                            </p:tgtEl>
                                            <p:attrNameLst>
                                              <p:attrName>ppt_y</p:attrName>
                                            </p:attrNameLst>
                                          </p:cBhvr>
                                          <p:tavLst>
                                            <p:tav tm="0">
                                              <p:val>
                                                <p:strVal val="ppt_y"/>
                                              </p:val>
                                            </p:tav>
                                            <p:tav tm="100000">
                                              <p:val>
                                                <p:strVal val="ppt_y+.1"/>
                                              </p:val>
                                            </p:tav>
                                          </p:tavLst>
                                        </p:anim>
                                        <p:set>
                                          <p:cBhvr>
                                            <p:cTn id="157" dur="1" fill="hold">
                                              <p:stCondLst>
                                                <p:cond delay="499"/>
                                              </p:stCondLst>
                                            </p:cTn>
                                            <p:tgtEl>
                                              <p:spTgt spid="48"/>
                                            </p:tgtEl>
                                            <p:attrNameLst>
                                              <p:attrName>style.visibility</p:attrName>
                                            </p:attrNameLst>
                                          </p:cBhvr>
                                          <p:to>
                                            <p:strVal val="hidden"/>
                                          </p:to>
                                        </p:set>
                                      </p:childTnLst>
                                    </p:cTn>
                                  </p:par>
                                  <p:par>
                                    <p:cTn id="158" presetID="10" presetClass="entr" presetSubtype="0" fill="hold" nodeType="withEffect">
                                      <p:stCondLst>
                                        <p:cond delay="0"/>
                                      </p:stCondLst>
                                      <p:childTnLst>
                                        <p:set>
                                          <p:cBhvr>
                                            <p:cTn id="159" dur="1" fill="hold">
                                              <p:stCondLst>
                                                <p:cond delay="0"/>
                                              </p:stCondLst>
                                            </p:cTn>
                                            <p:tgtEl>
                                              <p:spTgt spid="99"/>
                                            </p:tgtEl>
                                            <p:attrNameLst>
                                              <p:attrName>style.visibility</p:attrName>
                                            </p:attrNameLst>
                                          </p:cBhvr>
                                          <p:to>
                                            <p:strVal val="visible"/>
                                          </p:to>
                                        </p:set>
                                        <p:animEffect transition="in" filter="fade">
                                          <p:cBhvr>
                                            <p:cTn id="160" dur="750"/>
                                            <p:tgtEl>
                                              <p:spTgt spid="99"/>
                                            </p:tgtEl>
                                          </p:cBhvr>
                                        </p:animEffect>
                                      </p:childTnLst>
                                    </p:cTn>
                                  </p:par>
                                  <p:par>
                                    <p:cTn id="161" presetID="64" presetClass="path" presetSubtype="0" accel="50000" fill="hold" nodeType="withEffect">
                                      <p:stCondLst>
                                        <p:cond delay="0"/>
                                      </p:stCondLst>
                                      <p:childTnLst>
                                        <p:animMotion origin="layout" path="M -0.24414 -0.28102 L -6.25E-7 2.22222E-6 " pathEditMode="relative" rAng="0" ptsTypes="AA">
                                          <p:cBhvr>
                                            <p:cTn id="162" dur="750" fill="hold"/>
                                            <p:tgtEl>
                                              <p:spTgt spid="99"/>
                                            </p:tgtEl>
                                            <p:attrNameLst>
                                              <p:attrName>ppt_x</p:attrName>
                                              <p:attrName>ppt_y</p:attrName>
                                            </p:attrNameLst>
                                          </p:cBhvr>
                                          <p:rCtr x="12201" y="14051"/>
                                        </p:animMotion>
                                      </p:childTnLst>
                                    </p:cTn>
                                  </p:par>
                                  <p:par>
                                    <p:cTn id="163" presetID="42" presetClass="exit" presetSubtype="0" fill="hold" nodeType="withEffect">
                                      <p:stCondLst>
                                        <p:cond delay="0"/>
                                      </p:stCondLst>
                                      <p:childTnLst>
                                        <p:animEffect transition="out" filter="fade">
                                          <p:cBhvr>
                                            <p:cTn id="164" dur="500"/>
                                            <p:tgtEl>
                                              <p:spTgt spid="52"/>
                                            </p:tgtEl>
                                          </p:cBhvr>
                                        </p:animEffect>
                                        <p:anim calcmode="lin" valueType="num">
                                          <p:cBhvr>
                                            <p:cTn id="165" dur="500"/>
                                            <p:tgtEl>
                                              <p:spTgt spid="52"/>
                                            </p:tgtEl>
                                            <p:attrNameLst>
                                              <p:attrName>ppt_x</p:attrName>
                                            </p:attrNameLst>
                                          </p:cBhvr>
                                          <p:tavLst>
                                            <p:tav tm="0">
                                              <p:val>
                                                <p:strVal val="ppt_x"/>
                                              </p:val>
                                            </p:tav>
                                            <p:tav tm="100000">
                                              <p:val>
                                                <p:strVal val="ppt_x"/>
                                              </p:val>
                                            </p:tav>
                                          </p:tavLst>
                                        </p:anim>
                                        <p:anim calcmode="lin" valueType="num">
                                          <p:cBhvr>
                                            <p:cTn id="166" dur="500"/>
                                            <p:tgtEl>
                                              <p:spTgt spid="52"/>
                                            </p:tgtEl>
                                            <p:attrNameLst>
                                              <p:attrName>ppt_y</p:attrName>
                                            </p:attrNameLst>
                                          </p:cBhvr>
                                          <p:tavLst>
                                            <p:tav tm="0">
                                              <p:val>
                                                <p:strVal val="ppt_y"/>
                                              </p:val>
                                            </p:tav>
                                            <p:tav tm="100000">
                                              <p:val>
                                                <p:strVal val="ppt_y+.1"/>
                                              </p:val>
                                            </p:tav>
                                          </p:tavLst>
                                        </p:anim>
                                        <p:set>
                                          <p:cBhvr>
                                            <p:cTn id="167" dur="1" fill="hold">
                                              <p:stCondLst>
                                                <p:cond delay="499"/>
                                              </p:stCondLst>
                                            </p:cTn>
                                            <p:tgtEl>
                                              <p:spTgt spid="52"/>
                                            </p:tgtEl>
                                            <p:attrNameLst>
                                              <p:attrName>style.visibility</p:attrName>
                                            </p:attrNameLst>
                                          </p:cBhvr>
                                          <p:to>
                                            <p:strVal val="hidden"/>
                                          </p:to>
                                        </p:set>
                                      </p:childTnLst>
                                    </p:cTn>
                                  </p:par>
                                  <p:par>
                                    <p:cTn id="168" presetID="10" presetClass="entr" presetSubtype="0" fill="hold" nodeType="withEffect">
                                      <p:stCondLst>
                                        <p:cond delay="0"/>
                                      </p:stCondLst>
                                      <p:childTnLst>
                                        <p:set>
                                          <p:cBhvr>
                                            <p:cTn id="169" dur="1" fill="hold">
                                              <p:stCondLst>
                                                <p:cond delay="0"/>
                                              </p:stCondLst>
                                            </p:cTn>
                                            <p:tgtEl>
                                              <p:spTgt spid="102"/>
                                            </p:tgtEl>
                                            <p:attrNameLst>
                                              <p:attrName>style.visibility</p:attrName>
                                            </p:attrNameLst>
                                          </p:cBhvr>
                                          <p:to>
                                            <p:strVal val="visible"/>
                                          </p:to>
                                        </p:set>
                                        <p:animEffect transition="in" filter="fade">
                                          <p:cBhvr>
                                            <p:cTn id="170" dur="750"/>
                                            <p:tgtEl>
                                              <p:spTgt spid="102"/>
                                            </p:tgtEl>
                                          </p:cBhvr>
                                        </p:animEffect>
                                      </p:childTnLst>
                                    </p:cTn>
                                  </p:par>
                                  <p:par>
                                    <p:cTn id="171" presetID="64" presetClass="path" presetSubtype="0" accel="50000" fill="hold" nodeType="withEffect">
                                      <p:stCondLst>
                                        <p:cond delay="0"/>
                                      </p:stCondLst>
                                      <p:childTnLst>
                                        <p:animMotion origin="layout" path="M -0.32474 -0.28079 L -6.25E-7 2.22222E-6 " pathEditMode="relative" rAng="0" ptsTypes="AA">
                                          <p:cBhvr>
                                            <p:cTn id="172" dur="750" fill="hold"/>
                                            <p:tgtEl>
                                              <p:spTgt spid="102"/>
                                            </p:tgtEl>
                                            <p:attrNameLst>
                                              <p:attrName>ppt_x</p:attrName>
                                              <p:attrName>ppt_y</p:attrName>
                                            </p:attrNameLst>
                                          </p:cBhvr>
                                          <p:rCtr x="16237" y="14028"/>
                                        </p:animMotion>
                                      </p:childTnLst>
                                    </p:cTn>
                                  </p:par>
                                  <p:par>
                                    <p:cTn id="173" presetID="42" presetClass="exit" presetSubtype="0" fill="hold" nodeType="withEffect">
                                      <p:stCondLst>
                                        <p:cond delay="0"/>
                                      </p:stCondLst>
                                      <p:childTnLst>
                                        <p:animEffect transition="out" filter="fade">
                                          <p:cBhvr>
                                            <p:cTn id="174" dur="500"/>
                                            <p:tgtEl>
                                              <p:spTgt spid="64"/>
                                            </p:tgtEl>
                                          </p:cBhvr>
                                        </p:animEffect>
                                        <p:anim calcmode="lin" valueType="num">
                                          <p:cBhvr>
                                            <p:cTn id="175" dur="500"/>
                                            <p:tgtEl>
                                              <p:spTgt spid="64"/>
                                            </p:tgtEl>
                                            <p:attrNameLst>
                                              <p:attrName>ppt_x</p:attrName>
                                            </p:attrNameLst>
                                          </p:cBhvr>
                                          <p:tavLst>
                                            <p:tav tm="0">
                                              <p:val>
                                                <p:strVal val="ppt_x"/>
                                              </p:val>
                                            </p:tav>
                                            <p:tav tm="100000">
                                              <p:val>
                                                <p:strVal val="ppt_x"/>
                                              </p:val>
                                            </p:tav>
                                          </p:tavLst>
                                        </p:anim>
                                        <p:anim calcmode="lin" valueType="num">
                                          <p:cBhvr>
                                            <p:cTn id="176" dur="500"/>
                                            <p:tgtEl>
                                              <p:spTgt spid="64"/>
                                            </p:tgtEl>
                                            <p:attrNameLst>
                                              <p:attrName>ppt_y</p:attrName>
                                            </p:attrNameLst>
                                          </p:cBhvr>
                                          <p:tavLst>
                                            <p:tav tm="0">
                                              <p:val>
                                                <p:strVal val="ppt_y"/>
                                              </p:val>
                                            </p:tav>
                                            <p:tav tm="100000">
                                              <p:val>
                                                <p:strVal val="ppt_y+.1"/>
                                              </p:val>
                                            </p:tav>
                                          </p:tavLst>
                                        </p:anim>
                                        <p:set>
                                          <p:cBhvr>
                                            <p:cTn id="177" dur="1" fill="hold">
                                              <p:stCondLst>
                                                <p:cond delay="499"/>
                                              </p:stCondLst>
                                            </p:cTn>
                                            <p:tgtEl>
                                              <p:spTgt spid="64"/>
                                            </p:tgtEl>
                                            <p:attrNameLst>
                                              <p:attrName>style.visibility</p:attrName>
                                            </p:attrNameLst>
                                          </p:cBhvr>
                                          <p:to>
                                            <p:strVal val="hidden"/>
                                          </p:to>
                                        </p:set>
                                      </p:childTnLst>
                                    </p:cTn>
                                  </p:par>
                                </p:childTnLst>
                              </p:cTn>
                            </p:par>
                            <p:par>
                              <p:cTn id="178" fill="hold">
                                <p:stCondLst>
                                  <p:cond delay="3000"/>
                                </p:stCondLst>
                                <p:childTnLst>
                                  <p:par>
                                    <p:cTn id="179" presetID="10" presetClass="entr" presetSubtype="0" fill="hold" nodeType="afterEffect">
                                      <p:stCondLst>
                                        <p:cond delay="0"/>
                                      </p:stCondLst>
                                      <p:childTnLst>
                                        <p:set>
                                          <p:cBhvr>
                                            <p:cTn id="180" dur="1" fill="hold">
                                              <p:stCondLst>
                                                <p:cond delay="0"/>
                                              </p:stCondLst>
                                            </p:cTn>
                                            <p:tgtEl>
                                              <p:spTgt spid="6"/>
                                            </p:tgtEl>
                                            <p:attrNameLst>
                                              <p:attrName>style.visibility</p:attrName>
                                            </p:attrNameLst>
                                          </p:cBhvr>
                                          <p:to>
                                            <p:strVal val="visible"/>
                                          </p:to>
                                        </p:set>
                                        <p:animEffect transition="in" filter="fade">
                                          <p:cBhvr>
                                            <p:cTn id="181" dur="750"/>
                                            <p:tgtEl>
                                              <p:spTgt spid="6"/>
                                            </p:tgtEl>
                                          </p:cBhvr>
                                        </p:animEffect>
                                      </p:childTnLst>
                                    </p:cTn>
                                  </p:par>
                                  <p:par>
                                    <p:cTn id="182" presetID="64" presetClass="path" presetSubtype="0" accel="50000" fill="hold" nodeType="withEffect">
                                      <p:stCondLst>
                                        <p:cond delay="0"/>
                                      </p:stCondLst>
                                      <p:childTnLst>
                                        <p:animMotion origin="layout" path="M 1.875E-6 0.04444 L 1.875E-6 1.48148E-6 " pathEditMode="relative" rAng="0" ptsTypes="AA">
                                          <p:cBhvr>
                                            <p:cTn id="183" dur="750" fill="hold"/>
                                            <p:tgtEl>
                                              <p:spTgt spid="6"/>
                                            </p:tgtEl>
                                            <p:attrNameLst>
                                              <p:attrName>ppt_x</p:attrName>
                                              <p:attrName>ppt_y</p:attrName>
                                            </p:attrNameLst>
                                          </p:cBhvr>
                                          <p:rCtr x="0" y="-2222"/>
                                        </p:animMotion>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nodeType="clickEffect">
                                      <p:stCondLst>
                                        <p:cond delay="0"/>
                                      </p:stCondLst>
                                      <p:childTnLst>
                                        <p:set>
                                          <p:cBhvr>
                                            <p:cTn id="187" dur="1" fill="hold">
                                              <p:stCondLst>
                                                <p:cond delay="0"/>
                                              </p:stCondLst>
                                            </p:cTn>
                                            <p:tgtEl>
                                              <p:spTgt spid="111"/>
                                            </p:tgtEl>
                                            <p:attrNameLst>
                                              <p:attrName>style.visibility</p:attrName>
                                            </p:attrNameLst>
                                          </p:cBhvr>
                                          <p:to>
                                            <p:strVal val="visible"/>
                                          </p:to>
                                        </p:set>
                                        <p:animEffect transition="in" filter="fade">
                                          <p:cBhvr>
                                            <p:cTn id="188" dur="750"/>
                                            <p:tgtEl>
                                              <p:spTgt spid="111"/>
                                            </p:tgtEl>
                                          </p:cBhvr>
                                        </p:animEffect>
                                      </p:childTnLst>
                                    </p:cTn>
                                  </p:par>
                                  <p:par>
                                    <p:cTn id="189" presetID="64" presetClass="path" presetSubtype="0" accel="50667" fill="hold" nodeType="withEffect">
                                      <p:stCondLst>
                                        <p:cond delay="0"/>
                                      </p:stCondLst>
                                      <p:childTnLst>
                                        <p:animMotion origin="layout" path="M 0.32604 -0.28843 L 6.25E-7 7.40741E-7 " pathEditMode="relative" rAng="0" ptsTypes="AA">
                                          <p:cBhvr>
                                            <p:cTn id="190" dur="750" fill="hold"/>
                                            <p:tgtEl>
                                              <p:spTgt spid="111"/>
                                            </p:tgtEl>
                                            <p:attrNameLst>
                                              <p:attrName>ppt_x</p:attrName>
                                              <p:attrName>ppt_y</p:attrName>
                                            </p:attrNameLst>
                                          </p:cBhvr>
                                          <p:rCtr x="-16302" y="14421"/>
                                        </p:animMotion>
                                      </p:childTnLst>
                                    </p:cTn>
                                  </p:par>
                                  <p:par>
                                    <p:cTn id="191" presetID="42" presetClass="exit" presetSubtype="0" fill="hold" nodeType="withEffect">
                                      <p:stCondLst>
                                        <p:cond delay="0"/>
                                      </p:stCondLst>
                                      <p:childTnLst>
                                        <p:animEffect transition="out" filter="fade">
                                          <p:cBhvr>
                                            <p:cTn id="192" dur="500"/>
                                            <p:tgtEl>
                                              <p:spTgt spid="78"/>
                                            </p:tgtEl>
                                          </p:cBhvr>
                                        </p:animEffect>
                                        <p:anim calcmode="lin" valueType="num">
                                          <p:cBhvr>
                                            <p:cTn id="193" dur="500"/>
                                            <p:tgtEl>
                                              <p:spTgt spid="78"/>
                                            </p:tgtEl>
                                            <p:attrNameLst>
                                              <p:attrName>ppt_x</p:attrName>
                                            </p:attrNameLst>
                                          </p:cBhvr>
                                          <p:tavLst>
                                            <p:tav tm="0">
                                              <p:val>
                                                <p:strVal val="ppt_x"/>
                                              </p:val>
                                            </p:tav>
                                            <p:tav tm="100000">
                                              <p:val>
                                                <p:strVal val="ppt_x"/>
                                              </p:val>
                                            </p:tav>
                                          </p:tavLst>
                                        </p:anim>
                                        <p:anim calcmode="lin" valueType="num">
                                          <p:cBhvr>
                                            <p:cTn id="194" dur="500"/>
                                            <p:tgtEl>
                                              <p:spTgt spid="78"/>
                                            </p:tgtEl>
                                            <p:attrNameLst>
                                              <p:attrName>ppt_y</p:attrName>
                                            </p:attrNameLst>
                                          </p:cBhvr>
                                          <p:tavLst>
                                            <p:tav tm="0">
                                              <p:val>
                                                <p:strVal val="ppt_y"/>
                                              </p:val>
                                            </p:tav>
                                            <p:tav tm="100000">
                                              <p:val>
                                                <p:strVal val="ppt_y+.1"/>
                                              </p:val>
                                            </p:tav>
                                          </p:tavLst>
                                        </p:anim>
                                        <p:set>
                                          <p:cBhvr>
                                            <p:cTn id="195" dur="1" fill="hold">
                                              <p:stCondLst>
                                                <p:cond delay="499"/>
                                              </p:stCondLst>
                                            </p:cTn>
                                            <p:tgtEl>
                                              <p:spTgt spid="78"/>
                                            </p:tgtEl>
                                            <p:attrNameLst>
                                              <p:attrName>style.visibility</p:attrName>
                                            </p:attrNameLst>
                                          </p:cBhvr>
                                          <p:to>
                                            <p:strVal val="hidden"/>
                                          </p:to>
                                        </p:set>
                                      </p:childTnLst>
                                    </p:cTn>
                                  </p:par>
                                  <p:par>
                                    <p:cTn id="196" presetID="10" presetClass="entr" presetSubtype="0" fill="hold" nodeType="withEffect">
                                      <p:stCondLst>
                                        <p:cond delay="500"/>
                                      </p:stCondLst>
                                      <p:childTnLst>
                                        <p:set>
                                          <p:cBhvr>
                                            <p:cTn id="197" dur="1" fill="hold">
                                              <p:stCondLst>
                                                <p:cond delay="0"/>
                                              </p:stCondLst>
                                            </p:cTn>
                                            <p:tgtEl>
                                              <p:spTgt spid="114"/>
                                            </p:tgtEl>
                                            <p:attrNameLst>
                                              <p:attrName>style.visibility</p:attrName>
                                            </p:attrNameLst>
                                          </p:cBhvr>
                                          <p:to>
                                            <p:strVal val="visible"/>
                                          </p:to>
                                        </p:set>
                                        <p:animEffect transition="in" filter="fade">
                                          <p:cBhvr>
                                            <p:cTn id="198" dur="750"/>
                                            <p:tgtEl>
                                              <p:spTgt spid="114"/>
                                            </p:tgtEl>
                                          </p:cBhvr>
                                        </p:animEffect>
                                      </p:childTnLst>
                                    </p:cTn>
                                  </p:par>
                                  <p:par>
                                    <p:cTn id="199" presetID="64" presetClass="path" presetSubtype="0" accel="50000" fill="hold" nodeType="withEffect">
                                      <p:stCondLst>
                                        <p:cond delay="500"/>
                                      </p:stCondLst>
                                      <p:childTnLst>
                                        <p:animMotion origin="layout" path="M 0.24232 -0.28079 L 6.25E-7 -7.40741E-7 " pathEditMode="relative" rAng="0" ptsTypes="AA">
                                          <p:cBhvr>
                                            <p:cTn id="200" dur="750" fill="hold"/>
                                            <p:tgtEl>
                                              <p:spTgt spid="114"/>
                                            </p:tgtEl>
                                            <p:attrNameLst>
                                              <p:attrName>ppt_x</p:attrName>
                                              <p:attrName>ppt_y</p:attrName>
                                            </p:attrNameLst>
                                          </p:cBhvr>
                                          <p:rCtr x="-12122" y="14028"/>
                                        </p:animMotion>
                                      </p:childTnLst>
                                    </p:cTn>
                                  </p:par>
                                  <p:par>
                                    <p:cTn id="201" presetID="42" presetClass="exit" presetSubtype="0" fill="hold" nodeType="withEffect">
                                      <p:stCondLst>
                                        <p:cond delay="500"/>
                                      </p:stCondLst>
                                      <p:childTnLst>
                                        <p:animEffect transition="out" filter="fade">
                                          <p:cBhvr>
                                            <p:cTn id="202" dur="500"/>
                                            <p:tgtEl>
                                              <p:spTgt spid="81"/>
                                            </p:tgtEl>
                                          </p:cBhvr>
                                        </p:animEffect>
                                        <p:anim calcmode="lin" valueType="num">
                                          <p:cBhvr>
                                            <p:cTn id="203" dur="500"/>
                                            <p:tgtEl>
                                              <p:spTgt spid="81"/>
                                            </p:tgtEl>
                                            <p:attrNameLst>
                                              <p:attrName>ppt_x</p:attrName>
                                            </p:attrNameLst>
                                          </p:cBhvr>
                                          <p:tavLst>
                                            <p:tav tm="0">
                                              <p:val>
                                                <p:strVal val="ppt_x"/>
                                              </p:val>
                                            </p:tav>
                                            <p:tav tm="100000">
                                              <p:val>
                                                <p:strVal val="ppt_x"/>
                                              </p:val>
                                            </p:tav>
                                          </p:tavLst>
                                        </p:anim>
                                        <p:anim calcmode="lin" valueType="num">
                                          <p:cBhvr>
                                            <p:cTn id="204" dur="500"/>
                                            <p:tgtEl>
                                              <p:spTgt spid="81"/>
                                            </p:tgtEl>
                                            <p:attrNameLst>
                                              <p:attrName>ppt_y</p:attrName>
                                            </p:attrNameLst>
                                          </p:cBhvr>
                                          <p:tavLst>
                                            <p:tav tm="0">
                                              <p:val>
                                                <p:strVal val="ppt_y"/>
                                              </p:val>
                                            </p:tav>
                                            <p:tav tm="100000">
                                              <p:val>
                                                <p:strVal val="ppt_y+.1"/>
                                              </p:val>
                                            </p:tav>
                                          </p:tavLst>
                                        </p:anim>
                                        <p:set>
                                          <p:cBhvr>
                                            <p:cTn id="205" dur="1" fill="hold">
                                              <p:stCondLst>
                                                <p:cond delay="499"/>
                                              </p:stCondLst>
                                            </p:cTn>
                                            <p:tgtEl>
                                              <p:spTgt spid="81"/>
                                            </p:tgtEl>
                                            <p:attrNameLst>
                                              <p:attrName>style.visibility</p:attrName>
                                            </p:attrNameLst>
                                          </p:cBhvr>
                                          <p:to>
                                            <p:strVal val="hidden"/>
                                          </p:to>
                                        </p:set>
                                      </p:childTnLst>
                                    </p:cTn>
                                  </p:par>
                                  <p:par>
                                    <p:cTn id="206" presetID="10" presetClass="entr" presetSubtype="0" fill="hold" nodeType="withEffect">
                                      <p:stCondLst>
                                        <p:cond delay="1000"/>
                                      </p:stCondLst>
                                      <p:childTnLst>
                                        <p:set>
                                          <p:cBhvr>
                                            <p:cTn id="207" dur="1" fill="hold">
                                              <p:stCondLst>
                                                <p:cond delay="0"/>
                                              </p:stCondLst>
                                            </p:cTn>
                                            <p:tgtEl>
                                              <p:spTgt spid="108"/>
                                            </p:tgtEl>
                                            <p:attrNameLst>
                                              <p:attrName>style.visibility</p:attrName>
                                            </p:attrNameLst>
                                          </p:cBhvr>
                                          <p:to>
                                            <p:strVal val="visible"/>
                                          </p:to>
                                        </p:set>
                                        <p:animEffect transition="in" filter="fade">
                                          <p:cBhvr>
                                            <p:cTn id="208" dur="750"/>
                                            <p:tgtEl>
                                              <p:spTgt spid="108"/>
                                            </p:tgtEl>
                                          </p:cBhvr>
                                        </p:animEffect>
                                      </p:childTnLst>
                                    </p:cTn>
                                  </p:par>
                                  <p:par>
                                    <p:cTn id="209" presetID="64" presetClass="path" presetSubtype="0" accel="50000" fill="hold" nodeType="withEffect">
                                      <p:stCondLst>
                                        <p:cond delay="1000"/>
                                      </p:stCondLst>
                                      <p:childTnLst>
                                        <p:animMotion origin="layout" path="M 0.16419 -0.28056 L 6.25E-7 4.81481E-6 " pathEditMode="relative" rAng="0" ptsTypes="AA">
                                          <p:cBhvr>
                                            <p:cTn id="210" dur="750" fill="hold"/>
                                            <p:tgtEl>
                                              <p:spTgt spid="108"/>
                                            </p:tgtEl>
                                            <p:attrNameLst>
                                              <p:attrName>ppt_x</p:attrName>
                                              <p:attrName>ppt_y</p:attrName>
                                            </p:attrNameLst>
                                          </p:cBhvr>
                                          <p:rCtr x="-8216" y="14028"/>
                                        </p:animMotion>
                                      </p:childTnLst>
                                    </p:cTn>
                                  </p:par>
                                  <p:par>
                                    <p:cTn id="211" presetID="42" presetClass="exit" presetSubtype="0" fill="hold" nodeType="withEffect">
                                      <p:stCondLst>
                                        <p:cond delay="1000"/>
                                      </p:stCondLst>
                                      <p:childTnLst>
                                        <p:animEffect transition="out" filter="fade">
                                          <p:cBhvr>
                                            <p:cTn id="212" dur="500"/>
                                            <p:tgtEl>
                                              <p:spTgt spid="84"/>
                                            </p:tgtEl>
                                          </p:cBhvr>
                                        </p:animEffect>
                                        <p:anim calcmode="lin" valueType="num">
                                          <p:cBhvr>
                                            <p:cTn id="213" dur="500"/>
                                            <p:tgtEl>
                                              <p:spTgt spid="84"/>
                                            </p:tgtEl>
                                            <p:attrNameLst>
                                              <p:attrName>ppt_x</p:attrName>
                                            </p:attrNameLst>
                                          </p:cBhvr>
                                          <p:tavLst>
                                            <p:tav tm="0">
                                              <p:val>
                                                <p:strVal val="ppt_x"/>
                                              </p:val>
                                            </p:tav>
                                            <p:tav tm="100000">
                                              <p:val>
                                                <p:strVal val="ppt_x"/>
                                              </p:val>
                                            </p:tav>
                                          </p:tavLst>
                                        </p:anim>
                                        <p:anim calcmode="lin" valueType="num">
                                          <p:cBhvr>
                                            <p:cTn id="214" dur="500"/>
                                            <p:tgtEl>
                                              <p:spTgt spid="84"/>
                                            </p:tgtEl>
                                            <p:attrNameLst>
                                              <p:attrName>ppt_y</p:attrName>
                                            </p:attrNameLst>
                                          </p:cBhvr>
                                          <p:tavLst>
                                            <p:tav tm="0">
                                              <p:val>
                                                <p:strVal val="ppt_y"/>
                                              </p:val>
                                            </p:tav>
                                            <p:tav tm="100000">
                                              <p:val>
                                                <p:strVal val="ppt_y+.1"/>
                                              </p:val>
                                            </p:tav>
                                          </p:tavLst>
                                        </p:anim>
                                        <p:set>
                                          <p:cBhvr>
                                            <p:cTn id="215" dur="1" fill="hold">
                                              <p:stCondLst>
                                                <p:cond delay="499"/>
                                              </p:stCondLst>
                                            </p:cTn>
                                            <p:tgtEl>
                                              <p:spTgt spid="84"/>
                                            </p:tgtEl>
                                            <p:attrNameLst>
                                              <p:attrName>style.visibility</p:attrName>
                                            </p:attrNameLst>
                                          </p:cBhvr>
                                          <p:to>
                                            <p:strVal val="hidden"/>
                                          </p:to>
                                        </p:set>
                                      </p:childTnLst>
                                    </p:cTn>
                                  </p:par>
                                  <p:par>
                                    <p:cTn id="216" presetID="10" presetClass="entr" presetSubtype="0" fill="hold" nodeType="withEffect">
                                      <p:stCondLst>
                                        <p:cond delay="1500"/>
                                      </p:stCondLst>
                                      <p:childTnLst>
                                        <p:set>
                                          <p:cBhvr>
                                            <p:cTn id="217" dur="1" fill="hold">
                                              <p:stCondLst>
                                                <p:cond delay="0"/>
                                              </p:stCondLst>
                                            </p:cTn>
                                            <p:tgtEl>
                                              <p:spTgt spid="117"/>
                                            </p:tgtEl>
                                            <p:attrNameLst>
                                              <p:attrName>style.visibility</p:attrName>
                                            </p:attrNameLst>
                                          </p:cBhvr>
                                          <p:to>
                                            <p:strVal val="visible"/>
                                          </p:to>
                                        </p:set>
                                        <p:animEffect transition="in" filter="fade">
                                          <p:cBhvr>
                                            <p:cTn id="218" dur="750"/>
                                            <p:tgtEl>
                                              <p:spTgt spid="117"/>
                                            </p:tgtEl>
                                          </p:cBhvr>
                                        </p:animEffect>
                                      </p:childTnLst>
                                    </p:cTn>
                                  </p:par>
                                  <p:par>
                                    <p:cTn id="219" presetID="64" presetClass="path" presetSubtype="0" accel="50000" fill="hold" nodeType="withEffect">
                                      <p:stCondLst>
                                        <p:cond delay="1500"/>
                                      </p:stCondLst>
                                      <p:childTnLst>
                                        <p:animMotion origin="layout" path="M 0.07735 -0.28102 L -2.29167E-6 3.7037E-6 " pathEditMode="relative" rAng="0" ptsTypes="AA">
                                          <p:cBhvr>
                                            <p:cTn id="220" dur="750" fill="hold"/>
                                            <p:tgtEl>
                                              <p:spTgt spid="117"/>
                                            </p:tgtEl>
                                            <p:attrNameLst>
                                              <p:attrName>ppt_x</p:attrName>
                                              <p:attrName>ppt_y</p:attrName>
                                            </p:attrNameLst>
                                          </p:cBhvr>
                                          <p:rCtr x="-3867" y="14051"/>
                                        </p:animMotion>
                                      </p:childTnLst>
                                    </p:cTn>
                                  </p:par>
                                  <p:par>
                                    <p:cTn id="221" presetID="42" presetClass="exit" presetSubtype="0" fill="hold" nodeType="withEffect">
                                      <p:stCondLst>
                                        <p:cond delay="1500"/>
                                      </p:stCondLst>
                                      <p:childTnLst>
                                        <p:animEffect transition="out" filter="fade">
                                          <p:cBhvr>
                                            <p:cTn id="222" dur="500"/>
                                            <p:tgtEl>
                                              <p:spTgt spid="87"/>
                                            </p:tgtEl>
                                          </p:cBhvr>
                                        </p:animEffect>
                                        <p:anim calcmode="lin" valueType="num">
                                          <p:cBhvr>
                                            <p:cTn id="223" dur="500"/>
                                            <p:tgtEl>
                                              <p:spTgt spid="87"/>
                                            </p:tgtEl>
                                            <p:attrNameLst>
                                              <p:attrName>ppt_x</p:attrName>
                                            </p:attrNameLst>
                                          </p:cBhvr>
                                          <p:tavLst>
                                            <p:tav tm="0">
                                              <p:val>
                                                <p:strVal val="ppt_x"/>
                                              </p:val>
                                            </p:tav>
                                            <p:tav tm="100000">
                                              <p:val>
                                                <p:strVal val="ppt_x"/>
                                              </p:val>
                                            </p:tav>
                                          </p:tavLst>
                                        </p:anim>
                                        <p:anim calcmode="lin" valueType="num">
                                          <p:cBhvr>
                                            <p:cTn id="224" dur="500"/>
                                            <p:tgtEl>
                                              <p:spTgt spid="87"/>
                                            </p:tgtEl>
                                            <p:attrNameLst>
                                              <p:attrName>ppt_y</p:attrName>
                                            </p:attrNameLst>
                                          </p:cBhvr>
                                          <p:tavLst>
                                            <p:tav tm="0">
                                              <p:val>
                                                <p:strVal val="ppt_y"/>
                                              </p:val>
                                            </p:tav>
                                            <p:tav tm="100000">
                                              <p:val>
                                                <p:strVal val="ppt_y+.1"/>
                                              </p:val>
                                            </p:tav>
                                          </p:tavLst>
                                        </p:anim>
                                        <p:set>
                                          <p:cBhvr>
                                            <p:cTn id="225" dur="1" fill="hold">
                                              <p:stCondLst>
                                                <p:cond delay="499"/>
                                              </p:stCondLst>
                                            </p:cTn>
                                            <p:tgtEl>
                                              <p:spTgt spid="87"/>
                                            </p:tgtEl>
                                            <p:attrNameLst>
                                              <p:attrName>style.visibility</p:attrName>
                                            </p:attrNameLst>
                                          </p:cBhvr>
                                          <p:to>
                                            <p:strVal val="hidden"/>
                                          </p:to>
                                        </p:set>
                                      </p:childTnLst>
                                    </p:cTn>
                                  </p:par>
                                  <p:par>
                                    <p:cTn id="226" presetID="10" presetClass="entr" presetSubtype="0" fill="hold" nodeType="withEffect">
                                      <p:stCondLst>
                                        <p:cond delay="2000"/>
                                      </p:stCondLst>
                                      <p:childTnLst>
                                        <p:set>
                                          <p:cBhvr>
                                            <p:cTn id="227" dur="1" fill="hold">
                                              <p:stCondLst>
                                                <p:cond delay="0"/>
                                              </p:stCondLst>
                                            </p:cTn>
                                            <p:tgtEl>
                                              <p:spTgt spid="120"/>
                                            </p:tgtEl>
                                            <p:attrNameLst>
                                              <p:attrName>style.visibility</p:attrName>
                                            </p:attrNameLst>
                                          </p:cBhvr>
                                          <p:to>
                                            <p:strVal val="visible"/>
                                          </p:to>
                                        </p:set>
                                        <p:animEffect transition="in" filter="fade">
                                          <p:cBhvr>
                                            <p:cTn id="228" dur="750"/>
                                            <p:tgtEl>
                                              <p:spTgt spid="120"/>
                                            </p:tgtEl>
                                          </p:cBhvr>
                                        </p:animEffect>
                                      </p:childTnLst>
                                    </p:cTn>
                                  </p:par>
                                  <p:par>
                                    <p:cTn id="229" presetID="64" presetClass="path" presetSubtype="0" accel="50000" fill="hold" nodeType="withEffect">
                                      <p:stCondLst>
                                        <p:cond delay="2000"/>
                                      </p:stCondLst>
                                      <p:childTnLst>
                                        <p:animMotion origin="layout" path="M -0.00208 -0.28125 L -2.29167E-6 2.22222E-6 " pathEditMode="relative" rAng="0" ptsTypes="AA">
                                          <p:cBhvr>
                                            <p:cTn id="230" dur="750" fill="hold"/>
                                            <p:tgtEl>
                                              <p:spTgt spid="120"/>
                                            </p:tgtEl>
                                            <p:attrNameLst>
                                              <p:attrName>ppt_x</p:attrName>
                                              <p:attrName>ppt_y</p:attrName>
                                            </p:attrNameLst>
                                          </p:cBhvr>
                                          <p:rCtr x="104" y="14051"/>
                                        </p:animMotion>
                                      </p:childTnLst>
                                    </p:cTn>
                                  </p:par>
                                  <p:par>
                                    <p:cTn id="231" presetID="42" presetClass="exit" presetSubtype="0" fill="hold" nodeType="withEffect">
                                      <p:stCondLst>
                                        <p:cond delay="2000"/>
                                      </p:stCondLst>
                                      <p:childTnLst>
                                        <p:animEffect transition="out" filter="fade">
                                          <p:cBhvr>
                                            <p:cTn id="232" dur="500"/>
                                            <p:tgtEl>
                                              <p:spTgt spid="90"/>
                                            </p:tgtEl>
                                          </p:cBhvr>
                                        </p:animEffect>
                                        <p:anim calcmode="lin" valueType="num">
                                          <p:cBhvr>
                                            <p:cTn id="233" dur="500"/>
                                            <p:tgtEl>
                                              <p:spTgt spid="90"/>
                                            </p:tgtEl>
                                            <p:attrNameLst>
                                              <p:attrName>ppt_x</p:attrName>
                                            </p:attrNameLst>
                                          </p:cBhvr>
                                          <p:tavLst>
                                            <p:tav tm="0">
                                              <p:val>
                                                <p:strVal val="ppt_x"/>
                                              </p:val>
                                            </p:tav>
                                            <p:tav tm="100000">
                                              <p:val>
                                                <p:strVal val="ppt_x"/>
                                              </p:val>
                                            </p:tav>
                                          </p:tavLst>
                                        </p:anim>
                                        <p:anim calcmode="lin" valueType="num">
                                          <p:cBhvr>
                                            <p:cTn id="234" dur="500"/>
                                            <p:tgtEl>
                                              <p:spTgt spid="90"/>
                                            </p:tgtEl>
                                            <p:attrNameLst>
                                              <p:attrName>ppt_y</p:attrName>
                                            </p:attrNameLst>
                                          </p:cBhvr>
                                          <p:tavLst>
                                            <p:tav tm="0">
                                              <p:val>
                                                <p:strVal val="ppt_y"/>
                                              </p:val>
                                            </p:tav>
                                            <p:tav tm="100000">
                                              <p:val>
                                                <p:strVal val="ppt_y+.1"/>
                                              </p:val>
                                            </p:tav>
                                          </p:tavLst>
                                        </p:anim>
                                        <p:set>
                                          <p:cBhvr>
                                            <p:cTn id="235" dur="1" fill="hold">
                                              <p:stCondLst>
                                                <p:cond delay="499"/>
                                              </p:stCondLst>
                                            </p:cTn>
                                            <p:tgtEl>
                                              <p:spTgt spid="90"/>
                                            </p:tgtEl>
                                            <p:attrNameLst>
                                              <p:attrName>style.visibility</p:attrName>
                                            </p:attrNameLst>
                                          </p:cBhvr>
                                          <p:to>
                                            <p:strVal val="hidden"/>
                                          </p:to>
                                        </p:set>
                                      </p:childTnLst>
                                    </p:cTn>
                                  </p:par>
                                  <p:par>
                                    <p:cTn id="236" presetID="10" presetClass="entr" presetSubtype="0" fill="hold" nodeType="withEffect">
                                      <p:stCondLst>
                                        <p:cond delay="2500"/>
                                      </p:stCondLst>
                                      <p:childTnLst>
                                        <p:set>
                                          <p:cBhvr>
                                            <p:cTn id="237" dur="1" fill="hold">
                                              <p:stCondLst>
                                                <p:cond delay="0"/>
                                              </p:stCondLst>
                                            </p:cTn>
                                            <p:tgtEl>
                                              <p:spTgt spid="123"/>
                                            </p:tgtEl>
                                            <p:attrNameLst>
                                              <p:attrName>style.visibility</p:attrName>
                                            </p:attrNameLst>
                                          </p:cBhvr>
                                          <p:to>
                                            <p:strVal val="visible"/>
                                          </p:to>
                                        </p:set>
                                        <p:animEffect transition="in" filter="fade">
                                          <p:cBhvr>
                                            <p:cTn id="238" dur="750"/>
                                            <p:tgtEl>
                                              <p:spTgt spid="123"/>
                                            </p:tgtEl>
                                          </p:cBhvr>
                                        </p:animEffect>
                                      </p:childTnLst>
                                    </p:cTn>
                                  </p:par>
                                  <p:par>
                                    <p:cTn id="239" presetID="64" presetClass="path" presetSubtype="0" accel="50000" fill="hold" nodeType="withEffect">
                                      <p:stCondLst>
                                        <p:cond delay="2500"/>
                                      </p:stCondLst>
                                      <p:childTnLst>
                                        <p:animMotion origin="layout" path="M -0.08281 -0.28102 L -2.5E-6 3.7037E-6 " pathEditMode="relative" rAng="0" ptsTypes="AA">
                                          <p:cBhvr>
                                            <p:cTn id="240" dur="750" fill="hold"/>
                                            <p:tgtEl>
                                              <p:spTgt spid="123"/>
                                            </p:tgtEl>
                                            <p:attrNameLst>
                                              <p:attrName>ppt_x</p:attrName>
                                              <p:attrName>ppt_y</p:attrName>
                                            </p:attrNameLst>
                                          </p:cBhvr>
                                          <p:rCtr x="4141" y="14051"/>
                                        </p:animMotion>
                                      </p:childTnLst>
                                    </p:cTn>
                                  </p:par>
                                  <p:par>
                                    <p:cTn id="241" presetID="42" presetClass="exit" presetSubtype="0" fill="hold" nodeType="withEffect">
                                      <p:stCondLst>
                                        <p:cond delay="2500"/>
                                      </p:stCondLst>
                                      <p:childTnLst>
                                        <p:animEffect transition="out" filter="fade">
                                          <p:cBhvr>
                                            <p:cTn id="242" dur="500"/>
                                            <p:tgtEl>
                                              <p:spTgt spid="93"/>
                                            </p:tgtEl>
                                          </p:cBhvr>
                                        </p:animEffect>
                                        <p:anim calcmode="lin" valueType="num">
                                          <p:cBhvr>
                                            <p:cTn id="243" dur="500"/>
                                            <p:tgtEl>
                                              <p:spTgt spid="93"/>
                                            </p:tgtEl>
                                            <p:attrNameLst>
                                              <p:attrName>ppt_x</p:attrName>
                                            </p:attrNameLst>
                                          </p:cBhvr>
                                          <p:tavLst>
                                            <p:tav tm="0">
                                              <p:val>
                                                <p:strVal val="ppt_x"/>
                                              </p:val>
                                            </p:tav>
                                            <p:tav tm="100000">
                                              <p:val>
                                                <p:strVal val="ppt_x"/>
                                              </p:val>
                                            </p:tav>
                                          </p:tavLst>
                                        </p:anim>
                                        <p:anim calcmode="lin" valueType="num">
                                          <p:cBhvr>
                                            <p:cTn id="244" dur="500"/>
                                            <p:tgtEl>
                                              <p:spTgt spid="93"/>
                                            </p:tgtEl>
                                            <p:attrNameLst>
                                              <p:attrName>ppt_y</p:attrName>
                                            </p:attrNameLst>
                                          </p:cBhvr>
                                          <p:tavLst>
                                            <p:tav tm="0">
                                              <p:val>
                                                <p:strVal val="ppt_y"/>
                                              </p:val>
                                            </p:tav>
                                            <p:tav tm="100000">
                                              <p:val>
                                                <p:strVal val="ppt_y+.1"/>
                                              </p:val>
                                            </p:tav>
                                          </p:tavLst>
                                        </p:anim>
                                        <p:set>
                                          <p:cBhvr>
                                            <p:cTn id="245" dur="1" fill="hold">
                                              <p:stCondLst>
                                                <p:cond delay="499"/>
                                              </p:stCondLst>
                                            </p:cTn>
                                            <p:tgtEl>
                                              <p:spTgt spid="93"/>
                                            </p:tgtEl>
                                            <p:attrNameLst>
                                              <p:attrName>style.visibility</p:attrName>
                                            </p:attrNameLst>
                                          </p:cBhvr>
                                          <p:to>
                                            <p:strVal val="hidden"/>
                                          </p:to>
                                        </p:set>
                                      </p:childTnLst>
                                    </p:cTn>
                                  </p:par>
                                  <p:par>
                                    <p:cTn id="246" presetID="10" presetClass="entr" presetSubtype="0" fill="hold" nodeType="withEffect">
                                      <p:stCondLst>
                                        <p:cond delay="3000"/>
                                      </p:stCondLst>
                                      <p:childTnLst>
                                        <p:set>
                                          <p:cBhvr>
                                            <p:cTn id="247" dur="1" fill="hold">
                                              <p:stCondLst>
                                                <p:cond delay="0"/>
                                              </p:stCondLst>
                                            </p:cTn>
                                            <p:tgtEl>
                                              <p:spTgt spid="126"/>
                                            </p:tgtEl>
                                            <p:attrNameLst>
                                              <p:attrName>style.visibility</p:attrName>
                                            </p:attrNameLst>
                                          </p:cBhvr>
                                          <p:to>
                                            <p:strVal val="visible"/>
                                          </p:to>
                                        </p:set>
                                        <p:animEffect transition="in" filter="fade">
                                          <p:cBhvr>
                                            <p:cTn id="248" dur="750"/>
                                            <p:tgtEl>
                                              <p:spTgt spid="126"/>
                                            </p:tgtEl>
                                          </p:cBhvr>
                                        </p:animEffect>
                                      </p:childTnLst>
                                    </p:cTn>
                                  </p:par>
                                  <p:par>
                                    <p:cTn id="249" presetID="64" presetClass="path" presetSubtype="0" accel="50000" fill="hold" nodeType="withEffect">
                                      <p:stCondLst>
                                        <p:cond delay="3000"/>
                                      </p:stCondLst>
                                      <p:childTnLst>
                                        <p:animMotion origin="layout" path="M -0.16471 -0.28078 L -6.25E-7 -4.81481E-6 " pathEditMode="relative" rAng="0" ptsTypes="AA">
                                          <p:cBhvr>
                                            <p:cTn id="250" dur="750" fill="hold"/>
                                            <p:tgtEl>
                                              <p:spTgt spid="126"/>
                                            </p:tgtEl>
                                            <p:attrNameLst>
                                              <p:attrName>ppt_x</p:attrName>
                                              <p:attrName>ppt_y</p:attrName>
                                            </p:attrNameLst>
                                          </p:cBhvr>
                                          <p:rCtr x="8229" y="14028"/>
                                        </p:animMotion>
                                      </p:childTnLst>
                                    </p:cTn>
                                  </p:par>
                                  <p:par>
                                    <p:cTn id="251" presetID="42" presetClass="exit" presetSubtype="0" fill="hold" nodeType="withEffect">
                                      <p:stCondLst>
                                        <p:cond delay="3000"/>
                                      </p:stCondLst>
                                      <p:childTnLst>
                                        <p:animEffect transition="out" filter="fade">
                                          <p:cBhvr>
                                            <p:cTn id="252" dur="500"/>
                                            <p:tgtEl>
                                              <p:spTgt spid="96"/>
                                            </p:tgtEl>
                                          </p:cBhvr>
                                        </p:animEffect>
                                        <p:anim calcmode="lin" valueType="num">
                                          <p:cBhvr>
                                            <p:cTn id="253" dur="500"/>
                                            <p:tgtEl>
                                              <p:spTgt spid="96"/>
                                            </p:tgtEl>
                                            <p:attrNameLst>
                                              <p:attrName>ppt_x</p:attrName>
                                            </p:attrNameLst>
                                          </p:cBhvr>
                                          <p:tavLst>
                                            <p:tav tm="0">
                                              <p:val>
                                                <p:strVal val="ppt_x"/>
                                              </p:val>
                                            </p:tav>
                                            <p:tav tm="100000">
                                              <p:val>
                                                <p:strVal val="ppt_x"/>
                                              </p:val>
                                            </p:tav>
                                          </p:tavLst>
                                        </p:anim>
                                        <p:anim calcmode="lin" valueType="num">
                                          <p:cBhvr>
                                            <p:cTn id="254" dur="500"/>
                                            <p:tgtEl>
                                              <p:spTgt spid="96"/>
                                            </p:tgtEl>
                                            <p:attrNameLst>
                                              <p:attrName>ppt_y</p:attrName>
                                            </p:attrNameLst>
                                          </p:cBhvr>
                                          <p:tavLst>
                                            <p:tav tm="0">
                                              <p:val>
                                                <p:strVal val="ppt_y"/>
                                              </p:val>
                                            </p:tav>
                                            <p:tav tm="100000">
                                              <p:val>
                                                <p:strVal val="ppt_y+.1"/>
                                              </p:val>
                                            </p:tav>
                                          </p:tavLst>
                                        </p:anim>
                                        <p:set>
                                          <p:cBhvr>
                                            <p:cTn id="255" dur="1" fill="hold">
                                              <p:stCondLst>
                                                <p:cond delay="499"/>
                                              </p:stCondLst>
                                            </p:cTn>
                                            <p:tgtEl>
                                              <p:spTgt spid="96"/>
                                            </p:tgtEl>
                                            <p:attrNameLst>
                                              <p:attrName>style.visibility</p:attrName>
                                            </p:attrNameLst>
                                          </p:cBhvr>
                                          <p:to>
                                            <p:strVal val="hidden"/>
                                          </p:to>
                                        </p:set>
                                      </p:childTnLst>
                                    </p:cTn>
                                  </p:par>
                                  <p:par>
                                    <p:cTn id="256" presetID="10" presetClass="entr" presetSubtype="0" fill="hold" nodeType="withEffect">
                                      <p:stCondLst>
                                        <p:cond delay="3500"/>
                                      </p:stCondLst>
                                      <p:childTnLst>
                                        <p:set>
                                          <p:cBhvr>
                                            <p:cTn id="257" dur="1" fill="hold">
                                              <p:stCondLst>
                                                <p:cond delay="0"/>
                                              </p:stCondLst>
                                            </p:cTn>
                                            <p:tgtEl>
                                              <p:spTgt spid="129"/>
                                            </p:tgtEl>
                                            <p:attrNameLst>
                                              <p:attrName>style.visibility</p:attrName>
                                            </p:attrNameLst>
                                          </p:cBhvr>
                                          <p:to>
                                            <p:strVal val="visible"/>
                                          </p:to>
                                        </p:set>
                                        <p:animEffect transition="in" filter="fade">
                                          <p:cBhvr>
                                            <p:cTn id="258" dur="750"/>
                                            <p:tgtEl>
                                              <p:spTgt spid="129"/>
                                            </p:tgtEl>
                                          </p:cBhvr>
                                        </p:animEffect>
                                      </p:childTnLst>
                                    </p:cTn>
                                  </p:par>
                                  <p:par>
                                    <p:cTn id="259" presetID="64" presetClass="path" presetSubtype="0" accel="50000" fill="hold" nodeType="withEffect">
                                      <p:stCondLst>
                                        <p:cond delay="3500"/>
                                      </p:stCondLst>
                                      <p:childTnLst>
                                        <p:animMotion origin="layout" path="M -0.24414 -0.28102 L -6.25E-7 3.7037E-6 " pathEditMode="relative" rAng="0" ptsTypes="AA">
                                          <p:cBhvr>
                                            <p:cTn id="260" dur="750" fill="hold"/>
                                            <p:tgtEl>
                                              <p:spTgt spid="129"/>
                                            </p:tgtEl>
                                            <p:attrNameLst>
                                              <p:attrName>ppt_x</p:attrName>
                                              <p:attrName>ppt_y</p:attrName>
                                            </p:attrNameLst>
                                          </p:cBhvr>
                                          <p:rCtr x="12201" y="14051"/>
                                        </p:animMotion>
                                      </p:childTnLst>
                                    </p:cTn>
                                  </p:par>
                                  <p:par>
                                    <p:cTn id="261" presetID="42" presetClass="exit" presetSubtype="0" fill="hold" nodeType="withEffect">
                                      <p:stCondLst>
                                        <p:cond delay="3500"/>
                                      </p:stCondLst>
                                      <p:childTnLst>
                                        <p:animEffect transition="out" filter="fade">
                                          <p:cBhvr>
                                            <p:cTn id="262" dur="500"/>
                                            <p:tgtEl>
                                              <p:spTgt spid="99"/>
                                            </p:tgtEl>
                                          </p:cBhvr>
                                        </p:animEffect>
                                        <p:anim calcmode="lin" valueType="num">
                                          <p:cBhvr>
                                            <p:cTn id="263" dur="500"/>
                                            <p:tgtEl>
                                              <p:spTgt spid="99"/>
                                            </p:tgtEl>
                                            <p:attrNameLst>
                                              <p:attrName>ppt_x</p:attrName>
                                            </p:attrNameLst>
                                          </p:cBhvr>
                                          <p:tavLst>
                                            <p:tav tm="0">
                                              <p:val>
                                                <p:strVal val="ppt_x"/>
                                              </p:val>
                                            </p:tav>
                                            <p:tav tm="100000">
                                              <p:val>
                                                <p:strVal val="ppt_x"/>
                                              </p:val>
                                            </p:tav>
                                          </p:tavLst>
                                        </p:anim>
                                        <p:anim calcmode="lin" valueType="num">
                                          <p:cBhvr>
                                            <p:cTn id="264" dur="500"/>
                                            <p:tgtEl>
                                              <p:spTgt spid="99"/>
                                            </p:tgtEl>
                                            <p:attrNameLst>
                                              <p:attrName>ppt_y</p:attrName>
                                            </p:attrNameLst>
                                          </p:cBhvr>
                                          <p:tavLst>
                                            <p:tav tm="0">
                                              <p:val>
                                                <p:strVal val="ppt_y"/>
                                              </p:val>
                                            </p:tav>
                                            <p:tav tm="100000">
                                              <p:val>
                                                <p:strVal val="ppt_y+.1"/>
                                              </p:val>
                                            </p:tav>
                                          </p:tavLst>
                                        </p:anim>
                                        <p:set>
                                          <p:cBhvr>
                                            <p:cTn id="265" dur="1" fill="hold">
                                              <p:stCondLst>
                                                <p:cond delay="499"/>
                                              </p:stCondLst>
                                            </p:cTn>
                                            <p:tgtEl>
                                              <p:spTgt spid="99"/>
                                            </p:tgtEl>
                                            <p:attrNameLst>
                                              <p:attrName>style.visibility</p:attrName>
                                            </p:attrNameLst>
                                          </p:cBhvr>
                                          <p:to>
                                            <p:strVal val="hidden"/>
                                          </p:to>
                                        </p:set>
                                      </p:childTnLst>
                                    </p:cTn>
                                  </p:par>
                                  <p:par>
                                    <p:cTn id="266" presetID="10" presetClass="entr" presetSubtype="0" fill="hold" nodeType="withEffect">
                                      <p:stCondLst>
                                        <p:cond delay="4000"/>
                                      </p:stCondLst>
                                      <p:childTnLst>
                                        <p:set>
                                          <p:cBhvr>
                                            <p:cTn id="267" dur="1" fill="hold">
                                              <p:stCondLst>
                                                <p:cond delay="0"/>
                                              </p:stCondLst>
                                            </p:cTn>
                                            <p:tgtEl>
                                              <p:spTgt spid="132"/>
                                            </p:tgtEl>
                                            <p:attrNameLst>
                                              <p:attrName>style.visibility</p:attrName>
                                            </p:attrNameLst>
                                          </p:cBhvr>
                                          <p:to>
                                            <p:strVal val="visible"/>
                                          </p:to>
                                        </p:set>
                                        <p:animEffect transition="in" filter="fade">
                                          <p:cBhvr>
                                            <p:cTn id="268" dur="750"/>
                                            <p:tgtEl>
                                              <p:spTgt spid="132"/>
                                            </p:tgtEl>
                                          </p:cBhvr>
                                        </p:animEffect>
                                      </p:childTnLst>
                                    </p:cTn>
                                  </p:par>
                                  <p:par>
                                    <p:cTn id="269" presetID="64" presetClass="path" presetSubtype="0" accel="50000" fill="hold" nodeType="withEffect">
                                      <p:stCondLst>
                                        <p:cond delay="4000"/>
                                      </p:stCondLst>
                                      <p:childTnLst>
                                        <p:animMotion origin="layout" path="M -0.32474 -0.28078 L -6.25E-7 -4.81481E-6 " pathEditMode="relative" rAng="0" ptsTypes="AA">
                                          <p:cBhvr>
                                            <p:cTn id="270" dur="750" fill="hold"/>
                                            <p:tgtEl>
                                              <p:spTgt spid="132"/>
                                            </p:tgtEl>
                                            <p:attrNameLst>
                                              <p:attrName>ppt_x</p:attrName>
                                              <p:attrName>ppt_y</p:attrName>
                                            </p:attrNameLst>
                                          </p:cBhvr>
                                          <p:rCtr x="16237" y="14028"/>
                                        </p:animMotion>
                                      </p:childTnLst>
                                    </p:cTn>
                                  </p:par>
                                  <p:par>
                                    <p:cTn id="271" presetID="42" presetClass="exit" presetSubtype="0" fill="hold" nodeType="withEffect">
                                      <p:stCondLst>
                                        <p:cond delay="4000"/>
                                      </p:stCondLst>
                                      <p:childTnLst>
                                        <p:animEffect transition="out" filter="fade">
                                          <p:cBhvr>
                                            <p:cTn id="272" dur="500"/>
                                            <p:tgtEl>
                                              <p:spTgt spid="102"/>
                                            </p:tgtEl>
                                          </p:cBhvr>
                                        </p:animEffect>
                                        <p:anim calcmode="lin" valueType="num">
                                          <p:cBhvr>
                                            <p:cTn id="273" dur="500"/>
                                            <p:tgtEl>
                                              <p:spTgt spid="102"/>
                                            </p:tgtEl>
                                            <p:attrNameLst>
                                              <p:attrName>ppt_x</p:attrName>
                                            </p:attrNameLst>
                                          </p:cBhvr>
                                          <p:tavLst>
                                            <p:tav tm="0">
                                              <p:val>
                                                <p:strVal val="ppt_x"/>
                                              </p:val>
                                            </p:tav>
                                            <p:tav tm="100000">
                                              <p:val>
                                                <p:strVal val="ppt_x"/>
                                              </p:val>
                                            </p:tav>
                                          </p:tavLst>
                                        </p:anim>
                                        <p:anim calcmode="lin" valueType="num">
                                          <p:cBhvr>
                                            <p:cTn id="274" dur="500"/>
                                            <p:tgtEl>
                                              <p:spTgt spid="102"/>
                                            </p:tgtEl>
                                            <p:attrNameLst>
                                              <p:attrName>ppt_y</p:attrName>
                                            </p:attrNameLst>
                                          </p:cBhvr>
                                          <p:tavLst>
                                            <p:tav tm="0">
                                              <p:val>
                                                <p:strVal val="ppt_y"/>
                                              </p:val>
                                            </p:tav>
                                            <p:tav tm="100000">
                                              <p:val>
                                                <p:strVal val="ppt_y+.1"/>
                                              </p:val>
                                            </p:tav>
                                          </p:tavLst>
                                        </p:anim>
                                        <p:set>
                                          <p:cBhvr>
                                            <p:cTn id="275" dur="1" fill="hold">
                                              <p:stCondLst>
                                                <p:cond delay="499"/>
                                              </p:stCondLst>
                                            </p:cTn>
                                            <p:tgtEl>
                                              <p:spTgt spid="102"/>
                                            </p:tgtEl>
                                            <p:attrNameLst>
                                              <p:attrName>style.visibility</p:attrName>
                                            </p:attrNameLst>
                                          </p:cBhvr>
                                          <p:to>
                                            <p:strVal val="hidden"/>
                                          </p:to>
                                        </p:set>
                                      </p:childTnLst>
                                    </p:cTn>
                                  </p:par>
                                </p:childTnLst>
                              </p:cTn>
                            </p:par>
                            <p:par>
                              <p:cTn id="276" fill="hold">
                                <p:stCondLst>
                                  <p:cond delay="4750"/>
                                </p:stCondLst>
                                <p:childTnLst>
                                  <p:par>
                                    <p:cTn id="277" presetID="10" presetClass="entr" presetSubtype="0" fill="hold" nodeType="afterEffect">
                                      <p:stCondLst>
                                        <p:cond delay="0"/>
                                      </p:stCondLst>
                                      <p:childTnLst>
                                        <p:set>
                                          <p:cBhvr>
                                            <p:cTn id="278" dur="1" fill="hold">
                                              <p:stCondLst>
                                                <p:cond delay="0"/>
                                              </p:stCondLst>
                                            </p:cTn>
                                            <p:tgtEl>
                                              <p:spTgt spid="135"/>
                                            </p:tgtEl>
                                            <p:attrNameLst>
                                              <p:attrName>style.visibility</p:attrName>
                                            </p:attrNameLst>
                                          </p:cBhvr>
                                          <p:to>
                                            <p:strVal val="visible"/>
                                          </p:to>
                                        </p:set>
                                        <p:animEffect transition="in" filter="fade">
                                          <p:cBhvr>
                                            <p:cTn id="279" dur="750"/>
                                            <p:tgtEl>
                                              <p:spTgt spid="135"/>
                                            </p:tgtEl>
                                          </p:cBhvr>
                                        </p:animEffect>
                                      </p:childTnLst>
                                    </p:cTn>
                                  </p:par>
                                  <p:par>
                                    <p:cTn id="280" presetID="64" presetClass="path" presetSubtype="0" accel="50000" fill="hold" nodeType="withEffect">
                                      <p:stCondLst>
                                        <p:cond delay="0"/>
                                      </p:stCondLst>
                                      <p:childTnLst>
                                        <p:animMotion origin="layout" path="M -2.29167E-6 0.04444 L -2.29167E-6 1.48148E-6 " pathEditMode="relative" rAng="0" ptsTypes="AA">
                                          <p:cBhvr>
                                            <p:cTn id="281" dur="750" fill="hold"/>
                                            <p:tgtEl>
                                              <p:spTgt spid="135"/>
                                            </p:tgtEl>
                                            <p:attrNameLst>
                                              <p:attrName>ppt_x</p:attrName>
                                              <p:attrName>ppt_y</p:attrName>
                                            </p:attrNameLst>
                                          </p:cBhvr>
                                          <p:rCtr x="0" y="-2222"/>
                                        </p:animMotion>
                                      </p:childTnLst>
                                    </p:cTn>
                                  </p:par>
                                </p:childTnLst>
                              </p:cTn>
                            </p:par>
                          </p:childTnLst>
                        </p:cTn>
                      </p:par>
                      <p:par>
                        <p:cTn id="282" fill="hold">
                          <p:stCondLst>
                            <p:cond delay="indefinite"/>
                          </p:stCondLst>
                          <p:childTnLst>
                            <p:par>
                              <p:cTn id="283" fill="hold">
                                <p:stCondLst>
                                  <p:cond delay="0"/>
                                </p:stCondLst>
                                <p:childTnLst>
                                  <p:par>
                                    <p:cTn id="284" presetID="42" presetClass="entr" presetSubtype="0" fill="hold" nodeType="clickEffect">
                                      <p:stCondLst>
                                        <p:cond delay="0"/>
                                      </p:stCondLst>
                                      <p:childTnLst>
                                        <p:set>
                                          <p:cBhvr>
                                            <p:cTn id="285" dur="1" fill="hold">
                                              <p:stCondLst>
                                                <p:cond delay="0"/>
                                              </p:stCondLst>
                                            </p:cTn>
                                            <p:tgtEl>
                                              <p:spTgt spid="141"/>
                                            </p:tgtEl>
                                            <p:attrNameLst>
                                              <p:attrName>style.visibility</p:attrName>
                                            </p:attrNameLst>
                                          </p:cBhvr>
                                          <p:to>
                                            <p:strVal val="visible"/>
                                          </p:to>
                                        </p:set>
                                        <p:animEffect transition="in" filter="fade">
                                          <p:cBhvr>
                                            <p:cTn id="286" dur="500"/>
                                            <p:tgtEl>
                                              <p:spTgt spid="141"/>
                                            </p:tgtEl>
                                          </p:cBhvr>
                                        </p:animEffect>
                                        <p:anim calcmode="lin" valueType="num">
                                          <p:cBhvr>
                                            <p:cTn id="287" dur="500" fill="hold"/>
                                            <p:tgtEl>
                                              <p:spTgt spid="141"/>
                                            </p:tgtEl>
                                            <p:attrNameLst>
                                              <p:attrName>ppt_x</p:attrName>
                                            </p:attrNameLst>
                                          </p:cBhvr>
                                          <p:tavLst>
                                            <p:tav tm="0">
                                              <p:val>
                                                <p:strVal val="#ppt_x"/>
                                              </p:val>
                                            </p:tav>
                                            <p:tav tm="100000">
                                              <p:val>
                                                <p:strVal val="#ppt_x"/>
                                              </p:val>
                                            </p:tav>
                                          </p:tavLst>
                                        </p:anim>
                                        <p:anim calcmode="lin" valueType="num">
                                          <p:cBhvr>
                                            <p:cTn id="288" dur="500" fill="hold"/>
                                            <p:tgtEl>
                                              <p:spTgt spid="141"/>
                                            </p:tgtEl>
                                            <p:attrNameLst>
                                              <p:attrName>ppt_y</p:attrName>
                                            </p:attrNameLst>
                                          </p:cBhvr>
                                          <p:tavLst>
                                            <p:tav tm="0">
                                              <p:val>
                                                <p:strVal val="#ppt_y+.1"/>
                                              </p:val>
                                            </p:tav>
                                            <p:tav tm="100000">
                                              <p:val>
                                                <p:strVal val="#ppt_y"/>
                                              </p:val>
                                            </p:tav>
                                          </p:tavLst>
                                        </p:anim>
                                      </p:childTnLst>
                                    </p:cTn>
                                  </p:par>
                                  <p:par>
                                    <p:cTn id="289" presetID="47" presetClass="exit" presetSubtype="0" fill="hold" nodeType="withEffect">
                                      <p:stCondLst>
                                        <p:cond delay="0"/>
                                      </p:stCondLst>
                                      <p:childTnLst>
                                        <p:animEffect transition="out" filter="fade">
                                          <p:cBhvr>
                                            <p:cTn id="290" dur="500"/>
                                            <p:tgtEl>
                                              <p:spTgt spid="111"/>
                                            </p:tgtEl>
                                          </p:cBhvr>
                                        </p:animEffect>
                                        <p:anim calcmode="lin" valueType="num">
                                          <p:cBhvr>
                                            <p:cTn id="291" dur="500"/>
                                            <p:tgtEl>
                                              <p:spTgt spid="111"/>
                                            </p:tgtEl>
                                            <p:attrNameLst>
                                              <p:attrName>ppt_x</p:attrName>
                                            </p:attrNameLst>
                                          </p:cBhvr>
                                          <p:tavLst>
                                            <p:tav tm="0">
                                              <p:val>
                                                <p:strVal val="ppt_x"/>
                                              </p:val>
                                            </p:tav>
                                            <p:tav tm="100000">
                                              <p:val>
                                                <p:strVal val="ppt_x"/>
                                              </p:val>
                                            </p:tav>
                                          </p:tavLst>
                                        </p:anim>
                                        <p:anim calcmode="lin" valueType="num">
                                          <p:cBhvr>
                                            <p:cTn id="292" dur="500"/>
                                            <p:tgtEl>
                                              <p:spTgt spid="111"/>
                                            </p:tgtEl>
                                            <p:attrNameLst>
                                              <p:attrName>ppt_y</p:attrName>
                                            </p:attrNameLst>
                                          </p:cBhvr>
                                          <p:tavLst>
                                            <p:tav tm="0">
                                              <p:val>
                                                <p:strVal val="ppt_y"/>
                                              </p:val>
                                            </p:tav>
                                            <p:tav tm="100000">
                                              <p:val>
                                                <p:strVal val="ppt_y-.1"/>
                                              </p:val>
                                            </p:tav>
                                          </p:tavLst>
                                        </p:anim>
                                        <p:set>
                                          <p:cBhvr>
                                            <p:cTn id="293" dur="1" fill="hold">
                                              <p:stCondLst>
                                                <p:cond delay="499"/>
                                              </p:stCondLst>
                                            </p:cTn>
                                            <p:tgtEl>
                                              <p:spTgt spid="111"/>
                                            </p:tgtEl>
                                            <p:attrNameLst>
                                              <p:attrName>style.visibility</p:attrName>
                                            </p:attrNameLst>
                                          </p:cBhvr>
                                          <p:to>
                                            <p:strVal val="hidden"/>
                                          </p:to>
                                        </p:set>
                                      </p:childTnLst>
                                    </p:cTn>
                                  </p:par>
                                  <p:par>
                                    <p:cTn id="294" presetID="42" presetClass="entr" presetSubtype="0" fill="hold" nodeType="withEffect">
                                      <p:stCondLst>
                                        <p:cond delay="250"/>
                                      </p:stCondLst>
                                      <p:childTnLst>
                                        <p:set>
                                          <p:cBhvr>
                                            <p:cTn id="295" dur="1" fill="hold">
                                              <p:stCondLst>
                                                <p:cond delay="0"/>
                                              </p:stCondLst>
                                            </p:cTn>
                                            <p:tgtEl>
                                              <p:spTgt spid="144"/>
                                            </p:tgtEl>
                                            <p:attrNameLst>
                                              <p:attrName>style.visibility</p:attrName>
                                            </p:attrNameLst>
                                          </p:cBhvr>
                                          <p:to>
                                            <p:strVal val="visible"/>
                                          </p:to>
                                        </p:set>
                                        <p:animEffect transition="in" filter="fade">
                                          <p:cBhvr>
                                            <p:cTn id="296" dur="500"/>
                                            <p:tgtEl>
                                              <p:spTgt spid="144"/>
                                            </p:tgtEl>
                                          </p:cBhvr>
                                        </p:animEffect>
                                        <p:anim calcmode="lin" valueType="num">
                                          <p:cBhvr>
                                            <p:cTn id="297" dur="500" fill="hold"/>
                                            <p:tgtEl>
                                              <p:spTgt spid="144"/>
                                            </p:tgtEl>
                                            <p:attrNameLst>
                                              <p:attrName>ppt_x</p:attrName>
                                            </p:attrNameLst>
                                          </p:cBhvr>
                                          <p:tavLst>
                                            <p:tav tm="0">
                                              <p:val>
                                                <p:strVal val="#ppt_x"/>
                                              </p:val>
                                            </p:tav>
                                            <p:tav tm="100000">
                                              <p:val>
                                                <p:strVal val="#ppt_x"/>
                                              </p:val>
                                            </p:tav>
                                          </p:tavLst>
                                        </p:anim>
                                        <p:anim calcmode="lin" valueType="num">
                                          <p:cBhvr>
                                            <p:cTn id="298" dur="500" fill="hold"/>
                                            <p:tgtEl>
                                              <p:spTgt spid="144"/>
                                            </p:tgtEl>
                                            <p:attrNameLst>
                                              <p:attrName>ppt_y</p:attrName>
                                            </p:attrNameLst>
                                          </p:cBhvr>
                                          <p:tavLst>
                                            <p:tav tm="0">
                                              <p:val>
                                                <p:strVal val="#ppt_y+.1"/>
                                              </p:val>
                                            </p:tav>
                                            <p:tav tm="100000">
                                              <p:val>
                                                <p:strVal val="#ppt_y"/>
                                              </p:val>
                                            </p:tav>
                                          </p:tavLst>
                                        </p:anim>
                                      </p:childTnLst>
                                    </p:cTn>
                                  </p:par>
                                  <p:par>
                                    <p:cTn id="299" presetID="47" presetClass="exit" presetSubtype="0" fill="hold" nodeType="withEffect">
                                      <p:stCondLst>
                                        <p:cond delay="250"/>
                                      </p:stCondLst>
                                      <p:childTnLst>
                                        <p:animEffect transition="out" filter="fade">
                                          <p:cBhvr>
                                            <p:cTn id="300" dur="500"/>
                                            <p:tgtEl>
                                              <p:spTgt spid="114"/>
                                            </p:tgtEl>
                                          </p:cBhvr>
                                        </p:animEffect>
                                        <p:anim calcmode="lin" valueType="num">
                                          <p:cBhvr>
                                            <p:cTn id="301" dur="500"/>
                                            <p:tgtEl>
                                              <p:spTgt spid="114"/>
                                            </p:tgtEl>
                                            <p:attrNameLst>
                                              <p:attrName>ppt_x</p:attrName>
                                            </p:attrNameLst>
                                          </p:cBhvr>
                                          <p:tavLst>
                                            <p:tav tm="0">
                                              <p:val>
                                                <p:strVal val="ppt_x"/>
                                              </p:val>
                                            </p:tav>
                                            <p:tav tm="100000">
                                              <p:val>
                                                <p:strVal val="ppt_x"/>
                                              </p:val>
                                            </p:tav>
                                          </p:tavLst>
                                        </p:anim>
                                        <p:anim calcmode="lin" valueType="num">
                                          <p:cBhvr>
                                            <p:cTn id="302" dur="500"/>
                                            <p:tgtEl>
                                              <p:spTgt spid="114"/>
                                            </p:tgtEl>
                                            <p:attrNameLst>
                                              <p:attrName>ppt_y</p:attrName>
                                            </p:attrNameLst>
                                          </p:cBhvr>
                                          <p:tavLst>
                                            <p:tav tm="0">
                                              <p:val>
                                                <p:strVal val="ppt_y"/>
                                              </p:val>
                                            </p:tav>
                                            <p:tav tm="100000">
                                              <p:val>
                                                <p:strVal val="ppt_y-.1"/>
                                              </p:val>
                                            </p:tav>
                                          </p:tavLst>
                                        </p:anim>
                                        <p:set>
                                          <p:cBhvr>
                                            <p:cTn id="303" dur="1" fill="hold">
                                              <p:stCondLst>
                                                <p:cond delay="499"/>
                                              </p:stCondLst>
                                            </p:cTn>
                                            <p:tgtEl>
                                              <p:spTgt spid="114"/>
                                            </p:tgtEl>
                                            <p:attrNameLst>
                                              <p:attrName>style.visibility</p:attrName>
                                            </p:attrNameLst>
                                          </p:cBhvr>
                                          <p:to>
                                            <p:strVal val="hidden"/>
                                          </p:to>
                                        </p:set>
                                      </p:childTnLst>
                                    </p:cTn>
                                  </p:par>
                                  <p:par>
                                    <p:cTn id="304" presetID="42" presetClass="entr" presetSubtype="0" fill="hold" nodeType="withEffect">
                                      <p:stCondLst>
                                        <p:cond delay="500"/>
                                      </p:stCondLst>
                                      <p:childTnLst>
                                        <p:set>
                                          <p:cBhvr>
                                            <p:cTn id="305" dur="1" fill="hold">
                                              <p:stCondLst>
                                                <p:cond delay="0"/>
                                              </p:stCondLst>
                                            </p:cTn>
                                            <p:tgtEl>
                                              <p:spTgt spid="138"/>
                                            </p:tgtEl>
                                            <p:attrNameLst>
                                              <p:attrName>style.visibility</p:attrName>
                                            </p:attrNameLst>
                                          </p:cBhvr>
                                          <p:to>
                                            <p:strVal val="visible"/>
                                          </p:to>
                                        </p:set>
                                        <p:animEffect transition="in" filter="fade">
                                          <p:cBhvr>
                                            <p:cTn id="306" dur="500"/>
                                            <p:tgtEl>
                                              <p:spTgt spid="138"/>
                                            </p:tgtEl>
                                          </p:cBhvr>
                                        </p:animEffect>
                                        <p:anim calcmode="lin" valueType="num">
                                          <p:cBhvr>
                                            <p:cTn id="307" dur="500" fill="hold"/>
                                            <p:tgtEl>
                                              <p:spTgt spid="138"/>
                                            </p:tgtEl>
                                            <p:attrNameLst>
                                              <p:attrName>ppt_x</p:attrName>
                                            </p:attrNameLst>
                                          </p:cBhvr>
                                          <p:tavLst>
                                            <p:tav tm="0">
                                              <p:val>
                                                <p:strVal val="#ppt_x"/>
                                              </p:val>
                                            </p:tav>
                                            <p:tav tm="100000">
                                              <p:val>
                                                <p:strVal val="#ppt_x"/>
                                              </p:val>
                                            </p:tav>
                                          </p:tavLst>
                                        </p:anim>
                                        <p:anim calcmode="lin" valueType="num">
                                          <p:cBhvr>
                                            <p:cTn id="308" dur="500" fill="hold"/>
                                            <p:tgtEl>
                                              <p:spTgt spid="138"/>
                                            </p:tgtEl>
                                            <p:attrNameLst>
                                              <p:attrName>ppt_y</p:attrName>
                                            </p:attrNameLst>
                                          </p:cBhvr>
                                          <p:tavLst>
                                            <p:tav tm="0">
                                              <p:val>
                                                <p:strVal val="#ppt_y+.1"/>
                                              </p:val>
                                            </p:tav>
                                            <p:tav tm="100000">
                                              <p:val>
                                                <p:strVal val="#ppt_y"/>
                                              </p:val>
                                            </p:tav>
                                          </p:tavLst>
                                        </p:anim>
                                      </p:childTnLst>
                                    </p:cTn>
                                  </p:par>
                                  <p:par>
                                    <p:cTn id="309" presetID="47" presetClass="exit" presetSubtype="0" fill="hold" nodeType="withEffect">
                                      <p:stCondLst>
                                        <p:cond delay="500"/>
                                      </p:stCondLst>
                                      <p:childTnLst>
                                        <p:animEffect transition="out" filter="fade">
                                          <p:cBhvr>
                                            <p:cTn id="310" dur="500"/>
                                            <p:tgtEl>
                                              <p:spTgt spid="108"/>
                                            </p:tgtEl>
                                          </p:cBhvr>
                                        </p:animEffect>
                                        <p:anim calcmode="lin" valueType="num">
                                          <p:cBhvr>
                                            <p:cTn id="311" dur="500"/>
                                            <p:tgtEl>
                                              <p:spTgt spid="108"/>
                                            </p:tgtEl>
                                            <p:attrNameLst>
                                              <p:attrName>ppt_x</p:attrName>
                                            </p:attrNameLst>
                                          </p:cBhvr>
                                          <p:tavLst>
                                            <p:tav tm="0">
                                              <p:val>
                                                <p:strVal val="ppt_x"/>
                                              </p:val>
                                            </p:tav>
                                            <p:tav tm="100000">
                                              <p:val>
                                                <p:strVal val="ppt_x"/>
                                              </p:val>
                                            </p:tav>
                                          </p:tavLst>
                                        </p:anim>
                                        <p:anim calcmode="lin" valueType="num">
                                          <p:cBhvr>
                                            <p:cTn id="312" dur="500"/>
                                            <p:tgtEl>
                                              <p:spTgt spid="108"/>
                                            </p:tgtEl>
                                            <p:attrNameLst>
                                              <p:attrName>ppt_y</p:attrName>
                                            </p:attrNameLst>
                                          </p:cBhvr>
                                          <p:tavLst>
                                            <p:tav tm="0">
                                              <p:val>
                                                <p:strVal val="ppt_y"/>
                                              </p:val>
                                            </p:tav>
                                            <p:tav tm="100000">
                                              <p:val>
                                                <p:strVal val="ppt_y-.1"/>
                                              </p:val>
                                            </p:tav>
                                          </p:tavLst>
                                        </p:anim>
                                        <p:set>
                                          <p:cBhvr>
                                            <p:cTn id="313" dur="1" fill="hold">
                                              <p:stCondLst>
                                                <p:cond delay="499"/>
                                              </p:stCondLst>
                                            </p:cTn>
                                            <p:tgtEl>
                                              <p:spTgt spid="108"/>
                                            </p:tgtEl>
                                            <p:attrNameLst>
                                              <p:attrName>style.visibility</p:attrName>
                                            </p:attrNameLst>
                                          </p:cBhvr>
                                          <p:to>
                                            <p:strVal val="hidden"/>
                                          </p:to>
                                        </p:set>
                                      </p:childTnLst>
                                    </p:cTn>
                                  </p:par>
                                  <p:par>
                                    <p:cTn id="314" presetID="42" presetClass="entr" presetSubtype="0" fill="hold" nodeType="withEffect">
                                      <p:stCondLst>
                                        <p:cond delay="750"/>
                                      </p:stCondLst>
                                      <p:childTnLst>
                                        <p:set>
                                          <p:cBhvr>
                                            <p:cTn id="315" dur="1" fill="hold">
                                              <p:stCondLst>
                                                <p:cond delay="0"/>
                                              </p:stCondLst>
                                            </p:cTn>
                                            <p:tgtEl>
                                              <p:spTgt spid="147"/>
                                            </p:tgtEl>
                                            <p:attrNameLst>
                                              <p:attrName>style.visibility</p:attrName>
                                            </p:attrNameLst>
                                          </p:cBhvr>
                                          <p:to>
                                            <p:strVal val="visible"/>
                                          </p:to>
                                        </p:set>
                                        <p:animEffect transition="in" filter="fade">
                                          <p:cBhvr>
                                            <p:cTn id="316" dur="500"/>
                                            <p:tgtEl>
                                              <p:spTgt spid="147"/>
                                            </p:tgtEl>
                                          </p:cBhvr>
                                        </p:animEffect>
                                        <p:anim calcmode="lin" valueType="num">
                                          <p:cBhvr>
                                            <p:cTn id="317" dur="500" fill="hold"/>
                                            <p:tgtEl>
                                              <p:spTgt spid="147"/>
                                            </p:tgtEl>
                                            <p:attrNameLst>
                                              <p:attrName>ppt_x</p:attrName>
                                            </p:attrNameLst>
                                          </p:cBhvr>
                                          <p:tavLst>
                                            <p:tav tm="0">
                                              <p:val>
                                                <p:strVal val="#ppt_x"/>
                                              </p:val>
                                            </p:tav>
                                            <p:tav tm="100000">
                                              <p:val>
                                                <p:strVal val="#ppt_x"/>
                                              </p:val>
                                            </p:tav>
                                          </p:tavLst>
                                        </p:anim>
                                        <p:anim calcmode="lin" valueType="num">
                                          <p:cBhvr>
                                            <p:cTn id="318" dur="500" fill="hold"/>
                                            <p:tgtEl>
                                              <p:spTgt spid="147"/>
                                            </p:tgtEl>
                                            <p:attrNameLst>
                                              <p:attrName>ppt_y</p:attrName>
                                            </p:attrNameLst>
                                          </p:cBhvr>
                                          <p:tavLst>
                                            <p:tav tm="0">
                                              <p:val>
                                                <p:strVal val="#ppt_y+.1"/>
                                              </p:val>
                                            </p:tav>
                                            <p:tav tm="100000">
                                              <p:val>
                                                <p:strVal val="#ppt_y"/>
                                              </p:val>
                                            </p:tav>
                                          </p:tavLst>
                                        </p:anim>
                                      </p:childTnLst>
                                    </p:cTn>
                                  </p:par>
                                  <p:par>
                                    <p:cTn id="319" presetID="47" presetClass="exit" presetSubtype="0" fill="hold" nodeType="withEffect">
                                      <p:stCondLst>
                                        <p:cond delay="750"/>
                                      </p:stCondLst>
                                      <p:childTnLst>
                                        <p:animEffect transition="out" filter="fade">
                                          <p:cBhvr>
                                            <p:cTn id="320" dur="500"/>
                                            <p:tgtEl>
                                              <p:spTgt spid="117"/>
                                            </p:tgtEl>
                                          </p:cBhvr>
                                        </p:animEffect>
                                        <p:anim calcmode="lin" valueType="num">
                                          <p:cBhvr>
                                            <p:cTn id="321" dur="500"/>
                                            <p:tgtEl>
                                              <p:spTgt spid="117"/>
                                            </p:tgtEl>
                                            <p:attrNameLst>
                                              <p:attrName>ppt_x</p:attrName>
                                            </p:attrNameLst>
                                          </p:cBhvr>
                                          <p:tavLst>
                                            <p:tav tm="0">
                                              <p:val>
                                                <p:strVal val="ppt_x"/>
                                              </p:val>
                                            </p:tav>
                                            <p:tav tm="100000">
                                              <p:val>
                                                <p:strVal val="ppt_x"/>
                                              </p:val>
                                            </p:tav>
                                          </p:tavLst>
                                        </p:anim>
                                        <p:anim calcmode="lin" valueType="num">
                                          <p:cBhvr>
                                            <p:cTn id="322" dur="500"/>
                                            <p:tgtEl>
                                              <p:spTgt spid="117"/>
                                            </p:tgtEl>
                                            <p:attrNameLst>
                                              <p:attrName>ppt_y</p:attrName>
                                            </p:attrNameLst>
                                          </p:cBhvr>
                                          <p:tavLst>
                                            <p:tav tm="0">
                                              <p:val>
                                                <p:strVal val="ppt_y"/>
                                              </p:val>
                                            </p:tav>
                                            <p:tav tm="100000">
                                              <p:val>
                                                <p:strVal val="ppt_y-.1"/>
                                              </p:val>
                                            </p:tav>
                                          </p:tavLst>
                                        </p:anim>
                                        <p:set>
                                          <p:cBhvr>
                                            <p:cTn id="323" dur="1" fill="hold">
                                              <p:stCondLst>
                                                <p:cond delay="499"/>
                                              </p:stCondLst>
                                            </p:cTn>
                                            <p:tgtEl>
                                              <p:spTgt spid="117"/>
                                            </p:tgtEl>
                                            <p:attrNameLst>
                                              <p:attrName>style.visibility</p:attrName>
                                            </p:attrNameLst>
                                          </p:cBhvr>
                                          <p:to>
                                            <p:strVal val="hidden"/>
                                          </p:to>
                                        </p:set>
                                      </p:childTnLst>
                                    </p:cTn>
                                  </p:par>
                                  <p:par>
                                    <p:cTn id="324" presetID="42" presetClass="entr" presetSubtype="0" fill="hold" nodeType="withEffect">
                                      <p:stCondLst>
                                        <p:cond delay="1000"/>
                                      </p:stCondLst>
                                      <p:childTnLst>
                                        <p:set>
                                          <p:cBhvr>
                                            <p:cTn id="325" dur="1" fill="hold">
                                              <p:stCondLst>
                                                <p:cond delay="0"/>
                                              </p:stCondLst>
                                            </p:cTn>
                                            <p:tgtEl>
                                              <p:spTgt spid="150"/>
                                            </p:tgtEl>
                                            <p:attrNameLst>
                                              <p:attrName>style.visibility</p:attrName>
                                            </p:attrNameLst>
                                          </p:cBhvr>
                                          <p:to>
                                            <p:strVal val="visible"/>
                                          </p:to>
                                        </p:set>
                                        <p:animEffect transition="in" filter="fade">
                                          <p:cBhvr>
                                            <p:cTn id="326" dur="500"/>
                                            <p:tgtEl>
                                              <p:spTgt spid="150"/>
                                            </p:tgtEl>
                                          </p:cBhvr>
                                        </p:animEffect>
                                        <p:anim calcmode="lin" valueType="num">
                                          <p:cBhvr>
                                            <p:cTn id="327" dur="500" fill="hold"/>
                                            <p:tgtEl>
                                              <p:spTgt spid="150"/>
                                            </p:tgtEl>
                                            <p:attrNameLst>
                                              <p:attrName>ppt_x</p:attrName>
                                            </p:attrNameLst>
                                          </p:cBhvr>
                                          <p:tavLst>
                                            <p:tav tm="0">
                                              <p:val>
                                                <p:strVal val="#ppt_x"/>
                                              </p:val>
                                            </p:tav>
                                            <p:tav tm="100000">
                                              <p:val>
                                                <p:strVal val="#ppt_x"/>
                                              </p:val>
                                            </p:tav>
                                          </p:tavLst>
                                        </p:anim>
                                        <p:anim calcmode="lin" valueType="num">
                                          <p:cBhvr>
                                            <p:cTn id="328" dur="500" fill="hold"/>
                                            <p:tgtEl>
                                              <p:spTgt spid="150"/>
                                            </p:tgtEl>
                                            <p:attrNameLst>
                                              <p:attrName>ppt_y</p:attrName>
                                            </p:attrNameLst>
                                          </p:cBhvr>
                                          <p:tavLst>
                                            <p:tav tm="0">
                                              <p:val>
                                                <p:strVal val="#ppt_y+.1"/>
                                              </p:val>
                                            </p:tav>
                                            <p:tav tm="100000">
                                              <p:val>
                                                <p:strVal val="#ppt_y"/>
                                              </p:val>
                                            </p:tav>
                                          </p:tavLst>
                                        </p:anim>
                                      </p:childTnLst>
                                    </p:cTn>
                                  </p:par>
                                  <p:par>
                                    <p:cTn id="329" presetID="47" presetClass="exit" presetSubtype="0" fill="hold" nodeType="withEffect">
                                      <p:stCondLst>
                                        <p:cond delay="1000"/>
                                      </p:stCondLst>
                                      <p:childTnLst>
                                        <p:animEffect transition="out" filter="fade">
                                          <p:cBhvr>
                                            <p:cTn id="330" dur="500"/>
                                            <p:tgtEl>
                                              <p:spTgt spid="120"/>
                                            </p:tgtEl>
                                          </p:cBhvr>
                                        </p:animEffect>
                                        <p:anim calcmode="lin" valueType="num">
                                          <p:cBhvr>
                                            <p:cTn id="331" dur="500"/>
                                            <p:tgtEl>
                                              <p:spTgt spid="120"/>
                                            </p:tgtEl>
                                            <p:attrNameLst>
                                              <p:attrName>ppt_x</p:attrName>
                                            </p:attrNameLst>
                                          </p:cBhvr>
                                          <p:tavLst>
                                            <p:tav tm="0">
                                              <p:val>
                                                <p:strVal val="ppt_x"/>
                                              </p:val>
                                            </p:tav>
                                            <p:tav tm="100000">
                                              <p:val>
                                                <p:strVal val="ppt_x"/>
                                              </p:val>
                                            </p:tav>
                                          </p:tavLst>
                                        </p:anim>
                                        <p:anim calcmode="lin" valueType="num">
                                          <p:cBhvr>
                                            <p:cTn id="332" dur="500"/>
                                            <p:tgtEl>
                                              <p:spTgt spid="120"/>
                                            </p:tgtEl>
                                            <p:attrNameLst>
                                              <p:attrName>ppt_y</p:attrName>
                                            </p:attrNameLst>
                                          </p:cBhvr>
                                          <p:tavLst>
                                            <p:tav tm="0">
                                              <p:val>
                                                <p:strVal val="ppt_y"/>
                                              </p:val>
                                            </p:tav>
                                            <p:tav tm="100000">
                                              <p:val>
                                                <p:strVal val="ppt_y-.1"/>
                                              </p:val>
                                            </p:tav>
                                          </p:tavLst>
                                        </p:anim>
                                        <p:set>
                                          <p:cBhvr>
                                            <p:cTn id="333" dur="1" fill="hold">
                                              <p:stCondLst>
                                                <p:cond delay="499"/>
                                              </p:stCondLst>
                                            </p:cTn>
                                            <p:tgtEl>
                                              <p:spTgt spid="120"/>
                                            </p:tgtEl>
                                            <p:attrNameLst>
                                              <p:attrName>style.visibility</p:attrName>
                                            </p:attrNameLst>
                                          </p:cBhvr>
                                          <p:to>
                                            <p:strVal val="hidden"/>
                                          </p:to>
                                        </p:set>
                                      </p:childTnLst>
                                    </p:cTn>
                                  </p:par>
                                  <p:par>
                                    <p:cTn id="334" presetID="42" presetClass="entr" presetSubtype="0" fill="hold" nodeType="withEffect">
                                      <p:stCondLst>
                                        <p:cond delay="1250"/>
                                      </p:stCondLst>
                                      <p:childTnLst>
                                        <p:set>
                                          <p:cBhvr>
                                            <p:cTn id="335" dur="1" fill="hold">
                                              <p:stCondLst>
                                                <p:cond delay="0"/>
                                              </p:stCondLst>
                                            </p:cTn>
                                            <p:tgtEl>
                                              <p:spTgt spid="153"/>
                                            </p:tgtEl>
                                            <p:attrNameLst>
                                              <p:attrName>style.visibility</p:attrName>
                                            </p:attrNameLst>
                                          </p:cBhvr>
                                          <p:to>
                                            <p:strVal val="visible"/>
                                          </p:to>
                                        </p:set>
                                        <p:animEffect transition="in" filter="fade">
                                          <p:cBhvr>
                                            <p:cTn id="336" dur="500"/>
                                            <p:tgtEl>
                                              <p:spTgt spid="153"/>
                                            </p:tgtEl>
                                          </p:cBhvr>
                                        </p:animEffect>
                                        <p:anim calcmode="lin" valueType="num">
                                          <p:cBhvr>
                                            <p:cTn id="337" dur="500" fill="hold"/>
                                            <p:tgtEl>
                                              <p:spTgt spid="153"/>
                                            </p:tgtEl>
                                            <p:attrNameLst>
                                              <p:attrName>ppt_x</p:attrName>
                                            </p:attrNameLst>
                                          </p:cBhvr>
                                          <p:tavLst>
                                            <p:tav tm="0">
                                              <p:val>
                                                <p:strVal val="#ppt_x"/>
                                              </p:val>
                                            </p:tav>
                                            <p:tav tm="100000">
                                              <p:val>
                                                <p:strVal val="#ppt_x"/>
                                              </p:val>
                                            </p:tav>
                                          </p:tavLst>
                                        </p:anim>
                                        <p:anim calcmode="lin" valueType="num">
                                          <p:cBhvr>
                                            <p:cTn id="338" dur="500" fill="hold"/>
                                            <p:tgtEl>
                                              <p:spTgt spid="153"/>
                                            </p:tgtEl>
                                            <p:attrNameLst>
                                              <p:attrName>ppt_y</p:attrName>
                                            </p:attrNameLst>
                                          </p:cBhvr>
                                          <p:tavLst>
                                            <p:tav tm="0">
                                              <p:val>
                                                <p:strVal val="#ppt_y+.1"/>
                                              </p:val>
                                            </p:tav>
                                            <p:tav tm="100000">
                                              <p:val>
                                                <p:strVal val="#ppt_y"/>
                                              </p:val>
                                            </p:tav>
                                          </p:tavLst>
                                        </p:anim>
                                      </p:childTnLst>
                                    </p:cTn>
                                  </p:par>
                                  <p:par>
                                    <p:cTn id="339" presetID="47" presetClass="exit" presetSubtype="0" fill="hold" nodeType="withEffect">
                                      <p:stCondLst>
                                        <p:cond delay="1250"/>
                                      </p:stCondLst>
                                      <p:childTnLst>
                                        <p:animEffect transition="out" filter="fade">
                                          <p:cBhvr>
                                            <p:cTn id="340" dur="500"/>
                                            <p:tgtEl>
                                              <p:spTgt spid="123"/>
                                            </p:tgtEl>
                                          </p:cBhvr>
                                        </p:animEffect>
                                        <p:anim calcmode="lin" valueType="num">
                                          <p:cBhvr>
                                            <p:cTn id="341" dur="500"/>
                                            <p:tgtEl>
                                              <p:spTgt spid="123"/>
                                            </p:tgtEl>
                                            <p:attrNameLst>
                                              <p:attrName>ppt_x</p:attrName>
                                            </p:attrNameLst>
                                          </p:cBhvr>
                                          <p:tavLst>
                                            <p:tav tm="0">
                                              <p:val>
                                                <p:strVal val="ppt_x"/>
                                              </p:val>
                                            </p:tav>
                                            <p:tav tm="100000">
                                              <p:val>
                                                <p:strVal val="ppt_x"/>
                                              </p:val>
                                            </p:tav>
                                          </p:tavLst>
                                        </p:anim>
                                        <p:anim calcmode="lin" valueType="num">
                                          <p:cBhvr>
                                            <p:cTn id="342" dur="500"/>
                                            <p:tgtEl>
                                              <p:spTgt spid="123"/>
                                            </p:tgtEl>
                                            <p:attrNameLst>
                                              <p:attrName>ppt_y</p:attrName>
                                            </p:attrNameLst>
                                          </p:cBhvr>
                                          <p:tavLst>
                                            <p:tav tm="0">
                                              <p:val>
                                                <p:strVal val="ppt_y"/>
                                              </p:val>
                                            </p:tav>
                                            <p:tav tm="100000">
                                              <p:val>
                                                <p:strVal val="ppt_y-.1"/>
                                              </p:val>
                                            </p:tav>
                                          </p:tavLst>
                                        </p:anim>
                                        <p:set>
                                          <p:cBhvr>
                                            <p:cTn id="343" dur="1" fill="hold">
                                              <p:stCondLst>
                                                <p:cond delay="499"/>
                                              </p:stCondLst>
                                            </p:cTn>
                                            <p:tgtEl>
                                              <p:spTgt spid="123"/>
                                            </p:tgtEl>
                                            <p:attrNameLst>
                                              <p:attrName>style.visibility</p:attrName>
                                            </p:attrNameLst>
                                          </p:cBhvr>
                                          <p:to>
                                            <p:strVal val="hidden"/>
                                          </p:to>
                                        </p:set>
                                      </p:childTnLst>
                                    </p:cTn>
                                  </p:par>
                                  <p:par>
                                    <p:cTn id="344" presetID="42" presetClass="entr" presetSubtype="0" fill="hold" nodeType="withEffect">
                                      <p:stCondLst>
                                        <p:cond delay="1500"/>
                                      </p:stCondLst>
                                      <p:childTnLst>
                                        <p:set>
                                          <p:cBhvr>
                                            <p:cTn id="345" dur="1" fill="hold">
                                              <p:stCondLst>
                                                <p:cond delay="0"/>
                                              </p:stCondLst>
                                            </p:cTn>
                                            <p:tgtEl>
                                              <p:spTgt spid="156"/>
                                            </p:tgtEl>
                                            <p:attrNameLst>
                                              <p:attrName>style.visibility</p:attrName>
                                            </p:attrNameLst>
                                          </p:cBhvr>
                                          <p:to>
                                            <p:strVal val="visible"/>
                                          </p:to>
                                        </p:set>
                                        <p:animEffect transition="in" filter="fade">
                                          <p:cBhvr>
                                            <p:cTn id="346" dur="500"/>
                                            <p:tgtEl>
                                              <p:spTgt spid="156"/>
                                            </p:tgtEl>
                                          </p:cBhvr>
                                        </p:animEffect>
                                        <p:anim calcmode="lin" valueType="num">
                                          <p:cBhvr>
                                            <p:cTn id="347" dur="500" fill="hold"/>
                                            <p:tgtEl>
                                              <p:spTgt spid="156"/>
                                            </p:tgtEl>
                                            <p:attrNameLst>
                                              <p:attrName>ppt_x</p:attrName>
                                            </p:attrNameLst>
                                          </p:cBhvr>
                                          <p:tavLst>
                                            <p:tav tm="0">
                                              <p:val>
                                                <p:strVal val="#ppt_x"/>
                                              </p:val>
                                            </p:tav>
                                            <p:tav tm="100000">
                                              <p:val>
                                                <p:strVal val="#ppt_x"/>
                                              </p:val>
                                            </p:tav>
                                          </p:tavLst>
                                        </p:anim>
                                        <p:anim calcmode="lin" valueType="num">
                                          <p:cBhvr>
                                            <p:cTn id="348" dur="500" fill="hold"/>
                                            <p:tgtEl>
                                              <p:spTgt spid="156"/>
                                            </p:tgtEl>
                                            <p:attrNameLst>
                                              <p:attrName>ppt_y</p:attrName>
                                            </p:attrNameLst>
                                          </p:cBhvr>
                                          <p:tavLst>
                                            <p:tav tm="0">
                                              <p:val>
                                                <p:strVal val="#ppt_y+.1"/>
                                              </p:val>
                                            </p:tav>
                                            <p:tav tm="100000">
                                              <p:val>
                                                <p:strVal val="#ppt_y"/>
                                              </p:val>
                                            </p:tav>
                                          </p:tavLst>
                                        </p:anim>
                                      </p:childTnLst>
                                    </p:cTn>
                                  </p:par>
                                  <p:par>
                                    <p:cTn id="349" presetID="47" presetClass="exit" presetSubtype="0" fill="hold" nodeType="withEffect">
                                      <p:stCondLst>
                                        <p:cond delay="1500"/>
                                      </p:stCondLst>
                                      <p:childTnLst>
                                        <p:animEffect transition="out" filter="fade">
                                          <p:cBhvr>
                                            <p:cTn id="350" dur="500"/>
                                            <p:tgtEl>
                                              <p:spTgt spid="126"/>
                                            </p:tgtEl>
                                          </p:cBhvr>
                                        </p:animEffect>
                                        <p:anim calcmode="lin" valueType="num">
                                          <p:cBhvr>
                                            <p:cTn id="351" dur="500"/>
                                            <p:tgtEl>
                                              <p:spTgt spid="126"/>
                                            </p:tgtEl>
                                            <p:attrNameLst>
                                              <p:attrName>ppt_x</p:attrName>
                                            </p:attrNameLst>
                                          </p:cBhvr>
                                          <p:tavLst>
                                            <p:tav tm="0">
                                              <p:val>
                                                <p:strVal val="ppt_x"/>
                                              </p:val>
                                            </p:tav>
                                            <p:tav tm="100000">
                                              <p:val>
                                                <p:strVal val="ppt_x"/>
                                              </p:val>
                                            </p:tav>
                                          </p:tavLst>
                                        </p:anim>
                                        <p:anim calcmode="lin" valueType="num">
                                          <p:cBhvr>
                                            <p:cTn id="352" dur="500"/>
                                            <p:tgtEl>
                                              <p:spTgt spid="126"/>
                                            </p:tgtEl>
                                            <p:attrNameLst>
                                              <p:attrName>ppt_y</p:attrName>
                                            </p:attrNameLst>
                                          </p:cBhvr>
                                          <p:tavLst>
                                            <p:tav tm="0">
                                              <p:val>
                                                <p:strVal val="ppt_y"/>
                                              </p:val>
                                            </p:tav>
                                            <p:tav tm="100000">
                                              <p:val>
                                                <p:strVal val="ppt_y-.1"/>
                                              </p:val>
                                            </p:tav>
                                          </p:tavLst>
                                        </p:anim>
                                        <p:set>
                                          <p:cBhvr>
                                            <p:cTn id="353" dur="1" fill="hold">
                                              <p:stCondLst>
                                                <p:cond delay="499"/>
                                              </p:stCondLst>
                                            </p:cTn>
                                            <p:tgtEl>
                                              <p:spTgt spid="126"/>
                                            </p:tgtEl>
                                            <p:attrNameLst>
                                              <p:attrName>style.visibility</p:attrName>
                                            </p:attrNameLst>
                                          </p:cBhvr>
                                          <p:to>
                                            <p:strVal val="hidden"/>
                                          </p:to>
                                        </p:set>
                                      </p:childTnLst>
                                    </p:cTn>
                                  </p:par>
                                  <p:par>
                                    <p:cTn id="354" presetID="42" presetClass="entr" presetSubtype="0" fill="hold" nodeType="withEffect">
                                      <p:stCondLst>
                                        <p:cond delay="1750"/>
                                      </p:stCondLst>
                                      <p:childTnLst>
                                        <p:set>
                                          <p:cBhvr>
                                            <p:cTn id="355" dur="1" fill="hold">
                                              <p:stCondLst>
                                                <p:cond delay="0"/>
                                              </p:stCondLst>
                                            </p:cTn>
                                            <p:tgtEl>
                                              <p:spTgt spid="159"/>
                                            </p:tgtEl>
                                            <p:attrNameLst>
                                              <p:attrName>style.visibility</p:attrName>
                                            </p:attrNameLst>
                                          </p:cBhvr>
                                          <p:to>
                                            <p:strVal val="visible"/>
                                          </p:to>
                                        </p:set>
                                        <p:animEffect transition="in" filter="fade">
                                          <p:cBhvr>
                                            <p:cTn id="356" dur="500"/>
                                            <p:tgtEl>
                                              <p:spTgt spid="159"/>
                                            </p:tgtEl>
                                          </p:cBhvr>
                                        </p:animEffect>
                                        <p:anim calcmode="lin" valueType="num">
                                          <p:cBhvr>
                                            <p:cTn id="357" dur="500" fill="hold"/>
                                            <p:tgtEl>
                                              <p:spTgt spid="159"/>
                                            </p:tgtEl>
                                            <p:attrNameLst>
                                              <p:attrName>ppt_x</p:attrName>
                                            </p:attrNameLst>
                                          </p:cBhvr>
                                          <p:tavLst>
                                            <p:tav tm="0">
                                              <p:val>
                                                <p:strVal val="#ppt_x"/>
                                              </p:val>
                                            </p:tav>
                                            <p:tav tm="100000">
                                              <p:val>
                                                <p:strVal val="#ppt_x"/>
                                              </p:val>
                                            </p:tav>
                                          </p:tavLst>
                                        </p:anim>
                                        <p:anim calcmode="lin" valueType="num">
                                          <p:cBhvr>
                                            <p:cTn id="358" dur="500" fill="hold"/>
                                            <p:tgtEl>
                                              <p:spTgt spid="159"/>
                                            </p:tgtEl>
                                            <p:attrNameLst>
                                              <p:attrName>ppt_y</p:attrName>
                                            </p:attrNameLst>
                                          </p:cBhvr>
                                          <p:tavLst>
                                            <p:tav tm="0">
                                              <p:val>
                                                <p:strVal val="#ppt_y+.1"/>
                                              </p:val>
                                            </p:tav>
                                            <p:tav tm="100000">
                                              <p:val>
                                                <p:strVal val="#ppt_y"/>
                                              </p:val>
                                            </p:tav>
                                          </p:tavLst>
                                        </p:anim>
                                      </p:childTnLst>
                                    </p:cTn>
                                  </p:par>
                                  <p:par>
                                    <p:cTn id="359" presetID="47" presetClass="exit" presetSubtype="0" fill="hold" nodeType="withEffect">
                                      <p:stCondLst>
                                        <p:cond delay="1750"/>
                                      </p:stCondLst>
                                      <p:childTnLst>
                                        <p:animEffect transition="out" filter="fade">
                                          <p:cBhvr>
                                            <p:cTn id="360" dur="500"/>
                                            <p:tgtEl>
                                              <p:spTgt spid="129"/>
                                            </p:tgtEl>
                                          </p:cBhvr>
                                        </p:animEffect>
                                        <p:anim calcmode="lin" valueType="num">
                                          <p:cBhvr>
                                            <p:cTn id="361" dur="500"/>
                                            <p:tgtEl>
                                              <p:spTgt spid="129"/>
                                            </p:tgtEl>
                                            <p:attrNameLst>
                                              <p:attrName>ppt_x</p:attrName>
                                            </p:attrNameLst>
                                          </p:cBhvr>
                                          <p:tavLst>
                                            <p:tav tm="0">
                                              <p:val>
                                                <p:strVal val="ppt_x"/>
                                              </p:val>
                                            </p:tav>
                                            <p:tav tm="100000">
                                              <p:val>
                                                <p:strVal val="ppt_x"/>
                                              </p:val>
                                            </p:tav>
                                          </p:tavLst>
                                        </p:anim>
                                        <p:anim calcmode="lin" valueType="num">
                                          <p:cBhvr>
                                            <p:cTn id="362" dur="500"/>
                                            <p:tgtEl>
                                              <p:spTgt spid="129"/>
                                            </p:tgtEl>
                                            <p:attrNameLst>
                                              <p:attrName>ppt_y</p:attrName>
                                            </p:attrNameLst>
                                          </p:cBhvr>
                                          <p:tavLst>
                                            <p:tav tm="0">
                                              <p:val>
                                                <p:strVal val="ppt_y"/>
                                              </p:val>
                                            </p:tav>
                                            <p:tav tm="100000">
                                              <p:val>
                                                <p:strVal val="ppt_y-.1"/>
                                              </p:val>
                                            </p:tav>
                                          </p:tavLst>
                                        </p:anim>
                                        <p:set>
                                          <p:cBhvr>
                                            <p:cTn id="363" dur="1" fill="hold">
                                              <p:stCondLst>
                                                <p:cond delay="499"/>
                                              </p:stCondLst>
                                            </p:cTn>
                                            <p:tgtEl>
                                              <p:spTgt spid="129"/>
                                            </p:tgtEl>
                                            <p:attrNameLst>
                                              <p:attrName>style.visibility</p:attrName>
                                            </p:attrNameLst>
                                          </p:cBhvr>
                                          <p:to>
                                            <p:strVal val="hidden"/>
                                          </p:to>
                                        </p:set>
                                      </p:childTnLst>
                                    </p:cTn>
                                  </p:par>
                                  <p:par>
                                    <p:cTn id="364" presetID="42" presetClass="entr" presetSubtype="0" fill="hold" nodeType="withEffect">
                                      <p:stCondLst>
                                        <p:cond delay="2000"/>
                                      </p:stCondLst>
                                      <p:childTnLst>
                                        <p:set>
                                          <p:cBhvr>
                                            <p:cTn id="365" dur="1" fill="hold">
                                              <p:stCondLst>
                                                <p:cond delay="0"/>
                                              </p:stCondLst>
                                            </p:cTn>
                                            <p:tgtEl>
                                              <p:spTgt spid="162"/>
                                            </p:tgtEl>
                                            <p:attrNameLst>
                                              <p:attrName>style.visibility</p:attrName>
                                            </p:attrNameLst>
                                          </p:cBhvr>
                                          <p:to>
                                            <p:strVal val="visible"/>
                                          </p:to>
                                        </p:set>
                                        <p:animEffect transition="in" filter="fade">
                                          <p:cBhvr>
                                            <p:cTn id="366" dur="500"/>
                                            <p:tgtEl>
                                              <p:spTgt spid="162"/>
                                            </p:tgtEl>
                                          </p:cBhvr>
                                        </p:animEffect>
                                        <p:anim calcmode="lin" valueType="num">
                                          <p:cBhvr>
                                            <p:cTn id="367" dur="500" fill="hold"/>
                                            <p:tgtEl>
                                              <p:spTgt spid="162"/>
                                            </p:tgtEl>
                                            <p:attrNameLst>
                                              <p:attrName>ppt_x</p:attrName>
                                            </p:attrNameLst>
                                          </p:cBhvr>
                                          <p:tavLst>
                                            <p:tav tm="0">
                                              <p:val>
                                                <p:strVal val="#ppt_x"/>
                                              </p:val>
                                            </p:tav>
                                            <p:tav tm="100000">
                                              <p:val>
                                                <p:strVal val="#ppt_x"/>
                                              </p:val>
                                            </p:tav>
                                          </p:tavLst>
                                        </p:anim>
                                        <p:anim calcmode="lin" valueType="num">
                                          <p:cBhvr>
                                            <p:cTn id="368" dur="500" fill="hold"/>
                                            <p:tgtEl>
                                              <p:spTgt spid="162"/>
                                            </p:tgtEl>
                                            <p:attrNameLst>
                                              <p:attrName>ppt_y</p:attrName>
                                            </p:attrNameLst>
                                          </p:cBhvr>
                                          <p:tavLst>
                                            <p:tav tm="0">
                                              <p:val>
                                                <p:strVal val="#ppt_y+.1"/>
                                              </p:val>
                                            </p:tav>
                                            <p:tav tm="100000">
                                              <p:val>
                                                <p:strVal val="#ppt_y"/>
                                              </p:val>
                                            </p:tav>
                                          </p:tavLst>
                                        </p:anim>
                                      </p:childTnLst>
                                    </p:cTn>
                                  </p:par>
                                  <p:par>
                                    <p:cTn id="369" presetID="47" presetClass="exit" presetSubtype="0" fill="hold" nodeType="withEffect">
                                      <p:stCondLst>
                                        <p:cond delay="2000"/>
                                      </p:stCondLst>
                                      <p:childTnLst>
                                        <p:animEffect transition="out" filter="fade">
                                          <p:cBhvr>
                                            <p:cTn id="370" dur="500"/>
                                            <p:tgtEl>
                                              <p:spTgt spid="132"/>
                                            </p:tgtEl>
                                          </p:cBhvr>
                                        </p:animEffect>
                                        <p:anim calcmode="lin" valueType="num">
                                          <p:cBhvr>
                                            <p:cTn id="371" dur="500"/>
                                            <p:tgtEl>
                                              <p:spTgt spid="132"/>
                                            </p:tgtEl>
                                            <p:attrNameLst>
                                              <p:attrName>ppt_x</p:attrName>
                                            </p:attrNameLst>
                                          </p:cBhvr>
                                          <p:tavLst>
                                            <p:tav tm="0">
                                              <p:val>
                                                <p:strVal val="ppt_x"/>
                                              </p:val>
                                            </p:tav>
                                            <p:tav tm="100000">
                                              <p:val>
                                                <p:strVal val="ppt_x"/>
                                              </p:val>
                                            </p:tav>
                                          </p:tavLst>
                                        </p:anim>
                                        <p:anim calcmode="lin" valueType="num">
                                          <p:cBhvr>
                                            <p:cTn id="372" dur="500"/>
                                            <p:tgtEl>
                                              <p:spTgt spid="132"/>
                                            </p:tgtEl>
                                            <p:attrNameLst>
                                              <p:attrName>ppt_y</p:attrName>
                                            </p:attrNameLst>
                                          </p:cBhvr>
                                          <p:tavLst>
                                            <p:tav tm="0">
                                              <p:val>
                                                <p:strVal val="ppt_y"/>
                                              </p:val>
                                            </p:tav>
                                            <p:tav tm="100000">
                                              <p:val>
                                                <p:strVal val="ppt_y-.1"/>
                                              </p:val>
                                            </p:tav>
                                          </p:tavLst>
                                        </p:anim>
                                        <p:set>
                                          <p:cBhvr>
                                            <p:cTn id="373" dur="1" fill="hold">
                                              <p:stCondLst>
                                                <p:cond delay="499"/>
                                              </p:stCondLst>
                                            </p:cTn>
                                            <p:tgtEl>
                                              <p:spTgt spid="132"/>
                                            </p:tgtEl>
                                            <p:attrNameLst>
                                              <p:attrName>style.visibility</p:attrName>
                                            </p:attrNameLst>
                                          </p:cBhvr>
                                          <p:to>
                                            <p:strVal val="hidden"/>
                                          </p:to>
                                        </p:set>
                                      </p:childTnLst>
                                    </p:cTn>
                                  </p:par>
                                </p:childTnLst>
                              </p:cTn>
                            </p:par>
                            <p:par>
                              <p:cTn id="374" fill="hold">
                                <p:stCondLst>
                                  <p:cond delay="2500"/>
                                </p:stCondLst>
                                <p:childTnLst>
                                  <p:par>
                                    <p:cTn id="375" presetID="10" presetClass="entr" presetSubtype="0" fill="hold" nodeType="afterEffect">
                                      <p:stCondLst>
                                        <p:cond delay="0"/>
                                      </p:stCondLst>
                                      <p:childTnLst>
                                        <p:set>
                                          <p:cBhvr>
                                            <p:cTn id="376" dur="1" fill="hold">
                                              <p:stCondLst>
                                                <p:cond delay="0"/>
                                              </p:stCondLst>
                                            </p:cTn>
                                            <p:tgtEl>
                                              <p:spTgt spid="165"/>
                                            </p:tgtEl>
                                            <p:attrNameLst>
                                              <p:attrName>style.visibility</p:attrName>
                                            </p:attrNameLst>
                                          </p:cBhvr>
                                          <p:to>
                                            <p:strVal val="visible"/>
                                          </p:to>
                                        </p:set>
                                        <p:animEffect transition="in" filter="fade">
                                          <p:cBhvr>
                                            <p:cTn id="377" dur="750"/>
                                            <p:tgtEl>
                                              <p:spTgt spid="165"/>
                                            </p:tgtEl>
                                          </p:cBhvr>
                                        </p:animEffect>
                                      </p:childTnLst>
                                    </p:cTn>
                                  </p:par>
                                  <p:par>
                                    <p:cTn id="378" presetID="64" presetClass="path" presetSubtype="0" accel="50000" fill="hold" nodeType="withEffect">
                                      <p:stCondLst>
                                        <p:cond delay="0"/>
                                      </p:stCondLst>
                                      <p:childTnLst>
                                        <p:animMotion origin="layout" path="M -3.33333E-6 0.04444 L -3.33333E-6 1.48148E-6 " pathEditMode="relative" rAng="0" ptsTypes="AA">
                                          <p:cBhvr>
                                            <p:cTn id="379" dur="750" fill="hold"/>
                                            <p:tgtEl>
                                              <p:spTgt spid="165"/>
                                            </p:tgtEl>
                                            <p:attrNameLst>
                                              <p:attrName>ppt_x</p:attrName>
                                              <p:attrName>ppt_y</p:attrName>
                                            </p:attrNameLst>
                                          </p:cBhvr>
                                          <p:rCtr x="0" y="-2222"/>
                                        </p:animMotion>
                                      </p:childTnLst>
                                    </p:cTn>
                                  </p:par>
                                </p:childTnLst>
                              </p:cTn>
                            </p:par>
                          </p:childTnLst>
                        </p:cTn>
                      </p:par>
                      <p:par>
                        <p:cTn id="380" fill="hold">
                          <p:stCondLst>
                            <p:cond delay="indefinite"/>
                          </p:stCondLst>
                          <p:childTnLst>
                            <p:par>
                              <p:cTn id="381" fill="hold">
                                <p:stCondLst>
                                  <p:cond delay="0"/>
                                </p:stCondLst>
                                <p:childTnLst>
                                  <p:par>
                                    <p:cTn id="382" presetID="10" presetClass="entr" presetSubtype="0" fill="hold" nodeType="clickEffect">
                                      <p:stCondLst>
                                        <p:cond delay="0"/>
                                      </p:stCondLst>
                                      <p:childTnLst>
                                        <p:set>
                                          <p:cBhvr>
                                            <p:cTn id="383" dur="1" fill="hold">
                                              <p:stCondLst>
                                                <p:cond delay="0"/>
                                              </p:stCondLst>
                                            </p:cTn>
                                            <p:tgtEl>
                                              <p:spTgt spid="168"/>
                                            </p:tgtEl>
                                            <p:attrNameLst>
                                              <p:attrName>style.visibility</p:attrName>
                                            </p:attrNameLst>
                                          </p:cBhvr>
                                          <p:to>
                                            <p:strVal val="visible"/>
                                          </p:to>
                                        </p:set>
                                        <p:animEffect transition="in" filter="fade">
                                          <p:cBhvr>
                                            <p:cTn id="384" dur="750"/>
                                            <p:tgtEl>
                                              <p:spTgt spid="168"/>
                                            </p:tgtEl>
                                          </p:cBhvr>
                                        </p:animEffect>
                                      </p:childTnLst>
                                    </p:cTn>
                                  </p:par>
                                  <p:par>
                                    <p:cTn id="385" presetID="64" presetClass="path" presetSubtype="0" accel="50000" fill="hold" nodeType="withEffect">
                                      <p:stCondLst>
                                        <p:cond delay="0"/>
                                      </p:stCondLst>
                                      <p:childTnLst>
                                        <p:animMotion origin="layout" path="M 3.54167E-6 0.04445 L 3.54167E-6 -4.44444E-6 " pathEditMode="relative" rAng="0" ptsTypes="AA">
                                          <p:cBhvr>
                                            <p:cTn id="386" dur="750" fill="hold"/>
                                            <p:tgtEl>
                                              <p:spTgt spid="168"/>
                                            </p:tgtEl>
                                            <p:attrNameLst>
                                              <p:attrName>ppt_x</p:attrName>
                                              <p:attrName>ppt_y</p:attrName>
                                            </p:attrNameLst>
                                          </p:cBhvr>
                                          <p:rCtr x="0" y="-2222"/>
                                        </p:animMotion>
                                      </p:childTnLst>
                                    </p:cTn>
                                  </p:par>
                                </p:childTnLst>
                              </p:cTn>
                            </p:par>
                            <p:par>
                              <p:cTn id="387" fill="hold">
                                <p:stCondLst>
                                  <p:cond delay="750"/>
                                </p:stCondLst>
                                <p:childTnLst>
                                  <p:par>
                                    <p:cTn id="388" presetID="10" presetClass="entr" presetSubtype="0" fill="hold" nodeType="afterEffect">
                                      <p:stCondLst>
                                        <p:cond delay="0"/>
                                      </p:stCondLst>
                                      <p:childTnLst>
                                        <p:set>
                                          <p:cBhvr>
                                            <p:cTn id="389" dur="1" fill="hold">
                                              <p:stCondLst>
                                                <p:cond delay="0"/>
                                              </p:stCondLst>
                                            </p:cTn>
                                            <p:tgtEl>
                                              <p:spTgt spid="28"/>
                                            </p:tgtEl>
                                            <p:attrNameLst>
                                              <p:attrName>style.visibility</p:attrName>
                                            </p:attrNameLst>
                                          </p:cBhvr>
                                          <p:to>
                                            <p:strVal val="visible"/>
                                          </p:to>
                                        </p:set>
                                        <p:animEffect transition="in" filter="fade">
                                          <p:cBhvr>
                                            <p:cTn id="390" dur="750"/>
                                            <p:tgtEl>
                                              <p:spTgt spid="28"/>
                                            </p:tgtEl>
                                          </p:cBhvr>
                                        </p:animEffect>
                                      </p:childTnLst>
                                    </p:cTn>
                                  </p:par>
                                  <p:par>
                                    <p:cTn id="391" presetID="64" presetClass="path" presetSubtype="0" accel="50000" fill="hold" nodeType="withEffect">
                                      <p:stCondLst>
                                        <p:cond delay="0"/>
                                      </p:stCondLst>
                                      <p:childTnLst>
                                        <p:animMotion origin="layout" path="M -8.33333E-7 0.04445 L -8.33333E-7 -7.40741E-7 " pathEditMode="relative" rAng="0" ptsTypes="AA">
                                          <p:cBhvr>
                                            <p:cTn id="392" dur="750" fill="hold"/>
                                            <p:tgtEl>
                                              <p:spTgt spid="28"/>
                                            </p:tgtEl>
                                            <p:attrNameLst>
                                              <p:attrName>ppt_x</p:attrName>
                                              <p:attrName>ppt_y</p:attrName>
                                            </p:attrNameLst>
                                          </p:cBhvr>
                                          <p:rCtr x="0" y="-2222"/>
                                        </p:animMotion>
                                      </p:childTnLst>
                                    </p:cTn>
                                  </p:par>
                                </p:childTnLst>
                              </p:cTn>
                            </p:par>
                          </p:childTnLst>
                        </p:cTn>
                      </p:par>
                      <p:par>
                        <p:cTn id="393" fill="hold">
                          <p:stCondLst>
                            <p:cond delay="indefinite"/>
                          </p:stCondLst>
                          <p:childTnLst>
                            <p:par>
                              <p:cTn id="394" fill="hold">
                                <p:stCondLst>
                                  <p:cond delay="0"/>
                                </p:stCondLst>
                                <p:childTnLst>
                                  <p:par>
                                    <p:cTn id="395" presetID="10" presetClass="entr" presetSubtype="0" fill="hold" grpId="0" nodeType="clickEffect">
                                      <p:stCondLst>
                                        <p:cond delay="0"/>
                                      </p:stCondLst>
                                      <p:childTnLst>
                                        <p:set>
                                          <p:cBhvr>
                                            <p:cTn id="396" dur="1" fill="hold">
                                              <p:stCondLst>
                                                <p:cond delay="0"/>
                                              </p:stCondLst>
                                            </p:cTn>
                                            <p:tgtEl>
                                              <p:spTgt spid="29"/>
                                            </p:tgtEl>
                                            <p:attrNameLst>
                                              <p:attrName>style.visibility</p:attrName>
                                            </p:attrNameLst>
                                          </p:cBhvr>
                                          <p:to>
                                            <p:strVal val="visible"/>
                                          </p:to>
                                        </p:set>
                                        <p:animEffect transition="in" filter="fade">
                                          <p:cBhvr>
                                            <p:cTn id="397" dur="500"/>
                                            <p:tgtEl>
                                              <p:spTgt spid="29"/>
                                            </p:tgtEl>
                                          </p:cBhvr>
                                        </p:animEffect>
                                      </p:childTnLst>
                                    </p:cTn>
                                  </p:par>
                                </p:childTnLst>
                              </p:cTn>
                            </p:par>
                          </p:childTnLst>
                        </p:cTn>
                      </p:par>
                      <p:par>
                        <p:cTn id="398" fill="hold">
                          <p:stCondLst>
                            <p:cond delay="indefinite"/>
                          </p:stCondLst>
                          <p:childTnLst>
                            <p:par>
                              <p:cTn id="399" fill="hold">
                                <p:stCondLst>
                                  <p:cond delay="0"/>
                                </p:stCondLst>
                                <p:childTnLst>
                                  <p:par>
                                    <p:cTn id="400" presetID="10" presetClass="entr" presetSubtype="0" fill="hold" grpId="0" nodeType="clickEffect">
                                      <p:stCondLst>
                                        <p:cond delay="0"/>
                                      </p:stCondLst>
                                      <p:childTnLst>
                                        <p:set>
                                          <p:cBhvr>
                                            <p:cTn id="401" dur="1" fill="hold">
                                              <p:stCondLst>
                                                <p:cond delay="0"/>
                                              </p:stCondLst>
                                            </p:cTn>
                                            <p:tgtEl>
                                              <p:spTgt spid="9"/>
                                            </p:tgtEl>
                                            <p:attrNameLst>
                                              <p:attrName>style.visibility</p:attrName>
                                            </p:attrNameLst>
                                          </p:cBhvr>
                                          <p:to>
                                            <p:strVal val="visible"/>
                                          </p:to>
                                        </p:set>
                                        <p:animEffect transition="in" filter="fade">
                                          <p:cBhvr>
                                            <p:cTn id="402" dur="750"/>
                                            <p:tgtEl>
                                              <p:spTgt spid="9"/>
                                            </p:tgtEl>
                                          </p:cBhvr>
                                        </p:animEffect>
                                      </p:childTnLst>
                                    </p:cTn>
                                  </p:par>
                                  <p:par>
                                    <p:cTn id="403" presetID="64" presetClass="path" presetSubtype="0" accel="50000" fill="hold" grpId="1" nodeType="withEffect">
                                      <p:stCondLst>
                                        <p:cond delay="0"/>
                                      </p:stCondLst>
                                      <p:childTnLst>
                                        <p:animMotion origin="layout" path="M 1.25E-6 0.04444 L 1.25E-6 4.44444E-6 " pathEditMode="relative" rAng="0" ptsTypes="AA">
                                          <p:cBhvr>
                                            <p:cTn id="404" dur="750" fill="hold"/>
                                            <p:tgtEl>
                                              <p:spTgt spid="9"/>
                                            </p:tgtEl>
                                            <p:attrNameLst>
                                              <p:attrName>ppt_x</p:attrName>
                                              <p:attrName>ppt_y</p:attrName>
                                            </p:attrNameLst>
                                          </p:cBhvr>
                                          <p:rCtr x="0" y="-2222"/>
                                        </p:animMotion>
                                      </p:childTnLst>
                                    </p:cTn>
                                  </p:par>
                                  <p:par>
                                    <p:cTn id="405" presetID="10" presetClass="entr" presetSubtype="0" fill="hold" grpId="0" nodeType="withEffect">
                                      <p:stCondLst>
                                        <p:cond delay="120"/>
                                      </p:stCondLst>
                                      <p:childTnLst>
                                        <p:set>
                                          <p:cBhvr>
                                            <p:cTn id="406" dur="1" fill="hold">
                                              <p:stCondLst>
                                                <p:cond delay="0"/>
                                              </p:stCondLst>
                                            </p:cTn>
                                            <p:tgtEl>
                                              <p:spTgt spid="174"/>
                                            </p:tgtEl>
                                            <p:attrNameLst>
                                              <p:attrName>style.visibility</p:attrName>
                                            </p:attrNameLst>
                                          </p:cBhvr>
                                          <p:to>
                                            <p:strVal val="visible"/>
                                          </p:to>
                                        </p:set>
                                        <p:animEffect transition="in" filter="fade">
                                          <p:cBhvr>
                                            <p:cTn id="407" dur="750"/>
                                            <p:tgtEl>
                                              <p:spTgt spid="174"/>
                                            </p:tgtEl>
                                          </p:cBhvr>
                                        </p:animEffect>
                                      </p:childTnLst>
                                    </p:cTn>
                                  </p:par>
                                  <p:par>
                                    <p:cTn id="408" presetID="64" presetClass="path" presetSubtype="0" accel="50000" fill="hold" grpId="1" nodeType="withEffect">
                                      <p:stCondLst>
                                        <p:cond delay="120"/>
                                      </p:stCondLst>
                                      <p:childTnLst>
                                        <p:animMotion origin="layout" path="M 1.875E-6 0.04444 L 1.875E-6 1.85185E-6 " pathEditMode="relative" rAng="0" ptsTypes="AA">
                                          <p:cBhvr>
                                            <p:cTn id="409" dur="750" fill="hold"/>
                                            <p:tgtEl>
                                              <p:spTgt spid="174"/>
                                            </p:tgtEl>
                                            <p:attrNameLst>
                                              <p:attrName>ppt_x</p:attrName>
                                              <p:attrName>ppt_y</p:attrName>
                                            </p:attrNameLst>
                                          </p:cBhvr>
                                          <p:rCtr x="0" y="-2222"/>
                                        </p:animMotion>
                                      </p:childTnLst>
                                    </p:cTn>
                                  </p:par>
                                  <p:par>
                                    <p:cTn id="410" presetID="10" presetClass="entr" presetSubtype="0" fill="hold" grpId="0" nodeType="withEffect">
                                      <p:stCondLst>
                                        <p:cond delay="250"/>
                                      </p:stCondLst>
                                      <p:childTnLst>
                                        <p:set>
                                          <p:cBhvr>
                                            <p:cTn id="411" dur="1" fill="hold">
                                              <p:stCondLst>
                                                <p:cond delay="0"/>
                                              </p:stCondLst>
                                            </p:cTn>
                                            <p:tgtEl>
                                              <p:spTgt spid="175"/>
                                            </p:tgtEl>
                                            <p:attrNameLst>
                                              <p:attrName>style.visibility</p:attrName>
                                            </p:attrNameLst>
                                          </p:cBhvr>
                                          <p:to>
                                            <p:strVal val="visible"/>
                                          </p:to>
                                        </p:set>
                                        <p:animEffect transition="in" filter="fade">
                                          <p:cBhvr>
                                            <p:cTn id="412" dur="750"/>
                                            <p:tgtEl>
                                              <p:spTgt spid="175"/>
                                            </p:tgtEl>
                                          </p:cBhvr>
                                        </p:animEffect>
                                      </p:childTnLst>
                                    </p:cTn>
                                  </p:par>
                                  <p:par>
                                    <p:cTn id="413" presetID="64" presetClass="path" presetSubtype="0" accel="50000" fill="hold" grpId="1" nodeType="withEffect">
                                      <p:stCondLst>
                                        <p:cond delay="250"/>
                                      </p:stCondLst>
                                      <p:childTnLst>
                                        <p:animMotion origin="layout" path="M -8.33333E-7 0.04445 L -8.33333E-7 -1.48148E-6 " pathEditMode="relative" rAng="0" ptsTypes="AA">
                                          <p:cBhvr>
                                            <p:cTn id="414" dur="750" fill="hold"/>
                                            <p:tgtEl>
                                              <p:spTgt spid="175"/>
                                            </p:tgtEl>
                                            <p:attrNameLst>
                                              <p:attrName>ppt_x</p:attrName>
                                              <p:attrName>ppt_y</p:attrName>
                                            </p:attrNameLst>
                                          </p:cBhvr>
                                          <p:rCtr x="0" y="-2222"/>
                                        </p:animMotion>
                                      </p:childTnLst>
                                    </p:cTn>
                                  </p:par>
                                  <p:par>
                                    <p:cTn id="415" presetID="10" presetClass="entr" presetSubtype="0" fill="hold" grpId="0" nodeType="withEffect">
                                      <p:stCondLst>
                                        <p:cond delay="500"/>
                                      </p:stCondLst>
                                      <p:childTnLst>
                                        <p:set>
                                          <p:cBhvr>
                                            <p:cTn id="416" dur="1" fill="hold">
                                              <p:stCondLst>
                                                <p:cond delay="0"/>
                                              </p:stCondLst>
                                            </p:cTn>
                                            <p:tgtEl>
                                              <p:spTgt spid="176"/>
                                            </p:tgtEl>
                                            <p:attrNameLst>
                                              <p:attrName>style.visibility</p:attrName>
                                            </p:attrNameLst>
                                          </p:cBhvr>
                                          <p:to>
                                            <p:strVal val="visible"/>
                                          </p:to>
                                        </p:set>
                                        <p:animEffect transition="in" filter="fade">
                                          <p:cBhvr>
                                            <p:cTn id="417" dur="750"/>
                                            <p:tgtEl>
                                              <p:spTgt spid="176"/>
                                            </p:tgtEl>
                                          </p:cBhvr>
                                        </p:animEffect>
                                      </p:childTnLst>
                                    </p:cTn>
                                  </p:par>
                                  <p:par>
                                    <p:cTn id="418" presetID="64" presetClass="path" presetSubtype="0" accel="50000" fill="hold" grpId="1" nodeType="withEffect">
                                      <p:stCondLst>
                                        <p:cond delay="500"/>
                                      </p:stCondLst>
                                      <p:childTnLst>
                                        <p:animMotion origin="layout" path="M -1.875E-6 0.04445 L -1.875E-6 -1.48148E-6 " pathEditMode="relative" rAng="0" ptsTypes="AA">
                                          <p:cBhvr>
                                            <p:cTn id="419" dur="750" fill="hold"/>
                                            <p:tgtEl>
                                              <p:spTgt spid="176"/>
                                            </p:tgtEl>
                                            <p:attrNameLst>
                                              <p:attrName>ppt_x</p:attrName>
                                              <p:attrName>ppt_y</p:attrName>
                                            </p:attrNameLst>
                                          </p:cBhvr>
                                          <p:rCtr x="0" y="-2222"/>
                                        </p:animMotion>
                                      </p:childTnLst>
                                    </p:cTn>
                                  </p:par>
                                  <p:par>
                                    <p:cTn id="420" presetID="10" presetClass="entr" presetSubtype="0" fill="hold" grpId="0" nodeType="withEffect">
                                      <p:stCondLst>
                                        <p:cond delay="750"/>
                                      </p:stCondLst>
                                      <p:childTnLst>
                                        <p:set>
                                          <p:cBhvr>
                                            <p:cTn id="421" dur="1" fill="hold">
                                              <p:stCondLst>
                                                <p:cond delay="0"/>
                                              </p:stCondLst>
                                            </p:cTn>
                                            <p:tgtEl>
                                              <p:spTgt spid="177"/>
                                            </p:tgtEl>
                                            <p:attrNameLst>
                                              <p:attrName>style.visibility</p:attrName>
                                            </p:attrNameLst>
                                          </p:cBhvr>
                                          <p:to>
                                            <p:strVal val="visible"/>
                                          </p:to>
                                        </p:set>
                                        <p:animEffect transition="in" filter="fade">
                                          <p:cBhvr>
                                            <p:cTn id="422" dur="750"/>
                                            <p:tgtEl>
                                              <p:spTgt spid="177"/>
                                            </p:tgtEl>
                                          </p:cBhvr>
                                        </p:animEffect>
                                      </p:childTnLst>
                                    </p:cTn>
                                  </p:par>
                                  <p:par>
                                    <p:cTn id="423" presetID="64" presetClass="path" presetSubtype="0" accel="50000" fill="hold" grpId="1" nodeType="withEffect">
                                      <p:stCondLst>
                                        <p:cond delay="750"/>
                                      </p:stCondLst>
                                      <p:childTnLst>
                                        <p:animMotion origin="layout" path="M -1.25E-6 0.04444 L -1.25E-6 4.44444E-6 " pathEditMode="relative" rAng="0" ptsTypes="AA">
                                          <p:cBhvr>
                                            <p:cTn id="424" dur="750" fill="hold"/>
                                            <p:tgtEl>
                                              <p:spTgt spid="177"/>
                                            </p:tgtEl>
                                            <p:attrNameLst>
                                              <p:attrName>ppt_x</p:attrName>
                                              <p:attrName>ppt_y</p:attrName>
                                            </p:attrNameLst>
                                          </p:cBhvr>
                                          <p:rCtr x="0" y="-2222"/>
                                        </p:animMotion>
                                      </p:childTnLst>
                                    </p:cTn>
                                  </p:par>
                                  <p:par>
                                    <p:cTn id="425" presetID="10" presetClass="entr" presetSubtype="0" fill="hold" grpId="0" nodeType="withEffect">
                                      <p:stCondLst>
                                        <p:cond delay="1000"/>
                                      </p:stCondLst>
                                      <p:childTnLst>
                                        <p:set>
                                          <p:cBhvr>
                                            <p:cTn id="426" dur="1" fill="hold">
                                              <p:stCondLst>
                                                <p:cond delay="0"/>
                                              </p:stCondLst>
                                            </p:cTn>
                                            <p:tgtEl>
                                              <p:spTgt spid="178"/>
                                            </p:tgtEl>
                                            <p:attrNameLst>
                                              <p:attrName>style.visibility</p:attrName>
                                            </p:attrNameLst>
                                          </p:cBhvr>
                                          <p:to>
                                            <p:strVal val="visible"/>
                                          </p:to>
                                        </p:set>
                                        <p:animEffect transition="in" filter="fade">
                                          <p:cBhvr>
                                            <p:cTn id="427" dur="750"/>
                                            <p:tgtEl>
                                              <p:spTgt spid="178"/>
                                            </p:tgtEl>
                                          </p:cBhvr>
                                        </p:animEffect>
                                      </p:childTnLst>
                                    </p:cTn>
                                  </p:par>
                                  <p:par>
                                    <p:cTn id="428" presetID="64" presetClass="path" presetSubtype="0" accel="50000" fill="hold" grpId="1" nodeType="withEffect">
                                      <p:stCondLst>
                                        <p:cond delay="1000"/>
                                      </p:stCondLst>
                                      <p:childTnLst>
                                        <p:animMotion origin="layout" path="M -2.29167E-6 0.04444 L -2.29167E-6 4.44444E-6 " pathEditMode="relative" rAng="0" ptsTypes="AA">
                                          <p:cBhvr>
                                            <p:cTn id="429" dur="750" fill="hold"/>
                                            <p:tgtEl>
                                              <p:spTgt spid="178"/>
                                            </p:tgtEl>
                                            <p:attrNameLst>
                                              <p:attrName>ppt_x</p:attrName>
                                              <p:attrName>ppt_y</p:attrName>
                                            </p:attrNameLst>
                                          </p:cBhvr>
                                          <p:rCtr x="0" y="-2222"/>
                                        </p:animMotion>
                                      </p:childTnLst>
                                    </p:cTn>
                                  </p:par>
                                  <p:par>
                                    <p:cTn id="430" presetID="10" presetClass="entr" presetSubtype="0" fill="hold" grpId="0" nodeType="withEffect">
                                      <p:stCondLst>
                                        <p:cond delay="1250"/>
                                      </p:stCondLst>
                                      <p:childTnLst>
                                        <p:set>
                                          <p:cBhvr>
                                            <p:cTn id="431" dur="1" fill="hold">
                                              <p:stCondLst>
                                                <p:cond delay="0"/>
                                              </p:stCondLst>
                                            </p:cTn>
                                            <p:tgtEl>
                                              <p:spTgt spid="179"/>
                                            </p:tgtEl>
                                            <p:attrNameLst>
                                              <p:attrName>style.visibility</p:attrName>
                                            </p:attrNameLst>
                                          </p:cBhvr>
                                          <p:to>
                                            <p:strVal val="visible"/>
                                          </p:to>
                                        </p:set>
                                        <p:animEffect transition="in" filter="fade">
                                          <p:cBhvr>
                                            <p:cTn id="432" dur="750"/>
                                            <p:tgtEl>
                                              <p:spTgt spid="179"/>
                                            </p:tgtEl>
                                          </p:cBhvr>
                                        </p:animEffect>
                                      </p:childTnLst>
                                    </p:cTn>
                                  </p:par>
                                  <p:par>
                                    <p:cTn id="433" presetID="64" presetClass="path" presetSubtype="0" accel="50000" fill="hold" grpId="1" nodeType="withEffect">
                                      <p:stCondLst>
                                        <p:cond delay="1250"/>
                                      </p:stCondLst>
                                      <p:childTnLst>
                                        <p:animMotion origin="layout" path="M 2.29167E-6 0.04444 L 2.29167E-6 4.44444E-6 " pathEditMode="relative" rAng="0" ptsTypes="AA">
                                          <p:cBhvr>
                                            <p:cTn id="434" dur="750" fill="hold"/>
                                            <p:tgtEl>
                                              <p:spTgt spid="179"/>
                                            </p:tgtEl>
                                            <p:attrNameLst>
                                              <p:attrName>ppt_x</p:attrName>
                                              <p:attrName>ppt_y</p:attrName>
                                            </p:attrNameLst>
                                          </p:cBhvr>
                                          <p:rCtr x="0" y="-2222"/>
                                        </p:animMotion>
                                      </p:childTnLst>
                                    </p:cTn>
                                  </p:par>
                                  <p:par>
                                    <p:cTn id="435" presetID="10" presetClass="entr" presetSubtype="0" fill="hold" grpId="0" nodeType="withEffect">
                                      <p:stCondLst>
                                        <p:cond delay="1500"/>
                                      </p:stCondLst>
                                      <p:childTnLst>
                                        <p:set>
                                          <p:cBhvr>
                                            <p:cTn id="436" dur="1" fill="hold">
                                              <p:stCondLst>
                                                <p:cond delay="0"/>
                                              </p:stCondLst>
                                            </p:cTn>
                                            <p:tgtEl>
                                              <p:spTgt spid="180"/>
                                            </p:tgtEl>
                                            <p:attrNameLst>
                                              <p:attrName>style.visibility</p:attrName>
                                            </p:attrNameLst>
                                          </p:cBhvr>
                                          <p:to>
                                            <p:strVal val="visible"/>
                                          </p:to>
                                        </p:set>
                                        <p:animEffect transition="in" filter="fade">
                                          <p:cBhvr>
                                            <p:cTn id="437" dur="750"/>
                                            <p:tgtEl>
                                              <p:spTgt spid="180"/>
                                            </p:tgtEl>
                                          </p:cBhvr>
                                        </p:animEffect>
                                      </p:childTnLst>
                                    </p:cTn>
                                  </p:par>
                                  <p:par>
                                    <p:cTn id="438" presetID="64" presetClass="path" presetSubtype="0" accel="50000" fill="hold" grpId="1" nodeType="withEffect">
                                      <p:stCondLst>
                                        <p:cond delay="1500"/>
                                      </p:stCondLst>
                                      <p:childTnLst>
                                        <p:animMotion origin="layout" path="M 1.25E-6 0.04444 L 1.25E-6 4.44444E-6 " pathEditMode="relative" rAng="0" ptsTypes="AA">
                                          <p:cBhvr>
                                            <p:cTn id="439" dur="750" fill="hold"/>
                                            <p:tgtEl>
                                              <p:spTgt spid="180"/>
                                            </p:tgtEl>
                                            <p:attrNameLst>
                                              <p:attrName>ppt_x</p:attrName>
                                              <p:attrName>ppt_y</p:attrName>
                                            </p:attrNameLst>
                                          </p:cBhvr>
                                          <p:rCtr x="0" y="-2222"/>
                                        </p:animMotion>
                                      </p:childTnLst>
                                    </p:cTn>
                                  </p:par>
                                  <p:par>
                                    <p:cTn id="440" presetID="10" presetClass="entr" presetSubtype="0" fill="hold" grpId="0" nodeType="withEffect">
                                      <p:stCondLst>
                                        <p:cond delay="1750"/>
                                      </p:stCondLst>
                                      <p:childTnLst>
                                        <p:set>
                                          <p:cBhvr>
                                            <p:cTn id="441" dur="1" fill="hold">
                                              <p:stCondLst>
                                                <p:cond delay="0"/>
                                              </p:stCondLst>
                                            </p:cTn>
                                            <p:tgtEl>
                                              <p:spTgt spid="181"/>
                                            </p:tgtEl>
                                            <p:attrNameLst>
                                              <p:attrName>style.visibility</p:attrName>
                                            </p:attrNameLst>
                                          </p:cBhvr>
                                          <p:to>
                                            <p:strVal val="visible"/>
                                          </p:to>
                                        </p:set>
                                        <p:animEffect transition="in" filter="fade">
                                          <p:cBhvr>
                                            <p:cTn id="442" dur="750"/>
                                            <p:tgtEl>
                                              <p:spTgt spid="181"/>
                                            </p:tgtEl>
                                          </p:cBhvr>
                                        </p:animEffect>
                                      </p:childTnLst>
                                    </p:cTn>
                                  </p:par>
                                  <p:par>
                                    <p:cTn id="443" presetID="64" presetClass="path" presetSubtype="0" accel="50000" fill="hold" grpId="1" nodeType="withEffect">
                                      <p:stCondLst>
                                        <p:cond delay="1750"/>
                                      </p:stCondLst>
                                      <p:childTnLst>
                                        <p:animMotion origin="layout" path="M 2.08333E-7 0.04445 L 2.08333E-7 -2.96296E-6 " pathEditMode="relative" rAng="0" ptsTypes="AA">
                                          <p:cBhvr>
                                            <p:cTn id="444" dur="750" fill="hold"/>
                                            <p:tgtEl>
                                              <p:spTgt spid="181"/>
                                            </p:tgtEl>
                                            <p:attrNameLst>
                                              <p:attrName>ppt_x</p:attrName>
                                              <p:attrName>ppt_y</p:attrName>
                                            </p:attrNameLst>
                                          </p:cBhvr>
                                          <p:rCtr x="0" y="-2222"/>
                                        </p:animMotion>
                                      </p:childTnLst>
                                    </p:cTn>
                                  </p:par>
                                </p:childTnLst>
                              </p:cTn>
                            </p:par>
                          </p:childTnLst>
                        </p:cTn>
                      </p:par>
                      <p:par>
                        <p:cTn id="445" fill="hold">
                          <p:stCondLst>
                            <p:cond delay="indefinite"/>
                          </p:stCondLst>
                          <p:childTnLst>
                            <p:par>
                              <p:cTn id="446" fill="hold">
                                <p:stCondLst>
                                  <p:cond delay="0"/>
                                </p:stCondLst>
                                <p:childTnLst>
                                  <p:par>
                                    <p:cTn id="447" presetID="10" presetClass="entr" presetSubtype="0" fill="hold" grpId="0" nodeType="clickEffect">
                                      <p:stCondLst>
                                        <p:cond delay="0"/>
                                      </p:stCondLst>
                                      <p:childTnLst>
                                        <p:set>
                                          <p:cBhvr>
                                            <p:cTn id="448" dur="1" fill="hold">
                                              <p:stCondLst>
                                                <p:cond delay="0"/>
                                              </p:stCondLst>
                                            </p:cTn>
                                            <p:tgtEl>
                                              <p:spTgt spid="8"/>
                                            </p:tgtEl>
                                            <p:attrNameLst>
                                              <p:attrName>style.visibility</p:attrName>
                                            </p:attrNameLst>
                                          </p:cBhvr>
                                          <p:to>
                                            <p:strVal val="visible"/>
                                          </p:to>
                                        </p:set>
                                        <p:animEffect transition="in" filter="fade">
                                          <p:cBhvr>
                                            <p:cTn id="449" dur="500"/>
                                            <p:tgtEl>
                                              <p:spTgt spid="8"/>
                                            </p:tgtEl>
                                          </p:cBhvr>
                                        </p:animEffect>
                                      </p:childTnLst>
                                    </p:cTn>
                                  </p:par>
                                </p:childTnLst>
                              </p:cTn>
                            </p:par>
                          </p:childTnLst>
                        </p:cTn>
                      </p:par>
                      <p:par>
                        <p:cTn id="450" fill="hold">
                          <p:stCondLst>
                            <p:cond delay="indefinite"/>
                          </p:stCondLst>
                          <p:childTnLst>
                            <p:par>
                              <p:cTn id="451" fill="hold">
                                <p:stCondLst>
                                  <p:cond delay="0"/>
                                </p:stCondLst>
                                <p:childTnLst>
                                  <p:par>
                                    <p:cTn id="452" presetID="10" presetClass="entr" presetSubtype="0" fill="hold" grpId="0" nodeType="clickEffect">
                                      <p:stCondLst>
                                        <p:cond delay="0"/>
                                      </p:stCondLst>
                                      <p:childTnLst>
                                        <p:set>
                                          <p:cBhvr>
                                            <p:cTn id="453" dur="1" fill="hold">
                                              <p:stCondLst>
                                                <p:cond delay="0"/>
                                              </p:stCondLst>
                                            </p:cTn>
                                            <p:tgtEl>
                                              <p:spTgt spid="35"/>
                                            </p:tgtEl>
                                            <p:attrNameLst>
                                              <p:attrName>style.visibility</p:attrName>
                                            </p:attrNameLst>
                                          </p:cBhvr>
                                          <p:to>
                                            <p:strVal val="visible"/>
                                          </p:to>
                                        </p:set>
                                        <p:animEffect transition="in" filter="fade">
                                          <p:cBhvr>
                                            <p:cTn id="45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8" grpId="0"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80" grpId="0" animBg="1"/>
          <p:bldP spid="180" grpId="1" animBg="1"/>
          <p:bldP spid="181" grpId="0" animBg="1"/>
          <p:bldP spid="181" grpId="1" animBg="1"/>
          <p:bldP spid="174" grpId="0" animBg="1"/>
          <p:bldP spid="174" grpId="1" animBg="1"/>
          <p:bldP spid="9" grpId="0" animBg="1"/>
          <p:bldP spid="9" grpId="1" animBg="1"/>
          <p:bldP spid="2" grpId="0"/>
          <p:bldP spid="77" grpId="0"/>
          <p:bldP spid="29" grpId="0"/>
        </p:bldLst>
      </p:timing>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CA602-AF40-4AB8-8A65-9B76A0A34F5D}"/>
              </a:ext>
            </a:extLst>
          </p:cNvPr>
          <p:cNvSpPr>
            <a:spLocks noGrp="1"/>
          </p:cNvSpPr>
          <p:nvPr>
            <p:ph type="title"/>
          </p:nvPr>
        </p:nvSpPr>
        <p:spPr/>
        <p:txBody>
          <a:bodyPr/>
          <a:lstStyle/>
          <a:p>
            <a:r>
              <a:rPr lang="en-US" dirty="0"/>
              <a:t>Definition</a:t>
            </a:r>
          </a:p>
        </p:txBody>
      </p:sp>
      <p:sp>
        <p:nvSpPr>
          <p:cNvPr id="4" name="Rectangle 1">
            <a:extLst>
              <a:ext uri="{FF2B5EF4-FFF2-40B4-BE49-F238E27FC236}">
                <a16:creationId xmlns:a16="http://schemas.microsoft.com/office/drawing/2014/main" id="{B6714D3D-1FF1-4243-AE1A-7709105336F2}"/>
              </a:ext>
            </a:extLst>
          </p:cNvPr>
          <p:cNvSpPr>
            <a:spLocks noChangeArrowheads="1"/>
          </p:cNvSpPr>
          <p:nvPr/>
        </p:nvSpPr>
        <p:spPr bwMode="auto">
          <a:xfrm>
            <a:off x="6491025" y="458881"/>
            <a:ext cx="5489500" cy="57554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apiVersion</a:t>
            </a: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kind:</a:t>
            </a:r>
            <a:br>
              <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metadata:</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spec:</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8C39B8EF-BF3E-4638-8A84-3A61A7F30B3F}"/>
              </a:ext>
            </a:extLst>
          </p:cNvPr>
          <p:cNvSpPr/>
          <p:nvPr/>
        </p:nvSpPr>
        <p:spPr>
          <a:xfrm>
            <a:off x="6490689" y="157217"/>
            <a:ext cx="3242246" cy="307777"/>
          </a:xfrm>
          <a:prstGeom prst="rect">
            <a:avLst/>
          </a:prstGeom>
          <a:solidFill>
            <a:schemeClr val="tx1">
              <a:lumMod val="75000"/>
              <a:lumOff val="25000"/>
            </a:schemeClr>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1400" b="1" dirty="0">
                <a:solidFill>
                  <a:schemeClr val="bg1">
                    <a:lumMod val="65000"/>
                  </a:schemeClr>
                </a:solidFill>
                <a:latin typeface="Courier New" panose="02070309020205020404" pitchFamily="49" charset="0"/>
                <a:cs typeface="Courier New" panose="02070309020205020404" pitchFamily="49" charset="0"/>
              </a:rPr>
              <a:t>deployment-</a:t>
            </a:r>
            <a:r>
              <a:rPr lang="en-US" sz="1400" b="1" dirty="0" err="1">
                <a:solidFill>
                  <a:schemeClr val="bg1">
                    <a:lumMod val="65000"/>
                  </a:schemeClr>
                </a:solidFill>
                <a:latin typeface="Courier New" panose="02070309020205020404" pitchFamily="49" charset="0"/>
                <a:cs typeface="Courier New" panose="02070309020205020404" pitchFamily="49" charset="0"/>
              </a:rPr>
              <a:t>definition.yml</a:t>
            </a:r>
            <a:endParaRPr lang="en-US" sz="1400" b="1" dirty="0">
              <a:solidFill>
                <a:schemeClr val="bg1">
                  <a:lumMod val="65000"/>
                </a:schemeClr>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0D8DA4B6-6447-491F-BCF7-CFDA0F82F2B1}"/>
              </a:ext>
            </a:extLst>
          </p:cNvPr>
          <p:cNvSpPr/>
          <p:nvPr/>
        </p:nvSpPr>
        <p:spPr>
          <a:xfrm>
            <a:off x="7135250" y="717978"/>
            <a:ext cx="1418978" cy="338554"/>
          </a:xfrm>
          <a:prstGeom prst="rect">
            <a:avLst/>
          </a:prstGeom>
        </p:spPr>
        <p:txBody>
          <a:bodyPr wrap="none">
            <a:spAutoFit/>
          </a:bodyPr>
          <a:lstStyle/>
          <a:p>
            <a:r>
              <a:rPr lang="en-US" altLang="en-US" sz="1600" dirty="0" err="1">
                <a:solidFill>
                  <a:srgbClr val="A9B7C6"/>
                </a:solidFill>
                <a:latin typeface="Courier New" panose="02070309020205020404" pitchFamily="49" charset="0"/>
                <a:cs typeface="Courier New" panose="02070309020205020404" pitchFamily="49" charset="0"/>
              </a:rPr>
              <a:t>ReplicaSet</a:t>
            </a:r>
            <a:endParaRPr lang="en-US" sz="1600" dirty="0"/>
          </a:p>
        </p:txBody>
      </p:sp>
      <p:sp>
        <p:nvSpPr>
          <p:cNvPr id="7" name="Rectangle 6">
            <a:extLst>
              <a:ext uri="{FF2B5EF4-FFF2-40B4-BE49-F238E27FC236}">
                <a16:creationId xmlns:a16="http://schemas.microsoft.com/office/drawing/2014/main" id="{F3ACBB8E-AB6D-4927-9C11-460BD213C077}"/>
              </a:ext>
            </a:extLst>
          </p:cNvPr>
          <p:cNvSpPr/>
          <p:nvPr/>
        </p:nvSpPr>
        <p:spPr>
          <a:xfrm>
            <a:off x="6637019" y="1188039"/>
            <a:ext cx="3337303" cy="1323439"/>
          </a:xfrm>
          <a:prstGeom prst="rect">
            <a:avLst/>
          </a:prstGeom>
        </p:spPr>
        <p:txBody>
          <a:bodyPr wrap="square">
            <a:spAutoFit/>
          </a:bodyPr>
          <a:lstStyle/>
          <a:p>
            <a:r>
              <a:rPr lang="en-US" altLang="en-US" sz="1600" b="1" dirty="0">
                <a:solidFill>
                  <a:srgbClr val="CC7832"/>
                </a:solidFill>
                <a:latin typeface="Courier New" panose="02070309020205020404" pitchFamily="49" charset="0"/>
                <a:cs typeface="Courier New" panose="02070309020205020404" pitchFamily="49" charset="0"/>
              </a:rPr>
              <a:t>name: </a:t>
            </a:r>
            <a:r>
              <a:rPr lang="en-US" altLang="en-US" sz="1600" dirty="0" err="1">
                <a:solidFill>
                  <a:srgbClr val="A9B7C6"/>
                </a:solidFill>
                <a:latin typeface="Courier New" panose="02070309020205020404" pitchFamily="49" charset="0"/>
                <a:cs typeface="Courier New" panose="02070309020205020404" pitchFamily="49" charset="0"/>
              </a:rPr>
              <a:t>myapp</a:t>
            </a:r>
            <a:r>
              <a:rPr lang="en-US" altLang="en-US" sz="1600" dirty="0">
                <a:solidFill>
                  <a:srgbClr val="A9B7C6"/>
                </a:solidFill>
                <a:latin typeface="Courier New" panose="02070309020205020404" pitchFamily="49" charset="0"/>
                <a:cs typeface="Courier New" panose="02070309020205020404" pitchFamily="49" charset="0"/>
              </a:rPr>
              <a:t>-deployment</a:t>
            </a:r>
            <a:br>
              <a:rPr lang="en-US" altLang="en-US" sz="1600" dirty="0">
                <a:solidFill>
                  <a:srgbClr val="A9B7C6"/>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labels:</a:t>
            </a: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    app: </a:t>
            </a:r>
            <a:r>
              <a:rPr lang="en-US" altLang="en-US" sz="1600" dirty="0" err="1">
                <a:solidFill>
                  <a:srgbClr val="A9B7C6"/>
                </a:solidFill>
                <a:latin typeface="Courier New" panose="02070309020205020404" pitchFamily="49" charset="0"/>
                <a:cs typeface="Courier New" panose="02070309020205020404" pitchFamily="49" charset="0"/>
              </a:rPr>
              <a:t>myapp</a:t>
            </a:r>
            <a:endParaRPr lang="en-US" altLang="en-US" sz="1600" dirty="0">
              <a:solidFill>
                <a:srgbClr val="A9B7C6"/>
              </a:solidFill>
              <a:latin typeface="Courier New" panose="02070309020205020404" pitchFamily="49" charset="0"/>
              <a:cs typeface="Courier New" panose="02070309020205020404" pitchFamily="49" charset="0"/>
            </a:endParaRPr>
          </a:p>
          <a:p>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type: </a:t>
            </a:r>
            <a:r>
              <a:rPr lang="en-US" altLang="en-US" sz="1600" dirty="0">
                <a:solidFill>
                  <a:srgbClr val="A9B7C6"/>
                </a:solidFill>
                <a:latin typeface="Courier New" panose="02070309020205020404" pitchFamily="49" charset="0"/>
                <a:cs typeface="Courier New" panose="02070309020205020404" pitchFamily="49" charset="0"/>
              </a:rPr>
              <a:t>front-end</a:t>
            </a:r>
          </a:p>
          <a:p>
            <a:r>
              <a:rPr lang="en-US" sz="1600" dirty="0">
                <a:solidFill>
                  <a:srgbClr val="A9B7C6"/>
                </a:solidFill>
                <a:latin typeface="Courier New" panose="02070309020205020404" pitchFamily="49" charset="0"/>
                <a:cs typeface="Courier New" panose="02070309020205020404" pitchFamily="49" charset="0"/>
              </a:rPr>
              <a:t>    </a:t>
            </a:r>
            <a:endParaRPr lang="en-US" sz="1600" dirty="0"/>
          </a:p>
        </p:txBody>
      </p:sp>
      <p:sp>
        <p:nvSpPr>
          <p:cNvPr id="8" name="Rectangle 7">
            <a:extLst>
              <a:ext uri="{FF2B5EF4-FFF2-40B4-BE49-F238E27FC236}">
                <a16:creationId xmlns:a16="http://schemas.microsoft.com/office/drawing/2014/main" id="{3892A6F5-134B-4979-BE89-F2EDD37BB2E2}"/>
              </a:ext>
            </a:extLst>
          </p:cNvPr>
          <p:cNvSpPr/>
          <p:nvPr/>
        </p:nvSpPr>
        <p:spPr>
          <a:xfrm>
            <a:off x="7942582" y="458881"/>
            <a:ext cx="1048685" cy="338554"/>
          </a:xfrm>
          <a:prstGeom prst="rect">
            <a:avLst/>
          </a:prstGeom>
        </p:spPr>
        <p:txBody>
          <a:bodyPr wrap="none">
            <a:spAutoFit/>
          </a:bodyPr>
          <a:lstStyle/>
          <a:p>
            <a:r>
              <a:rPr lang="en-US" altLang="en-US" sz="1600" dirty="0">
                <a:solidFill>
                  <a:srgbClr val="A9B7C6"/>
                </a:solidFill>
                <a:latin typeface="Courier New" panose="02070309020205020404" pitchFamily="49" charset="0"/>
                <a:cs typeface="Courier New" panose="02070309020205020404" pitchFamily="49" charset="0"/>
              </a:rPr>
              <a:t>apps/v1</a:t>
            </a:r>
            <a:endParaRPr lang="en-US" sz="1600" dirty="0"/>
          </a:p>
        </p:txBody>
      </p:sp>
      <p:sp>
        <p:nvSpPr>
          <p:cNvPr id="9" name="Rectangle 8">
            <a:extLst>
              <a:ext uri="{FF2B5EF4-FFF2-40B4-BE49-F238E27FC236}">
                <a16:creationId xmlns:a16="http://schemas.microsoft.com/office/drawing/2014/main" id="{008C2CEE-9A4E-417D-89C5-12956E205C8A}"/>
              </a:ext>
            </a:extLst>
          </p:cNvPr>
          <p:cNvSpPr/>
          <p:nvPr/>
        </p:nvSpPr>
        <p:spPr>
          <a:xfrm>
            <a:off x="6999639" y="2714669"/>
            <a:ext cx="4090133" cy="2339102"/>
          </a:xfrm>
          <a:prstGeom prst="rect">
            <a:avLst/>
          </a:prstGeom>
        </p:spPr>
        <p:txBody>
          <a:bodyPr wrap="square">
            <a:spAutoFit/>
          </a:bodyPr>
          <a:lstStyle/>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metadata:</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name: </a:t>
            </a:r>
            <a:r>
              <a:rPr lang="en-US" altLang="en-US" sz="1600" dirty="0" err="1">
                <a:solidFill>
                  <a:srgbClr val="A9B7C6"/>
                </a:solidFill>
                <a:latin typeface="Courier New" panose="02070309020205020404" pitchFamily="49" charset="0"/>
                <a:cs typeface="Courier New" panose="02070309020205020404" pitchFamily="49" charset="0"/>
              </a:rPr>
              <a:t>myapp</a:t>
            </a:r>
            <a:r>
              <a:rPr lang="en-US" altLang="en-US" sz="1600" dirty="0">
                <a:solidFill>
                  <a:srgbClr val="A9B7C6"/>
                </a:solidFill>
                <a:latin typeface="Courier New" panose="02070309020205020404" pitchFamily="49" charset="0"/>
                <a:cs typeface="Courier New" panose="02070309020205020404" pitchFamily="49" charset="0"/>
              </a:rPr>
              <a:t>-pod</a:t>
            </a:r>
            <a:br>
              <a:rPr lang="en-US" altLang="en-US" sz="1600" dirty="0">
                <a:solidFill>
                  <a:srgbClr val="A9B7C6"/>
                </a:solidFill>
                <a:latin typeface="Courier New" panose="02070309020205020404" pitchFamily="49" charset="0"/>
                <a:cs typeface="Courier New" panose="02070309020205020404" pitchFamily="49" charset="0"/>
              </a:rPr>
            </a:br>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labels:</a:t>
            </a: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    app: </a:t>
            </a:r>
            <a:r>
              <a:rPr lang="en-US" altLang="en-US" sz="1600" dirty="0" err="1">
                <a:solidFill>
                  <a:srgbClr val="A9B7C6"/>
                </a:solidFill>
                <a:latin typeface="Courier New" panose="02070309020205020404" pitchFamily="49" charset="0"/>
                <a:cs typeface="Courier New" panose="02070309020205020404" pitchFamily="49" charset="0"/>
              </a:rPr>
              <a:t>myapp</a:t>
            </a:r>
            <a:endParaRPr lang="en-US" altLang="en-US" sz="1600" dirty="0">
              <a:solidFill>
                <a:srgbClr val="A9B7C6"/>
              </a:solidFill>
              <a:latin typeface="Courier New" panose="02070309020205020404" pitchFamily="49" charset="0"/>
              <a:cs typeface="Courier New" panose="02070309020205020404" pitchFamily="49" charset="0"/>
            </a:endParaRPr>
          </a:p>
          <a:p>
            <a:pPr defTabSz="914400" eaLnBrk="0" fontAlgn="base" hangingPunct="0">
              <a:spcBef>
                <a:spcPct val="0"/>
              </a:spcBef>
              <a:spcAft>
                <a:spcPct val="0"/>
              </a:spcAft>
            </a:pPr>
            <a:r>
              <a:rPr lang="en-US" altLang="en-US" sz="1600" b="1"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type: </a:t>
            </a:r>
            <a:r>
              <a:rPr lang="en-US" altLang="en-US" sz="1600" dirty="0">
                <a:solidFill>
                  <a:srgbClr val="A9B7C6"/>
                </a:solidFill>
                <a:latin typeface="Courier New" panose="02070309020205020404" pitchFamily="49" charset="0"/>
                <a:cs typeface="Courier New" panose="02070309020205020404" pitchFamily="49" charset="0"/>
              </a:rPr>
              <a:t>front-end</a:t>
            </a: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spec:</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containers:</a:t>
            </a: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name: </a:t>
            </a:r>
            <a:r>
              <a:rPr lang="en-US" altLang="en-US" sz="1600" dirty="0" err="1">
                <a:solidFill>
                  <a:srgbClr val="A9B7C6"/>
                </a:solidFill>
                <a:latin typeface="Courier New" panose="02070309020205020404" pitchFamily="49" charset="0"/>
                <a:cs typeface="Courier New" panose="02070309020205020404" pitchFamily="49" charset="0"/>
              </a:rPr>
              <a:t>nginx</a:t>
            </a:r>
            <a:r>
              <a:rPr lang="en-US" altLang="en-US" sz="1600" dirty="0">
                <a:solidFill>
                  <a:srgbClr val="A9B7C6"/>
                </a:solidFill>
                <a:latin typeface="Courier New" panose="02070309020205020404" pitchFamily="49" charset="0"/>
                <a:cs typeface="Courier New" panose="02070309020205020404" pitchFamily="49" charset="0"/>
              </a:rPr>
              <a:t>-container</a:t>
            </a:r>
          </a:p>
          <a:p>
            <a:pPr lvl="0" defTabSz="914400" eaLnBrk="0" fontAlgn="base" hangingPunct="0">
              <a:spcBef>
                <a:spcPct val="0"/>
              </a:spcBef>
              <a:spcAft>
                <a:spcPct val="0"/>
              </a:spcAft>
            </a:pPr>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image: </a:t>
            </a:r>
            <a:r>
              <a:rPr lang="en-US" altLang="en-US" sz="1600" dirty="0" err="1">
                <a:solidFill>
                  <a:srgbClr val="A9B7C6"/>
                </a:solidFill>
                <a:latin typeface="Courier New" panose="02070309020205020404" pitchFamily="49" charset="0"/>
                <a:cs typeface="Courier New" panose="02070309020205020404" pitchFamily="49" charset="0"/>
              </a:rPr>
              <a:t>nginx</a:t>
            </a:r>
            <a:endParaRPr lang="en-US" altLang="en-US" sz="1600" dirty="0">
              <a:solidFill>
                <a:srgbClr val="A9B7C6"/>
              </a:solidFill>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717ED1F6-6756-46A4-A3A9-CB80B033EBF1}"/>
              </a:ext>
            </a:extLst>
          </p:cNvPr>
          <p:cNvSpPr/>
          <p:nvPr/>
        </p:nvSpPr>
        <p:spPr>
          <a:xfrm>
            <a:off x="6637019" y="5033453"/>
            <a:ext cx="3337303" cy="584775"/>
          </a:xfrm>
          <a:prstGeom prst="rect">
            <a:avLst/>
          </a:prstGeom>
        </p:spPr>
        <p:txBody>
          <a:bodyPr wrap="square">
            <a:spAutoFit/>
          </a:bodyPr>
          <a:lstStyle/>
          <a:p>
            <a:r>
              <a:rPr lang="en-US" altLang="en-US" sz="1600" b="1" dirty="0">
                <a:solidFill>
                  <a:srgbClr val="CC7832"/>
                </a:solidFill>
                <a:latin typeface="Courier New" panose="02070309020205020404" pitchFamily="49" charset="0"/>
                <a:cs typeface="Courier New" panose="02070309020205020404" pitchFamily="49" charset="0"/>
              </a:rPr>
              <a:t>replicas:</a:t>
            </a:r>
            <a:endParaRPr lang="en-US" altLang="en-US" sz="1600" dirty="0">
              <a:solidFill>
                <a:srgbClr val="A9B7C6"/>
              </a:solidFill>
              <a:latin typeface="Courier New" panose="02070309020205020404" pitchFamily="49" charset="0"/>
              <a:cs typeface="Courier New" panose="02070309020205020404" pitchFamily="49" charset="0"/>
            </a:endParaRPr>
          </a:p>
          <a:p>
            <a:r>
              <a:rPr lang="en-US" sz="1600" dirty="0">
                <a:solidFill>
                  <a:srgbClr val="A9B7C6"/>
                </a:solidFill>
                <a:latin typeface="Courier New" panose="02070309020205020404" pitchFamily="49" charset="0"/>
                <a:cs typeface="Courier New" panose="02070309020205020404" pitchFamily="49" charset="0"/>
              </a:rPr>
              <a:t>    </a:t>
            </a:r>
            <a:endParaRPr lang="en-US" sz="1600" dirty="0"/>
          </a:p>
        </p:txBody>
      </p:sp>
      <p:sp>
        <p:nvSpPr>
          <p:cNvPr id="11" name="Rectangle 10">
            <a:extLst>
              <a:ext uri="{FF2B5EF4-FFF2-40B4-BE49-F238E27FC236}">
                <a16:creationId xmlns:a16="http://schemas.microsoft.com/office/drawing/2014/main" id="{B7FD85B3-C139-4198-B06B-C01A1DAAB8A3}"/>
              </a:ext>
            </a:extLst>
          </p:cNvPr>
          <p:cNvSpPr/>
          <p:nvPr/>
        </p:nvSpPr>
        <p:spPr>
          <a:xfrm>
            <a:off x="6637019" y="5278187"/>
            <a:ext cx="3337303" cy="584775"/>
          </a:xfrm>
          <a:prstGeom prst="rect">
            <a:avLst/>
          </a:prstGeom>
        </p:spPr>
        <p:txBody>
          <a:bodyPr wrap="square">
            <a:spAutoFit/>
          </a:bodyPr>
          <a:lstStyle/>
          <a:p>
            <a:r>
              <a:rPr lang="en-US" altLang="en-US" sz="1600" b="1" dirty="0">
                <a:solidFill>
                  <a:srgbClr val="CC7832"/>
                </a:solidFill>
                <a:latin typeface="Courier New" panose="02070309020205020404" pitchFamily="49" charset="0"/>
                <a:cs typeface="Courier New" panose="02070309020205020404" pitchFamily="49" charset="0"/>
              </a:rPr>
              <a:t>selector:</a:t>
            </a:r>
            <a:endParaRPr lang="en-US" altLang="en-US" sz="1600" dirty="0">
              <a:solidFill>
                <a:srgbClr val="A9B7C6"/>
              </a:solidFill>
              <a:latin typeface="Courier New" panose="02070309020205020404" pitchFamily="49" charset="0"/>
              <a:cs typeface="Courier New" panose="02070309020205020404" pitchFamily="49" charset="0"/>
            </a:endParaRPr>
          </a:p>
          <a:p>
            <a:r>
              <a:rPr lang="en-US" sz="1600" dirty="0">
                <a:solidFill>
                  <a:srgbClr val="A9B7C6"/>
                </a:solidFill>
                <a:latin typeface="Courier New" panose="02070309020205020404" pitchFamily="49" charset="0"/>
                <a:cs typeface="Courier New" panose="02070309020205020404" pitchFamily="49" charset="0"/>
              </a:rPr>
              <a:t>   </a:t>
            </a:r>
            <a:endParaRPr lang="en-US" sz="1600" dirty="0"/>
          </a:p>
        </p:txBody>
      </p:sp>
      <p:sp>
        <p:nvSpPr>
          <p:cNvPr id="12" name="Rectangle 11">
            <a:extLst>
              <a:ext uri="{FF2B5EF4-FFF2-40B4-BE49-F238E27FC236}">
                <a16:creationId xmlns:a16="http://schemas.microsoft.com/office/drawing/2014/main" id="{BFA54D37-BA26-43EA-BB94-6151400C0EA1}"/>
              </a:ext>
            </a:extLst>
          </p:cNvPr>
          <p:cNvSpPr/>
          <p:nvPr/>
        </p:nvSpPr>
        <p:spPr>
          <a:xfrm>
            <a:off x="6999639" y="5513044"/>
            <a:ext cx="2406428" cy="584775"/>
          </a:xfrm>
          <a:prstGeom prst="rect">
            <a:avLst/>
          </a:prstGeom>
        </p:spPr>
        <p:txBody>
          <a:bodyPr wrap="none">
            <a:spAutoFit/>
          </a:bodyPr>
          <a:lstStyle/>
          <a:p>
            <a:r>
              <a:rPr lang="en-US" altLang="en-US" sz="1600" b="1" dirty="0" err="1">
                <a:solidFill>
                  <a:srgbClr val="CC7832"/>
                </a:solidFill>
                <a:latin typeface="Courier New" panose="02070309020205020404" pitchFamily="49" charset="0"/>
                <a:cs typeface="Courier New" panose="02070309020205020404" pitchFamily="49" charset="0"/>
              </a:rPr>
              <a:t>matchLabels</a:t>
            </a:r>
            <a:r>
              <a:rPr lang="en-US" altLang="en-US" sz="1600" b="1" dirty="0">
                <a:solidFill>
                  <a:srgbClr val="CC7832"/>
                </a:solidFill>
                <a:latin typeface="Courier New" panose="02070309020205020404" pitchFamily="49" charset="0"/>
                <a:cs typeface="Courier New" panose="02070309020205020404" pitchFamily="49" charset="0"/>
              </a:rPr>
              <a:t>:</a:t>
            </a:r>
            <a:endParaRPr lang="en-US" sz="1600" dirty="0">
              <a:solidFill>
                <a:srgbClr val="A9B7C6"/>
              </a:solidFill>
              <a:latin typeface="Courier New" panose="02070309020205020404" pitchFamily="49" charset="0"/>
              <a:cs typeface="Courier New" panose="02070309020205020404" pitchFamily="49" charset="0"/>
            </a:endParaRPr>
          </a:p>
          <a:p>
            <a:r>
              <a:rPr lang="en-US" sz="1600" dirty="0">
                <a:solidFill>
                  <a:srgbClr val="A9B7C6"/>
                </a:solidFill>
                <a:latin typeface="Courier New" panose="02070309020205020404" pitchFamily="49" charset="0"/>
                <a:cs typeface="Courier New" panose="02070309020205020404" pitchFamily="49" charset="0"/>
              </a:rPr>
              <a:t>   </a:t>
            </a:r>
            <a:r>
              <a:rPr lang="en-US" sz="1600" b="1" dirty="0">
                <a:solidFill>
                  <a:srgbClr val="CC7832"/>
                </a:solidFill>
                <a:latin typeface="Courier New" panose="02070309020205020404" pitchFamily="49" charset="0"/>
                <a:cs typeface="Courier New" panose="02070309020205020404" pitchFamily="49" charset="0"/>
              </a:rPr>
              <a:t>type:</a:t>
            </a:r>
            <a:r>
              <a:rPr lang="en-US" sz="1600" dirty="0">
                <a:solidFill>
                  <a:srgbClr val="A9B7C6"/>
                </a:solidFill>
                <a:latin typeface="Courier New" panose="02070309020205020404" pitchFamily="49" charset="0"/>
                <a:cs typeface="Courier New" panose="02070309020205020404" pitchFamily="49" charset="0"/>
              </a:rPr>
              <a:t> front-end</a:t>
            </a:r>
            <a:endParaRPr lang="en-US" sz="1600" dirty="0"/>
          </a:p>
        </p:txBody>
      </p:sp>
      <p:sp>
        <p:nvSpPr>
          <p:cNvPr id="13" name="Rectangle 12">
            <a:extLst>
              <a:ext uri="{FF2B5EF4-FFF2-40B4-BE49-F238E27FC236}">
                <a16:creationId xmlns:a16="http://schemas.microsoft.com/office/drawing/2014/main" id="{81159040-DB46-4A98-A2CC-E69F85F44566}"/>
              </a:ext>
            </a:extLst>
          </p:cNvPr>
          <p:cNvSpPr/>
          <p:nvPr/>
        </p:nvSpPr>
        <p:spPr>
          <a:xfrm>
            <a:off x="6705599" y="2453947"/>
            <a:ext cx="3337303" cy="584775"/>
          </a:xfrm>
          <a:prstGeom prst="rect">
            <a:avLst/>
          </a:prstGeom>
        </p:spPr>
        <p:txBody>
          <a:bodyPr wrap="square">
            <a:spAutoFit/>
          </a:bodyPr>
          <a:lstStyle/>
          <a:p>
            <a:r>
              <a:rPr lang="en-US" altLang="en-US" sz="1600" b="1" dirty="0">
                <a:solidFill>
                  <a:srgbClr val="CC7832"/>
                </a:solidFill>
                <a:latin typeface="Courier New" panose="02070309020205020404" pitchFamily="49" charset="0"/>
                <a:cs typeface="Courier New" panose="02070309020205020404" pitchFamily="49" charset="0"/>
              </a:rPr>
              <a:t>template:</a:t>
            </a:r>
            <a:endParaRPr lang="en-US" altLang="en-US" sz="1600" dirty="0">
              <a:solidFill>
                <a:srgbClr val="A9B7C6"/>
              </a:solidFill>
              <a:latin typeface="Courier New" panose="02070309020205020404" pitchFamily="49" charset="0"/>
              <a:cs typeface="Courier New" panose="02070309020205020404" pitchFamily="49" charset="0"/>
            </a:endParaRPr>
          </a:p>
          <a:p>
            <a:r>
              <a:rPr lang="en-US" sz="1600" dirty="0">
                <a:solidFill>
                  <a:srgbClr val="A9B7C6"/>
                </a:solidFill>
                <a:latin typeface="Courier New" panose="02070309020205020404" pitchFamily="49" charset="0"/>
                <a:cs typeface="Courier New" panose="02070309020205020404" pitchFamily="49" charset="0"/>
              </a:rPr>
              <a:t>    </a:t>
            </a:r>
            <a:endParaRPr lang="en-US" sz="1600" dirty="0"/>
          </a:p>
        </p:txBody>
      </p:sp>
      <p:sp>
        <p:nvSpPr>
          <p:cNvPr id="14" name="Rectangle 13">
            <a:extLst>
              <a:ext uri="{FF2B5EF4-FFF2-40B4-BE49-F238E27FC236}">
                <a16:creationId xmlns:a16="http://schemas.microsoft.com/office/drawing/2014/main" id="{ADAF5D2D-27CE-4D34-902A-E7DD82FA2764}"/>
              </a:ext>
            </a:extLst>
          </p:cNvPr>
          <p:cNvSpPr/>
          <p:nvPr/>
        </p:nvSpPr>
        <p:spPr>
          <a:xfrm>
            <a:off x="7788533" y="5027010"/>
            <a:ext cx="308098" cy="338554"/>
          </a:xfrm>
          <a:prstGeom prst="rect">
            <a:avLst/>
          </a:prstGeom>
        </p:spPr>
        <p:txBody>
          <a:bodyPr wrap="none">
            <a:spAutoFit/>
          </a:bodyPr>
          <a:lstStyle/>
          <a:p>
            <a:r>
              <a:rPr lang="en-US" sz="1600" dirty="0">
                <a:solidFill>
                  <a:srgbClr val="A9B7C6"/>
                </a:solidFill>
                <a:latin typeface="Courier New" panose="02070309020205020404" pitchFamily="49" charset="0"/>
                <a:cs typeface="Courier New" panose="02070309020205020404" pitchFamily="49" charset="0"/>
              </a:rPr>
              <a:t>3</a:t>
            </a:r>
            <a:endParaRPr lang="en-US" sz="1600" dirty="0"/>
          </a:p>
        </p:txBody>
      </p:sp>
      <p:sp>
        <p:nvSpPr>
          <p:cNvPr id="16" name="Rectangle 15">
            <a:extLst>
              <a:ext uri="{FF2B5EF4-FFF2-40B4-BE49-F238E27FC236}">
                <a16:creationId xmlns:a16="http://schemas.microsoft.com/office/drawing/2014/main" id="{E5FFD01C-A05A-40B5-9503-107EA2809A3B}"/>
              </a:ext>
            </a:extLst>
          </p:cNvPr>
          <p:cNvSpPr/>
          <p:nvPr/>
        </p:nvSpPr>
        <p:spPr>
          <a:xfrm>
            <a:off x="7141875" y="725283"/>
            <a:ext cx="1418978" cy="338554"/>
          </a:xfrm>
          <a:prstGeom prst="rect">
            <a:avLst/>
          </a:prstGeom>
        </p:spPr>
        <p:txBody>
          <a:bodyPr wrap="none">
            <a:spAutoFit/>
          </a:bodyPr>
          <a:lstStyle/>
          <a:p>
            <a:r>
              <a:rPr lang="en-US" altLang="en-US" sz="1600" dirty="0">
                <a:solidFill>
                  <a:srgbClr val="A9B7C6"/>
                </a:solidFill>
                <a:latin typeface="Courier New" panose="02070309020205020404" pitchFamily="49" charset="0"/>
                <a:cs typeface="Courier New" panose="02070309020205020404" pitchFamily="49" charset="0"/>
              </a:rPr>
              <a:t>Deployment</a:t>
            </a:r>
            <a:endParaRPr lang="en-US" sz="1600" dirty="0"/>
          </a:p>
        </p:txBody>
      </p:sp>
      <p:sp>
        <p:nvSpPr>
          <p:cNvPr id="18" name="Rectangle 17">
            <a:extLst>
              <a:ext uri="{FF2B5EF4-FFF2-40B4-BE49-F238E27FC236}">
                <a16:creationId xmlns:a16="http://schemas.microsoft.com/office/drawing/2014/main" id="{883C199E-4477-42C9-99D9-5AFD4DCB6276}"/>
              </a:ext>
            </a:extLst>
          </p:cNvPr>
          <p:cNvSpPr/>
          <p:nvPr/>
        </p:nvSpPr>
        <p:spPr>
          <a:xfrm>
            <a:off x="6491025" y="752432"/>
            <a:ext cx="5489500" cy="279033"/>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75660E78-616B-4D28-A8FF-0670BF024B04}"/>
              </a:ext>
            </a:extLst>
          </p:cNvPr>
          <p:cNvSpPr/>
          <p:nvPr/>
        </p:nvSpPr>
        <p:spPr>
          <a:xfrm>
            <a:off x="6491025" y="752432"/>
            <a:ext cx="5489500" cy="279033"/>
          </a:xfrm>
          <a:prstGeom prst="rect">
            <a:avLst/>
          </a:prstGeom>
          <a:no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0" name="Content Placeholder 3">
            <a:extLst>
              <a:ext uri="{FF2B5EF4-FFF2-40B4-BE49-F238E27FC236}">
                <a16:creationId xmlns:a16="http://schemas.microsoft.com/office/drawing/2014/main" id="{C184113B-DC67-494A-953D-136258B2D295}"/>
              </a:ext>
            </a:extLst>
          </p:cNvPr>
          <p:cNvSpPr txBox="1">
            <a:spLocks/>
          </p:cNvSpPr>
          <p:nvPr/>
        </p:nvSpPr>
        <p:spPr>
          <a:xfrm>
            <a:off x="749608" y="1977236"/>
            <a:ext cx="5378023"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create –f deployment-</a:t>
            </a:r>
            <a:r>
              <a:rPr lang="en-US" sz="1400" dirty="0" err="1">
                <a:solidFill>
                  <a:schemeClr val="bg1">
                    <a:lumMod val="85000"/>
                  </a:schemeClr>
                </a:solidFill>
                <a:latin typeface="Consolas" panose="020B0609020204030204" pitchFamily="49" charset="0"/>
              </a:rPr>
              <a:t>definition.yml</a:t>
            </a:r>
            <a:endParaRPr lang="en-US" sz="1400" dirty="0">
              <a:solidFill>
                <a:schemeClr val="bg1">
                  <a:lumMod val="85000"/>
                </a:schemeClr>
              </a:solidFill>
              <a:latin typeface="Consolas" panose="020B0609020204030204" pitchFamily="49" charset="0"/>
            </a:endParaRPr>
          </a:p>
        </p:txBody>
      </p:sp>
      <p:sp>
        <p:nvSpPr>
          <p:cNvPr id="21" name="Content Placeholder 3">
            <a:extLst>
              <a:ext uri="{FF2B5EF4-FFF2-40B4-BE49-F238E27FC236}">
                <a16:creationId xmlns:a16="http://schemas.microsoft.com/office/drawing/2014/main" id="{17C126B7-DB66-4E69-B4FD-CECC748D1628}"/>
              </a:ext>
            </a:extLst>
          </p:cNvPr>
          <p:cNvSpPr txBox="1">
            <a:spLocks/>
          </p:cNvSpPr>
          <p:nvPr/>
        </p:nvSpPr>
        <p:spPr>
          <a:xfrm>
            <a:off x="749608" y="2266796"/>
            <a:ext cx="5378023" cy="244682"/>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050" dirty="0">
                <a:solidFill>
                  <a:schemeClr val="bg1">
                    <a:lumMod val="85000"/>
                  </a:schemeClr>
                </a:solidFill>
                <a:latin typeface="Consolas" panose="020B0609020204030204" pitchFamily="49" charset="0"/>
              </a:rPr>
              <a:t>deployment "</a:t>
            </a:r>
            <a:r>
              <a:rPr lang="en-US" sz="1050" dirty="0" err="1">
                <a:solidFill>
                  <a:schemeClr val="bg1">
                    <a:lumMod val="85000"/>
                  </a:schemeClr>
                </a:solidFill>
                <a:latin typeface="Consolas" panose="020B0609020204030204" pitchFamily="49" charset="0"/>
              </a:rPr>
              <a:t>myapp</a:t>
            </a:r>
            <a:r>
              <a:rPr lang="en-US" sz="1050" dirty="0">
                <a:solidFill>
                  <a:schemeClr val="bg1">
                    <a:lumMod val="85000"/>
                  </a:schemeClr>
                </a:solidFill>
                <a:latin typeface="Consolas" panose="020B0609020204030204" pitchFamily="49" charset="0"/>
              </a:rPr>
              <a:t>-deployment" created</a:t>
            </a:r>
          </a:p>
        </p:txBody>
      </p:sp>
      <p:sp>
        <p:nvSpPr>
          <p:cNvPr id="22" name="Content Placeholder 3">
            <a:extLst>
              <a:ext uri="{FF2B5EF4-FFF2-40B4-BE49-F238E27FC236}">
                <a16:creationId xmlns:a16="http://schemas.microsoft.com/office/drawing/2014/main" id="{B9DC1E33-E61D-439F-A7A1-CE82E87137AE}"/>
              </a:ext>
            </a:extLst>
          </p:cNvPr>
          <p:cNvSpPr txBox="1">
            <a:spLocks/>
          </p:cNvSpPr>
          <p:nvPr/>
        </p:nvSpPr>
        <p:spPr>
          <a:xfrm>
            <a:off x="749608" y="2706410"/>
            <a:ext cx="5378023"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get deployments</a:t>
            </a:r>
          </a:p>
        </p:txBody>
      </p:sp>
      <p:sp>
        <p:nvSpPr>
          <p:cNvPr id="23" name="Content Placeholder 3">
            <a:extLst>
              <a:ext uri="{FF2B5EF4-FFF2-40B4-BE49-F238E27FC236}">
                <a16:creationId xmlns:a16="http://schemas.microsoft.com/office/drawing/2014/main" id="{BF4632E3-F8E6-424D-871D-CE67FE09F1B6}"/>
              </a:ext>
            </a:extLst>
          </p:cNvPr>
          <p:cNvSpPr txBox="1">
            <a:spLocks/>
          </p:cNvSpPr>
          <p:nvPr/>
        </p:nvSpPr>
        <p:spPr>
          <a:xfrm>
            <a:off x="749608" y="2995970"/>
            <a:ext cx="5378023" cy="562718"/>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050" dirty="0">
                <a:solidFill>
                  <a:schemeClr val="bg1">
                    <a:lumMod val="85000"/>
                  </a:schemeClr>
                </a:solidFill>
                <a:latin typeface="Consolas" panose="020B0609020204030204" pitchFamily="49" charset="0"/>
              </a:rPr>
              <a:t>NAME               DESIRED   CURRENT   UP-TO-DATE   AVAILABLE   AGE</a:t>
            </a:r>
          </a:p>
          <a:p>
            <a:r>
              <a:rPr lang="en-US" sz="1050" dirty="0" err="1">
                <a:solidFill>
                  <a:schemeClr val="bg1">
                    <a:lumMod val="85000"/>
                  </a:schemeClr>
                </a:solidFill>
                <a:latin typeface="Consolas" panose="020B0609020204030204" pitchFamily="49" charset="0"/>
              </a:rPr>
              <a:t>myapp</a:t>
            </a:r>
            <a:r>
              <a:rPr lang="en-US" sz="1050" dirty="0">
                <a:solidFill>
                  <a:schemeClr val="bg1">
                    <a:lumMod val="85000"/>
                  </a:schemeClr>
                </a:solidFill>
                <a:latin typeface="Consolas" panose="020B0609020204030204" pitchFamily="49" charset="0"/>
              </a:rPr>
              <a:t>-deployment   3         3         3            3           21s</a:t>
            </a:r>
          </a:p>
        </p:txBody>
      </p:sp>
      <p:sp>
        <p:nvSpPr>
          <p:cNvPr id="24" name="Content Placeholder 3">
            <a:extLst>
              <a:ext uri="{FF2B5EF4-FFF2-40B4-BE49-F238E27FC236}">
                <a16:creationId xmlns:a16="http://schemas.microsoft.com/office/drawing/2014/main" id="{B5766F0B-DE1F-4B5F-958F-40C9943B0152}"/>
              </a:ext>
            </a:extLst>
          </p:cNvPr>
          <p:cNvSpPr txBox="1">
            <a:spLocks/>
          </p:cNvSpPr>
          <p:nvPr/>
        </p:nvSpPr>
        <p:spPr>
          <a:xfrm>
            <a:off x="749608" y="3775604"/>
            <a:ext cx="5378023"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get </a:t>
            </a:r>
            <a:r>
              <a:rPr lang="en-US" sz="1400" dirty="0" err="1">
                <a:solidFill>
                  <a:schemeClr val="bg1">
                    <a:lumMod val="85000"/>
                  </a:schemeClr>
                </a:solidFill>
                <a:latin typeface="Consolas" panose="020B0609020204030204" pitchFamily="49" charset="0"/>
              </a:rPr>
              <a:t>replicaset</a:t>
            </a:r>
            <a:endParaRPr lang="en-US" sz="1400" dirty="0">
              <a:solidFill>
                <a:schemeClr val="bg1">
                  <a:lumMod val="85000"/>
                </a:schemeClr>
              </a:solidFill>
              <a:latin typeface="Consolas" panose="020B0609020204030204" pitchFamily="49" charset="0"/>
            </a:endParaRPr>
          </a:p>
        </p:txBody>
      </p:sp>
      <p:sp>
        <p:nvSpPr>
          <p:cNvPr id="25" name="Content Placeholder 3">
            <a:extLst>
              <a:ext uri="{FF2B5EF4-FFF2-40B4-BE49-F238E27FC236}">
                <a16:creationId xmlns:a16="http://schemas.microsoft.com/office/drawing/2014/main" id="{50C884A0-4EF5-4742-8E2B-B072F527033B}"/>
              </a:ext>
            </a:extLst>
          </p:cNvPr>
          <p:cNvSpPr txBox="1">
            <a:spLocks/>
          </p:cNvSpPr>
          <p:nvPr/>
        </p:nvSpPr>
        <p:spPr>
          <a:xfrm>
            <a:off x="749608" y="4065164"/>
            <a:ext cx="5378023" cy="562718"/>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050" dirty="0">
                <a:solidFill>
                  <a:schemeClr val="bg1">
                    <a:lumMod val="85000"/>
                  </a:schemeClr>
                </a:solidFill>
                <a:latin typeface="Consolas" panose="020B0609020204030204" pitchFamily="49" charset="0"/>
              </a:rPr>
              <a:t>NAME                          DESIRED   CURRENT   READY     AGE</a:t>
            </a:r>
          </a:p>
          <a:p>
            <a:r>
              <a:rPr lang="en-US" sz="1050" dirty="0">
                <a:solidFill>
                  <a:schemeClr val="bg1">
                    <a:lumMod val="85000"/>
                  </a:schemeClr>
                </a:solidFill>
                <a:latin typeface="Consolas" panose="020B0609020204030204" pitchFamily="49" charset="0"/>
              </a:rPr>
              <a:t>myapp-deployment-6795844b58   3         3         3         2m</a:t>
            </a:r>
          </a:p>
        </p:txBody>
      </p:sp>
      <p:sp>
        <p:nvSpPr>
          <p:cNvPr id="26" name="Content Placeholder 3">
            <a:extLst>
              <a:ext uri="{FF2B5EF4-FFF2-40B4-BE49-F238E27FC236}">
                <a16:creationId xmlns:a16="http://schemas.microsoft.com/office/drawing/2014/main" id="{7C075454-6487-43F1-9283-6FFED9400B64}"/>
              </a:ext>
            </a:extLst>
          </p:cNvPr>
          <p:cNvSpPr txBox="1">
            <a:spLocks/>
          </p:cNvSpPr>
          <p:nvPr/>
        </p:nvSpPr>
        <p:spPr>
          <a:xfrm>
            <a:off x="749608" y="4890337"/>
            <a:ext cx="5378023"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get pods</a:t>
            </a:r>
          </a:p>
        </p:txBody>
      </p:sp>
      <p:sp>
        <p:nvSpPr>
          <p:cNvPr id="27" name="Content Placeholder 3">
            <a:extLst>
              <a:ext uri="{FF2B5EF4-FFF2-40B4-BE49-F238E27FC236}">
                <a16:creationId xmlns:a16="http://schemas.microsoft.com/office/drawing/2014/main" id="{4E37BA8B-A35A-48B5-967B-34555C65AE47}"/>
              </a:ext>
            </a:extLst>
          </p:cNvPr>
          <p:cNvSpPr txBox="1">
            <a:spLocks/>
          </p:cNvSpPr>
          <p:nvPr/>
        </p:nvSpPr>
        <p:spPr>
          <a:xfrm>
            <a:off x="749608" y="5179897"/>
            <a:ext cx="5378023" cy="750975"/>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a:spcBef>
                <a:spcPts val="0"/>
              </a:spcBef>
            </a:pPr>
            <a:r>
              <a:rPr lang="en-US" sz="1050" dirty="0">
                <a:solidFill>
                  <a:schemeClr val="bg1">
                    <a:lumMod val="85000"/>
                  </a:schemeClr>
                </a:solidFill>
                <a:latin typeface="Consolas" panose="020B0609020204030204" pitchFamily="49" charset="0"/>
              </a:rPr>
              <a:t>NAME                                READY     STATUS    RESTARTS   AGE</a:t>
            </a:r>
          </a:p>
          <a:p>
            <a:pPr>
              <a:spcBef>
                <a:spcPts val="0"/>
              </a:spcBef>
            </a:pPr>
            <a:r>
              <a:rPr lang="en-US" sz="1050" dirty="0">
                <a:solidFill>
                  <a:schemeClr val="bg1">
                    <a:lumMod val="85000"/>
                  </a:schemeClr>
                </a:solidFill>
                <a:latin typeface="Consolas" panose="020B0609020204030204" pitchFamily="49" charset="0"/>
              </a:rPr>
              <a:t>myapp-deployment-6795844b58-5rbjl   1/1       Running   0          2m</a:t>
            </a:r>
          </a:p>
          <a:p>
            <a:pPr>
              <a:spcBef>
                <a:spcPts val="0"/>
              </a:spcBef>
            </a:pPr>
            <a:r>
              <a:rPr lang="en-US" sz="1050" dirty="0">
                <a:solidFill>
                  <a:schemeClr val="bg1">
                    <a:lumMod val="85000"/>
                  </a:schemeClr>
                </a:solidFill>
                <a:latin typeface="Consolas" panose="020B0609020204030204" pitchFamily="49" charset="0"/>
              </a:rPr>
              <a:t>myapp-deployment-6795844b58-h4w55   1/1       Running   0          2m</a:t>
            </a:r>
          </a:p>
          <a:p>
            <a:pPr>
              <a:spcBef>
                <a:spcPts val="0"/>
              </a:spcBef>
            </a:pPr>
            <a:r>
              <a:rPr lang="en-US" sz="1050" dirty="0">
                <a:solidFill>
                  <a:schemeClr val="bg1">
                    <a:lumMod val="85000"/>
                  </a:schemeClr>
                </a:solidFill>
                <a:latin typeface="Consolas" panose="020B0609020204030204" pitchFamily="49" charset="0"/>
              </a:rPr>
              <a:t>myapp-deployment-6795844b58-lfjhv   1/1       Running   0          2m</a:t>
            </a:r>
          </a:p>
        </p:txBody>
      </p:sp>
    </p:spTree>
    <p:extLst>
      <p:ext uri="{BB962C8B-B14F-4D97-AF65-F5344CB8AC3E}">
        <p14:creationId xmlns:p14="http://schemas.microsoft.com/office/powerpoint/2010/main" val="21303140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lt">
                                    <p:tmPct val="0"/>
                                  </p:iterate>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6" presetClass="emph" presetSubtype="0" decel="55000" fill="hold" grpId="1" nodeType="withEffect">
                                  <p:stCondLst>
                                    <p:cond delay="0"/>
                                  </p:stCondLst>
                                  <p:childTnLst>
                                    <p:animScale>
                                      <p:cBhvr>
                                        <p:cTn id="42" dur="1000" fill="hold"/>
                                        <p:tgtEl>
                                          <p:spTgt spid="19"/>
                                        </p:tgtEl>
                                      </p:cBhvr>
                                      <p:by x="300000" y="300000"/>
                                    </p:animScale>
                                  </p:childTnLst>
                                </p:cTn>
                              </p:par>
                              <p:par>
                                <p:cTn id="43" presetID="10" presetClass="exit" presetSubtype="0" fill="hold" grpId="2" nodeType="withEffect">
                                  <p:stCondLst>
                                    <p:cond delay="0"/>
                                  </p:stCondLst>
                                  <p:childTnLst>
                                    <p:animEffect transition="out" filter="fade">
                                      <p:cBhvr>
                                        <p:cTn id="44" dur="900"/>
                                        <p:tgtEl>
                                          <p:spTgt spid="19"/>
                                        </p:tgtEl>
                                      </p:cBhvr>
                                    </p:animEffect>
                                    <p:set>
                                      <p:cBhvr>
                                        <p:cTn id="45" dur="1" fill="hold">
                                          <p:stCondLst>
                                            <p:cond delay="899"/>
                                          </p:stCondLst>
                                        </p:cTn>
                                        <p:tgtEl>
                                          <p:spTgt spid="19"/>
                                        </p:tgtEl>
                                        <p:attrNameLst>
                                          <p:attrName>style.visibility</p:attrName>
                                        </p:attrNameLst>
                                      </p:cBhvr>
                                      <p:to>
                                        <p:strVal val="hidden"/>
                                      </p:to>
                                    </p:set>
                                  </p:childTnLst>
                                </p:cTn>
                              </p:par>
                            </p:childTnLst>
                          </p:cTn>
                        </p:par>
                        <p:par>
                          <p:cTn id="46" fill="hold">
                            <p:stCondLst>
                              <p:cond delay="1000"/>
                            </p:stCondLst>
                            <p:childTnLst>
                              <p:par>
                                <p:cTn id="47" presetID="1" presetClass="exit" presetSubtype="0" fill="hold" grpId="1" nodeType="afterEffect">
                                  <p:stCondLst>
                                    <p:cond delay="0"/>
                                  </p:stCondLst>
                                  <p:iterate type="lt">
                                    <p:tmAbs val="100"/>
                                  </p:iterate>
                                  <p:childTnLst>
                                    <p:set>
                                      <p:cBhvr>
                                        <p:cTn id="48" dur="1" fill="hold">
                                          <p:stCondLst>
                                            <p:cond delay="0"/>
                                          </p:stCondLst>
                                        </p:cTn>
                                        <p:tgtEl>
                                          <p:spTgt spid="6">
                                            <p:txEl>
                                              <p:pRg st="0" end="0"/>
                                            </p:txEl>
                                          </p:spTgt>
                                        </p:tgtEl>
                                        <p:attrNameLst>
                                          <p:attrName>style.visibility</p:attrName>
                                        </p:attrNameLst>
                                      </p:cBhvr>
                                      <p:to>
                                        <p:strVal val="hidden"/>
                                      </p:to>
                                    </p:set>
                                  </p:childTnLst>
                                </p:cTn>
                              </p:par>
                            </p:childTnLst>
                          </p:cTn>
                        </p:par>
                        <p:par>
                          <p:cTn id="49" fill="hold">
                            <p:stCondLst>
                              <p:cond delay="1901"/>
                            </p:stCondLst>
                            <p:childTnLst>
                              <p:par>
                                <p:cTn id="50" presetID="1" presetClass="entr" presetSubtype="0" fill="hold" grpId="0" nodeType="afterEffect">
                                  <p:stCondLst>
                                    <p:cond delay="0"/>
                                  </p:stCondLst>
                                  <p:iterate type="lt">
                                    <p:tmAbs val="100"/>
                                  </p:iterate>
                                  <p:childTnLst>
                                    <p:set>
                                      <p:cBhvr>
                                        <p:cTn id="51"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type="lt">
                                    <p:tmAbs val="100"/>
                                  </p:iterate>
                                  <p:childTnLst>
                                    <p:set>
                                      <p:cBhvr>
                                        <p:cTn id="55" dur="1" fill="hold">
                                          <p:stCondLst>
                                            <p:cond delay="0"/>
                                          </p:stCondLst>
                                        </p:cTn>
                                        <p:tgtEl>
                                          <p:spTgt spid="20"/>
                                        </p:tgtEl>
                                        <p:attrNameLst>
                                          <p:attrName>style.visibility</p:attrName>
                                        </p:attrNameLst>
                                      </p:cBhvr>
                                      <p:to>
                                        <p:strVal val="visible"/>
                                      </p:to>
                                    </p:set>
                                  </p:childTnLst>
                                </p:cTn>
                              </p:par>
                            </p:childTnLst>
                          </p:cTn>
                        </p:par>
                        <p:par>
                          <p:cTn id="56" fill="hold">
                            <p:stCondLst>
                              <p:cond delay="4001"/>
                            </p:stCondLst>
                            <p:childTnLst>
                              <p:par>
                                <p:cTn id="57" presetID="22" presetClass="entr" presetSubtype="1"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up)">
                                      <p:cBhvr>
                                        <p:cTn id="59" dur="300"/>
                                        <p:tgtEl>
                                          <p:spTgt spid="21"/>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iterate type="lt">
                                    <p:tmAbs val="100"/>
                                  </p:iterate>
                                  <p:childTnLst>
                                    <p:set>
                                      <p:cBhvr>
                                        <p:cTn id="63" dur="1" fill="hold">
                                          <p:stCondLst>
                                            <p:cond delay="0"/>
                                          </p:stCondLst>
                                        </p:cTn>
                                        <p:tgtEl>
                                          <p:spTgt spid="22"/>
                                        </p:tgtEl>
                                        <p:attrNameLst>
                                          <p:attrName>style.visibility</p:attrName>
                                        </p:attrNameLst>
                                      </p:cBhvr>
                                      <p:to>
                                        <p:strVal val="visible"/>
                                      </p:to>
                                    </p:set>
                                  </p:childTnLst>
                                </p:cTn>
                              </p:par>
                            </p:childTnLst>
                          </p:cTn>
                        </p:par>
                        <p:par>
                          <p:cTn id="64" fill="hold">
                            <p:stCondLst>
                              <p:cond delay="2101"/>
                            </p:stCondLst>
                            <p:childTnLst>
                              <p:par>
                                <p:cTn id="65" presetID="22" presetClass="entr" presetSubtype="1"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up)">
                                      <p:cBhvr>
                                        <p:cTn id="67" dur="3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iterate type="lt">
                                    <p:tmAbs val="100"/>
                                  </p:iterate>
                                  <p:childTnLst>
                                    <p:set>
                                      <p:cBhvr>
                                        <p:cTn id="71" dur="1" fill="hold">
                                          <p:stCondLst>
                                            <p:cond delay="0"/>
                                          </p:stCondLst>
                                        </p:cTn>
                                        <p:tgtEl>
                                          <p:spTgt spid="24"/>
                                        </p:tgtEl>
                                        <p:attrNameLst>
                                          <p:attrName>style.visibility</p:attrName>
                                        </p:attrNameLst>
                                      </p:cBhvr>
                                      <p:to>
                                        <p:strVal val="visible"/>
                                      </p:to>
                                    </p:set>
                                  </p:childTnLst>
                                </p:cTn>
                              </p:par>
                            </p:childTnLst>
                          </p:cTn>
                        </p:par>
                        <p:par>
                          <p:cTn id="72" fill="hold">
                            <p:stCondLst>
                              <p:cond delay="2001"/>
                            </p:stCondLst>
                            <p:childTnLst>
                              <p:par>
                                <p:cTn id="73" presetID="22" presetClass="entr" presetSubtype="1" fill="hold" grpId="0" nodeType="after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up)">
                                      <p:cBhvr>
                                        <p:cTn id="75" dur="300"/>
                                        <p:tgtEl>
                                          <p:spTgt spid="25"/>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iterate type="lt">
                                    <p:tmAbs val="100"/>
                                  </p:iterate>
                                  <p:childTnLst>
                                    <p:set>
                                      <p:cBhvr>
                                        <p:cTn id="79" dur="1" fill="hold">
                                          <p:stCondLst>
                                            <p:cond delay="0"/>
                                          </p:stCondLst>
                                        </p:cTn>
                                        <p:tgtEl>
                                          <p:spTgt spid="26"/>
                                        </p:tgtEl>
                                        <p:attrNameLst>
                                          <p:attrName>style.visibility</p:attrName>
                                        </p:attrNameLst>
                                      </p:cBhvr>
                                      <p:to>
                                        <p:strVal val="visible"/>
                                      </p:to>
                                    </p:set>
                                  </p:childTnLst>
                                </p:cTn>
                              </p:par>
                            </p:childTnLst>
                          </p:cTn>
                        </p:par>
                        <p:par>
                          <p:cTn id="80" fill="hold">
                            <p:stCondLst>
                              <p:cond delay="1401"/>
                            </p:stCondLst>
                            <p:childTnLst>
                              <p:par>
                                <p:cTn id="81" presetID="22" presetClass="entr" presetSubtype="1"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up)">
                                      <p:cBhvr>
                                        <p:cTn id="83" dur="3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build="allAtOnce"/>
      <p:bldP spid="6" grpId="1" build="allAtOnce" rev="1"/>
      <p:bldP spid="7" grpId="0"/>
      <p:bldP spid="8" grpId="0"/>
      <p:bldP spid="9" grpId="0"/>
      <p:bldP spid="10" grpId="0"/>
      <p:bldP spid="11" grpId="0"/>
      <p:bldP spid="12" grpId="0"/>
      <p:bldP spid="13" grpId="0"/>
      <p:bldP spid="14" grpId="0"/>
      <p:bldP spid="16" grpId="0" build="allAtOnce"/>
      <p:bldP spid="18" grpId="0" animBg="1"/>
      <p:bldP spid="19" grpId="0" animBg="1"/>
      <p:bldP spid="19" grpId="1" animBg="1"/>
      <p:bldP spid="19" grpId="2"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2A7C-C53A-4E3E-B413-5CE559689EAD}"/>
              </a:ext>
            </a:extLst>
          </p:cNvPr>
          <p:cNvSpPr>
            <a:spLocks noGrp="1"/>
          </p:cNvSpPr>
          <p:nvPr>
            <p:ph type="title"/>
          </p:nvPr>
        </p:nvSpPr>
        <p:spPr/>
        <p:txBody>
          <a:bodyPr/>
          <a:lstStyle/>
          <a:p>
            <a:r>
              <a:rPr lang="en-US" dirty="0"/>
              <a:t>commands</a:t>
            </a:r>
          </a:p>
        </p:txBody>
      </p:sp>
      <p:sp>
        <p:nvSpPr>
          <p:cNvPr id="4" name="Content Placeholder 3">
            <a:extLst>
              <a:ext uri="{FF2B5EF4-FFF2-40B4-BE49-F238E27FC236}">
                <a16:creationId xmlns:a16="http://schemas.microsoft.com/office/drawing/2014/main" id="{555A80BB-74DB-4602-8B5B-1A42F57E0CAF}"/>
              </a:ext>
            </a:extLst>
          </p:cNvPr>
          <p:cNvSpPr txBox="1">
            <a:spLocks/>
          </p:cNvSpPr>
          <p:nvPr/>
        </p:nvSpPr>
        <p:spPr>
          <a:xfrm>
            <a:off x="1097280" y="1837751"/>
            <a:ext cx="6861100"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get all</a:t>
            </a:r>
          </a:p>
        </p:txBody>
      </p:sp>
      <p:sp>
        <p:nvSpPr>
          <p:cNvPr id="5" name="Content Placeholder 3">
            <a:extLst>
              <a:ext uri="{FF2B5EF4-FFF2-40B4-BE49-F238E27FC236}">
                <a16:creationId xmlns:a16="http://schemas.microsoft.com/office/drawing/2014/main" id="{5036FB1A-F423-4AF1-8372-881EC767E711}"/>
              </a:ext>
            </a:extLst>
          </p:cNvPr>
          <p:cNvSpPr txBox="1">
            <a:spLocks/>
          </p:cNvSpPr>
          <p:nvPr/>
        </p:nvSpPr>
        <p:spPr>
          <a:xfrm>
            <a:off x="1097280" y="2127311"/>
            <a:ext cx="6861100" cy="1948482"/>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a:spcBef>
                <a:spcPts val="0"/>
              </a:spcBef>
            </a:pPr>
            <a:r>
              <a:rPr lang="en-US" sz="1050" dirty="0">
                <a:solidFill>
                  <a:schemeClr val="bg1">
                    <a:lumMod val="85000"/>
                  </a:schemeClr>
                </a:solidFill>
                <a:latin typeface="Consolas" panose="020B0609020204030204" pitchFamily="49" charset="0"/>
              </a:rPr>
              <a:t>NAME                      DESIRED   CURRENT   UP-TO-DATE   AVAILABLE   AGE</a:t>
            </a:r>
          </a:p>
          <a:p>
            <a:pPr>
              <a:spcBef>
                <a:spcPts val="0"/>
              </a:spcBef>
            </a:pPr>
            <a:r>
              <a:rPr lang="en-US" sz="1050" dirty="0">
                <a:solidFill>
                  <a:schemeClr val="bg1">
                    <a:lumMod val="85000"/>
                  </a:schemeClr>
                </a:solidFill>
                <a:latin typeface="Consolas" panose="020B0609020204030204" pitchFamily="49" charset="0"/>
              </a:rPr>
              <a:t>deploy/</a:t>
            </a:r>
            <a:r>
              <a:rPr lang="en-US" sz="1050" dirty="0" err="1">
                <a:solidFill>
                  <a:schemeClr val="bg1">
                    <a:lumMod val="85000"/>
                  </a:schemeClr>
                </a:solidFill>
                <a:latin typeface="Consolas" panose="020B0609020204030204" pitchFamily="49" charset="0"/>
              </a:rPr>
              <a:t>myapp</a:t>
            </a:r>
            <a:r>
              <a:rPr lang="en-US" sz="1050" dirty="0">
                <a:solidFill>
                  <a:schemeClr val="bg1">
                    <a:lumMod val="85000"/>
                  </a:schemeClr>
                </a:solidFill>
                <a:latin typeface="Consolas" panose="020B0609020204030204" pitchFamily="49" charset="0"/>
              </a:rPr>
              <a:t>-deployment   3         3         3            3           9h</a:t>
            </a:r>
          </a:p>
          <a:p>
            <a:pPr>
              <a:spcBef>
                <a:spcPts val="0"/>
              </a:spcBef>
            </a:pPr>
            <a:endParaRPr lang="en-US" sz="1050" dirty="0">
              <a:solidFill>
                <a:schemeClr val="bg1">
                  <a:lumMod val="85000"/>
                </a:schemeClr>
              </a:solidFill>
              <a:latin typeface="Consolas" panose="020B0609020204030204" pitchFamily="49" charset="0"/>
            </a:endParaRPr>
          </a:p>
          <a:p>
            <a:pPr>
              <a:spcBef>
                <a:spcPts val="0"/>
              </a:spcBef>
            </a:pPr>
            <a:r>
              <a:rPr lang="en-US" sz="1050" dirty="0">
                <a:solidFill>
                  <a:schemeClr val="bg1">
                    <a:lumMod val="85000"/>
                  </a:schemeClr>
                </a:solidFill>
                <a:latin typeface="Consolas" panose="020B0609020204030204" pitchFamily="49" charset="0"/>
              </a:rPr>
              <a:t>NAME                             DESIRED   CURRENT   READY     AGE</a:t>
            </a:r>
          </a:p>
          <a:p>
            <a:pPr>
              <a:spcBef>
                <a:spcPts val="0"/>
              </a:spcBef>
            </a:pPr>
            <a:r>
              <a:rPr lang="en-US" sz="1050" dirty="0" err="1">
                <a:solidFill>
                  <a:schemeClr val="bg1">
                    <a:lumMod val="85000"/>
                  </a:schemeClr>
                </a:solidFill>
                <a:latin typeface="Consolas" panose="020B0609020204030204" pitchFamily="49" charset="0"/>
              </a:rPr>
              <a:t>rs</a:t>
            </a:r>
            <a:r>
              <a:rPr lang="en-US" sz="1050" dirty="0">
                <a:solidFill>
                  <a:schemeClr val="bg1">
                    <a:lumMod val="85000"/>
                  </a:schemeClr>
                </a:solidFill>
                <a:latin typeface="Consolas" panose="020B0609020204030204" pitchFamily="49" charset="0"/>
              </a:rPr>
              <a:t>/myapp-deployment-6795844b58   3         3         3         9h</a:t>
            </a:r>
          </a:p>
          <a:p>
            <a:pPr>
              <a:spcBef>
                <a:spcPts val="0"/>
              </a:spcBef>
            </a:pPr>
            <a:endParaRPr lang="en-US" sz="1050" dirty="0">
              <a:solidFill>
                <a:schemeClr val="bg1">
                  <a:lumMod val="85000"/>
                </a:schemeClr>
              </a:solidFill>
              <a:latin typeface="Consolas" panose="020B0609020204030204" pitchFamily="49" charset="0"/>
            </a:endParaRPr>
          </a:p>
          <a:p>
            <a:pPr>
              <a:spcBef>
                <a:spcPts val="0"/>
              </a:spcBef>
            </a:pPr>
            <a:r>
              <a:rPr lang="en-US" sz="1050" dirty="0">
                <a:solidFill>
                  <a:schemeClr val="bg1">
                    <a:lumMod val="85000"/>
                  </a:schemeClr>
                </a:solidFill>
                <a:latin typeface="Consolas" panose="020B0609020204030204" pitchFamily="49" charset="0"/>
              </a:rPr>
              <a:t>NAME                                   READY     STATUS    RESTARTS   AGE</a:t>
            </a:r>
          </a:p>
          <a:p>
            <a:pPr>
              <a:spcBef>
                <a:spcPts val="0"/>
              </a:spcBef>
            </a:pPr>
            <a:r>
              <a:rPr lang="en-US" sz="1050" dirty="0" err="1">
                <a:solidFill>
                  <a:schemeClr val="bg1">
                    <a:lumMod val="85000"/>
                  </a:schemeClr>
                </a:solidFill>
                <a:latin typeface="Consolas" panose="020B0609020204030204" pitchFamily="49" charset="0"/>
              </a:rPr>
              <a:t>po</a:t>
            </a:r>
            <a:r>
              <a:rPr lang="en-US" sz="1050" dirty="0">
                <a:solidFill>
                  <a:schemeClr val="bg1">
                    <a:lumMod val="85000"/>
                  </a:schemeClr>
                </a:solidFill>
                <a:latin typeface="Consolas" panose="020B0609020204030204" pitchFamily="49" charset="0"/>
              </a:rPr>
              <a:t>/myapp-deployment-6795844b58-5rbjl   1/1       Running   0          9h</a:t>
            </a:r>
          </a:p>
          <a:p>
            <a:pPr>
              <a:spcBef>
                <a:spcPts val="0"/>
              </a:spcBef>
            </a:pPr>
            <a:r>
              <a:rPr lang="en-US" sz="1050" dirty="0" err="1">
                <a:solidFill>
                  <a:schemeClr val="bg1">
                    <a:lumMod val="85000"/>
                  </a:schemeClr>
                </a:solidFill>
                <a:latin typeface="Consolas" panose="020B0609020204030204" pitchFamily="49" charset="0"/>
              </a:rPr>
              <a:t>po</a:t>
            </a:r>
            <a:r>
              <a:rPr lang="en-US" sz="1050" dirty="0">
                <a:solidFill>
                  <a:schemeClr val="bg1">
                    <a:lumMod val="85000"/>
                  </a:schemeClr>
                </a:solidFill>
                <a:latin typeface="Consolas" panose="020B0609020204030204" pitchFamily="49" charset="0"/>
              </a:rPr>
              <a:t>/myapp-deployment-6795844b58-h4w55   1/1       Running   0          9h</a:t>
            </a:r>
          </a:p>
          <a:p>
            <a:pPr>
              <a:spcBef>
                <a:spcPts val="0"/>
              </a:spcBef>
            </a:pPr>
            <a:r>
              <a:rPr lang="en-US" sz="1050" dirty="0" err="1">
                <a:solidFill>
                  <a:schemeClr val="bg1">
                    <a:lumMod val="85000"/>
                  </a:schemeClr>
                </a:solidFill>
                <a:latin typeface="Consolas" panose="020B0609020204030204" pitchFamily="49" charset="0"/>
              </a:rPr>
              <a:t>po</a:t>
            </a:r>
            <a:r>
              <a:rPr lang="en-US" sz="1050" dirty="0">
                <a:solidFill>
                  <a:schemeClr val="bg1">
                    <a:lumMod val="85000"/>
                  </a:schemeClr>
                </a:solidFill>
                <a:latin typeface="Consolas" panose="020B0609020204030204" pitchFamily="49" charset="0"/>
              </a:rPr>
              <a:t>/myapp-deployment-6795844b58-lfjhv   1/1       Running   0          9h</a:t>
            </a:r>
          </a:p>
          <a:p>
            <a:pPr>
              <a:spcBef>
                <a:spcPts val="0"/>
              </a:spcBef>
            </a:pPr>
            <a:endParaRPr lang="en-US" sz="105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41579292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301"/>
                            </p:stCondLst>
                            <p:childTnLst>
                              <p:par>
                                <p:cTn id="8" presetID="22" presetClass="entr" presetSubtype="1"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240A2FC-E2C3-458D-96B4-5DF9028D93A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41">
            <a:extLst>
              <a:ext uri="{FF2B5EF4-FFF2-40B4-BE49-F238E27FC236}">
                <a16:creationId xmlns:a16="http://schemas.microsoft.com/office/drawing/2014/main" id="{5F097929-F3D6-4D1F-8AFC-CF348171A9E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4" name="Straight Connector 43">
            <a:extLst>
              <a:ext uri="{FF2B5EF4-FFF2-40B4-BE49-F238E27FC236}">
                <a16:creationId xmlns:a16="http://schemas.microsoft.com/office/drawing/2014/main" id="{43074C91-9045-414B-B5F9-567DAE3EED2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33428ACC-71EC-4171-9527-10983BA6B41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8967BEA-EA6A-4FF1-94E2-B010B61A36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2B9BBBC4-97A3-47D2-BFFE-A68530CDB9D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2" name="Straight Connector 51">
            <a:extLst>
              <a:ext uri="{FF2B5EF4-FFF2-40B4-BE49-F238E27FC236}">
                <a16:creationId xmlns:a16="http://schemas.microsoft.com/office/drawing/2014/main" id="{BA22713B-ABB6-4391-97F9-0449A2B9B66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D155AA0-1695-49A2-8DD3-2A340C4D2830}"/>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Demo</a:t>
            </a:r>
          </a:p>
        </p:txBody>
      </p:sp>
      <p:sp>
        <p:nvSpPr>
          <p:cNvPr id="28" name="Title 4">
            <a:extLst>
              <a:ext uri="{FF2B5EF4-FFF2-40B4-BE49-F238E27FC236}">
                <a16:creationId xmlns:a16="http://schemas.microsoft.com/office/drawing/2014/main" id="{28EB08AB-CBFC-48E7-8494-97B57439C862}"/>
              </a:ext>
            </a:extLst>
          </p:cNvPr>
          <p:cNvSpPr txBox="1">
            <a:spLocks/>
          </p:cNvSpPr>
          <p:nvPr/>
        </p:nvSpPr>
        <p:spPr>
          <a:xfrm>
            <a:off x="8037125" y="4244372"/>
            <a:ext cx="2509152" cy="6186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50" normalizeH="0" baseline="0" noProof="0" dirty="0">
                <a:ln>
                  <a:noFill/>
                </a:ln>
                <a:solidFill>
                  <a:prstClr val="black">
                    <a:lumMod val="75000"/>
                    <a:lumOff val="25000"/>
                  </a:prstClr>
                </a:solidFill>
                <a:effectLst/>
                <a:uLnTx/>
                <a:uFillTx/>
                <a:latin typeface="Calibri Light" panose="020F0302020204030204"/>
                <a:ea typeface="+mj-ea"/>
                <a:cs typeface="+mj-cs"/>
              </a:rPr>
              <a:t>Deployment</a:t>
            </a:r>
          </a:p>
        </p:txBody>
      </p:sp>
      <p:pic>
        <p:nvPicPr>
          <p:cNvPr id="4" name="Picture 3" descr="A close up of a logo&#10;&#10;Description generated with very high confidence">
            <a:extLst>
              <a:ext uri="{FF2B5EF4-FFF2-40B4-BE49-F238E27FC236}">
                <a16:creationId xmlns:a16="http://schemas.microsoft.com/office/drawing/2014/main" id="{157F40E2-E0E6-4115-9E36-EE1EB00DED4E}"/>
              </a:ext>
            </a:extLst>
          </p:cNvPr>
          <p:cNvPicPr>
            <a:picLocks noChangeAspect="1"/>
          </p:cNvPicPr>
          <p:nvPr/>
        </p:nvPicPr>
        <p:blipFill>
          <a:blip r:embed="rId3"/>
          <a:stretch>
            <a:fillRect/>
          </a:stretch>
        </p:blipFill>
        <p:spPr>
          <a:xfrm>
            <a:off x="1128077" y="302258"/>
            <a:ext cx="5729800" cy="5729800"/>
          </a:xfrm>
          <a:prstGeom prst="rect">
            <a:avLst/>
          </a:prstGeom>
        </p:spPr>
      </p:pic>
    </p:spTree>
    <p:extLst>
      <p:ext uri="{BB962C8B-B14F-4D97-AF65-F5344CB8AC3E}">
        <p14:creationId xmlns:p14="http://schemas.microsoft.com/office/powerpoint/2010/main" val="1626948568"/>
      </p:ext>
    </p:extLst>
  </p:cSld>
  <p:clrMapOvr>
    <a:masterClrMapping/>
  </p:clrMapOvr>
  <p:transition spd="slow">
    <p:push/>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240A2FC-E2C3-458D-96B4-5DF9028D93A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41">
            <a:extLst>
              <a:ext uri="{FF2B5EF4-FFF2-40B4-BE49-F238E27FC236}">
                <a16:creationId xmlns:a16="http://schemas.microsoft.com/office/drawing/2014/main" id="{5F097929-F3D6-4D1F-8AFC-CF348171A9E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4" name="Straight Connector 43">
            <a:extLst>
              <a:ext uri="{FF2B5EF4-FFF2-40B4-BE49-F238E27FC236}">
                <a16:creationId xmlns:a16="http://schemas.microsoft.com/office/drawing/2014/main" id="{43074C91-9045-414B-B5F9-567DAE3EED2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33428ACC-71EC-4171-9527-10983BA6B41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8967BEA-EA6A-4FF1-94E2-B010B61A36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2B9BBBC4-97A3-47D2-BFFE-A68530CDB9D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2" name="Straight Connector 51">
            <a:extLst>
              <a:ext uri="{FF2B5EF4-FFF2-40B4-BE49-F238E27FC236}">
                <a16:creationId xmlns:a16="http://schemas.microsoft.com/office/drawing/2014/main" id="{BA22713B-ABB6-4391-97F9-0449A2B9B66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D155AA0-1695-49A2-8DD3-2A340C4D2830}"/>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Demo</a:t>
            </a:r>
          </a:p>
        </p:txBody>
      </p:sp>
      <p:sp>
        <p:nvSpPr>
          <p:cNvPr id="28" name="Title 4">
            <a:extLst>
              <a:ext uri="{FF2B5EF4-FFF2-40B4-BE49-F238E27FC236}">
                <a16:creationId xmlns:a16="http://schemas.microsoft.com/office/drawing/2014/main" id="{28EB08AB-CBFC-48E7-8494-97B57439C862}"/>
              </a:ext>
            </a:extLst>
          </p:cNvPr>
          <p:cNvSpPr txBox="1">
            <a:spLocks/>
          </p:cNvSpPr>
          <p:nvPr/>
        </p:nvSpPr>
        <p:spPr>
          <a:xfrm>
            <a:off x="8037125" y="4244372"/>
            <a:ext cx="2509152" cy="6186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50" normalizeH="0" baseline="0" noProof="0" dirty="0">
                <a:ln>
                  <a:noFill/>
                </a:ln>
                <a:solidFill>
                  <a:prstClr val="black">
                    <a:lumMod val="75000"/>
                    <a:lumOff val="25000"/>
                  </a:prstClr>
                </a:solidFill>
                <a:effectLst/>
                <a:uLnTx/>
                <a:uFillTx/>
                <a:latin typeface="Calibri Light" panose="020F0302020204030204"/>
                <a:ea typeface="+mj-ea"/>
                <a:cs typeface="+mj-cs"/>
              </a:rPr>
              <a:t>Deployment</a:t>
            </a:r>
          </a:p>
        </p:txBody>
      </p:sp>
      <p:pic>
        <p:nvPicPr>
          <p:cNvPr id="4" name="Picture 3" descr="A close up of a logo&#10;&#10;Description generated with very high confidence">
            <a:extLst>
              <a:ext uri="{FF2B5EF4-FFF2-40B4-BE49-F238E27FC236}">
                <a16:creationId xmlns:a16="http://schemas.microsoft.com/office/drawing/2014/main" id="{157F40E2-E0E6-4115-9E36-EE1EB00DED4E}"/>
              </a:ext>
            </a:extLst>
          </p:cNvPr>
          <p:cNvPicPr>
            <a:picLocks noChangeAspect="1"/>
          </p:cNvPicPr>
          <p:nvPr/>
        </p:nvPicPr>
        <p:blipFill>
          <a:blip r:embed="rId3"/>
          <a:stretch>
            <a:fillRect/>
          </a:stretch>
        </p:blipFill>
        <p:spPr>
          <a:xfrm>
            <a:off x="1128077" y="302258"/>
            <a:ext cx="5729800" cy="5729800"/>
          </a:xfrm>
          <a:prstGeom prst="rect">
            <a:avLst/>
          </a:prstGeom>
        </p:spPr>
      </p:pic>
    </p:spTree>
    <p:extLst>
      <p:ext uri="{BB962C8B-B14F-4D97-AF65-F5344CB8AC3E}">
        <p14:creationId xmlns:p14="http://schemas.microsoft.com/office/powerpoint/2010/main" val="2717005056"/>
      </p:ext>
    </p:extLst>
  </p:cSld>
  <p:clrMapOvr>
    <a:masterClrMapping/>
  </p:clrMapOvr>
  <p:transition spd="slow">
    <p:push/>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E6AB-63AD-4DCE-876B-3D39DB88BCF5}"/>
              </a:ext>
            </a:extLst>
          </p:cNvPr>
          <p:cNvSpPr>
            <a:spLocks noGrp="1"/>
          </p:cNvSpPr>
          <p:nvPr>
            <p:ph type="title"/>
          </p:nvPr>
        </p:nvSpPr>
        <p:spPr/>
        <p:txBody>
          <a:bodyPr/>
          <a:lstStyle/>
          <a:p>
            <a:r>
              <a:rPr lang="en-US" dirty="0"/>
              <a:t>Networking 101</a:t>
            </a:r>
          </a:p>
        </p:txBody>
      </p:sp>
      <p:pic>
        <p:nvPicPr>
          <p:cNvPr id="3" name="Picture 2" descr="A close up of a logo&#10;&#10;Description generated with very high confidence">
            <a:extLst>
              <a:ext uri="{FF2B5EF4-FFF2-40B4-BE49-F238E27FC236}">
                <a16:creationId xmlns:a16="http://schemas.microsoft.com/office/drawing/2014/main" id="{E4B426A7-C1A8-47C2-8693-CAAE0802D10A}"/>
              </a:ext>
            </a:extLst>
          </p:cNvPr>
          <p:cNvPicPr>
            <a:picLocks noChangeAspect="1"/>
          </p:cNvPicPr>
          <p:nvPr/>
        </p:nvPicPr>
        <p:blipFill>
          <a:blip r:embed="rId3"/>
          <a:stretch>
            <a:fillRect/>
          </a:stretch>
        </p:blipFill>
        <p:spPr>
          <a:xfrm>
            <a:off x="4790440" y="0"/>
            <a:ext cx="6858000" cy="6858000"/>
          </a:xfrm>
          <a:prstGeom prst="rect">
            <a:avLst/>
          </a:prstGeom>
        </p:spPr>
      </p:pic>
      <p:sp>
        <p:nvSpPr>
          <p:cNvPr id="22" name="Rectangle 21">
            <a:extLst>
              <a:ext uri="{FF2B5EF4-FFF2-40B4-BE49-F238E27FC236}">
                <a16:creationId xmlns:a16="http://schemas.microsoft.com/office/drawing/2014/main" id="{E25AFE1B-499B-4A8E-883B-4E23F473C103}"/>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E0AB820-1A60-4401-93F5-9A861684F5E3}"/>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Tree>
    <p:extLst>
      <p:ext uri="{BB962C8B-B14F-4D97-AF65-F5344CB8AC3E}">
        <p14:creationId xmlns:p14="http://schemas.microsoft.com/office/powerpoint/2010/main" val="21717688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51AC09-709D-4840-B45B-E1E1CC50BA1B}"/>
              </a:ext>
            </a:extLst>
          </p:cNvPr>
          <p:cNvSpPr/>
          <p:nvPr/>
        </p:nvSpPr>
        <p:spPr>
          <a:xfrm>
            <a:off x="3337560" y="2686591"/>
            <a:ext cx="5433060" cy="3348449"/>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400" b="1" dirty="0">
                <a:solidFill>
                  <a:schemeClr val="bg1"/>
                </a:solidFill>
                <a:effectLst>
                  <a:glow rad="228600">
                    <a:schemeClr val="accent2">
                      <a:satMod val="175000"/>
                      <a:alpha val="40000"/>
                    </a:schemeClr>
                  </a:glow>
                </a:effectLst>
              </a:rPr>
              <a:t>Node</a:t>
            </a:r>
          </a:p>
        </p:txBody>
      </p:sp>
      <p:sp>
        <p:nvSpPr>
          <p:cNvPr id="19" name="Cloud 18">
            <a:extLst>
              <a:ext uri="{FF2B5EF4-FFF2-40B4-BE49-F238E27FC236}">
                <a16:creationId xmlns:a16="http://schemas.microsoft.com/office/drawing/2014/main" id="{7FFBCB97-5BB1-4BFC-84AC-F9E4EA62CB95}"/>
              </a:ext>
            </a:extLst>
          </p:cNvPr>
          <p:cNvSpPr/>
          <p:nvPr/>
        </p:nvSpPr>
        <p:spPr>
          <a:xfrm>
            <a:off x="5004724" y="3057841"/>
            <a:ext cx="2022917" cy="728713"/>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10.244.0.0</a:t>
            </a:r>
          </a:p>
        </p:txBody>
      </p:sp>
      <p:sp>
        <p:nvSpPr>
          <p:cNvPr id="17" name="Rectangle 16">
            <a:extLst>
              <a:ext uri="{FF2B5EF4-FFF2-40B4-BE49-F238E27FC236}">
                <a16:creationId xmlns:a16="http://schemas.microsoft.com/office/drawing/2014/main" id="{87712E99-51CC-40B6-8D9F-B3CD3CC90CDD}"/>
              </a:ext>
            </a:extLst>
          </p:cNvPr>
          <p:cNvSpPr/>
          <p:nvPr/>
        </p:nvSpPr>
        <p:spPr>
          <a:xfrm>
            <a:off x="9479588" y="2255520"/>
            <a:ext cx="2183025" cy="4023360"/>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400" b="1" dirty="0">
                <a:solidFill>
                  <a:schemeClr val="bg1"/>
                </a:solidFill>
                <a:effectLst/>
              </a:rPr>
              <a:t>My System</a:t>
            </a:r>
          </a:p>
        </p:txBody>
      </p:sp>
      <p:sp>
        <p:nvSpPr>
          <p:cNvPr id="5" name="Title 4">
            <a:extLst>
              <a:ext uri="{FF2B5EF4-FFF2-40B4-BE49-F238E27FC236}">
                <a16:creationId xmlns:a16="http://schemas.microsoft.com/office/drawing/2014/main" id="{E45404AC-4AA4-49A9-BBF7-329AC1EBD6EA}"/>
              </a:ext>
            </a:extLst>
          </p:cNvPr>
          <p:cNvSpPr>
            <a:spLocks noGrp="1"/>
          </p:cNvSpPr>
          <p:nvPr>
            <p:ph type="title"/>
          </p:nvPr>
        </p:nvSpPr>
        <p:spPr/>
        <p:txBody>
          <a:bodyPr/>
          <a:lstStyle/>
          <a:p>
            <a:r>
              <a:rPr lang="en-US" dirty="0"/>
              <a:t>Kubernetes Networking - 101</a:t>
            </a:r>
          </a:p>
        </p:txBody>
      </p:sp>
      <p:sp>
        <p:nvSpPr>
          <p:cNvPr id="7" name="Rectangle 6">
            <a:extLst>
              <a:ext uri="{FF2B5EF4-FFF2-40B4-BE49-F238E27FC236}">
                <a16:creationId xmlns:a16="http://schemas.microsoft.com/office/drawing/2014/main" id="{D369DA29-304C-40AE-AEFE-0EA09771BFD6}"/>
              </a:ext>
            </a:extLst>
          </p:cNvPr>
          <p:cNvSpPr/>
          <p:nvPr/>
        </p:nvSpPr>
        <p:spPr>
          <a:xfrm>
            <a:off x="5441695" y="4220625"/>
            <a:ext cx="1148979" cy="1265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8" name="Group 7">
            <a:extLst>
              <a:ext uri="{FF2B5EF4-FFF2-40B4-BE49-F238E27FC236}">
                <a16:creationId xmlns:a16="http://schemas.microsoft.com/office/drawing/2014/main" id="{B75B7227-F30E-4388-AA5F-FCCA6F5CACC6}"/>
              </a:ext>
            </a:extLst>
          </p:cNvPr>
          <p:cNvGrpSpPr/>
          <p:nvPr/>
        </p:nvGrpSpPr>
        <p:grpSpPr>
          <a:xfrm>
            <a:off x="5689670" y="4605733"/>
            <a:ext cx="653028" cy="618292"/>
            <a:chOff x="6225311" y="2473385"/>
            <a:chExt cx="716280" cy="678180"/>
          </a:xfrm>
        </p:grpSpPr>
        <p:pic>
          <p:nvPicPr>
            <p:cNvPr id="9" name="Picture 8">
              <a:extLst>
                <a:ext uri="{FF2B5EF4-FFF2-40B4-BE49-F238E27FC236}">
                  <a16:creationId xmlns:a16="http://schemas.microsoft.com/office/drawing/2014/main" id="{BE6C917B-1EAF-4D33-B105-7576A2430885}"/>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0" name="Picture 2" descr="Image result for python logo">
              <a:extLst>
                <a:ext uri="{FF2B5EF4-FFF2-40B4-BE49-F238E27FC236}">
                  <a16:creationId xmlns:a16="http://schemas.microsoft.com/office/drawing/2014/main" id="{E1CA66AD-0695-4D95-BE65-90C32ED4FE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4" descr="Related image">
            <a:extLst>
              <a:ext uri="{FF2B5EF4-FFF2-40B4-BE49-F238E27FC236}">
                <a16:creationId xmlns:a16="http://schemas.microsoft.com/office/drawing/2014/main" id="{619C26C9-3281-45C9-8778-08BFCAF0483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5441695" y="5670635"/>
            <a:ext cx="338970" cy="338970"/>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4636601-7C00-4383-B8F6-3DA0110D53C0}"/>
              </a:ext>
            </a:extLst>
          </p:cNvPr>
          <p:cNvSpPr/>
          <p:nvPr/>
        </p:nvSpPr>
        <p:spPr>
          <a:xfrm>
            <a:off x="5166937" y="2693020"/>
            <a:ext cx="1739402" cy="2793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75000"/>
                  </a:schemeClr>
                </a:solidFill>
              </a:rPr>
              <a:t>192.168.1.2</a:t>
            </a:r>
          </a:p>
        </p:txBody>
      </p:sp>
      <p:sp>
        <p:nvSpPr>
          <p:cNvPr id="14" name="Rectangle 13">
            <a:extLst>
              <a:ext uri="{FF2B5EF4-FFF2-40B4-BE49-F238E27FC236}">
                <a16:creationId xmlns:a16="http://schemas.microsoft.com/office/drawing/2014/main" id="{2EB86551-A8B4-449F-B3CA-29A84F5652B5}"/>
              </a:ext>
            </a:extLst>
          </p:cNvPr>
          <p:cNvSpPr/>
          <p:nvPr/>
        </p:nvSpPr>
        <p:spPr>
          <a:xfrm>
            <a:off x="9652195" y="2693020"/>
            <a:ext cx="1822235" cy="3316585"/>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400" b="1" dirty="0" err="1">
                <a:solidFill>
                  <a:schemeClr val="bg1"/>
                </a:solidFill>
                <a:effectLst>
                  <a:glow rad="228600">
                    <a:schemeClr val="accent2">
                      <a:satMod val="175000"/>
                      <a:alpha val="40000"/>
                    </a:schemeClr>
                  </a:glow>
                </a:effectLst>
              </a:rPr>
              <a:t>Minikube</a:t>
            </a:r>
            <a:r>
              <a:rPr lang="en-US" sz="1400" b="1" dirty="0">
                <a:solidFill>
                  <a:schemeClr val="bg1"/>
                </a:solidFill>
                <a:effectLst>
                  <a:glow rad="228600">
                    <a:schemeClr val="accent2">
                      <a:satMod val="175000"/>
                      <a:alpha val="40000"/>
                    </a:schemeClr>
                  </a:glow>
                </a:effectLst>
              </a:rPr>
              <a:t> Node</a:t>
            </a:r>
          </a:p>
        </p:txBody>
      </p:sp>
      <p:sp>
        <p:nvSpPr>
          <p:cNvPr id="15" name="Rectangle 14">
            <a:extLst>
              <a:ext uri="{FF2B5EF4-FFF2-40B4-BE49-F238E27FC236}">
                <a16:creationId xmlns:a16="http://schemas.microsoft.com/office/drawing/2014/main" id="{D9D8AE6D-1133-4E19-B9AC-09685E057FEF}"/>
              </a:ext>
            </a:extLst>
          </p:cNvPr>
          <p:cNvSpPr/>
          <p:nvPr/>
        </p:nvSpPr>
        <p:spPr>
          <a:xfrm>
            <a:off x="9806236" y="2686591"/>
            <a:ext cx="1495587" cy="2402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75000"/>
                  </a:schemeClr>
                </a:solidFill>
              </a:rPr>
              <a:t>192.168.1.2</a:t>
            </a:r>
          </a:p>
        </p:txBody>
      </p:sp>
      <p:pic>
        <p:nvPicPr>
          <p:cNvPr id="16" name="Picture 4" descr="Related image">
            <a:extLst>
              <a:ext uri="{FF2B5EF4-FFF2-40B4-BE49-F238E27FC236}">
                <a16:creationId xmlns:a16="http://schemas.microsoft.com/office/drawing/2014/main" id="{BEB4395A-49FF-402D-8F03-CF17C49416B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9660508" y="5694392"/>
            <a:ext cx="291456" cy="291456"/>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D65D6092-E1AF-4B35-9CAC-A7CB49FFDFE1}"/>
              </a:ext>
            </a:extLst>
          </p:cNvPr>
          <p:cNvSpPr/>
          <p:nvPr/>
        </p:nvSpPr>
        <p:spPr>
          <a:xfrm>
            <a:off x="5511937" y="4220625"/>
            <a:ext cx="1029867" cy="279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20000"/>
                    <a:lumOff val="80000"/>
                  </a:schemeClr>
                </a:solidFill>
              </a:rPr>
              <a:t>10.244.0.2</a:t>
            </a:r>
          </a:p>
        </p:txBody>
      </p:sp>
      <p:cxnSp>
        <p:nvCxnSpPr>
          <p:cNvPr id="21" name="Connector: Elbow 20">
            <a:extLst>
              <a:ext uri="{FF2B5EF4-FFF2-40B4-BE49-F238E27FC236}">
                <a16:creationId xmlns:a16="http://schemas.microsoft.com/office/drawing/2014/main" id="{9DDB6EE7-E0AC-44ED-8A88-D8F3A612FE7A}"/>
              </a:ext>
            </a:extLst>
          </p:cNvPr>
          <p:cNvCxnSpPr>
            <a:stCxn id="19" idx="1"/>
            <a:endCxn id="18" idx="0"/>
          </p:cNvCxnSpPr>
          <p:nvPr/>
        </p:nvCxnSpPr>
        <p:spPr>
          <a:xfrm rot="16200000" flipH="1">
            <a:off x="5804104" y="3997857"/>
            <a:ext cx="434847" cy="10688"/>
          </a:xfrm>
          <a:prstGeom prst="bentConnector3">
            <a:avLst/>
          </a:prstGeom>
          <a:ln>
            <a:solidFill>
              <a:schemeClr val="accent3">
                <a:lumMod val="20000"/>
                <a:lumOff val="80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24" name="Rectangle 23">
            <a:extLst>
              <a:ext uri="{FF2B5EF4-FFF2-40B4-BE49-F238E27FC236}">
                <a16:creationId xmlns:a16="http://schemas.microsoft.com/office/drawing/2014/main" id="{029ED0DD-EE71-4538-80DD-168143BF991F}"/>
              </a:ext>
            </a:extLst>
          </p:cNvPr>
          <p:cNvSpPr/>
          <p:nvPr/>
        </p:nvSpPr>
        <p:spPr>
          <a:xfrm>
            <a:off x="6906339" y="4220625"/>
            <a:ext cx="1148979" cy="1265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25" name="Group 24">
            <a:extLst>
              <a:ext uri="{FF2B5EF4-FFF2-40B4-BE49-F238E27FC236}">
                <a16:creationId xmlns:a16="http://schemas.microsoft.com/office/drawing/2014/main" id="{469AD486-262E-412B-91EA-C8F29440DF23}"/>
              </a:ext>
            </a:extLst>
          </p:cNvPr>
          <p:cNvGrpSpPr/>
          <p:nvPr/>
        </p:nvGrpSpPr>
        <p:grpSpPr>
          <a:xfrm>
            <a:off x="7154314" y="4605733"/>
            <a:ext cx="653028" cy="618292"/>
            <a:chOff x="6225311" y="2473385"/>
            <a:chExt cx="716280" cy="678180"/>
          </a:xfrm>
        </p:grpSpPr>
        <p:pic>
          <p:nvPicPr>
            <p:cNvPr id="26" name="Picture 25">
              <a:extLst>
                <a:ext uri="{FF2B5EF4-FFF2-40B4-BE49-F238E27FC236}">
                  <a16:creationId xmlns:a16="http://schemas.microsoft.com/office/drawing/2014/main" id="{E48C5E3C-EB39-4E21-868E-FBC46F982D55}"/>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7" name="Picture 2" descr="Image result for python logo">
              <a:extLst>
                <a:ext uri="{FF2B5EF4-FFF2-40B4-BE49-F238E27FC236}">
                  <a16:creationId xmlns:a16="http://schemas.microsoft.com/office/drawing/2014/main" id="{27741CF5-E00D-4D07-805E-CD21604C00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ectangle 27">
            <a:extLst>
              <a:ext uri="{FF2B5EF4-FFF2-40B4-BE49-F238E27FC236}">
                <a16:creationId xmlns:a16="http://schemas.microsoft.com/office/drawing/2014/main" id="{7CF46FAC-53C2-41A0-8165-AB13E8A39DCA}"/>
              </a:ext>
            </a:extLst>
          </p:cNvPr>
          <p:cNvSpPr/>
          <p:nvPr/>
        </p:nvSpPr>
        <p:spPr>
          <a:xfrm>
            <a:off x="6976581" y="4220625"/>
            <a:ext cx="1029867" cy="279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20000"/>
                    <a:lumOff val="80000"/>
                  </a:schemeClr>
                </a:solidFill>
              </a:rPr>
              <a:t>10.244.0.4</a:t>
            </a:r>
          </a:p>
        </p:txBody>
      </p:sp>
      <p:sp>
        <p:nvSpPr>
          <p:cNvPr id="29" name="Rectangle 28">
            <a:extLst>
              <a:ext uri="{FF2B5EF4-FFF2-40B4-BE49-F238E27FC236}">
                <a16:creationId xmlns:a16="http://schemas.microsoft.com/office/drawing/2014/main" id="{85AA5C99-8025-456D-AE0D-F4579F4C1CD9}"/>
              </a:ext>
            </a:extLst>
          </p:cNvPr>
          <p:cNvSpPr/>
          <p:nvPr/>
        </p:nvSpPr>
        <p:spPr>
          <a:xfrm>
            <a:off x="3976889" y="4220625"/>
            <a:ext cx="1148979" cy="1265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30" name="Group 29">
            <a:extLst>
              <a:ext uri="{FF2B5EF4-FFF2-40B4-BE49-F238E27FC236}">
                <a16:creationId xmlns:a16="http://schemas.microsoft.com/office/drawing/2014/main" id="{D9E1BE09-F74E-42F8-B013-30885EF825C5}"/>
              </a:ext>
            </a:extLst>
          </p:cNvPr>
          <p:cNvGrpSpPr/>
          <p:nvPr/>
        </p:nvGrpSpPr>
        <p:grpSpPr>
          <a:xfrm>
            <a:off x="4224864" y="4605733"/>
            <a:ext cx="653028" cy="618292"/>
            <a:chOff x="6225311" y="2473385"/>
            <a:chExt cx="716280" cy="678180"/>
          </a:xfrm>
        </p:grpSpPr>
        <p:pic>
          <p:nvPicPr>
            <p:cNvPr id="31" name="Picture 30">
              <a:extLst>
                <a:ext uri="{FF2B5EF4-FFF2-40B4-BE49-F238E27FC236}">
                  <a16:creationId xmlns:a16="http://schemas.microsoft.com/office/drawing/2014/main" id="{E1DE77DE-E3F9-446A-9194-62EB7339D6A8}"/>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32" name="Picture 2" descr="Image result for python logo">
              <a:extLst>
                <a:ext uri="{FF2B5EF4-FFF2-40B4-BE49-F238E27FC236}">
                  <a16:creationId xmlns:a16="http://schemas.microsoft.com/office/drawing/2014/main" id="{C5483E19-C0D8-4CC1-B1CF-ED0BEB2151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32">
            <a:extLst>
              <a:ext uri="{FF2B5EF4-FFF2-40B4-BE49-F238E27FC236}">
                <a16:creationId xmlns:a16="http://schemas.microsoft.com/office/drawing/2014/main" id="{6A68DF5D-310A-4152-9F00-84F2AA5F7166}"/>
              </a:ext>
            </a:extLst>
          </p:cNvPr>
          <p:cNvSpPr/>
          <p:nvPr/>
        </p:nvSpPr>
        <p:spPr>
          <a:xfrm>
            <a:off x="4047131" y="4220625"/>
            <a:ext cx="1029867" cy="279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20000"/>
                    <a:lumOff val="80000"/>
                  </a:schemeClr>
                </a:solidFill>
              </a:rPr>
              <a:t>10.244.0.3</a:t>
            </a:r>
          </a:p>
        </p:txBody>
      </p:sp>
      <p:cxnSp>
        <p:nvCxnSpPr>
          <p:cNvPr id="34" name="Connector: Elbow 33">
            <a:extLst>
              <a:ext uri="{FF2B5EF4-FFF2-40B4-BE49-F238E27FC236}">
                <a16:creationId xmlns:a16="http://schemas.microsoft.com/office/drawing/2014/main" id="{8EA961DD-3CDF-4406-B7C8-966B523232AE}"/>
              </a:ext>
            </a:extLst>
          </p:cNvPr>
          <p:cNvCxnSpPr>
            <a:cxnSpLocks/>
            <a:stCxn id="19" idx="1"/>
            <a:endCxn id="33" idx="0"/>
          </p:cNvCxnSpPr>
          <p:nvPr/>
        </p:nvCxnSpPr>
        <p:spPr>
          <a:xfrm rot="5400000">
            <a:off x="5071701" y="3276142"/>
            <a:ext cx="434847" cy="1454118"/>
          </a:xfrm>
          <a:prstGeom prst="bentConnector3">
            <a:avLst>
              <a:gd name="adj1" fmla="val 50000"/>
            </a:avLst>
          </a:prstGeom>
          <a:ln>
            <a:solidFill>
              <a:schemeClr val="accent3">
                <a:lumMod val="20000"/>
                <a:lumOff val="80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37" name="Connector: Elbow 36">
            <a:extLst>
              <a:ext uri="{FF2B5EF4-FFF2-40B4-BE49-F238E27FC236}">
                <a16:creationId xmlns:a16="http://schemas.microsoft.com/office/drawing/2014/main" id="{F4AC2D73-7C96-42EF-B383-B6BB9B623827}"/>
              </a:ext>
            </a:extLst>
          </p:cNvPr>
          <p:cNvCxnSpPr>
            <a:cxnSpLocks/>
            <a:stCxn id="19" idx="1"/>
            <a:endCxn id="28" idx="0"/>
          </p:cNvCxnSpPr>
          <p:nvPr/>
        </p:nvCxnSpPr>
        <p:spPr>
          <a:xfrm rot="16200000" flipH="1">
            <a:off x="6536426" y="3265535"/>
            <a:ext cx="434847" cy="1475332"/>
          </a:xfrm>
          <a:prstGeom prst="bentConnector3">
            <a:avLst>
              <a:gd name="adj1" fmla="val 50000"/>
            </a:avLst>
          </a:prstGeom>
          <a:ln>
            <a:solidFill>
              <a:schemeClr val="accent3">
                <a:lumMod val="20000"/>
                <a:lumOff val="80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40" name="TextBox 39">
            <a:extLst>
              <a:ext uri="{FF2B5EF4-FFF2-40B4-BE49-F238E27FC236}">
                <a16:creationId xmlns:a16="http://schemas.microsoft.com/office/drawing/2014/main" id="{9BBC3523-D7D5-4001-9963-4E127B02AB79}"/>
              </a:ext>
            </a:extLst>
          </p:cNvPr>
          <p:cNvSpPr txBox="1"/>
          <p:nvPr/>
        </p:nvSpPr>
        <p:spPr>
          <a:xfrm>
            <a:off x="136603" y="2385243"/>
            <a:ext cx="2743764" cy="307777"/>
          </a:xfrm>
          <a:prstGeom prst="rect">
            <a:avLst/>
          </a:prstGeom>
          <a:noFill/>
        </p:spPr>
        <p:txBody>
          <a:bodyPr wrap="none" rtlCol="0">
            <a:spAutoFit/>
          </a:bodyPr>
          <a:lstStyle/>
          <a:p>
            <a:pPr marL="285750" indent="-285750">
              <a:buFont typeface="Arial" panose="020B0604020202020204" pitchFamily="34" charset="0"/>
              <a:buChar char="•"/>
            </a:pPr>
            <a:r>
              <a:rPr lang="en-US" sz="1400" dirty="0"/>
              <a:t>IP Address is assigned to a POD</a:t>
            </a:r>
          </a:p>
        </p:txBody>
      </p:sp>
      <p:sp>
        <p:nvSpPr>
          <p:cNvPr id="35" name="Rectangle 34">
            <a:extLst>
              <a:ext uri="{FF2B5EF4-FFF2-40B4-BE49-F238E27FC236}">
                <a16:creationId xmlns:a16="http://schemas.microsoft.com/office/drawing/2014/main" id="{C1C83ACB-9E99-45A9-BAE5-B2462BFE9930}"/>
              </a:ext>
            </a:extLst>
          </p:cNvPr>
          <p:cNvSpPr/>
          <p:nvPr/>
        </p:nvSpPr>
        <p:spPr>
          <a:xfrm>
            <a:off x="9815518" y="2255520"/>
            <a:ext cx="1495587" cy="2402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75000"/>
                  </a:schemeClr>
                </a:solidFill>
              </a:rPr>
              <a:t>192.168.1.10</a:t>
            </a:r>
          </a:p>
        </p:txBody>
      </p:sp>
    </p:spTree>
    <p:extLst>
      <p:ext uri="{BB962C8B-B14F-4D97-AF65-F5344CB8AC3E}">
        <p14:creationId xmlns:p14="http://schemas.microsoft.com/office/powerpoint/2010/main" val="166046976"/>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750"/>
                                            <p:tgtEl>
                                              <p:spTgt spid="7"/>
                                            </p:tgtEl>
                                          </p:cBhvr>
                                        </p:animEffect>
                                      </p:childTnLst>
                                    </p:cTn>
                                  </p:par>
                                  <p:par>
                                    <p:cTn id="15" presetID="64" presetClass="path" presetSubtype="0" accel="50000" fill="hold" grpId="1" nodeType="withEffect" p14:presetBounceEnd="63750">
                                      <p:stCondLst>
                                        <p:cond delay="0"/>
                                      </p:stCondLst>
                                      <p:childTnLst>
                                        <p:animMotion origin="layout" path="M 4.16667E-7 0.04444 L 4.16667E-7 1.11111E-6 " pathEditMode="relative" rAng="0" ptsTypes="AA" p14:bounceEnd="63750">
                                          <p:cBhvr>
                                            <p:cTn id="16" dur="750" fill="hold"/>
                                            <p:tgtEl>
                                              <p:spTgt spid="7"/>
                                            </p:tgtEl>
                                            <p:attrNameLst>
                                              <p:attrName>ppt_x</p:attrName>
                                              <p:attrName>ppt_y</p:attrName>
                                            </p:attrNameLst>
                                          </p:cBhvr>
                                          <p:rCtr x="0" y="-2222"/>
                                        </p:animMotion>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750"/>
                                            <p:tgtEl>
                                              <p:spTgt spid="8"/>
                                            </p:tgtEl>
                                          </p:cBhvr>
                                        </p:animEffect>
                                      </p:childTnLst>
                                    </p:cTn>
                                  </p:par>
                                  <p:par>
                                    <p:cTn id="21" presetID="64" presetClass="path" presetSubtype="0" accel="50000" fill="hold" nodeType="withEffect" p14:presetBounceEnd="63750">
                                      <p:stCondLst>
                                        <p:cond delay="0"/>
                                      </p:stCondLst>
                                      <p:childTnLst>
                                        <p:animMotion origin="layout" path="M 6.25E-7 0.04444 L 6.25E-7 3.33333E-6 " pathEditMode="relative" rAng="0" ptsTypes="AA" p14:bounceEnd="63750">
                                          <p:cBhvr>
                                            <p:cTn id="22" dur="750" fill="hold"/>
                                            <p:tgtEl>
                                              <p:spTgt spid="8"/>
                                            </p:tgtEl>
                                            <p:attrNameLst>
                                              <p:attrName>ppt_x</p:attrName>
                                              <p:attrName>ppt_y</p:attrName>
                                            </p:attrNameLst>
                                          </p:cBhvr>
                                          <p:rCtr x="0" y="-2222"/>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35"/>
                                            </p:tgtEl>
                                          </p:cBhvr>
                                        </p:animEffect>
                                        <p:set>
                                          <p:cBhvr>
                                            <p:cTn id="55" dur="1" fill="hold">
                                              <p:stCondLst>
                                                <p:cond delay="499"/>
                                              </p:stCondLst>
                                            </p:cTn>
                                            <p:tgtEl>
                                              <p:spTgt spid="3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6"/>
                                            </p:tgtEl>
                                          </p:cBhvr>
                                        </p:animEffect>
                                        <p:set>
                                          <p:cBhvr>
                                            <p:cTn id="58" dur="1" fill="hold">
                                              <p:stCondLst>
                                                <p:cond delay="499"/>
                                              </p:stCondLst>
                                            </p:cTn>
                                            <p:tgtEl>
                                              <p:spTgt spid="16"/>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17"/>
                                            </p:tgtEl>
                                          </p:cBhvr>
                                        </p:animEffect>
                                        <p:set>
                                          <p:cBhvr>
                                            <p:cTn id="61" dur="1" fill="hold">
                                              <p:stCondLst>
                                                <p:cond delay="499"/>
                                              </p:stCondLst>
                                            </p:cTn>
                                            <p:tgtEl>
                                              <p:spTgt spid="17"/>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par>
                              <p:cTn id="67" fill="hold">
                                <p:stCondLst>
                                  <p:cond delay="500"/>
                                </p:stCondLst>
                                <p:childTnLst>
                                  <p:par>
                                    <p:cTn id="68" presetID="10" presetClass="entr" presetSubtype="0" fill="hold" grpId="1" nodeType="afterEffect">
                                      <p:stCondLst>
                                        <p:cond delay="0"/>
                                      </p:stCondLst>
                                      <p:iterate type="lt">
                                        <p:tmPct val="0"/>
                                      </p:iterate>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childTnLst>
                              </p:cTn>
                            </p:par>
                            <p:par>
                              <p:cTn id="71" fill="hold">
                                <p:stCondLst>
                                  <p:cond delay="1000"/>
                                </p:stCondLst>
                                <p:childTnLst>
                                  <p:par>
                                    <p:cTn id="72" presetID="18" presetClass="emph" presetSubtype="0" fill="hold" grpId="0" nodeType="afterEffect">
                                      <p:stCondLst>
                                        <p:cond delay="0"/>
                                      </p:stCondLst>
                                      <p:iterate type="lt">
                                        <p:tmPct val="4000"/>
                                      </p:iterate>
                                      <p:childTnLst>
                                        <p:set>
                                          <p:cBhvr override="childStyle">
                                            <p:cTn id="73" dur="500" fill="hold"/>
                                            <p:tgtEl>
                                              <p:spTgt spid="40"/>
                                            </p:tgtEl>
                                            <p:attrNameLst>
                                              <p:attrName>style.textDecorationUnderline</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childTnLst>
                                    </p:cTn>
                                  </p:par>
                                </p:childTnLst>
                              </p:cTn>
                            </p:par>
                            <p:par>
                              <p:cTn id="79" fill="hold">
                                <p:stCondLst>
                                  <p:cond delay="500"/>
                                </p:stCondLst>
                                <p:childTnLst>
                                  <p:par>
                                    <p:cTn id="80" presetID="22" presetClass="entr" presetSubtype="1" fill="hold" nodeType="after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up)">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750"/>
                                            <p:tgtEl>
                                              <p:spTgt spid="24"/>
                                            </p:tgtEl>
                                          </p:cBhvr>
                                        </p:animEffect>
                                      </p:childTnLst>
                                    </p:cTn>
                                  </p:par>
                                  <p:par>
                                    <p:cTn id="88" presetID="64" presetClass="path" presetSubtype="0" accel="50000" fill="hold" grpId="1" nodeType="withEffect" p14:presetBounceEnd="63750">
                                      <p:stCondLst>
                                        <p:cond delay="0"/>
                                      </p:stCondLst>
                                      <p:childTnLst>
                                        <p:animMotion origin="layout" path="M -1.66667E-6 0.04444 L -1.66667E-6 1.11111E-6 " pathEditMode="relative" rAng="0" ptsTypes="AA" p14:bounceEnd="63750">
                                          <p:cBhvr>
                                            <p:cTn id="89" dur="750" fill="hold"/>
                                            <p:tgtEl>
                                              <p:spTgt spid="24"/>
                                            </p:tgtEl>
                                            <p:attrNameLst>
                                              <p:attrName>ppt_x</p:attrName>
                                              <p:attrName>ppt_y</p:attrName>
                                            </p:attrNameLst>
                                          </p:cBhvr>
                                          <p:rCtr x="0" y="-2222"/>
                                        </p:animMotion>
                                      </p:childTnLst>
                                    </p:cTn>
                                  </p:par>
                                </p:childTnLst>
                              </p:cTn>
                            </p:par>
                            <p:par>
                              <p:cTn id="90" fill="hold">
                                <p:stCondLst>
                                  <p:cond delay="750"/>
                                </p:stCondLst>
                                <p:childTnLst>
                                  <p:par>
                                    <p:cTn id="91" presetID="10" presetClass="entr" presetSubtype="0" fill="hold" nodeType="after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fade">
                                          <p:cBhvr>
                                            <p:cTn id="93" dur="750"/>
                                            <p:tgtEl>
                                              <p:spTgt spid="25"/>
                                            </p:tgtEl>
                                          </p:cBhvr>
                                        </p:animEffect>
                                      </p:childTnLst>
                                    </p:cTn>
                                  </p:par>
                                  <p:par>
                                    <p:cTn id="94" presetID="64" presetClass="path" presetSubtype="0" accel="50000" fill="hold" nodeType="withEffect" p14:presetBounceEnd="63750">
                                      <p:stCondLst>
                                        <p:cond delay="0"/>
                                      </p:stCondLst>
                                      <p:childTnLst>
                                        <p:animMotion origin="layout" path="M -1.66667E-6 0.04444 L -1.66667E-6 3.33333E-6 " pathEditMode="relative" rAng="0" ptsTypes="AA" p14:bounceEnd="63750">
                                          <p:cBhvr>
                                            <p:cTn id="95" dur="750" fill="hold"/>
                                            <p:tgtEl>
                                              <p:spTgt spid="25"/>
                                            </p:tgtEl>
                                            <p:attrNameLst>
                                              <p:attrName>ppt_x</p:attrName>
                                              <p:attrName>ppt_y</p:attrName>
                                            </p:attrNameLst>
                                          </p:cBhvr>
                                          <p:rCtr x="0" y="-2222"/>
                                        </p:animMotion>
                                      </p:childTnLst>
                                    </p:cTn>
                                  </p:par>
                                </p:childTnLst>
                              </p:cTn>
                            </p:par>
                            <p:par>
                              <p:cTn id="96" fill="hold">
                                <p:stCondLst>
                                  <p:cond delay="1500"/>
                                </p:stCondLst>
                                <p:childTnLst>
                                  <p:par>
                                    <p:cTn id="97" presetID="10" presetClass="entr" presetSubtype="0" fill="hold" grpId="0" nodeType="after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fade">
                                          <p:cBhvr>
                                            <p:cTn id="99" dur="500"/>
                                            <p:tgtEl>
                                              <p:spTgt spid="28"/>
                                            </p:tgtEl>
                                          </p:cBhvr>
                                        </p:animEffect>
                                      </p:childTnLst>
                                    </p:cTn>
                                  </p:par>
                                </p:childTnLst>
                              </p:cTn>
                            </p:par>
                            <p:par>
                              <p:cTn id="100" fill="hold">
                                <p:stCondLst>
                                  <p:cond delay="2000"/>
                                </p:stCondLst>
                                <p:childTnLst>
                                  <p:par>
                                    <p:cTn id="101" presetID="10" presetClass="entr" presetSubtype="0" fill="hold" grpId="0" nodeType="after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750"/>
                                            <p:tgtEl>
                                              <p:spTgt spid="29"/>
                                            </p:tgtEl>
                                          </p:cBhvr>
                                        </p:animEffect>
                                      </p:childTnLst>
                                    </p:cTn>
                                  </p:par>
                                  <p:par>
                                    <p:cTn id="104" presetID="64" presetClass="path" presetSubtype="0" accel="50000" fill="hold" grpId="1" nodeType="withEffect" p14:presetBounceEnd="63750">
                                      <p:stCondLst>
                                        <p:cond delay="0"/>
                                      </p:stCondLst>
                                      <p:childTnLst>
                                        <p:animMotion origin="layout" path="M 2.70833E-6 0.04444 L 2.70833E-6 1.11111E-6 " pathEditMode="relative" rAng="0" ptsTypes="AA" p14:bounceEnd="63750">
                                          <p:cBhvr>
                                            <p:cTn id="105" dur="750" fill="hold"/>
                                            <p:tgtEl>
                                              <p:spTgt spid="29"/>
                                            </p:tgtEl>
                                            <p:attrNameLst>
                                              <p:attrName>ppt_x</p:attrName>
                                              <p:attrName>ppt_y</p:attrName>
                                            </p:attrNameLst>
                                          </p:cBhvr>
                                          <p:rCtr x="0" y="-2222"/>
                                        </p:animMotion>
                                      </p:childTnLst>
                                    </p:cTn>
                                  </p:par>
                                </p:childTnLst>
                              </p:cTn>
                            </p:par>
                            <p:par>
                              <p:cTn id="106" fill="hold">
                                <p:stCondLst>
                                  <p:cond delay="2750"/>
                                </p:stCondLst>
                                <p:childTnLst>
                                  <p:par>
                                    <p:cTn id="107" presetID="10" presetClass="entr" presetSubtype="0" fill="hold" nodeType="after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fade">
                                          <p:cBhvr>
                                            <p:cTn id="109" dur="750"/>
                                            <p:tgtEl>
                                              <p:spTgt spid="30"/>
                                            </p:tgtEl>
                                          </p:cBhvr>
                                        </p:animEffect>
                                      </p:childTnLst>
                                    </p:cTn>
                                  </p:par>
                                  <p:par>
                                    <p:cTn id="110" presetID="64" presetClass="path" presetSubtype="0" accel="50000" fill="hold" nodeType="withEffect" p14:presetBounceEnd="63750">
                                      <p:stCondLst>
                                        <p:cond delay="0"/>
                                      </p:stCondLst>
                                      <p:childTnLst>
                                        <p:animMotion origin="layout" path="M 2.70833E-6 0.04444 L 2.70833E-6 3.33333E-6 " pathEditMode="relative" rAng="0" ptsTypes="AA" p14:bounceEnd="63750">
                                          <p:cBhvr>
                                            <p:cTn id="111" dur="750" fill="hold"/>
                                            <p:tgtEl>
                                              <p:spTgt spid="30"/>
                                            </p:tgtEl>
                                            <p:attrNameLst>
                                              <p:attrName>ppt_x</p:attrName>
                                              <p:attrName>ppt_y</p:attrName>
                                            </p:attrNameLst>
                                          </p:cBhvr>
                                          <p:rCtr x="0" y="-2222"/>
                                        </p:animMotion>
                                      </p:childTnLst>
                                    </p:cTn>
                                  </p:par>
                                </p:childTnLst>
                              </p:cTn>
                            </p:par>
                            <p:par>
                              <p:cTn id="112" fill="hold">
                                <p:stCondLst>
                                  <p:cond delay="3500"/>
                                </p:stCondLst>
                                <p:childTnLst>
                                  <p:par>
                                    <p:cTn id="113" presetID="10" presetClass="entr" presetSubtype="0" fill="hold" grpId="0" nodeType="afterEffect">
                                      <p:stCondLst>
                                        <p:cond delay="0"/>
                                      </p:stCondLst>
                                      <p:childTnLst>
                                        <p:set>
                                          <p:cBhvr>
                                            <p:cTn id="114" dur="1" fill="hold">
                                              <p:stCondLst>
                                                <p:cond delay="0"/>
                                              </p:stCondLst>
                                            </p:cTn>
                                            <p:tgtEl>
                                              <p:spTgt spid="33"/>
                                            </p:tgtEl>
                                            <p:attrNameLst>
                                              <p:attrName>style.visibility</p:attrName>
                                            </p:attrNameLst>
                                          </p:cBhvr>
                                          <p:to>
                                            <p:strVal val="visible"/>
                                          </p:to>
                                        </p:set>
                                        <p:animEffect transition="in" filter="fade">
                                          <p:cBhvr>
                                            <p:cTn id="115" dur="500"/>
                                            <p:tgtEl>
                                              <p:spTgt spid="33"/>
                                            </p:tgtEl>
                                          </p:cBhvr>
                                        </p:animEffect>
                                      </p:childTnLst>
                                    </p:cTn>
                                  </p:par>
                                  <p:par>
                                    <p:cTn id="116" presetID="22" presetClass="entr" presetSubtype="1" fill="hold" nodeType="withEffect">
                                      <p:stCondLst>
                                        <p:cond delay="0"/>
                                      </p:stCondLst>
                                      <p:childTnLst>
                                        <p:set>
                                          <p:cBhvr>
                                            <p:cTn id="117" dur="1" fill="hold">
                                              <p:stCondLst>
                                                <p:cond delay="0"/>
                                              </p:stCondLst>
                                            </p:cTn>
                                            <p:tgtEl>
                                              <p:spTgt spid="34"/>
                                            </p:tgtEl>
                                            <p:attrNameLst>
                                              <p:attrName>style.visibility</p:attrName>
                                            </p:attrNameLst>
                                          </p:cBhvr>
                                          <p:to>
                                            <p:strVal val="visible"/>
                                          </p:to>
                                        </p:set>
                                        <p:animEffect transition="in" filter="wipe(up)">
                                          <p:cBhvr>
                                            <p:cTn id="118" dur="500"/>
                                            <p:tgtEl>
                                              <p:spTgt spid="34"/>
                                            </p:tgtEl>
                                          </p:cBhvr>
                                        </p:animEffect>
                                      </p:childTnLst>
                                    </p:cTn>
                                  </p:par>
                                  <p:par>
                                    <p:cTn id="119" presetID="22" presetClass="entr" presetSubtype="1"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up)">
                                          <p:cBhvr>
                                            <p:cTn id="12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P spid="17" grpId="0" animBg="1"/>
          <p:bldP spid="17" grpId="1" animBg="1"/>
          <p:bldP spid="7" grpId="0" animBg="1"/>
          <p:bldP spid="7" grpId="1" animBg="1"/>
          <p:bldP spid="13" grpId="0" animBg="1"/>
          <p:bldP spid="14" grpId="0" animBg="1"/>
          <p:bldP spid="14" grpId="1" animBg="1"/>
          <p:bldP spid="15" grpId="0" animBg="1"/>
          <p:bldP spid="15" grpId="1" animBg="1"/>
          <p:bldP spid="18" grpId="0" animBg="1"/>
          <p:bldP spid="24" grpId="0" animBg="1"/>
          <p:bldP spid="24" grpId="1" animBg="1"/>
          <p:bldP spid="28" grpId="0" animBg="1"/>
          <p:bldP spid="29" grpId="0" animBg="1"/>
          <p:bldP spid="29" grpId="1" animBg="1"/>
          <p:bldP spid="33" grpId="0" animBg="1"/>
          <p:bldP spid="40" grpId="0"/>
          <p:bldP spid="40" grpId="1"/>
          <p:bldP spid="35" grpId="0" animBg="1"/>
          <p:bldP spid="35"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750"/>
                                            <p:tgtEl>
                                              <p:spTgt spid="7"/>
                                            </p:tgtEl>
                                          </p:cBhvr>
                                        </p:animEffect>
                                      </p:childTnLst>
                                    </p:cTn>
                                  </p:par>
                                  <p:par>
                                    <p:cTn id="15" presetID="64" presetClass="path" presetSubtype="0" accel="50000" fill="hold" grpId="1" nodeType="withEffect">
                                      <p:stCondLst>
                                        <p:cond delay="0"/>
                                      </p:stCondLst>
                                      <p:childTnLst>
                                        <p:animMotion origin="layout" path="M 4.16667E-7 0.04444 L 4.16667E-7 1.11111E-6 " pathEditMode="relative" rAng="0" ptsTypes="AA">
                                          <p:cBhvr>
                                            <p:cTn id="16" dur="750" fill="hold"/>
                                            <p:tgtEl>
                                              <p:spTgt spid="7"/>
                                            </p:tgtEl>
                                            <p:attrNameLst>
                                              <p:attrName>ppt_x</p:attrName>
                                              <p:attrName>ppt_y</p:attrName>
                                            </p:attrNameLst>
                                          </p:cBhvr>
                                          <p:rCtr x="0" y="-2222"/>
                                        </p:animMotion>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750"/>
                                            <p:tgtEl>
                                              <p:spTgt spid="8"/>
                                            </p:tgtEl>
                                          </p:cBhvr>
                                        </p:animEffect>
                                      </p:childTnLst>
                                    </p:cTn>
                                  </p:par>
                                  <p:par>
                                    <p:cTn id="21" presetID="64" presetClass="path" presetSubtype="0" accel="50000" fill="hold" nodeType="withEffect">
                                      <p:stCondLst>
                                        <p:cond delay="0"/>
                                      </p:stCondLst>
                                      <p:childTnLst>
                                        <p:animMotion origin="layout" path="M 6.25E-7 0.04444 L 6.25E-7 3.33333E-6 " pathEditMode="relative" rAng="0" ptsTypes="AA">
                                          <p:cBhvr>
                                            <p:cTn id="22" dur="750" fill="hold"/>
                                            <p:tgtEl>
                                              <p:spTgt spid="8"/>
                                            </p:tgtEl>
                                            <p:attrNameLst>
                                              <p:attrName>ppt_x</p:attrName>
                                              <p:attrName>ppt_y</p:attrName>
                                            </p:attrNameLst>
                                          </p:cBhvr>
                                          <p:rCtr x="0" y="-2222"/>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35"/>
                                            </p:tgtEl>
                                          </p:cBhvr>
                                        </p:animEffect>
                                        <p:set>
                                          <p:cBhvr>
                                            <p:cTn id="55" dur="1" fill="hold">
                                              <p:stCondLst>
                                                <p:cond delay="499"/>
                                              </p:stCondLst>
                                            </p:cTn>
                                            <p:tgtEl>
                                              <p:spTgt spid="3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6"/>
                                            </p:tgtEl>
                                          </p:cBhvr>
                                        </p:animEffect>
                                        <p:set>
                                          <p:cBhvr>
                                            <p:cTn id="58" dur="1" fill="hold">
                                              <p:stCondLst>
                                                <p:cond delay="499"/>
                                              </p:stCondLst>
                                            </p:cTn>
                                            <p:tgtEl>
                                              <p:spTgt spid="16"/>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17"/>
                                            </p:tgtEl>
                                          </p:cBhvr>
                                        </p:animEffect>
                                        <p:set>
                                          <p:cBhvr>
                                            <p:cTn id="61" dur="1" fill="hold">
                                              <p:stCondLst>
                                                <p:cond delay="499"/>
                                              </p:stCondLst>
                                            </p:cTn>
                                            <p:tgtEl>
                                              <p:spTgt spid="17"/>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par>
                              <p:cTn id="67" fill="hold">
                                <p:stCondLst>
                                  <p:cond delay="500"/>
                                </p:stCondLst>
                                <p:childTnLst>
                                  <p:par>
                                    <p:cTn id="68" presetID="10" presetClass="entr" presetSubtype="0" fill="hold" grpId="1" nodeType="afterEffect">
                                      <p:stCondLst>
                                        <p:cond delay="0"/>
                                      </p:stCondLst>
                                      <p:iterate type="lt">
                                        <p:tmPct val="0"/>
                                      </p:iterate>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childTnLst>
                              </p:cTn>
                            </p:par>
                            <p:par>
                              <p:cTn id="71" fill="hold">
                                <p:stCondLst>
                                  <p:cond delay="1000"/>
                                </p:stCondLst>
                                <p:childTnLst>
                                  <p:par>
                                    <p:cTn id="72" presetID="18" presetClass="emph" presetSubtype="0" fill="hold" grpId="0" nodeType="afterEffect">
                                      <p:stCondLst>
                                        <p:cond delay="0"/>
                                      </p:stCondLst>
                                      <p:iterate type="lt">
                                        <p:tmPct val="4000"/>
                                      </p:iterate>
                                      <p:childTnLst>
                                        <p:set>
                                          <p:cBhvr override="childStyle">
                                            <p:cTn id="73" dur="500" fill="hold"/>
                                            <p:tgtEl>
                                              <p:spTgt spid="40"/>
                                            </p:tgtEl>
                                            <p:attrNameLst>
                                              <p:attrName>style.textDecorationUnderline</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childTnLst>
                                    </p:cTn>
                                  </p:par>
                                </p:childTnLst>
                              </p:cTn>
                            </p:par>
                            <p:par>
                              <p:cTn id="79" fill="hold">
                                <p:stCondLst>
                                  <p:cond delay="500"/>
                                </p:stCondLst>
                                <p:childTnLst>
                                  <p:par>
                                    <p:cTn id="80" presetID="22" presetClass="entr" presetSubtype="1" fill="hold" nodeType="after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up)">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750"/>
                                            <p:tgtEl>
                                              <p:spTgt spid="24"/>
                                            </p:tgtEl>
                                          </p:cBhvr>
                                        </p:animEffect>
                                      </p:childTnLst>
                                    </p:cTn>
                                  </p:par>
                                  <p:par>
                                    <p:cTn id="88" presetID="64" presetClass="path" presetSubtype="0" accel="50000" fill="hold" grpId="1" nodeType="withEffect">
                                      <p:stCondLst>
                                        <p:cond delay="0"/>
                                      </p:stCondLst>
                                      <p:childTnLst>
                                        <p:animMotion origin="layout" path="M -1.66667E-6 0.04444 L -1.66667E-6 1.11111E-6 " pathEditMode="relative" rAng="0" ptsTypes="AA">
                                          <p:cBhvr>
                                            <p:cTn id="89" dur="750" fill="hold"/>
                                            <p:tgtEl>
                                              <p:spTgt spid="24"/>
                                            </p:tgtEl>
                                            <p:attrNameLst>
                                              <p:attrName>ppt_x</p:attrName>
                                              <p:attrName>ppt_y</p:attrName>
                                            </p:attrNameLst>
                                          </p:cBhvr>
                                          <p:rCtr x="0" y="-2222"/>
                                        </p:animMotion>
                                      </p:childTnLst>
                                    </p:cTn>
                                  </p:par>
                                </p:childTnLst>
                              </p:cTn>
                            </p:par>
                            <p:par>
                              <p:cTn id="90" fill="hold">
                                <p:stCondLst>
                                  <p:cond delay="750"/>
                                </p:stCondLst>
                                <p:childTnLst>
                                  <p:par>
                                    <p:cTn id="91" presetID="10" presetClass="entr" presetSubtype="0" fill="hold" nodeType="after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fade">
                                          <p:cBhvr>
                                            <p:cTn id="93" dur="750"/>
                                            <p:tgtEl>
                                              <p:spTgt spid="25"/>
                                            </p:tgtEl>
                                          </p:cBhvr>
                                        </p:animEffect>
                                      </p:childTnLst>
                                    </p:cTn>
                                  </p:par>
                                  <p:par>
                                    <p:cTn id="94" presetID="64" presetClass="path" presetSubtype="0" accel="50000" fill="hold" nodeType="withEffect">
                                      <p:stCondLst>
                                        <p:cond delay="0"/>
                                      </p:stCondLst>
                                      <p:childTnLst>
                                        <p:animMotion origin="layout" path="M -1.66667E-6 0.04444 L -1.66667E-6 3.33333E-6 " pathEditMode="relative" rAng="0" ptsTypes="AA">
                                          <p:cBhvr>
                                            <p:cTn id="95" dur="750" fill="hold"/>
                                            <p:tgtEl>
                                              <p:spTgt spid="25"/>
                                            </p:tgtEl>
                                            <p:attrNameLst>
                                              <p:attrName>ppt_x</p:attrName>
                                              <p:attrName>ppt_y</p:attrName>
                                            </p:attrNameLst>
                                          </p:cBhvr>
                                          <p:rCtr x="0" y="-2222"/>
                                        </p:animMotion>
                                      </p:childTnLst>
                                    </p:cTn>
                                  </p:par>
                                </p:childTnLst>
                              </p:cTn>
                            </p:par>
                            <p:par>
                              <p:cTn id="96" fill="hold">
                                <p:stCondLst>
                                  <p:cond delay="1500"/>
                                </p:stCondLst>
                                <p:childTnLst>
                                  <p:par>
                                    <p:cTn id="97" presetID="10" presetClass="entr" presetSubtype="0" fill="hold" grpId="0" nodeType="after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fade">
                                          <p:cBhvr>
                                            <p:cTn id="99" dur="500"/>
                                            <p:tgtEl>
                                              <p:spTgt spid="28"/>
                                            </p:tgtEl>
                                          </p:cBhvr>
                                        </p:animEffect>
                                      </p:childTnLst>
                                    </p:cTn>
                                  </p:par>
                                </p:childTnLst>
                              </p:cTn>
                            </p:par>
                            <p:par>
                              <p:cTn id="100" fill="hold">
                                <p:stCondLst>
                                  <p:cond delay="2000"/>
                                </p:stCondLst>
                                <p:childTnLst>
                                  <p:par>
                                    <p:cTn id="101" presetID="10" presetClass="entr" presetSubtype="0" fill="hold" grpId="0" nodeType="after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750"/>
                                            <p:tgtEl>
                                              <p:spTgt spid="29"/>
                                            </p:tgtEl>
                                          </p:cBhvr>
                                        </p:animEffect>
                                      </p:childTnLst>
                                    </p:cTn>
                                  </p:par>
                                  <p:par>
                                    <p:cTn id="104" presetID="64" presetClass="path" presetSubtype="0" accel="50000" fill="hold" grpId="1" nodeType="withEffect">
                                      <p:stCondLst>
                                        <p:cond delay="0"/>
                                      </p:stCondLst>
                                      <p:childTnLst>
                                        <p:animMotion origin="layout" path="M 2.70833E-6 0.04444 L 2.70833E-6 1.11111E-6 " pathEditMode="relative" rAng="0" ptsTypes="AA">
                                          <p:cBhvr>
                                            <p:cTn id="105" dur="750" fill="hold"/>
                                            <p:tgtEl>
                                              <p:spTgt spid="29"/>
                                            </p:tgtEl>
                                            <p:attrNameLst>
                                              <p:attrName>ppt_x</p:attrName>
                                              <p:attrName>ppt_y</p:attrName>
                                            </p:attrNameLst>
                                          </p:cBhvr>
                                          <p:rCtr x="0" y="-2222"/>
                                        </p:animMotion>
                                      </p:childTnLst>
                                    </p:cTn>
                                  </p:par>
                                </p:childTnLst>
                              </p:cTn>
                            </p:par>
                            <p:par>
                              <p:cTn id="106" fill="hold">
                                <p:stCondLst>
                                  <p:cond delay="2750"/>
                                </p:stCondLst>
                                <p:childTnLst>
                                  <p:par>
                                    <p:cTn id="107" presetID="10" presetClass="entr" presetSubtype="0" fill="hold" nodeType="after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fade">
                                          <p:cBhvr>
                                            <p:cTn id="109" dur="750"/>
                                            <p:tgtEl>
                                              <p:spTgt spid="30"/>
                                            </p:tgtEl>
                                          </p:cBhvr>
                                        </p:animEffect>
                                      </p:childTnLst>
                                    </p:cTn>
                                  </p:par>
                                  <p:par>
                                    <p:cTn id="110" presetID="64" presetClass="path" presetSubtype="0" accel="50000" fill="hold" nodeType="withEffect">
                                      <p:stCondLst>
                                        <p:cond delay="0"/>
                                      </p:stCondLst>
                                      <p:childTnLst>
                                        <p:animMotion origin="layout" path="M 2.70833E-6 0.04444 L 2.70833E-6 3.33333E-6 " pathEditMode="relative" rAng="0" ptsTypes="AA">
                                          <p:cBhvr>
                                            <p:cTn id="111" dur="750" fill="hold"/>
                                            <p:tgtEl>
                                              <p:spTgt spid="30"/>
                                            </p:tgtEl>
                                            <p:attrNameLst>
                                              <p:attrName>ppt_x</p:attrName>
                                              <p:attrName>ppt_y</p:attrName>
                                            </p:attrNameLst>
                                          </p:cBhvr>
                                          <p:rCtr x="0" y="-2222"/>
                                        </p:animMotion>
                                      </p:childTnLst>
                                    </p:cTn>
                                  </p:par>
                                </p:childTnLst>
                              </p:cTn>
                            </p:par>
                            <p:par>
                              <p:cTn id="112" fill="hold">
                                <p:stCondLst>
                                  <p:cond delay="3500"/>
                                </p:stCondLst>
                                <p:childTnLst>
                                  <p:par>
                                    <p:cTn id="113" presetID="10" presetClass="entr" presetSubtype="0" fill="hold" grpId="0" nodeType="afterEffect">
                                      <p:stCondLst>
                                        <p:cond delay="0"/>
                                      </p:stCondLst>
                                      <p:childTnLst>
                                        <p:set>
                                          <p:cBhvr>
                                            <p:cTn id="114" dur="1" fill="hold">
                                              <p:stCondLst>
                                                <p:cond delay="0"/>
                                              </p:stCondLst>
                                            </p:cTn>
                                            <p:tgtEl>
                                              <p:spTgt spid="33"/>
                                            </p:tgtEl>
                                            <p:attrNameLst>
                                              <p:attrName>style.visibility</p:attrName>
                                            </p:attrNameLst>
                                          </p:cBhvr>
                                          <p:to>
                                            <p:strVal val="visible"/>
                                          </p:to>
                                        </p:set>
                                        <p:animEffect transition="in" filter="fade">
                                          <p:cBhvr>
                                            <p:cTn id="115" dur="500"/>
                                            <p:tgtEl>
                                              <p:spTgt spid="33"/>
                                            </p:tgtEl>
                                          </p:cBhvr>
                                        </p:animEffect>
                                      </p:childTnLst>
                                    </p:cTn>
                                  </p:par>
                                  <p:par>
                                    <p:cTn id="116" presetID="22" presetClass="entr" presetSubtype="1" fill="hold" nodeType="withEffect">
                                      <p:stCondLst>
                                        <p:cond delay="0"/>
                                      </p:stCondLst>
                                      <p:childTnLst>
                                        <p:set>
                                          <p:cBhvr>
                                            <p:cTn id="117" dur="1" fill="hold">
                                              <p:stCondLst>
                                                <p:cond delay="0"/>
                                              </p:stCondLst>
                                            </p:cTn>
                                            <p:tgtEl>
                                              <p:spTgt spid="34"/>
                                            </p:tgtEl>
                                            <p:attrNameLst>
                                              <p:attrName>style.visibility</p:attrName>
                                            </p:attrNameLst>
                                          </p:cBhvr>
                                          <p:to>
                                            <p:strVal val="visible"/>
                                          </p:to>
                                        </p:set>
                                        <p:animEffect transition="in" filter="wipe(up)">
                                          <p:cBhvr>
                                            <p:cTn id="118" dur="500"/>
                                            <p:tgtEl>
                                              <p:spTgt spid="34"/>
                                            </p:tgtEl>
                                          </p:cBhvr>
                                        </p:animEffect>
                                      </p:childTnLst>
                                    </p:cTn>
                                  </p:par>
                                  <p:par>
                                    <p:cTn id="119" presetID="22" presetClass="entr" presetSubtype="1"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up)">
                                          <p:cBhvr>
                                            <p:cTn id="12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P spid="17" grpId="0" animBg="1"/>
          <p:bldP spid="17" grpId="1" animBg="1"/>
          <p:bldP spid="7" grpId="0" animBg="1"/>
          <p:bldP spid="7" grpId="1" animBg="1"/>
          <p:bldP spid="13" grpId="0" animBg="1"/>
          <p:bldP spid="14" grpId="0" animBg="1"/>
          <p:bldP spid="14" grpId="1" animBg="1"/>
          <p:bldP spid="15" grpId="0" animBg="1"/>
          <p:bldP spid="15" grpId="1" animBg="1"/>
          <p:bldP spid="18" grpId="0" animBg="1"/>
          <p:bldP spid="24" grpId="0" animBg="1"/>
          <p:bldP spid="24" grpId="1" animBg="1"/>
          <p:bldP spid="28" grpId="0" animBg="1"/>
          <p:bldP spid="29" grpId="0" animBg="1"/>
          <p:bldP spid="29" grpId="1" animBg="1"/>
          <p:bldP spid="33" grpId="0" animBg="1"/>
          <p:bldP spid="40" grpId="0"/>
          <p:bldP spid="40" grpId="1"/>
          <p:bldP spid="35" grpId="0" animBg="1"/>
          <p:bldP spid="35" grpId="1" animBg="1"/>
        </p:bldLst>
      </p:timing>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2F0AC-A769-4961-A901-028F63409937}"/>
              </a:ext>
            </a:extLst>
          </p:cNvPr>
          <p:cNvSpPr>
            <a:spLocks noGrp="1"/>
          </p:cNvSpPr>
          <p:nvPr>
            <p:ph type="title"/>
          </p:nvPr>
        </p:nvSpPr>
        <p:spPr/>
        <p:txBody>
          <a:bodyPr/>
          <a:lstStyle/>
          <a:p>
            <a:r>
              <a:rPr lang="en-US" dirty="0"/>
              <a:t>Cluster Networking</a:t>
            </a:r>
          </a:p>
        </p:txBody>
      </p:sp>
      <p:sp>
        <p:nvSpPr>
          <p:cNvPr id="4" name="Rectangle 3">
            <a:extLst>
              <a:ext uri="{FF2B5EF4-FFF2-40B4-BE49-F238E27FC236}">
                <a16:creationId xmlns:a16="http://schemas.microsoft.com/office/drawing/2014/main" id="{BDFB33D8-EF38-46BB-AA57-CF5C2926E194}"/>
              </a:ext>
            </a:extLst>
          </p:cNvPr>
          <p:cNvSpPr/>
          <p:nvPr/>
        </p:nvSpPr>
        <p:spPr>
          <a:xfrm>
            <a:off x="4632960" y="2595151"/>
            <a:ext cx="2308860" cy="3348449"/>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400" b="1" dirty="0">
                <a:solidFill>
                  <a:schemeClr val="bg1"/>
                </a:solidFill>
                <a:effectLst>
                  <a:glow rad="228600">
                    <a:schemeClr val="accent2">
                      <a:satMod val="175000"/>
                      <a:alpha val="40000"/>
                    </a:schemeClr>
                  </a:glow>
                </a:effectLst>
              </a:rPr>
              <a:t>Node</a:t>
            </a:r>
          </a:p>
        </p:txBody>
      </p:sp>
      <p:pic>
        <p:nvPicPr>
          <p:cNvPr id="10" name="Picture 4" descr="Related image">
            <a:extLst>
              <a:ext uri="{FF2B5EF4-FFF2-40B4-BE49-F238E27FC236}">
                <a16:creationId xmlns:a16="http://schemas.microsoft.com/office/drawing/2014/main" id="{AD2454A5-669E-49D6-BC1A-B6EF7D1B6BF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5197855" y="5579195"/>
            <a:ext cx="338970" cy="338970"/>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BFFDF74-D499-45F7-B6DF-3939AC9F531D}"/>
              </a:ext>
            </a:extLst>
          </p:cNvPr>
          <p:cNvSpPr/>
          <p:nvPr/>
        </p:nvSpPr>
        <p:spPr>
          <a:xfrm>
            <a:off x="4923097" y="2601580"/>
            <a:ext cx="1739402" cy="2793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75000"/>
                  </a:schemeClr>
                </a:solidFill>
              </a:rPr>
              <a:t>192.168.1.2</a:t>
            </a:r>
          </a:p>
        </p:txBody>
      </p:sp>
      <p:sp>
        <p:nvSpPr>
          <p:cNvPr id="26" name="Rectangle 25">
            <a:extLst>
              <a:ext uri="{FF2B5EF4-FFF2-40B4-BE49-F238E27FC236}">
                <a16:creationId xmlns:a16="http://schemas.microsoft.com/office/drawing/2014/main" id="{AC77EB3B-D51C-42E3-A84B-9B9969D28942}"/>
              </a:ext>
            </a:extLst>
          </p:cNvPr>
          <p:cNvSpPr/>
          <p:nvPr/>
        </p:nvSpPr>
        <p:spPr>
          <a:xfrm>
            <a:off x="8081203" y="2601580"/>
            <a:ext cx="2308860" cy="3348449"/>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400" b="1" dirty="0">
                <a:solidFill>
                  <a:schemeClr val="bg1"/>
                </a:solidFill>
                <a:effectLst>
                  <a:glow rad="228600">
                    <a:schemeClr val="accent2">
                      <a:satMod val="175000"/>
                      <a:alpha val="40000"/>
                    </a:schemeClr>
                  </a:glow>
                </a:effectLst>
              </a:rPr>
              <a:t>Node</a:t>
            </a:r>
          </a:p>
        </p:txBody>
      </p:sp>
      <p:pic>
        <p:nvPicPr>
          <p:cNvPr id="32" name="Picture 4" descr="Related image">
            <a:extLst>
              <a:ext uri="{FF2B5EF4-FFF2-40B4-BE49-F238E27FC236}">
                <a16:creationId xmlns:a16="http://schemas.microsoft.com/office/drawing/2014/main" id="{68BE7B5F-8103-4FED-AEBD-F63E345DE76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8646098" y="5585624"/>
            <a:ext cx="338970" cy="338970"/>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F4DAC5AE-0C81-4402-9637-A93FD1A4B5CC}"/>
              </a:ext>
            </a:extLst>
          </p:cNvPr>
          <p:cNvSpPr/>
          <p:nvPr/>
        </p:nvSpPr>
        <p:spPr>
          <a:xfrm>
            <a:off x="8371340" y="2608009"/>
            <a:ext cx="1739402" cy="2793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75000"/>
                  </a:schemeClr>
                </a:solidFill>
              </a:rPr>
              <a:t>192.168.1.3</a:t>
            </a:r>
          </a:p>
        </p:txBody>
      </p:sp>
      <p:sp>
        <p:nvSpPr>
          <p:cNvPr id="36" name="Cloud 35">
            <a:extLst>
              <a:ext uri="{FF2B5EF4-FFF2-40B4-BE49-F238E27FC236}">
                <a16:creationId xmlns:a16="http://schemas.microsoft.com/office/drawing/2014/main" id="{20E445F9-2C32-4A5D-BE92-3F0EC08CD325}"/>
              </a:ext>
            </a:extLst>
          </p:cNvPr>
          <p:cNvSpPr/>
          <p:nvPr/>
        </p:nvSpPr>
        <p:spPr>
          <a:xfrm>
            <a:off x="4768504" y="3026543"/>
            <a:ext cx="2022917" cy="728713"/>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10.244.0.0</a:t>
            </a:r>
          </a:p>
        </p:txBody>
      </p:sp>
      <p:sp>
        <p:nvSpPr>
          <p:cNvPr id="37" name="Rectangle 36">
            <a:extLst>
              <a:ext uri="{FF2B5EF4-FFF2-40B4-BE49-F238E27FC236}">
                <a16:creationId xmlns:a16="http://schemas.microsoft.com/office/drawing/2014/main" id="{F4A0906F-A80E-4C5D-849D-22727C85F081}"/>
              </a:ext>
            </a:extLst>
          </p:cNvPr>
          <p:cNvSpPr/>
          <p:nvPr/>
        </p:nvSpPr>
        <p:spPr>
          <a:xfrm>
            <a:off x="5205475" y="4189327"/>
            <a:ext cx="1148979" cy="1265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38" name="Group 37">
            <a:extLst>
              <a:ext uri="{FF2B5EF4-FFF2-40B4-BE49-F238E27FC236}">
                <a16:creationId xmlns:a16="http://schemas.microsoft.com/office/drawing/2014/main" id="{F09F0217-E71F-4B1E-AA7B-112CDC7A7B69}"/>
              </a:ext>
            </a:extLst>
          </p:cNvPr>
          <p:cNvGrpSpPr/>
          <p:nvPr/>
        </p:nvGrpSpPr>
        <p:grpSpPr>
          <a:xfrm>
            <a:off x="5453450" y="4574435"/>
            <a:ext cx="653028" cy="618292"/>
            <a:chOff x="6225311" y="2473385"/>
            <a:chExt cx="716280" cy="678180"/>
          </a:xfrm>
        </p:grpSpPr>
        <p:pic>
          <p:nvPicPr>
            <p:cNvPr id="39" name="Picture 38">
              <a:extLst>
                <a:ext uri="{FF2B5EF4-FFF2-40B4-BE49-F238E27FC236}">
                  <a16:creationId xmlns:a16="http://schemas.microsoft.com/office/drawing/2014/main" id="{E4B69ABA-A317-44DC-96AE-002F555E1D25}"/>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40" name="Picture 2" descr="Image result for python logo">
              <a:extLst>
                <a:ext uri="{FF2B5EF4-FFF2-40B4-BE49-F238E27FC236}">
                  <a16:creationId xmlns:a16="http://schemas.microsoft.com/office/drawing/2014/main" id="{44A89B82-12B7-4E45-A370-19A55A1517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ectangle 40">
            <a:extLst>
              <a:ext uri="{FF2B5EF4-FFF2-40B4-BE49-F238E27FC236}">
                <a16:creationId xmlns:a16="http://schemas.microsoft.com/office/drawing/2014/main" id="{9819333C-19DA-4199-BE24-D22E2AC1DA01}"/>
              </a:ext>
            </a:extLst>
          </p:cNvPr>
          <p:cNvSpPr/>
          <p:nvPr/>
        </p:nvSpPr>
        <p:spPr>
          <a:xfrm>
            <a:off x="5275717" y="4189327"/>
            <a:ext cx="1029867" cy="279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0000"/>
                    <a:lumOff val="80000"/>
                  </a:schemeClr>
                </a:solidFill>
              </a:rPr>
              <a:t>10.244.0.2</a:t>
            </a:r>
          </a:p>
        </p:txBody>
      </p:sp>
      <p:cxnSp>
        <p:nvCxnSpPr>
          <p:cNvPr id="42" name="Connector: Elbow 41">
            <a:extLst>
              <a:ext uri="{FF2B5EF4-FFF2-40B4-BE49-F238E27FC236}">
                <a16:creationId xmlns:a16="http://schemas.microsoft.com/office/drawing/2014/main" id="{84B501D0-7D7C-4F1D-8358-429B02762CFC}"/>
              </a:ext>
            </a:extLst>
          </p:cNvPr>
          <p:cNvCxnSpPr/>
          <p:nvPr/>
        </p:nvCxnSpPr>
        <p:spPr>
          <a:xfrm rot="16200000" flipH="1">
            <a:off x="5575311" y="3988937"/>
            <a:ext cx="434847" cy="10688"/>
          </a:xfrm>
          <a:prstGeom prst="bentConnector3">
            <a:avLst/>
          </a:prstGeom>
          <a:ln>
            <a:solidFill>
              <a:schemeClr val="accent3">
                <a:lumMod val="20000"/>
                <a:lumOff val="80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43" name="Rectangle 42">
            <a:extLst>
              <a:ext uri="{FF2B5EF4-FFF2-40B4-BE49-F238E27FC236}">
                <a16:creationId xmlns:a16="http://schemas.microsoft.com/office/drawing/2014/main" id="{B048A489-01F4-4AA4-A6AB-26AAD4F45D02}"/>
              </a:ext>
            </a:extLst>
          </p:cNvPr>
          <p:cNvSpPr/>
          <p:nvPr/>
        </p:nvSpPr>
        <p:spPr>
          <a:xfrm>
            <a:off x="8646098" y="4189327"/>
            <a:ext cx="1148979" cy="1265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44" name="Group 43">
            <a:extLst>
              <a:ext uri="{FF2B5EF4-FFF2-40B4-BE49-F238E27FC236}">
                <a16:creationId xmlns:a16="http://schemas.microsoft.com/office/drawing/2014/main" id="{0F501E29-5EFC-4B13-828A-533FA9D41BD4}"/>
              </a:ext>
            </a:extLst>
          </p:cNvPr>
          <p:cNvGrpSpPr/>
          <p:nvPr/>
        </p:nvGrpSpPr>
        <p:grpSpPr>
          <a:xfrm>
            <a:off x="8894073" y="4574435"/>
            <a:ext cx="653028" cy="618292"/>
            <a:chOff x="6225311" y="2473385"/>
            <a:chExt cx="716280" cy="678180"/>
          </a:xfrm>
        </p:grpSpPr>
        <p:pic>
          <p:nvPicPr>
            <p:cNvPr id="45" name="Picture 44">
              <a:extLst>
                <a:ext uri="{FF2B5EF4-FFF2-40B4-BE49-F238E27FC236}">
                  <a16:creationId xmlns:a16="http://schemas.microsoft.com/office/drawing/2014/main" id="{A9022734-FCE3-4291-B281-E527DCDCAC24}"/>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46" name="Picture 2" descr="Image result for python logo">
              <a:extLst>
                <a:ext uri="{FF2B5EF4-FFF2-40B4-BE49-F238E27FC236}">
                  <a16:creationId xmlns:a16="http://schemas.microsoft.com/office/drawing/2014/main" id="{3EB2D255-3A6E-4ACA-BBB9-BB19C2CB7D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Rectangle 46">
            <a:extLst>
              <a:ext uri="{FF2B5EF4-FFF2-40B4-BE49-F238E27FC236}">
                <a16:creationId xmlns:a16="http://schemas.microsoft.com/office/drawing/2014/main" id="{D3E944F6-0C09-4464-AFE0-2F17D9E137A2}"/>
              </a:ext>
            </a:extLst>
          </p:cNvPr>
          <p:cNvSpPr/>
          <p:nvPr/>
        </p:nvSpPr>
        <p:spPr>
          <a:xfrm>
            <a:off x="8716340" y="4189327"/>
            <a:ext cx="1029867" cy="279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0000"/>
                    <a:lumOff val="80000"/>
                  </a:schemeClr>
                </a:solidFill>
              </a:rPr>
              <a:t>10.244.0.2</a:t>
            </a:r>
          </a:p>
        </p:txBody>
      </p:sp>
      <p:sp>
        <p:nvSpPr>
          <p:cNvPr id="48" name="Cloud 47">
            <a:extLst>
              <a:ext uri="{FF2B5EF4-FFF2-40B4-BE49-F238E27FC236}">
                <a16:creationId xmlns:a16="http://schemas.microsoft.com/office/drawing/2014/main" id="{0E1C9F7C-259C-455A-BCD3-97241BD15373}"/>
              </a:ext>
            </a:extLst>
          </p:cNvPr>
          <p:cNvSpPr/>
          <p:nvPr/>
        </p:nvSpPr>
        <p:spPr>
          <a:xfrm>
            <a:off x="8205124" y="3039225"/>
            <a:ext cx="2022917" cy="728713"/>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10.244.0.0</a:t>
            </a:r>
          </a:p>
        </p:txBody>
      </p:sp>
      <p:cxnSp>
        <p:nvCxnSpPr>
          <p:cNvPr id="49" name="Connector: Elbow 48">
            <a:extLst>
              <a:ext uri="{FF2B5EF4-FFF2-40B4-BE49-F238E27FC236}">
                <a16:creationId xmlns:a16="http://schemas.microsoft.com/office/drawing/2014/main" id="{808A9E69-2C9A-4A08-9A0C-48156ADB78BC}"/>
              </a:ext>
            </a:extLst>
          </p:cNvPr>
          <p:cNvCxnSpPr/>
          <p:nvPr/>
        </p:nvCxnSpPr>
        <p:spPr>
          <a:xfrm rot="16200000" flipH="1">
            <a:off x="9011931" y="4001619"/>
            <a:ext cx="434847" cy="10688"/>
          </a:xfrm>
          <a:prstGeom prst="bentConnector3">
            <a:avLst/>
          </a:prstGeom>
          <a:ln>
            <a:solidFill>
              <a:schemeClr val="accent3">
                <a:lumMod val="20000"/>
                <a:lumOff val="80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50" name="Rectangle 49">
            <a:extLst>
              <a:ext uri="{FF2B5EF4-FFF2-40B4-BE49-F238E27FC236}">
                <a16:creationId xmlns:a16="http://schemas.microsoft.com/office/drawing/2014/main" id="{89C51C6F-2E16-44F3-AD35-62C3580CC514}"/>
              </a:ext>
            </a:extLst>
          </p:cNvPr>
          <p:cNvSpPr/>
          <p:nvPr/>
        </p:nvSpPr>
        <p:spPr>
          <a:xfrm>
            <a:off x="4061460" y="2430780"/>
            <a:ext cx="6957060" cy="3810000"/>
          </a:xfrm>
          <a:prstGeom prst="rect">
            <a:avLst/>
          </a:prstGeom>
          <a:noFill/>
          <a:effectLst>
            <a:glow rad="101600">
              <a:schemeClr val="accent1">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dirty="0">
                <a:solidFill>
                  <a:schemeClr val="accent1">
                    <a:lumMod val="75000"/>
                  </a:schemeClr>
                </a:solidFill>
              </a:rPr>
              <a:t>Kubernetes Cluster</a:t>
            </a:r>
          </a:p>
        </p:txBody>
      </p:sp>
      <p:sp>
        <p:nvSpPr>
          <p:cNvPr id="51" name="TextBox 50">
            <a:extLst>
              <a:ext uri="{FF2B5EF4-FFF2-40B4-BE49-F238E27FC236}">
                <a16:creationId xmlns:a16="http://schemas.microsoft.com/office/drawing/2014/main" id="{10739B0D-C9C7-4320-A129-6D3EEEB12F94}"/>
              </a:ext>
            </a:extLst>
          </p:cNvPr>
          <p:cNvSpPr txBox="1"/>
          <p:nvPr/>
        </p:nvSpPr>
        <p:spPr>
          <a:xfrm>
            <a:off x="136603" y="2385243"/>
            <a:ext cx="3757217"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All containers/PODs can communicate to one another without NAT</a:t>
            </a:r>
          </a:p>
          <a:p>
            <a:pPr marL="285750" indent="-285750">
              <a:buFont typeface="Arial" panose="020B0604020202020204" pitchFamily="34" charset="0"/>
              <a:buChar char="•"/>
            </a:pPr>
            <a:r>
              <a:rPr lang="en-US" sz="1400" dirty="0"/>
              <a:t>All nodes can communicate with all containers and vice-versa without NAT</a:t>
            </a:r>
          </a:p>
        </p:txBody>
      </p:sp>
      <p:cxnSp>
        <p:nvCxnSpPr>
          <p:cNvPr id="5" name="Straight Connector 4">
            <a:extLst>
              <a:ext uri="{FF2B5EF4-FFF2-40B4-BE49-F238E27FC236}">
                <a16:creationId xmlns:a16="http://schemas.microsoft.com/office/drawing/2014/main" id="{2E8E2EC3-2F7C-41A0-B567-295AAFBFC0F0}"/>
              </a:ext>
            </a:extLst>
          </p:cNvPr>
          <p:cNvCxnSpPr>
            <a:stCxn id="36" idx="0"/>
            <a:endCxn id="48" idx="2"/>
          </p:cNvCxnSpPr>
          <p:nvPr/>
        </p:nvCxnSpPr>
        <p:spPr>
          <a:xfrm>
            <a:off x="6789735" y="3390900"/>
            <a:ext cx="1421664" cy="1268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Cross 5">
            <a:extLst>
              <a:ext uri="{FF2B5EF4-FFF2-40B4-BE49-F238E27FC236}">
                <a16:creationId xmlns:a16="http://schemas.microsoft.com/office/drawing/2014/main" id="{D52D38CE-B654-40D6-8667-991A0136347D}"/>
              </a:ext>
            </a:extLst>
          </p:cNvPr>
          <p:cNvSpPr/>
          <p:nvPr/>
        </p:nvSpPr>
        <p:spPr>
          <a:xfrm rot="2628778">
            <a:off x="7080591" y="3049897"/>
            <a:ext cx="716915" cy="707366"/>
          </a:xfrm>
          <a:prstGeom prst="plus">
            <a:avLst>
              <a:gd name="adj" fmla="val 4451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3166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750"/>
                                            <p:tgtEl>
                                              <p:spTgt spid="37"/>
                                            </p:tgtEl>
                                          </p:cBhvr>
                                        </p:animEffect>
                                      </p:childTnLst>
                                    </p:cTn>
                                  </p:par>
                                  <p:par>
                                    <p:cTn id="8" presetID="64" presetClass="path" presetSubtype="0" accel="50000" fill="hold" grpId="1" nodeType="withEffect" p14:presetBounceEnd="63750">
                                      <p:stCondLst>
                                        <p:cond delay="0"/>
                                      </p:stCondLst>
                                      <p:childTnLst>
                                        <p:animMotion origin="layout" path="M 1.45833E-6 0.04444 L 1.45833E-6 7.40741E-7 " pathEditMode="relative" rAng="0" ptsTypes="AA" p14:bounceEnd="63750">
                                          <p:cBhvr>
                                            <p:cTn id="9" dur="750" fill="hold"/>
                                            <p:tgtEl>
                                              <p:spTgt spid="37"/>
                                            </p:tgtEl>
                                            <p:attrNameLst>
                                              <p:attrName>ppt_x</p:attrName>
                                              <p:attrName>ppt_y</p:attrName>
                                            </p:attrNameLst>
                                          </p:cBhvr>
                                          <p:rCtr x="0" y="-2222"/>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750"/>
                                            <p:tgtEl>
                                              <p:spTgt spid="38"/>
                                            </p:tgtEl>
                                          </p:cBhvr>
                                        </p:animEffect>
                                      </p:childTnLst>
                                    </p:cTn>
                                  </p:par>
                                  <p:par>
                                    <p:cTn id="14" presetID="64" presetClass="path" presetSubtype="0" accel="50000" fill="hold" nodeType="withEffect" p14:presetBounceEnd="63750">
                                      <p:stCondLst>
                                        <p:cond delay="0"/>
                                      </p:stCondLst>
                                      <p:childTnLst>
                                        <p:animMotion origin="layout" path="M 1.45833E-6 0.04444 L 1.45833E-6 2.96296E-6 " pathEditMode="relative" rAng="0" ptsTypes="AA" p14:bounceEnd="63750">
                                          <p:cBhvr>
                                            <p:cTn id="15" dur="750" fill="hold"/>
                                            <p:tgtEl>
                                              <p:spTgt spid="38"/>
                                            </p:tgtEl>
                                            <p:attrNameLst>
                                              <p:attrName>ppt_x</p:attrName>
                                              <p:attrName>ppt_y</p:attrName>
                                            </p:attrNameLst>
                                          </p:cBhvr>
                                          <p:rCtr x="0" y="-2222"/>
                                        </p:animMotion>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750"/>
                                            <p:tgtEl>
                                              <p:spTgt spid="43"/>
                                            </p:tgtEl>
                                          </p:cBhvr>
                                        </p:animEffect>
                                      </p:childTnLst>
                                    </p:cTn>
                                  </p:par>
                                  <p:par>
                                    <p:cTn id="24" presetID="64" presetClass="path" presetSubtype="0" accel="50000" fill="hold" grpId="1" nodeType="withEffect" p14:presetBounceEnd="63750">
                                      <p:stCondLst>
                                        <p:cond delay="0"/>
                                      </p:stCondLst>
                                      <p:childTnLst>
                                        <p:animMotion origin="layout" path="M 1.11022E-16 0.04444 L 1.11022E-16 7.40741E-7 " pathEditMode="relative" rAng="0" ptsTypes="AA" p14:bounceEnd="63750">
                                          <p:cBhvr>
                                            <p:cTn id="25" dur="750" fill="hold"/>
                                            <p:tgtEl>
                                              <p:spTgt spid="43"/>
                                            </p:tgtEl>
                                            <p:attrNameLst>
                                              <p:attrName>ppt_x</p:attrName>
                                              <p:attrName>ppt_y</p:attrName>
                                            </p:attrNameLst>
                                          </p:cBhvr>
                                          <p:rCtr x="0" y="-2222"/>
                                        </p:animMotion>
                                      </p:childTnLst>
                                    </p:cTn>
                                  </p:par>
                                </p:childTnLst>
                              </p:cTn>
                            </p:par>
                            <p:par>
                              <p:cTn id="26" fill="hold">
                                <p:stCondLst>
                                  <p:cond delay="2750"/>
                                </p:stCondLst>
                                <p:childTnLst>
                                  <p:par>
                                    <p:cTn id="27" presetID="10" presetClass="entr" presetSubtype="0" fill="hold" nodeType="after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750"/>
                                            <p:tgtEl>
                                              <p:spTgt spid="44"/>
                                            </p:tgtEl>
                                          </p:cBhvr>
                                        </p:animEffect>
                                      </p:childTnLst>
                                    </p:cTn>
                                  </p:par>
                                  <p:par>
                                    <p:cTn id="30" presetID="64" presetClass="path" presetSubtype="0" accel="50000" fill="hold" nodeType="withEffect" p14:presetBounceEnd="63750">
                                      <p:stCondLst>
                                        <p:cond delay="0"/>
                                      </p:stCondLst>
                                      <p:childTnLst>
                                        <p:animMotion origin="layout" path="M 1.11022E-16 0.04444 L 1.11022E-16 2.96296E-6 " pathEditMode="relative" rAng="0" ptsTypes="AA" p14:bounceEnd="63750">
                                          <p:cBhvr>
                                            <p:cTn id="31" dur="750" fill="hold"/>
                                            <p:tgtEl>
                                              <p:spTgt spid="44"/>
                                            </p:tgtEl>
                                            <p:attrNameLst>
                                              <p:attrName>ppt_x</p:attrName>
                                              <p:attrName>ppt_y</p:attrName>
                                            </p:attrNameLst>
                                          </p:cBhvr>
                                          <p:rCtr x="0" y="-2222"/>
                                        </p:animMotion>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up)">
                                          <p:cBhvr>
                                            <p:cTn id="44" dur="500"/>
                                            <p:tgtEl>
                                              <p:spTgt spid="42"/>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childTnLst>
                              </p:cTn>
                            </p:par>
                            <p:par>
                              <p:cTn id="49" fill="hold">
                                <p:stCondLst>
                                  <p:cond delay="1500"/>
                                </p:stCondLst>
                                <p:childTnLst>
                                  <p:par>
                                    <p:cTn id="50" presetID="22" presetClass="entr" presetSubtype="1" fill="hold" nodeType="after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up)">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par>
                                    <p:cTn id="62" presetID="10" presetClass="entr" presetSubtype="0" fill="hold"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1" nodeType="clickEffect">
                                      <p:stCondLst>
                                        <p:cond delay="0"/>
                                      </p:stCondLst>
                                      <p:iterate type="lt">
                                        <p:tmPct val="0"/>
                                      </p:iterate>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childTnLst>
                              </p:cTn>
                            </p:par>
                            <p:par>
                              <p:cTn id="70" fill="hold">
                                <p:stCondLst>
                                  <p:cond delay="500"/>
                                </p:stCondLst>
                                <p:childTnLst>
                                  <p:par>
                                    <p:cTn id="71" presetID="18" presetClass="emph" presetSubtype="0" fill="hold" grpId="0" nodeType="afterEffect">
                                      <p:stCondLst>
                                        <p:cond delay="0"/>
                                      </p:stCondLst>
                                      <p:iterate type="lt">
                                        <p:tmPct val="4000"/>
                                      </p:iterate>
                                      <p:childTnLst>
                                        <p:set>
                                          <p:cBhvr override="childStyle">
                                            <p:cTn id="72" dur="500" fill="hold"/>
                                            <p:tgtEl>
                                              <p:spTgt spid="51"/>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7" grpId="1" animBg="1"/>
          <p:bldP spid="41" grpId="0" animBg="1"/>
          <p:bldP spid="43" grpId="0" animBg="1"/>
          <p:bldP spid="43" grpId="1" animBg="1"/>
          <p:bldP spid="47" grpId="0" animBg="1"/>
          <p:bldP spid="48" grpId="0" animBg="1"/>
          <p:bldP spid="50" grpId="0" animBg="1"/>
          <p:bldP spid="51" grpId="0"/>
          <p:bldP spid="51" grpId="1"/>
          <p:bldP spid="6"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750"/>
                                            <p:tgtEl>
                                              <p:spTgt spid="37"/>
                                            </p:tgtEl>
                                          </p:cBhvr>
                                        </p:animEffect>
                                      </p:childTnLst>
                                    </p:cTn>
                                  </p:par>
                                  <p:par>
                                    <p:cTn id="8" presetID="64" presetClass="path" presetSubtype="0" accel="50000" fill="hold" grpId="1" nodeType="withEffect">
                                      <p:stCondLst>
                                        <p:cond delay="0"/>
                                      </p:stCondLst>
                                      <p:childTnLst>
                                        <p:animMotion origin="layout" path="M 1.45833E-6 0.04444 L 1.45833E-6 7.40741E-7 " pathEditMode="relative" rAng="0" ptsTypes="AA">
                                          <p:cBhvr>
                                            <p:cTn id="9" dur="750" fill="hold"/>
                                            <p:tgtEl>
                                              <p:spTgt spid="37"/>
                                            </p:tgtEl>
                                            <p:attrNameLst>
                                              <p:attrName>ppt_x</p:attrName>
                                              <p:attrName>ppt_y</p:attrName>
                                            </p:attrNameLst>
                                          </p:cBhvr>
                                          <p:rCtr x="0" y="-2222"/>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750"/>
                                            <p:tgtEl>
                                              <p:spTgt spid="38"/>
                                            </p:tgtEl>
                                          </p:cBhvr>
                                        </p:animEffect>
                                      </p:childTnLst>
                                    </p:cTn>
                                  </p:par>
                                  <p:par>
                                    <p:cTn id="14" presetID="64" presetClass="path" presetSubtype="0" accel="50000" fill="hold" nodeType="withEffect">
                                      <p:stCondLst>
                                        <p:cond delay="0"/>
                                      </p:stCondLst>
                                      <p:childTnLst>
                                        <p:animMotion origin="layout" path="M 1.45833E-6 0.04444 L 1.45833E-6 2.96296E-6 " pathEditMode="relative" rAng="0" ptsTypes="AA">
                                          <p:cBhvr>
                                            <p:cTn id="15" dur="750" fill="hold"/>
                                            <p:tgtEl>
                                              <p:spTgt spid="38"/>
                                            </p:tgtEl>
                                            <p:attrNameLst>
                                              <p:attrName>ppt_x</p:attrName>
                                              <p:attrName>ppt_y</p:attrName>
                                            </p:attrNameLst>
                                          </p:cBhvr>
                                          <p:rCtr x="0" y="-2222"/>
                                        </p:animMotion>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750"/>
                                            <p:tgtEl>
                                              <p:spTgt spid="43"/>
                                            </p:tgtEl>
                                          </p:cBhvr>
                                        </p:animEffect>
                                      </p:childTnLst>
                                    </p:cTn>
                                  </p:par>
                                  <p:par>
                                    <p:cTn id="24" presetID="64" presetClass="path" presetSubtype="0" accel="50000" fill="hold" grpId="1" nodeType="withEffect">
                                      <p:stCondLst>
                                        <p:cond delay="0"/>
                                      </p:stCondLst>
                                      <p:childTnLst>
                                        <p:animMotion origin="layout" path="M 1.11022E-16 0.04444 L 1.11022E-16 7.40741E-7 " pathEditMode="relative" rAng="0" ptsTypes="AA">
                                          <p:cBhvr>
                                            <p:cTn id="25" dur="750" fill="hold"/>
                                            <p:tgtEl>
                                              <p:spTgt spid="43"/>
                                            </p:tgtEl>
                                            <p:attrNameLst>
                                              <p:attrName>ppt_x</p:attrName>
                                              <p:attrName>ppt_y</p:attrName>
                                            </p:attrNameLst>
                                          </p:cBhvr>
                                          <p:rCtr x="0" y="-2222"/>
                                        </p:animMotion>
                                      </p:childTnLst>
                                    </p:cTn>
                                  </p:par>
                                </p:childTnLst>
                              </p:cTn>
                            </p:par>
                            <p:par>
                              <p:cTn id="26" fill="hold">
                                <p:stCondLst>
                                  <p:cond delay="2750"/>
                                </p:stCondLst>
                                <p:childTnLst>
                                  <p:par>
                                    <p:cTn id="27" presetID="10" presetClass="entr" presetSubtype="0" fill="hold" nodeType="after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750"/>
                                            <p:tgtEl>
                                              <p:spTgt spid="44"/>
                                            </p:tgtEl>
                                          </p:cBhvr>
                                        </p:animEffect>
                                      </p:childTnLst>
                                    </p:cTn>
                                  </p:par>
                                  <p:par>
                                    <p:cTn id="30" presetID="64" presetClass="path" presetSubtype="0" accel="50000" fill="hold" nodeType="withEffect">
                                      <p:stCondLst>
                                        <p:cond delay="0"/>
                                      </p:stCondLst>
                                      <p:childTnLst>
                                        <p:animMotion origin="layout" path="M 1.11022E-16 0.04444 L 1.11022E-16 2.96296E-6 " pathEditMode="relative" rAng="0" ptsTypes="AA">
                                          <p:cBhvr>
                                            <p:cTn id="31" dur="750" fill="hold"/>
                                            <p:tgtEl>
                                              <p:spTgt spid="44"/>
                                            </p:tgtEl>
                                            <p:attrNameLst>
                                              <p:attrName>ppt_x</p:attrName>
                                              <p:attrName>ppt_y</p:attrName>
                                            </p:attrNameLst>
                                          </p:cBhvr>
                                          <p:rCtr x="0" y="-2222"/>
                                        </p:animMotion>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up)">
                                          <p:cBhvr>
                                            <p:cTn id="44" dur="500"/>
                                            <p:tgtEl>
                                              <p:spTgt spid="42"/>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childTnLst>
                              </p:cTn>
                            </p:par>
                            <p:par>
                              <p:cTn id="49" fill="hold">
                                <p:stCondLst>
                                  <p:cond delay="1500"/>
                                </p:stCondLst>
                                <p:childTnLst>
                                  <p:par>
                                    <p:cTn id="50" presetID="22" presetClass="entr" presetSubtype="1" fill="hold" nodeType="after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up)">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par>
                                    <p:cTn id="62" presetID="10" presetClass="entr" presetSubtype="0" fill="hold"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1" nodeType="clickEffect">
                                      <p:stCondLst>
                                        <p:cond delay="0"/>
                                      </p:stCondLst>
                                      <p:iterate type="lt">
                                        <p:tmPct val="0"/>
                                      </p:iterate>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childTnLst>
                              </p:cTn>
                            </p:par>
                            <p:par>
                              <p:cTn id="70" fill="hold">
                                <p:stCondLst>
                                  <p:cond delay="500"/>
                                </p:stCondLst>
                                <p:childTnLst>
                                  <p:par>
                                    <p:cTn id="71" presetID="18" presetClass="emph" presetSubtype="0" fill="hold" grpId="0" nodeType="afterEffect">
                                      <p:stCondLst>
                                        <p:cond delay="0"/>
                                      </p:stCondLst>
                                      <p:iterate type="lt">
                                        <p:tmPct val="4000"/>
                                      </p:iterate>
                                      <p:childTnLst>
                                        <p:set>
                                          <p:cBhvr override="childStyle">
                                            <p:cTn id="72" dur="500" fill="hold"/>
                                            <p:tgtEl>
                                              <p:spTgt spid="51"/>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7" grpId="1" animBg="1"/>
          <p:bldP spid="41" grpId="0" animBg="1"/>
          <p:bldP spid="43" grpId="0" animBg="1"/>
          <p:bldP spid="43" grpId="1" animBg="1"/>
          <p:bldP spid="47" grpId="0" animBg="1"/>
          <p:bldP spid="48" grpId="0" animBg="1"/>
          <p:bldP spid="50" grpId="0" animBg="1"/>
          <p:bldP spid="51" grpId="0"/>
          <p:bldP spid="51" grpId="1"/>
          <p:bldP spid="6" grpId="0" animBg="1"/>
        </p:bldLst>
      </p:timing>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351FC-A9A3-448A-A64E-EAA40D73F44F}"/>
              </a:ext>
            </a:extLst>
          </p:cNvPr>
          <p:cNvSpPr>
            <a:spLocks noGrp="1"/>
          </p:cNvSpPr>
          <p:nvPr>
            <p:ph type="title"/>
          </p:nvPr>
        </p:nvSpPr>
        <p:spPr/>
        <p:txBody>
          <a:bodyPr/>
          <a:lstStyle/>
          <a:p>
            <a:endParaRPr lang="en-US"/>
          </a:p>
        </p:txBody>
      </p:sp>
      <p:pic>
        <p:nvPicPr>
          <p:cNvPr id="15362" name="Picture 2" descr="Image result for Cisco">
            <a:extLst>
              <a:ext uri="{FF2B5EF4-FFF2-40B4-BE49-F238E27FC236}">
                <a16:creationId xmlns:a16="http://schemas.microsoft.com/office/drawing/2014/main" id="{5FC98160-9DF1-4A9F-9140-BB46C8D995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720" y="2557500"/>
            <a:ext cx="2125980" cy="1126769"/>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mage result for big cloud fabric icon">
            <a:extLst>
              <a:ext uri="{FF2B5EF4-FFF2-40B4-BE49-F238E27FC236}">
                <a16:creationId xmlns:a16="http://schemas.microsoft.com/office/drawing/2014/main" id="{AD017688-AB77-4BA5-A4C5-F6E0C1F96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0079" y="2266669"/>
            <a:ext cx="2501265" cy="2185316"/>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Related image">
            <a:extLst>
              <a:ext uri="{FF2B5EF4-FFF2-40B4-BE49-F238E27FC236}">
                <a16:creationId xmlns:a16="http://schemas.microsoft.com/office/drawing/2014/main" id="{C00198CC-40F5-4871-8CCB-739527EB38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1422" y="2336382"/>
            <a:ext cx="1671738" cy="1671738"/>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Related image">
            <a:extLst>
              <a:ext uri="{FF2B5EF4-FFF2-40B4-BE49-F238E27FC236}">
                <a16:creationId xmlns:a16="http://schemas.microsoft.com/office/drawing/2014/main" id="{F0EA8D5C-6C66-4E7A-BB71-3EA706F8EF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8260" y="4451985"/>
            <a:ext cx="3296603" cy="1234367"/>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Image result for calico network">
            <a:extLst>
              <a:ext uri="{FF2B5EF4-FFF2-40B4-BE49-F238E27FC236}">
                <a16:creationId xmlns:a16="http://schemas.microsoft.com/office/drawing/2014/main" id="{77DB295A-941A-46A4-8DAA-CD100E01B4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8989" y="4607142"/>
            <a:ext cx="3296603" cy="1153811"/>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descr="Image result for vmware nsx t">
            <a:extLst>
              <a:ext uri="{FF2B5EF4-FFF2-40B4-BE49-F238E27FC236}">
                <a16:creationId xmlns:a16="http://schemas.microsoft.com/office/drawing/2014/main" id="{283D863D-2A98-4E63-A307-553AB903AC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4430" y="4607142"/>
            <a:ext cx="2476500"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6082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500"/>
                                        <p:tgtEl>
                                          <p:spTgt spid="15362"/>
                                        </p:tgtEl>
                                      </p:cBhvr>
                                    </p:animEffect>
                                  </p:childTnLst>
                                </p:cTn>
                              </p:par>
                              <p:par>
                                <p:cTn id="8" presetID="10" presetClass="entr" presetSubtype="0" fill="hold" nodeType="withEffect">
                                  <p:stCondLst>
                                    <p:cond delay="250"/>
                                  </p:stCondLst>
                                  <p:childTnLst>
                                    <p:set>
                                      <p:cBhvr>
                                        <p:cTn id="9" dur="1" fill="hold">
                                          <p:stCondLst>
                                            <p:cond delay="0"/>
                                          </p:stCondLst>
                                        </p:cTn>
                                        <p:tgtEl>
                                          <p:spTgt spid="15364"/>
                                        </p:tgtEl>
                                        <p:attrNameLst>
                                          <p:attrName>style.visibility</p:attrName>
                                        </p:attrNameLst>
                                      </p:cBhvr>
                                      <p:to>
                                        <p:strVal val="visible"/>
                                      </p:to>
                                    </p:set>
                                    <p:animEffect transition="in" filter="fade">
                                      <p:cBhvr>
                                        <p:cTn id="10" dur="500"/>
                                        <p:tgtEl>
                                          <p:spTgt spid="15364"/>
                                        </p:tgtEl>
                                      </p:cBhvr>
                                    </p:animEffect>
                                  </p:childTnLst>
                                </p:cTn>
                              </p:par>
                              <p:par>
                                <p:cTn id="11" presetID="10" presetClass="entr" presetSubtype="0" fill="hold" nodeType="withEffect">
                                  <p:stCondLst>
                                    <p:cond delay="500"/>
                                  </p:stCondLst>
                                  <p:childTnLst>
                                    <p:set>
                                      <p:cBhvr>
                                        <p:cTn id="12" dur="1" fill="hold">
                                          <p:stCondLst>
                                            <p:cond delay="0"/>
                                          </p:stCondLst>
                                        </p:cTn>
                                        <p:tgtEl>
                                          <p:spTgt spid="15366"/>
                                        </p:tgtEl>
                                        <p:attrNameLst>
                                          <p:attrName>style.visibility</p:attrName>
                                        </p:attrNameLst>
                                      </p:cBhvr>
                                      <p:to>
                                        <p:strVal val="visible"/>
                                      </p:to>
                                    </p:set>
                                    <p:animEffect transition="in" filter="fade">
                                      <p:cBhvr>
                                        <p:cTn id="13" dur="500"/>
                                        <p:tgtEl>
                                          <p:spTgt spid="15366"/>
                                        </p:tgtEl>
                                      </p:cBhvr>
                                    </p:animEffect>
                                  </p:childTnLst>
                                </p:cTn>
                              </p:par>
                              <p:par>
                                <p:cTn id="14" presetID="10" presetClass="entr" presetSubtype="0" fill="hold" nodeType="withEffect">
                                  <p:stCondLst>
                                    <p:cond delay="750"/>
                                  </p:stCondLst>
                                  <p:childTnLst>
                                    <p:set>
                                      <p:cBhvr>
                                        <p:cTn id="15" dur="1" fill="hold">
                                          <p:stCondLst>
                                            <p:cond delay="0"/>
                                          </p:stCondLst>
                                        </p:cTn>
                                        <p:tgtEl>
                                          <p:spTgt spid="15368"/>
                                        </p:tgtEl>
                                        <p:attrNameLst>
                                          <p:attrName>style.visibility</p:attrName>
                                        </p:attrNameLst>
                                      </p:cBhvr>
                                      <p:to>
                                        <p:strVal val="visible"/>
                                      </p:to>
                                    </p:set>
                                    <p:animEffect transition="in" filter="fade">
                                      <p:cBhvr>
                                        <p:cTn id="16" dur="500"/>
                                        <p:tgtEl>
                                          <p:spTgt spid="15368"/>
                                        </p:tgtEl>
                                      </p:cBhvr>
                                    </p:animEffect>
                                  </p:childTnLst>
                                </p:cTn>
                              </p:par>
                              <p:par>
                                <p:cTn id="17" presetID="10" presetClass="entr" presetSubtype="0" fill="hold" nodeType="withEffect">
                                  <p:stCondLst>
                                    <p:cond delay="1000"/>
                                  </p:stCondLst>
                                  <p:childTnLst>
                                    <p:set>
                                      <p:cBhvr>
                                        <p:cTn id="18" dur="1" fill="hold">
                                          <p:stCondLst>
                                            <p:cond delay="0"/>
                                          </p:stCondLst>
                                        </p:cTn>
                                        <p:tgtEl>
                                          <p:spTgt spid="15372"/>
                                        </p:tgtEl>
                                        <p:attrNameLst>
                                          <p:attrName>style.visibility</p:attrName>
                                        </p:attrNameLst>
                                      </p:cBhvr>
                                      <p:to>
                                        <p:strVal val="visible"/>
                                      </p:to>
                                    </p:set>
                                    <p:animEffect transition="in" filter="fade">
                                      <p:cBhvr>
                                        <p:cTn id="19" dur="500"/>
                                        <p:tgtEl>
                                          <p:spTgt spid="15372"/>
                                        </p:tgtEl>
                                      </p:cBhvr>
                                    </p:animEffect>
                                  </p:childTnLst>
                                </p:cTn>
                              </p:par>
                              <p:par>
                                <p:cTn id="20" presetID="10" presetClass="entr" presetSubtype="0" fill="hold" nodeType="withEffect">
                                  <p:stCondLst>
                                    <p:cond delay="1250"/>
                                  </p:stCondLst>
                                  <p:childTnLst>
                                    <p:set>
                                      <p:cBhvr>
                                        <p:cTn id="21" dur="1" fill="hold">
                                          <p:stCondLst>
                                            <p:cond delay="0"/>
                                          </p:stCondLst>
                                        </p:cTn>
                                        <p:tgtEl>
                                          <p:spTgt spid="15370"/>
                                        </p:tgtEl>
                                        <p:attrNameLst>
                                          <p:attrName>style.visibility</p:attrName>
                                        </p:attrNameLst>
                                      </p:cBhvr>
                                      <p:to>
                                        <p:strVal val="visible"/>
                                      </p:to>
                                    </p:set>
                                    <p:animEffect transition="in" filter="fade">
                                      <p:cBhvr>
                                        <p:cTn id="22" dur="500"/>
                                        <p:tgtEl>
                                          <p:spTgt spid="15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3F480B4-4699-41FE-89A7-96EFD1001786}" type="slidenum">
              <a:rPr lang="en-US" smtClean="0"/>
              <a:t>8</a:t>
            </a:fld>
            <a:endParaRPr lang="en-US"/>
          </a:p>
        </p:txBody>
      </p:sp>
      <p:sp>
        <p:nvSpPr>
          <p:cNvPr id="5" name="Title 4"/>
          <p:cNvSpPr>
            <a:spLocks noGrp="1"/>
          </p:cNvSpPr>
          <p:nvPr>
            <p:ph type="title"/>
          </p:nvPr>
        </p:nvSpPr>
        <p:spPr/>
        <p:txBody>
          <a:bodyPr>
            <a:normAutofit/>
          </a:bodyPr>
          <a:lstStyle/>
          <a:p>
            <a:r>
              <a:rPr lang="en-US" sz="4219" dirty="0"/>
              <a:t>Containers VS VM’s</a:t>
            </a:r>
          </a:p>
        </p:txBody>
      </p:sp>
      <p:pic>
        <p:nvPicPr>
          <p:cNvPr id="6" name="Shape 871"/>
          <p:cNvPicPr preferRelativeResize="0"/>
          <p:nvPr/>
        </p:nvPicPr>
        <p:blipFill rotWithShape="1">
          <a:blip r:embed="rId2">
            <a:alphaModFix/>
          </a:blip>
          <a:srcRect/>
          <a:stretch/>
        </p:blipFill>
        <p:spPr>
          <a:xfrm>
            <a:off x="1219603" y="1812735"/>
            <a:ext cx="3956399" cy="2702400"/>
          </a:xfrm>
          <a:prstGeom prst="rect">
            <a:avLst/>
          </a:prstGeom>
          <a:noFill/>
          <a:ln>
            <a:noFill/>
          </a:ln>
        </p:spPr>
      </p:pic>
      <p:pic>
        <p:nvPicPr>
          <p:cNvPr id="7" name="Shape 872"/>
          <p:cNvPicPr preferRelativeResize="0"/>
          <p:nvPr/>
        </p:nvPicPr>
        <p:blipFill rotWithShape="1">
          <a:blip r:embed="rId3">
            <a:alphaModFix/>
          </a:blip>
          <a:srcRect/>
          <a:stretch/>
        </p:blipFill>
        <p:spPr>
          <a:xfrm>
            <a:off x="6599816" y="1812735"/>
            <a:ext cx="3946950" cy="2702400"/>
          </a:xfrm>
          <a:prstGeom prst="rect">
            <a:avLst/>
          </a:prstGeom>
          <a:noFill/>
          <a:ln>
            <a:noFill/>
          </a:ln>
        </p:spPr>
      </p:pic>
      <p:sp>
        <p:nvSpPr>
          <p:cNvPr id="8" name="Shape 873"/>
          <p:cNvSpPr txBox="1"/>
          <p:nvPr/>
        </p:nvSpPr>
        <p:spPr>
          <a:xfrm>
            <a:off x="1383833" y="4906300"/>
            <a:ext cx="3663450" cy="646200"/>
          </a:xfrm>
          <a:prstGeom prst="rect">
            <a:avLst/>
          </a:prstGeom>
          <a:noFill/>
          <a:ln>
            <a:noFill/>
          </a:ln>
        </p:spPr>
        <p:txBody>
          <a:bodyPr lIns="107747" tIns="53858" rIns="107747" bIns="53858" anchor="t" anchorCtr="0">
            <a:noAutofit/>
          </a:bodyPr>
          <a:lstStyle/>
          <a:p>
            <a:pPr algn="ctr">
              <a:buClr>
                <a:schemeClr val="dk1"/>
              </a:buClr>
              <a:buSzPct val="25000"/>
            </a:pPr>
            <a:r>
              <a:rPr lang="en" sz="1688">
                <a:solidFill>
                  <a:schemeClr val="dk1"/>
                </a:solidFill>
                <a:latin typeface="Arial"/>
                <a:ea typeface="Arial"/>
                <a:cs typeface="Arial"/>
                <a:sym typeface="Arial"/>
              </a:rPr>
              <a:t>Containers are an app level construct</a:t>
            </a:r>
          </a:p>
        </p:txBody>
      </p:sp>
      <p:sp>
        <p:nvSpPr>
          <p:cNvPr id="9" name="Shape 874"/>
          <p:cNvSpPr txBox="1"/>
          <p:nvPr/>
        </p:nvSpPr>
        <p:spPr>
          <a:xfrm>
            <a:off x="6425615" y="4867800"/>
            <a:ext cx="4445831" cy="923400"/>
          </a:xfrm>
          <a:prstGeom prst="rect">
            <a:avLst/>
          </a:prstGeom>
          <a:noFill/>
          <a:ln>
            <a:noFill/>
          </a:ln>
        </p:spPr>
        <p:txBody>
          <a:bodyPr lIns="107747" tIns="53858" rIns="107747" bIns="53858" anchor="t" anchorCtr="0">
            <a:noAutofit/>
          </a:bodyPr>
          <a:lstStyle/>
          <a:p>
            <a:pPr algn="ctr">
              <a:buClr>
                <a:schemeClr val="dk1"/>
              </a:buClr>
              <a:buSzPct val="25000"/>
            </a:pPr>
            <a:r>
              <a:rPr lang="en" sz="1688">
                <a:solidFill>
                  <a:schemeClr val="dk1"/>
                </a:solidFill>
                <a:latin typeface="Arial"/>
                <a:ea typeface="Arial"/>
                <a:cs typeface="Arial"/>
                <a:sym typeface="Arial"/>
              </a:rPr>
              <a:t>VMs are an infrastructure level construct to turn one machine into many servers</a:t>
            </a:r>
          </a:p>
        </p:txBody>
      </p:sp>
      <p:sp>
        <p:nvSpPr>
          <p:cNvPr id="2" name="Footer Placeholder 1"/>
          <p:cNvSpPr>
            <a:spLocks noGrp="1"/>
          </p:cNvSpPr>
          <p:nvPr>
            <p:ph type="ftr" sz="quarter" idx="11"/>
          </p:nvPr>
        </p:nvSpPr>
        <p:spPr/>
        <p:txBody>
          <a:bodyPr/>
          <a:lstStyle/>
          <a:p>
            <a:r>
              <a:rPr lang="en-US" dirty="0"/>
              <a:t>Copyright  © TechLanders Solutions</a:t>
            </a:r>
          </a:p>
        </p:txBody>
      </p:sp>
    </p:spTree>
    <p:extLst>
      <p:ext uri="{BB962C8B-B14F-4D97-AF65-F5344CB8AC3E}">
        <p14:creationId xmlns:p14="http://schemas.microsoft.com/office/powerpoint/2010/main" val="23884397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885A5-4E46-4F0D-903C-B4B841F9761D}"/>
              </a:ext>
            </a:extLst>
          </p:cNvPr>
          <p:cNvSpPr>
            <a:spLocks noGrp="1"/>
          </p:cNvSpPr>
          <p:nvPr>
            <p:ph type="title"/>
          </p:nvPr>
        </p:nvSpPr>
        <p:spPr/>
        <p:txBody>
          <a:bodyPr/>
          <a:lstStyle/>
          <a:p>
            <a:r>
              <a:rPr lang="en-US" dirty="0"/>
              <a:t>Cluster Networking Setup</a:t>
            </a:r>
          </a:p>
        </p:txBody>
      </p:sp>
      <p:pic>
        <p:nvPicPr>
          <p:cNvPr id="4" name="Content Placeholder 3">
            <a:extLst>
              <a:ext uri="{FF2B5EF4-FFF2-40B4-BE49-F238E27FC236}">
                <a16:creationId xmlns:a16="http://schemas.microsoft.com/office/drawing/2014/main" id="{6E926EA5-DD4A-429B-95AB-BE1DFCBFE68C}"/>
              </a:ext>
            </a:extLst>
          </p:cNvPr>
          <p:cNvPicPr>
            <a:picLocks noGrp="1" noChangeAspect="1"/>
          </p:cNvPicPr>
          <p:nvPr>
            <p:ph idx="1"/>
          </p:nvPr>
        </p:nvPicPr>
        <p:blipFill>
          <a:blip r:embed="rId3"/>
          <a:stretch>
            <a:fillRect/>
          </a:stretch>
        </p:blipFill>
        <p:spPr>
          <a:xfrm>
            <a:off x="2207027" y="1846263"/>
            <a:ext cx="7838271" cy="4022725"/>
          </a:xfrm>
          <a:prstGeom prst="rect">
            <a:avLst/>
          </a:prstGeom>
        </p:spPr>
      </p:pic>
    </p:spTree>
    <p:extLst>
      <p:ext uri="{BB962C8B-B14F-4D97-AF65-F5344CB8AC3E}">
        <p14:creationId xmlns:p14="http://schemas.microsoft.com/office/powerpoint/2010/main" val="2511765261"/>
      </p:ext>
    </p:extLst>
  </p:cSld>
  <p:clrMapOvr>
    <a:masterClrMapping/>
  </p:clrMapOvr>
  <p:transition spd="slow">
    <p:push/>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9F983-286E-4094-B102-B24D782849A7}"/>
              </a:ext>
            </a:extLst>
          </p:cNvPr>
          <p:cNvSpPr>
            <a:spLocks noGrp="1"/>
          </p:cNvSpPr>
          <p:nvPr>
            <p:ph type="title"/>
          </p:nvPr>
        </p:nvSpPr>
        <p:spPr/>
        <p:txBody>
          <a:bodyPr/>
          <a:lstStyle/>
          <a:p>
            <a:r>
              <a:rPr lang="en-US" dirty="0"/>
              <a:t>Cluster Networking</a:t>
            </a:r>
          </a:p>
        </p:txBody>
      </p:sp>
      <p:sp>
        <p:nvSpPr>
          <p:cNvPr id="4" name="Rectangle 3">
            <a:extLst>
              <a:ext uri="{FF2B5EF4-FFF2-40B4-BE49-F238E27FC236}">
                <a16:creationId xmlns:a16="http://schemas.microsoft.com/office/drawing/2014/main" id="{3FDAFC30-BC15-4B6E-BF26-255AFC4F0423}"/>
              </a:ext>
            </a:extLst>
          </p:cNvPr>
          <p:cNvSpPr/>
          <p:nvPr/>
        </p:nvSpPr>
        <p:spPr>
          <a:xfrm>
            <a:off x="3188970" y="2069371"/>
            <a:ext cx="2308860" cy="3348449"/>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400" b="1" dirty="0">
                <a:solidFill>
                  <a:schemeClr val="bg1"/>
                </a:solidFill>
                <a:effectLst>
                  <a:glow rad="228600">
                    <a:schemeClr val="accent2">
                      <a:satMod val="175000"/>
                      <a:alpha val="40000"/>
                    </a:schemeClr>
                  </a:glow>
                </a:effectLst>
              </a:rPr>
              <a:t>Node</a:t>
            </a:r>
          </a:p>
        </p:txBody>
      </p:sp>
      <p:pic>
        <p:nvPicPr>
          <p:cNvPr id="5" name="Picture 4" descr="Related image">
            <a:extLst>
              <a:ext uri="{FF2B5EF4-FFF2-40B4-BE49-F238E27FC236}">
                <a16:creationId xmlns:a16="http://schemas.microsoft.com/office/drawing/2014/main" id="{DA0BB129-6E7E-4552-A2B7-C198536C7D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3753865" y="5053415"/>
            <a:ext cx="338970" cy="338970"/>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3693ABD-0C0F-4C34-B766-343C6E92F212}"/>
              </a:ext>
            </a:extLst>
          </p:cNvPr>
          <p:cNvSpPr/>
          <p:nvPr/>
        </p:nvSpPr>
        <p:spPr>
          <a:xfrm>
            <a:off x="3479107" y="2075800"/>
            <a:ext cx="1739402" cy="2793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75000"/>
                  </a:schemeClr>
                </a:solidFill>
              </a:rPr>
              <a:t>192.168.1.2</a:t>
            </a:r>
          </a:p>
        </p:txBody>
      </p:sp>
      <p:sp>
        <p:nvSpPr>
          <p:cNvPr id="7" name="Rectangle 6">
            <a:extLst>
              <a:ext uri="{FF2B5EF4-FFF2-40B4-BE49-F238E27FC236}">
                <a16:creationId xmlns:a16="http://schemas.microsoft.com/office/drawing/2014/main" id="{A4A4FD8B-F212-43C8-AA0D-679F75955F6D}"/>
              </a:ext>
            </a:extLst>
          </p:cNvPr>
          <p:cNvSpPr/>
          <p:nvPr/>
        </p:nvSpPr>
        <p:spPr>
          <a:xfrm>
            <a:off x="6637213" y="2075800"/>
            <a:ext cx="2308860" cy="3348449"/>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400" b="1" dirty="0">
                <a:solidFill>
                  <a:schemeClr val="bg1"/>
                </a:solidFill>
                <a:effectLst>
                  <a:glow rad="228600">
                    <a:schemeClr val="accent2">
                      <a:satMod val="175000"/>
                      <a:alpha val="40000"/>
                    </a:schemeClr>
                  </a:glow>
                </a:effectLst>
              </a:rPr>
              <a:t>Node</a:t>
            </a:r>
          </a:p>
        </p:txBody>
      </p:sp>
      <p:pic>
        <p:nvPicPr>
          <p:cNvPr id="8" name="Picture 4" descr="Related image">
            <a:extLst>
              <a:ext uri="{FF2B5EF4-FFF2-40B4-BE49-F238E27FC236}">
                <a16:creationId xmlns:a16="http://schemas.microsoft.com/office/drawing/2014/main" id="{E7C14122-33C0-4295-9932-CBA9740DB63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7202108" y="5059844"/>
            <a:ext cx="338970" cy="338970"/>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60439C1-7D53-4D7E-B020-4792FEE6A24A}"/>
              </a:ext>
            </a:extLst>
          </p:cNvPr>
          <p:cNvSpPr/>
          <p:nvPr/>
        </p:nvSpPr>
        <p:spPr>
          <a:xfrm>
            <a:off x="6927350" y="2082229"/>
            <a:ext cx="1739402" cy="2793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75000"/>
                  </a:schemeClr>
                </a:solidFill>
              </a:rPr>
              <a:t>192.168.1.3</a:t>
            </a:r>
          </a:p>
        </p:txBody>
      </p:sp>
      <p:sp>
        <p:nvSpPr>
          <p:cNvPr id="10" name="Cloud 9">
            <a:extLst>
              <a:ext uri="{FF2B5EF4-FFF2-40B4-BE49-F238E27FC236}">
                <a16:creationId xmlns:a16="http://schemas.microsoft.com/office/drawing/2014/main" id="{288E108A-F4BE-428A-960A-5A240CC68410}"/>
              </a:ext>
            </a:extLst>
          </p:cNvPr>
          <p:cNvSpPr/>
          <p:nvPr/>
        </p:nvSpPr>
        <p:spPr>
          <a:xfrm>
            <a:off x="3324514" y="2500763"/>
            <a:ext cx="2022917" cy="728713"/>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10.244.1.0</a:t>
            </a:r>
          </a:p>
        </p:txBody>
      </p:sp>
      <p:sp>
        <p:nvSpPr>
          <p:cNvPr id="11" name="Rectangle 10">
            <a:extLst>
              <a:ext uri="{FF2B5EF4-FFF2-40B4-BE49-F238E27FC236}">
                <a16:creationId xmlns:a16="http://schemas.microsoft.com/office/drawing/2014/main" id="{2D2A8BC8-ED9F-4584-A500-548814A2F5D3}"/>
              </a:ext>
            </a:extLst>
          </p:cNvPr>
          <p:cNvSpPr/>
          <p:nvPr/>
        </p:nvSpPr>
        <p:spPr>
          <a:xfrm>
            <a:off x="3761485" y="3663547"/>
            <a:ext cx="1148979" cy="1265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12" name="Group 11">
            <a:extLst>
              <a:ext uri="{FF2B5EF4-FFF2-40B4-BE49-F238E27FC236}">
                <a16:creationId xmlns:a16="http://schemas.microsoft.com/office/drawing/2014/main" id="{B1234BDE-C5C1-47DC-9A9B-E98A121141E0}"/>
              </a:ext>
            </a:extLst>
          </p:cNvPr>
          <p:cNvGrpSpPr/>
          <p:nvPr/>
        </p:nvGrpSpPr>
        <p:grpSpPr>
          <a:xfrm>
            <a:off x="4009460" y="4048655"/>
            <a:ext cx="653028" cy="618292"/>
            <a:chOff x="6225311" y="2473385"/>
            <a:chExt cx="716280" cy="678180"/>
          </a:xfrm>
        </p:grpSpPr>
        <p:pic>
          <p:nvPicPr>
            <p:cNvPr id="13" name="Picture 12">
              <a:extLst>
                <a:ext uri="{FF2B5EF4-FFF2-40B4-BE49-F238E27FC236}">
                  <a16:creationId xmlns:a16="http://schemas.microsoft.com/office/drawing/2014/main" id="{67E10ECB-89DF-40BA-9669-0B27ADE03427}"/>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4" name="Picture 2" descr="Image result for python logo">
              <a:extLst>
                <a:ext uri="{FF2B5EF4-FFF2-40B4-BE49-F238E27FC236}">
                  <a16:creationId xmlns:a16="http://schemas.microsoft.com/office/drawing/2014/main" id="{FC6F22FD-6AC9-434E-BB6E-D9373E364D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ectangle 14">
            <a:extLst>
              <a:ext uri="{FF2B5EF4-FFF2-40B4-BE49-F238E27FC236}">
                <a16:creationId xmlns:a16="http://schemas.microsoft.com/office/drawing/2014/main" id="{355418FE-F4C7-464E-AD13-467DAC15BF31}"/>
              </a:ext>
            </a:extLst>
          </p:cNvPr>
          <p:cNvSpPr/>
          <p:nvPr/>
        </p:nvSpPr>
        <p:spPr>
          <a:xfrm>
            <a:off x="3831727" y="3663547"/>
            <a:ext cx="1029867" cy="279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0000"/>
                    <a:lumOff val="80000"/>
                  </a:schemeClr>
                </a:solidFill>
              </a:rPr>
              <a:t>10.244.1.2</a:t>
            </a:r>
          </a:p>
        </p:txBody>
      </p:sp>
      <p:cxnSp>
        <p:nvCxnSpPr>
          <p:cNvPr id="16" name="Connector: Elbow 15">
            <a:extLst>
              <a:ext uri="{FF2B5EF4-FFF2-40B4-BE49-F238E27FC236}">
                <a16:creationId xmlns:a16="http://schemas.microsoft.com/office/drawing/2014/main" id="{2D74F9AB-73D5-4D76-9A2B-484EE8167203}"/>
              </a:ext>
            </a:extLst>
          </p:cNvPr>
          <p:cNvCxnSpPr/>
          <p:nvPr/>
        </p:nvCxnSpPr>
        <p:spPr>
          <a:xfrm rot="16200000" flipH="1">
            <a:off x="4131321" y="3463157"/>
            <a:ext cx="434847" cy="10688"/>
          </a:xfrm>
          <a:prstGeom prst="bentConnector3">
            <a:avLst/>
          </a:prstGeom>
          <a:ln>
            <a:solidFill>
              <a:schemeClr val="accent3">
                <a:lumMod val="20000"/>
                <a:lumOff val="80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7" name="Rectangle 16">
            <a:extLst>
              <a:ext uri="{FF2B5EF4-FFF2-40B4-BE49-F238E27FC236}">
                <a16:creationId xmlns:a16="http://schemas.microsoft.com/office/drawing/2014/main" id="{5E196418-5A11-4310-80E6-33D4951AFBAD}"/>
              </a:ext>
            </a:extLst>
          </p:cNvPr>
          <p:cNvSpPr/>
          <p:nvPr/>
        </p:nvSpPr>
        <p:spPr>
          <a:xfrm>
            <a:off x="7202108" y="3663547"/>
            <a:ext cx="1148979" cy="1265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18" name="Group 17">
            <a:extLst>
              <a:ext uri="{FF2B5EF4-FFF2-40B4-BE49-F238E27FC236}">
                <a16:creationId xmlns:a16="http://schemas.microsoft.com/office/drawing/2014/main" id="{16F237EA-7370-4E2E-A9B2-CC5A48C350E4}"/>
              </a:ext>
            </a:extLst>
          </p:cNvPr>
          <p:cNvGrpSpPr/>
          <p:nvPr/>
        </p:nvGrpSpPr>
        <p:grpSpPr>
          <a:xfrm>
            <a:off x="7450083" y="4048655"/>
            <a:ext cx="653028" cy="618292"/>
            <a:chOff x="6225311" y="2473385"/>
            <a:chExt cx="716280" cy="678180"/>
          </a:xfrm>
        </p:grpSpPr>
        <p:pic>
          <p:nvPicPr>
            <p:cNvPr id="19" name="Picture 18">
              <a:extLst>
                <a:ext uri="{FF2B5EF4-FFF2-40B4-BE49-F238E27FC236}">
                  <a16:creationId xmlns:a16="http://schemas.microsoft.com/office/drawing/2014/main" id="{DFC51015-47E0-477E-B776-7F637C8DDA59}"/>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0" name="Picture 2" descr="Image result for python logo">
              <a:extLst>
                <a:ext uri="{FF2B5EF4-FFF2-40B4-BE49-F238E27FC236}">
                  <a16:creationId xmlns:a16="http://schemas.microsoft.com/office/drawing/2014/main" id="{8AA5E11E-0A29-40C8-BC09-1C2CF9F7C1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0FF5EAF5-DDC8-4813-8ADD-D6CD4F63C779}"/>
              </a:ext>
            </a:extLst>
          </p:cNvPr>
          <p:cNvSpPr/>
          <p:nvPr/>
        </p:nvSpPr>
        <p:spPr>
          <a:xfrm>
            <a:off x="7272350" y="3663547"/>
            <a:ext cx="1029867" cy="279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0000"/>
                    <a:lumOff val="80000"/>
                  </a:schemeClr>
                </a:solidFill>
              </a:rPr>
              <a:t>10.244.2.2</a:t>
            </a:r>
          </a:p>
        </p:txBody>
      </p:sp>
      <p:sp>
        <p:nvSpPr>
          <p:cNvPr id="22" name="Cloud 21">
            <a:extLst>
              <a:ext uri="{FF2B5EF4-FFF2-40B4-BE49-F238E27FC236}">
                <a16:creationId xmlns:a16="http://schemas.microsoft.com/office/drawing/2014/main" id="{8ACCED11-B8A2-40B5-89D8-27B5FEE81987}"/>
              </a:ext>
            </a:extLst>
          </p:cNvPr>
          <p:cNvSpPr/>
          <p:nvPr/>
        </p:nvSpPr>
        <p:spPr>
          <a:xfrm>
            <a:off x="6761134" y="2513445"/>
            <a:ext cx="2022917" cy="728713"/>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10.244.2.0</a:t>
            </a:r>
          </a:p>
        </p:txBody>
      </p:sp>
      <p:cxnSp>
        <p:nvCxnSpPr>
          <p:cNvPr id="23" name="Connector: Elbow 22">
            <a:extLst>
              <a:ext uri="{FF2B5EF4-FFF2-40B4-BE49-F238E27FC236}">
                <a16:creationId xmlns:a16="http://schemas.microsoft.com/office/drawing/2014/main" id="{7061E62F-99F3-4428-A448-D0B2C5989956}"/>
              </a:ext>
            </a:extLst>
          </p:cNvPr>
          <p:cNvCxnSpPr/>
          <p:nvPr/>
        </p:nvCxnSpPr>
        <p:spPr>
          <a:xfrm rot="16200000" flipH="1">
            <a:off x="7567941" y="3475839"/>
            <a:ext cx="434847" cy="10688"/>
          </a:xfrm>
          <a:prstGeom prst="bentConnector3">
            <a:avLst/>
          </a:prstGeom>
          <a:ln>
            <a:solidFill>
              <a:schemeClr val="accent3">
                <a:lumMod val="20000"/>
                <a:lumOff val="80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24" name="Rectangle 23">
            <a:extLst>
              <a:ext uri="{FF2B5EF4-FFF2-40B4-BE49-F238E27FC236}">
                <a16:creationId xmlns:a16="http://schemas.microsoft.com/office/drawing/2014/main" id="{158B21DB-48DC-4D47-A540-DA234BB2848A}"/>
              </a:ext>
            </a:extLst>
          </p:cNvPr>
          <p:cNvSpPr/>
          <p:nvPr/>
        </p:nvSpPr>
        <p:spPr>
          <a:xfrm>
            <a:off x="1432560" y="1905000"/>
            <a:ext cx="9410700" cy="4404360"/>
          </a:xfrm>
          <a:prstGeom prst="rect">
            <a:avLst/>
          </a:prstGeom>
          <a:noFill/>
          <a:effectLst>
            <a:glow rad="101600">
              <a:schemeClr val="accent1">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dirty="0">
                <a:solidFill>
                  <a:schemeClr val="accent1">
                    <a:lumMod val="75000"/>
                  </a:schemeClr>
                </a:solidFill>
              </a:rPr>
              <a:t>Kubernetes Cluster</a:t>
            </a:r>
          </a:p>
        </p:txBody>
      </p:sp>
      <p:sp>
        <p:nvSpPr>
          <p:cNvPr id="28" name="Rectangle: Rounded Corners 27">
            <a:extLst>
              <a:ext uri="{FF2B5EF4-FFF2-40B4-BE49-F238E27FC236}">
                <a16:creationId xmlns:a16="http://schemas.microsoft.com/office/drawing/2014/main" id="{7CD22497-6415-44E3-A5D7-07506458A171}"/>
              </a:ext>
            </a:extLst>
          </p:cNvPr>
          <p:cNvSpPr/>
          <p:nvPr/>
        </p:nvSpPr>
        <p:spPr>
          <a:xfrm>
            <a:off x="2301240" y="5766870"/>
            <a:ext cx="7604760" cy="9502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506" name="Picture 2" descr="Image result for calico network">
            <a:extLst>
              <a:ext uri="{FF2B5EF4-FFF2-40B4-BE49-F238E27FC236}">
                <a16:creationId xmlns:a16="http://schemas.microsoft.com/office/drawing/2014/main" id="{5276ADD6-2500-42BE-8CF3-35AF8E3848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1541" y="5569427"/>
            <a:ext cx="410718" cy="394885"/>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Connector: Elbow 29">
            <a:extLst>
              <a:ext uri="{FF2B5EF4-FFF2-40B4-BE49-F238E27FC236}">
                <a16:creationId xmlns:a16="http://schemas.microsoft.com/office/drawing/2014/main" id="{9B9AE71B-CB67-4BAE-8C6A-E0AF1380005E}"/>
              </a:ext>
            </a:extLst>
          </p:cNvPr>
          <p:cNvCxnSpPr>
            <a:stCxn id="28" idx="0"/>
            <a:endCxn id="10" idx="0"/>
          </p:cNvCxnSpPr>
          <p:nvPr/>
        </p:nvCxnSpPr>
        <p:spPr>
          <a:xfrm rot="16200000" flipV="1">
            <a:off x="4273808" y="3937057"/>
            <a:ext cx="2901750" cy="757875"/>
          </a:xfrm>
          <a:prstGeom prst="bentConnector2">
            <a:avLst/>
          </a:prstGeom>
          <a:ln>
            <a:solidFill>
              <a:schemeClr val="accent3">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E55FF1A-3965-47E4-8096-32AE7385F333}"/>
              </a:ext>
            </a:extLst>
          </p:cNvPr>
          <p:cNvCxnSpPr>
            <a:cxnSpLocks/>
            <a:endCxn id="22" idx="2"/>
          </p:cNvCxnSpPr>
          <p:nvPr/>
        </p:nvCxnSpPr>
        <p:spPr>
          <a:xfrm rot="5400000" flipH="1" flipV="1">
            <a:off x="5059696" y="3932173"/>
            <a:ext cx="2762083" cy="653343"/>
          </a:xfrm>
          <a:prstGeom prst="bentConnector2">
            <a:avLst/>
          </a:prstGeom>
          <a:ln>
            <a:solidFill>
              <a:schemeClr val="accent3">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1505" name="Hexagon 21504">
            <a:extLst>
              <a:ext uri="{FF2B5EF4-FFF2-40B4-BE49-F238E27FC236}">
                <a16:creationId xmlns:a16="http://schemas.microsoft.com/office/drawing/2014/main" id="{889BB629-E9E3-49A8-B002-1D95EEF53915}"/>
              </a:ext>
            </a:extLst>
          </p:cNvPr>
          <p:cNvSpPr/>
          <p:nvPr/>
        </p:nvSpPr>
        <p:spPr>
          <a:xfrm>
            <a:off x="5633374" y="2500762"/>
            <a:ext cx="883946" cy="728713"/>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accent1">
                    <a:lumMod val="50000"/>
                  </a:schemeClr>
                </a:solidFill>
              </a:rPr>
              <a:t>Routing</a:t>
            </a:r>
          </a:p>
        </p:txBody>
      </p:sp>
    </p:spTree>
    <p:extLst>
      <p:ext uri="{BB962C8B-B14F-4D97-AF65-F5344CB8AC3E}">
        <p14:creationId xmlns:p14="http://schemas.microsoft.com/office/powerpoint/2010/main" val="28196936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1506"/>
                                        </p:tgtEl>
                                        <p:attrNameLst>
                                          <p:attrName>style.visibility</p:attrName>
                                        </p:attrNameLst>
                                      </p:cBhvr>
                                      <p:to>
                                        <p:strVal val="visible"/>
                                      </p:to>
                                    </p:set>
                                    <p:animEffect transition="in" filter="fade">
                                      <p:cBhvr>
                                        <p:cTn id="10" dur="500"/>
                                        <p:tgtEl>
                                          <p:spTgt spid="21506"/>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wipe(down)">
                                      <p:cBhvr>
                                        <p:cTn id="14" dur="500"/>
                                        <p:tgtEl>
                                          <p:spTgt spid="32"/>
                                        </p:tgtEl>
                                      </p:cBhvr>
                                    </p:animEffect>
                                  </p:childTnLst>
                                </p:cTn>
                              </p:par>
                              <p:par>
                                <p:cTn id="15" presetID="22" presetClass="entr" presetSubtype="4"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down)">
                                      <p:cBhvr>
                                        <p:cTn id="17" dur="500"/>
                                        <p:tgtEl>
                                          <p:spTgt spid="3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22" presetClass="entr" presetSubtype="1"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22" presetClass="entr" presetSubtype="1"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500"/>
                                        <p:tgtEl>
                                          <p:spTgt spid="23"/>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21" grpId="0" animBg="1"/>
      <p:bldP spid="22" grpId="0" animBg="1"/>
      <p:bldP spid="2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240A2FC-E2C3-458D-96B4-5DF9028D93A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41">
            <a:extLst>
              <a:ext uri="{FF2B5EF4-FFF2-40B4-BE49-F238E27FC236}">
                <a16:creationId xmlns:a16="http://schemas.microsoft.com/office/drawing/2014/main" id="{5F097929-F3D6-4D1F-8AFC-CF348171A9E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4" name="Straight Connector 43">
            <a:extLst>
              <a:ext uri="{FF2B5EF4-FFF2-40B4-BE49-F238E27FC236}">
                <a16:creationId xmlns:a16="http://schemas.microsoft.com/office/drawing/2014/main" id="{43074C91-9045-414B-B5F9-567DAE3EED2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33428ACC-71EC-4171-9527-10983BA6B41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8967BEA-EA6A-4FF1-94E2-B010B61A36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2B9BBBC4-97A3-47D2-BFFE-A68530CDB9D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2" name="Straight Connector 51">
            <a:extLst>
              <a:ext uri="{FF2B5EF4-FFF2-40B4-BE49-F238E27FC236}">
                <a16:creationId xmlns:a16="http://schemas.microsoft.com/office/drawing/2014/main" id="{BA22713B-ABB6-4391-97F9-0449A2B9B66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D155AA0-1695-49A2-8DD3-2A340C4D2830}"/>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Demo</a:t>
            </a:r>
          </a:p>
        </p:txBody>
      </p:sp>
      <p:sp>
        <p:nvSpPr>
          <p:cNvPr id="28" name="Title 4">
            <a:extLst>
              <a:ext uri="{FF2B5EF4-FFF2-40B4-BE49-F238E27FC236}">
                <a16:creationId xmlns:a16="http://schemas.microsoft.com/office/drawing/2014/main" id="{28EB08AB-CBFC-48E7-8494-97B57439C862}"/>
              </a:ext>
            </a:extLst>
          </p:cNvPr>
          <p:cNvSpPr txBox="1">
            <a:spLocks/>
          </p:cNvSpPr>
          <p:nvPr/>
        </p:nvSpPr>
        <p:spPr>
          <a:xfrm>
            <a:off x="8037125" y="4244372"/>
            <a:ext cx="2509152" cy="6186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50" normalizeH="0" baseline="0" noProof="0" dirty="0">
                <a:ln>
                  <a:noFill/>
                </a:ln>
                <a:solidFill>
                  <a:prstClr val="black">
                    <a:lumMod val="75000"/>
                    <a:lumOff val="25000"/>
                  </a:prstClr>
                </a:solidFill>
                <a:effectLst/>
                <a:uLnTx/>
                <a:uFillTx/>
                <a:latin typeface="Calibri Light" panose="020F0302020204030204"/>
                <a:ea typeface="+mj-ea"/>
                <a:cs typeface="+mj-cs"/>
              </a:rPr>
              <a:t>Networking</a:t>
            </a:r>
          </a:p>
        </p:txBody>
      </p:sp>
      <p:pic>
        <p:nvPicPr>
          <p:cNvPr id="4" name="Picture 3" descr="A close up of a logo&#10;&#10;Description generated with very high confidence">
            <a:extLst>
              <a:ext uri="{FF2B5EF4-FFF2-40B4-BE49-F238E27FC236}">
                <a16:creationId xmlns:a16="http://schemas.microsoft.com/office/drawing/2014/main" id="{157F40E2-E0E6-4115-9E36-EE1EB00DED4E}"/>
              </a:ext>
            </a:extLst>
          </p:cNvPr>
          <p:cNvPicPr>
            <a:picLocks noChangeAspect="1"/>
          </p:cNvPicPr>
          <p:nvPr/>
        </p:nvPicPr>
        <p:blipFill>
          <a:blip r:embed="rId3"/>
          <a:stretch>
            <a:fillRect/>
          </a:stretch>
        </p:blipFill>
        <p:spPr>
          <a:xfrm>
            <a:off x="1128077" y="302258"/>
            <a:ext cx="5729800" cy="5729800"/>
          </a:xfrm>
          <a:prstGeom prst="rect">
            <a:avLst/>
          </a:prstGeom>
        </p:spPr>
      </p:pic>
    </p:spTree>
    <p:extLst>
      <p:ext uri="{BB962C8B-B14F-4D97-AF65-F5344CB8AC3E}">
        <p14:creationId xmlns:p14="http://schemas.microsoft.com/office/powerpoint/2010/main" val="2011153146"/>
      </p:ext>
    </p:extLst>
  </p:cSld>
  <p:clrMapOvr>
    <a:masterClrMapping/>
  </p:clrMapOvr>
  <p:transition spd="slow">
    <p:push/>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E6AB-63AD-4DCE-876B-3D39DB88BCF5}"/>
              </a:ext>
            </a:extLst>
          </p:cNvPr>
          <p:cNvSpPr>
            <a:spLocks noGrp="1"/>
          </p:cNvSpPr>
          <p:nvPr>
            <p:ph type="title"/>
          </p:nvPr>
        </p:nvSpPr>
        <p:spPr/>
        <p:txBody>
          <a:bodyPr/>
          <a:lstStyle/>
          <a:p>
            <a:r>
              <a:rPr lang="en-US" dirty="0"/>
              <a:t>Services</a:t>
            </a:r>
          </a:p>
        </p:txBody>
      </p:sp>
      <p:pic>
        <p:nvPicPr>
          <p:cNvPr id="11" name="Graphic 10" descr="Box">
            <a:extLst>
              <a:ext uri="{FF2B5EF4-FFF2-40B4-BE49-F238E27FC236}">
                <a16:creationId xmlns:a16="http://schemas.microsoft.com/office/drawing/2014/main" id="{672E91E8-07BA-4B1C-8A09-C36D6568FE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4084" y="3429000"/>
            <a:ext cx="437052" cy="437052"/>
          </a:xfrm>
          <a:prstGeom prst="rect">
            <a:avLst/>
          </a:prstGeom>
        </p:spPr>
      </p:pic>
      <p:pic>
        <p:nvPicPr>
          <p:cNvPr id="13" name="Graphic 12" descr="Box">
            <a:extLst>
              <a:ext uri="{FF2B5EF4-FFF2-40B4-BE49-F238E27FC236}">
                <a16:creationId xmlns:a16="http://schemas.microsoft.com/office/drawing/2014/main" id="{C271C4D2-DADE-4871-A841-F5DAB0D55A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6709" y="3811601"/>
            <a:ext cx="437052" cy="437052"/>
          </a:xfrm>
          <a:prstGeom prst="rect">
            <a:avLst/>
          </a:prstGeom>
        </p:spPr>
      </p:pic>
      <p:pic>
        <p:nvPicPr>
          <p:cNvPr id="15" name="Graphic 14" descr="Box">
            <a:extLst>
              <a:ext uri="{FF2B5EF4-FFF2-40B4-BE49-F238E27FC236}">
                <a16:creationId xmlns:a16="http://schemas.microsoft.com/office/drawing/2014/main" id="{E28ED881-98BA-498E-9E69-A08BEF67B8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81458" y="3811601"/>
            <a:ext cx="437052" cy="437052"/>
          </a:xfrm>
          <a:prstGeom prst="rect">
            <a:avLst/>
          </a:prstGeom>
        </p:spPr>
      </p:pic>
      <p:pic>
        <p:nvPicPr>
          <p:cNvPr id="6" name="Graphic 5" descr="Box">
            <a:extLst>
              <a:ext uri="{FF2B5EF4-FFF2-40B4-BE49-F238E27FC236}">
                <a16:creationId xmlns:a16="http://schemas.microsoft.com/office/drawing/2014/main" id="{25AD5DB9-A30E-4FE1-B62B-5126759406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1006" y="1558872"/>
            <a:ext cx="437052" cy="437052"/>
          </a:xfrm>
          <a:prstGeom prst="rect">
            <a:avLst/>
          </a:prstGeom>
        </p:spPr>
      </p:pic>
      <p:pic>
        <p:nvPicPr>
          <p:cNvPr id="7" name="Graphic 6" descr="Box">
            <a:extLst>
              <a:ext uri="{FF2B5EF4-FFF2-40B4-BE49-F238E27FC236}">
                <a16:creationId xmlns:a16="http://schemas.microsoft.com/office/drawing/2014/main" id="{3EFE33E9-B18A-49C3-9EB6-2D7185A936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3631" y="1941473"/>
            <a:ext cx="437052" cy="437052"/>
          </a:xfrm>
          <a:prstGeom prst="rect">
            <a:avLst/>
          </a:prstGeom>
        </p:spPr>
      </p:pic>
      <p:pic>
        <p:nvPicPr>
          <p:cNvPr id="8" name="Graphic 7" descr="Box">
            <a:extLst>
              <a:ext uri="{FF2B5EF4-FFF2-40B4-BE49-F238E27FC236}">
                <a16:creationId xmlns:a16="http://schemas.microsoft.com/office/drawing/2014/main" id="{51362890-6194-4BFB-9165-3521980225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80" y="1941473"/>
            <a:ext cx="437052" cy="437052"/>
          </a:xfrm>
          <a:prstGeom prst="rect">
            <a:avLst/>
          </a:prstGeom>
        </p:spPr>
      </p:pic>
      <p:pic>
        <p:nvPicPr>
          <p:cNvPr id="9" name="Graphic 8" descr="Box">
            <a:extLst>
              <a:ext uri="{FF2B5EF4-FFF2-40B4-BE49-F238E27FC236}">
                <a16:creationId xmlns:a16="http://schemas.microsoft.com/office/drawing/2014/main" id="{AB04D264-489B-48E9-88D3-0FE07E3F75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24938" y="3429000"/>
            <a:ext cx="437052" cy="437052"/>
          </a:xfrm>
          <a:prstGeom prst="rect">
            <a:avLst/>
          </a:prstGeom>
        </p:spPr>
      </p:pic>
      <p:pic>
        <p:nvPicPr>
          <p:cNvPr id="10" name="Graphic 9" descr="Box">
            <a:extLst>
              <a:ext uri="{FF2B5EF4-FFF2-40B4-BE49-F238E27FC236}">
                <a16:creationId xmlns:a16="http://schemas.microsoft.com/office/drawing/2014/main" id="{CFACF79E-1FEE-4C58-83A1-02E05CDF4F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7563" y="3811601"/>
            <a:ext cx="437052" cy="437052"/>
          </a:xfrm>
          <a:prstGeom prst="rect">
            <a:avLst/>
          </a:prstGeom>
        </p:spPr>
      </p:pic>
      <p:pic>
        <p:nvPicPr>
          <p:cNvPr id="12" name="Graphic 11" descr="Box">
            <a:extLst>
              <a:ext uri="{FF2B5EF4-FFF2-40B4-BE49-F238E27FC236}">
                <a16:creationId xmlns:a16="http://schemas.microsoft.com/office/drawing/2014/main" id="{FC5FED25-D2F2-46A6-86FD-5AFEC3D42C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62312" y="3811601"/>
            <a:ext cx="437052" cy="437052"/>
          </a:xfrm>
          <a:prstGeom prst="rect">
            <a:avLst/>
          </a:prstGeom>
        </p:spPr>
      </p:pic>
      <p:cxnSp>
        <p:nvCxnSpPr>
          <p:cNvPr id="23" name="Straight Connector 22">
            <a:extLst>
              <a:ext uri="{FF2B5EF4-FFF2-40B4-BE49-F238E27FC236}">
                <a16:creationId xmlns:a16="http://schemas.microsoft.com/office/drawing/2014/main" id="{397F9AAF-B56D-422D-918E-255CE27D96F2}"/>
              </a:ext>
            </a:extLst>
          </p:cNvPr>
          <p:cNvCxnSpPr>
            <a:cxnSpLocks/>
            <a:stCxn id="15" idx="0"/>
          </p:cNvCxnSpPr>
          <p:nvPr/>
        </p:nvCxnSpPr>
        <p:spPr>
          <a:xfrm flipV="1">
            <a:off x="6199984" y="2296488"/>
            <a:ext cx="1594642" cy="151511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C693D73-253A-4DCA-986D-023547350F57}"/>
              </a:ext>
            </a:extLst>
          </p:cNvPr>
          <p:cNvCxnSpPr>
            <a:cxnSpLocks/>
            <a:stCxn id="15" idx="3"/>
            <a:endCxn id="10" idx="1"/>
          </p:cNvCxnSpPr>
          <p:nvPr/>
        </p:nvCxnSpPr>
        <p:spPr>
          <a:xfrm>
            <a:off x="6418510" y="4030127"/>
            <a:ext cx="3469053"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50E5B1-D7A4-40DA-8119-73991BCDDEE8}"/>
              </a:ext>
            </a:extLst>
          </p:cNvPr>
          <p:cNvCxnSpPr>
            <a:cxnSpLocks/>
            <a:endCxn id="10" idx="0"/>
          </p:cNvCxnSpPr>
          <p:nvPr/>
        </p:nvCxnSpPr>
        <p:spPr>
          <a:xfrm>
            <a:off x="8575874" y="2302325"/>
            <a:ext cx="1530215" cy="1509276"/>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022ACFC-EB18-4373-AAF2-82AAAF3A3A82}"/>
              </a:ext>
            </a:extLst>
          </p:cNvPr>
          <p:cNvSpPr/>
          <p:nvPr/>
        </p:nvSpPr>
        <p:spPr>
          <a:xfrm>
            <a:off x="5368859" y="3429000"/>
            <a:ext cx="1149803" cy="1149803"/>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A3A46A8-CA8C-4578-BFFC-0046B8981281}"/>
              </a:ext>
            </a:extLst>
          </p:cNvPr>
          <p:cNvSpPr/>
          <p:nvPr/>
        </p:nvSpPr>
        <p:spPr>
          <a:xfrm>
            <a:off x="7577218" y="1421022"/>
            <a:ext cx="1149803" cy="1149803"/>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A7A2307-FF68-4850-A689-ED92081608BB}"/>
              </a:ext>
            </a:extLst>
          </p:cNvPr>
          <p:cNvSpPr/>
          <p:nvPr/>
        </p:nvSpPr>
        <p:spPr>
          <a:xfrm>
            <a:off x="9707852" y="3291150"/>
            <a:ext cx="1149803" cy="1149803"/>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3333DF1-2D2C-4FFB-AD5C-7CF92A27D37B}"/>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93E1B42-802E-4728-B626-61C89420C81E}"/>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Tree>
    <p:extLst>
      <p:ext uri="{BB962C8B-B14F-4D97-AF65-F5344CB8AC3E}">
        <p14:creationId xmlns:p14="http://schemas.microsoft.com/office/powerpoint/2010/main" val="300898072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accel="50000" fill="hold" nodeType="withEffect" p14:presetBounceEnd="63750">
                                      <p:stCondLst>
                                        <p:cond delay="0"/>
                                      </p:stCondLst>
                                      <p:childTnLst>
                                        <p:animMotion origin="layout" path="M -2.5E-6 0.04445 L -2.5E-6 -2.96296E-6 " pathEditMode="relative" rAng="0" ptsTypes="AA" p14:bounceEnd="63750">
                                          <p:cBhvr>
                                            <p:cTn id="9" dur="750" fill="hold"/>
                                            <p:tgtEl>
                                              <p:spTgt spid="11"/>
                                            </p:tgtEl>
                                            <p:attrNameLst>
                                              <p:attrName>ppt_x</p:attrName>
                                              <p:attrName>ppt_y</p:attrName>
                                            </p:attrNameLst>
                                          </p:cBhvr>
                                          <p:rCtr x="0" y="-2222"/>
                                        </p:animMotion>
                                      </p:childTnLst>
                                    </p:cTn>
                                  </p:par>
                                  <p:par>
                                    <p:cTn id="10" presetID="10" presetClass="entr" presetSubtype="0" fill="hold"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4" presetClass="path" presetSubtype="0" accel="50000" fill="hold" nodeType="withEffect" p14:presetBounceEnd="63750">
                                      <p:stCondLst>
                                        <p:cond delay="250"/>
                                      </p:stCondLst>
                                      <p:childTnLst>
                                        <p:animMotion origin="layout" path="M -1.25E-6 0.04444 L -1.25E-6 0 " pathEditMode="relative" rAng="0" ptsTypes="AA" p14:bounceEnd="63750">
                                          <p:cBhvr>
                                            <p:cTn id="14" dur="750" fill="hold"/>
                                            <p:tgtEl>
                                              <p:spTgt spid="13"/>
                                            </p:tgtEl>
                                            <p:attrNameLst>
                                              <p:attrName>ppt_x</p:attrName>
                                              <p:attrName>ppt_y</p:attrName>
                                            </p:attrNameLst>
                                          </p:cBhvr>
                                          <p:rCtr x="0" y="-2222"/>
                                        </p:animMotion>
                                      </p:childTnLst>
                                    </p:cTn>
                                  </p:par>
                                  <p:par>
                                    <p:cTn id="15" presetID="10" presetClass="entr" presetSubtype="0" fill="hold" nodeType="withEffect">
                                      <p:stCondLst>
                                        <p:cond delay="5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750"/>
                                            <p:tgtEl>
                                              <p:spTgt spid="15"/>
                                            </p:tgtEl>
                                          </p:cBhvr>
                                        </p:animEffect>
                                      </p:childTnLst>
                                    </p:cTn>
                                  </p:par>
                                  <p:par>
                                    <p:cTn id="18" presetID="64" presetClass="path" presetSubtype="0" accel="50000" fill="hold" nodeType="withEffect" p14:presetBounceEnd="63750">
                                      <p:stCondLst>
                                        <p:cond delay="500"/>
                                      </p:stCondLst>
                                      <p:childTnLst>
                                        <p:animMotion origin="layout" path="M -3.54167E-6 0.04444 L -3.54167E-6 0 " pathEditMode="relative" rAng="0" ptsTypes="AA" p14:bounceEnd="63750">
                                          <p:cBhvr>
                                            <p:cTn id="19" dur="750" fill="hold"/>
                                            <p:tgtEl>
                                              <p:spTgt spid="15"/>
                                            </p:tgtEl>
                                            <p:attrNameLst>
                                              <p:attrName>ppt_x</p:attrName>
                                              <p:attrName>ppt_y</p:attrName>
                                            </p:attrNameLst>
                                          </p:cBhvr>
                                          <p:rCtr x="0" y="-2222"/>
                                        </p:animMotion>
                                      </p:childTnLst>
                                    </p:cTn>
                                  </p:par>
                                  <p:par>
                                    <p:cTn id="20" presetID="10" presetClass="entr" presetSubtype="0" fill="hold"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750"/>
                                            <p:tgtEl>
                                              <p:spTgt spid="6"/>
                                            </p:tgtEl>
                                          </p:cBhvr>
                                        </p:animEffect>
                                      </p:childTnLst>
                                    </p:cTn>
                                  </p:par>
                                  <p:par>
                                    <p:cTn id="23" presetID="64" presetClass="path" presetSubtype="0" accel="50000" fill="hold" nodeType="withEffect" p14:presetBounceEnd="63750">
                                      <p:stCondLst>
                                        <p:cond delay="500"/>
                                      </p:stCondLst>
                                      <p:childTnLst>
                                        <p:animMotion origin="layout" path="M 3.95833E-6 0.04444 L 3.95833E-6 2.22222E-6 " pathEditMode="relative" rAng="0" ptsTypes="AA" p14:bounceEnd="63750">
                                          <p:cBhvr>
                                            <p:cTn id="24" dur="750" fill="hold"/>
                                            <p:tgtEl>
                                              <p:spTgt spid="6"/>
                                            </p:tgtEl>
                                            <p:attrNameLst>
                                              <p:attrName>ppt_x</p:attrName>
                                              <p:attrName>ppt_y</p:attrName>
                                            </p:attrNameLst>
                                          </p:cBhvr>
                                          <p:rCtr x="0" y="-2222"/>
                                        </p:animMotion>
                                      </p:childTnLst>
                                    </p:cTn>
                                  </p:par>
                                  <p:par>
                                    <p:cTn id="25" presetID="10" presetClass="entr" presetSubtype="0" fill="hold" nodeType="withEffect">
                                      <p:stCondLst>
                                        <p:cond delay="25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750"/>
                                            <p:tgtEl>
                                              <p:spTgt spid="7"/>
                                            </p:tgtEl>
                                          </p:cBhvr>
                                        </p:animEffect>
                                      </p:childTnLst>
                                    </p:cTn>
                                  </p:par>
                                  <p:par>
                                    <p:cTn id="28" presetID="64" presetClass="path" presetSubtype="0" accel="50000" fill="hold" nodeType="withEffect" p14:presetBounceEnd="63750">
                                      <p:stCondLst>
                                        <p:cond delay="250"/>
                                      </p:stCondLst>
                                      <p:childTnLst>
                                        <p:animMotion origin="layout" path="M -4.79167E-6 0.04445 L -4.79167E-6 -4.81481E-6 " pathEditMode="relative" rAng="0" ptsTypes="AA" p14:bounceEnd="63750">
                                          <p:cBhvr>
                                            <p:cTn id="29" dur="750" fill="hold"/>
                                            <p:tgtEl>
                                              <p:spTgt spid="7"/>
                                            </p:tgtEl>
                                            <p:attrNameLst>
                                              <p:attrName>ppt_x</p:attrName>
                                              <p:attrName>ppt_y</p:attrName>
                                            </p:attrNameLst>
                                          </p:cBhvr>
                                          <p:rCtr x="0" y="-2222"/>
                                        </p:animMotion>
                                      </p:childTnLst>
                                    </p:cTn>
                                  </p:par>
                                  <p:par>
                                    <p:cTn id="30" presetID="10" presetClass="entr" presetSubtype="0" fill="hold" nodeType="withEffect">
                                      <p:stCondLst>
                                        <p:cond delay="75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750"/>
                                            <p:tgtEl>
                                              <p:spTgt spid="8"/>
                                            </p:tgtEl>
                                          </p:cBhvr>
                                        </p:animEffect>
                                      </p:childTnLst>
                                    </p:cTn>
                                  </p:par>
                                  <p:par>
                                    <p:cTn id="33" presetID="64" presetClass="path" presetSubtype="0" accel="50000" fill="hold" nodeType="withEffect" p14:presetBounceEnd="63750">
                                      <p:stCondLst>
                                        <p:cond delay="750"/>
                                      </p:stCondLst>
                                      <p:childTnLst>
                                        <p:animMotion origin="layout" path="M 2.91667E-6 0.04445 L 2.91667E-6 -4.81481E-6 " pathEditMode="relative" rAng="0" ptsTypes="AA" p14:bounceEnd="63750">
                                          <p:cBhvr>
                                            <p:cTn id="34" dur="750" fill="hold"/>
                                            <p:tgtEl>
                                              <p:spTgt spid="8"/>
                                            </p:tgtEl>
                                            <p:attrNameLst>
                                              <p:attrName>ppt_x</p:attrName>
                                              <p:attrName>ppt_y</p:attrName>
                                            </p:attrNameLst>
                                          </p:cBhvr>
                                          <p:rCtr x="0" y="-2222"/>
                                        </p:animMotion>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750"/>
                                            <p:tgtEl>
                                              <p:spTgt spid="9"/>
                                            </p:tgtEl>
                                          </p:cBhvr>
                                        </p:animEffect>
                                      </p:childTnLst>
                                    </p:cTn>
                                  </p:par>
                                  <p:par>
                                    <p:cTn id="38" presetID="64" presetClass="path" presetSubtype="0" accel="50000" fill="hold" nodeType="withEffect" p14:presetBounceEnd="63750">
                                      <p:stCondLst>
                                        <p:cond delay="0"/>
                                      </p:stCondLst>
                                      <p:childTnLst>
                                        <p:animMotion origin="layout" path="M 2.70833E-6 0.04445 L 2.70833E-6 -2.96296E-6 " pathEditMode="relative" rAng="0" ptsTypes="AA" p14:bounceEnd="63750">
                                          <p:cBhvr>
                                            <p:cTn id="39" dur="750" fill="hold"/>
                                            <p:tgtEl>
                                              <p:spTgt spid="9"/>
                                            </p:tgtEl>
                                            <p:attrNameLst>
                                              <p:attrName>ppt_x</p:attrName>
                                              <p:attrName>ppt_y</p:attrName>
                                            </p:attrNameLst>
                                          </p:cBhvr>
                                          <p:rCtr x="0" y="-2222"/>
                                        </p:animMotion>
                                      </p:childTnLst>
                                    </p:cTn>
                                  </p:par>
                                  <p:par>
                                    <p:cTn id="40" presetID="10" presetClass="entr" presetSubtype="0" fill="hold" nodeType="withEffect">
                                      <p:stCondLst>
                                        <p:cond delay="5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750"/>
                                            <p:tgtEl>
                                              <p:spTgt spid="10"/>
                                            </p:tgtEl>
                                          </p:cBhvr>
                                        </p:animEffect>
                                      </p:childTnLst>
                                    </p:cTn>
                                  </p:par>
                                  <p:par>
                                    <p:cTn id="43" presetID="64" presetClass="path" presetSubtype="0" accel="50000" fill="hold" nodeType="withEffect" p14:presetBounceEnd="63750">
                                      <p:stCondLst>
                                        <p:cond delay="500"/>
                                      </p:stCondLst>
                                      <p:childTnLst>
                                        <p:animMotion origin="layout" path="M 3.75E-6 0.04444 L 3.75E-6 0 " pathEditMode="relative" rAng="0" ptsTypes="AA" p14:bounceEnd="63750">
                                          <p:cBhvr>
                                            <p:cTn id="44" dur="750" fill="hold"/>
                                            <p:tgtEl>
                                              <p:spTgt spid="10"/>
                                            </p:tgtEl>
                                            <p:attrNameLst>
                                              <p:attrName>ppt_x</p:attrName>
                                              <p:attrName>ppt_y</p:attrName>
                                            </p:attrNameLst>
                                          </p:cBhvr>
                                          <p:rCtr x="0" y="-2222"/>
                                        </p:animMotion>
                                      </p:childTnLst>
                                    </p:cTn>
                                  </p:par>
                                  <p:par>
                                    <p:cTn id="45" presetID="10" presetClass="entr" presetSubtype="0" fill="hold" nodeType="withEffect">
                                      <p:stCondLst>
                                        <p:cond delay="75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750"/>
                                            <p:tgtEl>
                                              <p:spTgt spid="12"/>
                                            </p:tgtEl>
                                          </p:cBhvr>
                                        </p:animEffect>
                                      </p:childTnLst>
                                    </p:cTn>
                                  </p:par>
                                  <p:par>
                                    <p:cTn id="48" presetID="64" presetClass="path" presetSubtype="0" accel="50000" fill="hold" nodeType="withEffect" p14:presetBounceEnd="63750">
                                      <p:stCondLst>
                                        <p:cond delay="750"/>
                                      </p:stCondLst>
                                      <p:childTnLst>
                                        <p:animMotion origin="layout" path="M 1.45833E-6 0.04444 L 1.45833E-6 0 " pathEditMode="relative" rAng="0" ptsTypes="AA" p14:bounceEnd="63750">
                                          <p:cBhvr>
                                            <p:cTn id="49" dur="750" fill="hold"/>
                                            <p:tgtEl>
                                              <p:spTgt spid="12"/>
                                            </p:tgtEl>
                                            <p:attrNameLst>
                                              <p:attrName>ppt_x</p:attrName>
                                              <p:attrName>ppt_y</p:attrName>
                                            </p:attrNameLst>
                                          </p:cBhvr>
                                          <p:rCtr x="0" y="-2222"/>
                                        </p:animMotion>
                                      </p:childTnLst>
                                    </p:cTn>
                                  </p:par>
                                </p:childTnLst>
                              </p:cTn>
                            </p:par>
                            <p:par>
                              <p:cTn id="50" fill="hold">
                                <p:stCondLst>
                                  <p:cond delay="1500"/>
                                </p:stCondLst>
                                <p:childTnLst>
                                  <p:par>
                                    <p:cTn id="51" presetID="22" presetClass="entr" presetSubtype="4" fill="hold"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down)">
                                          <p:cBhvr>
                                            <p:cTn id="53" dur="500"/>
                                            <p:tgtEl>
                                              <p:spTgt spid="23"/>
                                            </p:tgtEl>
                                          </p:cBhvr>
                                        </p:animEffect>
                                      </p:childTnLst>
                                    </p:cTn>
                                  </p:par>
                                </p:childTnLst>
                              </p:cTn>
                            </p:par>
                            <p:par>
                              <p:cTn id="54" fill="hold">
                                <p:stCondLst>
                                  <p:cond delay="2000"/>
                                </p:stCondLst>
                                <p:childTnLst>
                                  <p:par>
                                    <p:cTn id="55" presetID="53" presetClass="entr" presetSubtype="16"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fltVal val="0"/>
                                              </p:val>
                                            </p:tav>
                                            <p:tav tm="100000">
                                              <p:val>
                                                <p:strVal val="#ppt_h"/>
                                              </p:val>
                                            </p:tav>
                                          </p:tavLst>
                                        </p:anim>
                                        <p:animEffect transition="in" filter="fade">
                                          <p:cBhvr>
                                            <p:cTn id="59" dur="500"/>
                                            <p:tgtEl>
                                              <p:spTgt spid="17"/>
                                            </p:tgtEl>
                                          </p:cBhvr>
                                        </p:animEffect>
                                      </p:childTnLst>
                                    </p:cTn>
                                  </p:par>
                                </p:childTnLst>
                              </p:cTn>
                            </p:par>
                            <p:par>
                              <p:cTn id="60" fill="hold">
                                <p:stCondLst>
                                  <p:cond delay="2500"/>
                                </p:stCondLst>
                                <p:childTnLst>
                                  <p:par>
                                    <p:cTn id="61" presetID="6" presetClass="emph" presetSubtype="0" fill="hold" grpId="1" nodeType="afterEffect">
                                      <p:stCondLst>
                                        <p:cond delay="0"/>
                                      </p:stCondLst>
                                      <p:childTnLst>
                                        <p:animScale>
                                          <p:cBhvr>
                                            <p:cTn id="62" dur="500" fill="hold"/>
                                            <p:tgtEl>
                                              <p:spTgt spid="17"/>
                                            </p:tgtEl>
                                          </p:cBhvr>
                                          <p:by x="150000" y="150000"/>
                                        </p:animScale>
                                      </p:childTnLst>
                                    </p:cTn>
                                  </p:par>
                                  <p:par>
                                    <p:cTn id="63" presetID="10" presetClass="exit" presetSubtype="0" fill="hold" grpId="2" nodeType="withEffect">
                                      <p:stCondLst>
                                        <p:cond delay="0"/>
                                      </p:stCondLst>
                                      <p:childTnLst>
                                        <p:animEffect transition="out" filter="fade">
                                          <p:cBhvr>
                                            <p:cTn id="64" dur="500"/>
                                            <p:tgtEl>
                                              <p:spTgt spid="17"/>
                                            </p:tgtEl>
                                          </p:cBhvr>
                                        </p:animEffect>
                                        <p:set>
                                          <p:cBhvr>
                                            <p:cTn id="65" dur="1" fill="hold">
                                              <p:stCondLst>
                                                <p:cond delay="499"/>
                                              </p:stCondLst>
                                            </p:cTn>
                                            <p:tgtEl>
                                              <p:spTgt spid="17"/>
                                            </p:tgtEl>
                                            <p:attrNameLst>
                                              <p:attrName>style.visibility</p:attrName>
                                            </p:attrNameLst>
                                          </p:cBhvr>
                                          <p:to>
                                            <p:strVal val="hidden"/>
                                          </p:to>
                                        </p:set>
                                      </p:childTnLst>
                                    </p:cTn>
                                  </p:par>
                                </p:childTnLst>
                              </p:cTn>
                            </p:par>
                            <p:par>
                              <p:cTn id="66" fill="hold">
                                <p:stCondLst>
                                  <p:cond delay="3000"/>
                                </p:stCondLst>
                                <p:childTnLst>
                                  <p:par>
                                    <p:cTn id="67" presetID="22" presetClass="entr" presetSubtype="1" fill="hold"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up)">
                                          <p:cBhvr>
                                            <p:cTn id="69" dur="500"/>
                                            <p:tgtEl>
                                              <p:spTgt spid="27"/>
                                            </p:tgtEl>
                                          </p:cBhvr>
                                        </p:animEffect>
                                      </p:childTnLst>
                                    </p:cTn>
                                  </p:par>
                                </p:childTnLst>
                              </p:cTn>
                            </p:par>
                            <p:par>
                              <p:cTn id="70" fill="hold">
                                <p:stCondLst>
                                  <p:cond delay="3500"/>
                                </p:stCondLst>
                                <p:childTnLst>
                                  <p:par>
                                    <p:cTn id="71" presetID="53" presetClass="entr" presetSubtype="16"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p:cTn id="73" dur="500" fill="hold"/>
                                            <p:tgtEl>
                                              <p:spTgt spid="18"/>
                                            </p:tgtEl>
                                            <p:attrNameLst>
                                              <p:attrName>ppt_w</p:attrName>
                                            </p:attrNameLst>
                                          </p:cBhvr>
                                          <p:tavLst>
                                            <p:tav tm="0">
                                              <p:val>
                                                <p:fltVal val="0"/>
                                              </p:val>
                                            </p:tav>
                                            <p:tav tm="100000">
                                              <p:val>
                                                <p:strVal val="#ppt_w"/>
                                              </p:val>
                                            </p:tav>
                                          </p:tavLst>
                                        </p:anim>
                                        <p:anim calcmode="lin" valueType="num">
                                          <p:cBhvr>
                                            <p:cTn id="74" dur="500" fill="hold"/>
                                            <p:tgtEl>
                                              <p:spTgt spid="18"/>
                                            </p:tgtEl>
                                            <p:attrNameLst>
                                              <p:attrName>ppt_h</p:attrName>
                                            </p:attrNameLst>
                                          </p:cBhvr>
                                          <p:tavLst>
                                            <p:tav tm="0">
                                              <p:val>
                                                <p:fltVal val="0"/>
                                              </p:val>
                                            </p:tav>
                                            <p:tav tm="100000">
                                              <p:val>
                                                <p:strVal val="#ppt_h"/>
                                              </p:val>
                                            </p:tav>
                                          </p:tavLst>
                                        </p:anim>
                                        <p:animEffect transition="in" filter="fade">
                                          <p:cBhvr>
                                            <p:cTn id="75" dur="500"/>
                                            <p:tgtEl>
                                              <p:spTgt spid="18"/>
                                            </p:tgtEl>
                                          </p:cBhvr>
                                        </p:animEffect>
                                      </p:childTnLst>
                                    </p:cTn>
                                  </p:par>
                                </p:childTnLst>
                              </p:cTn>
                            </p:par>
                            <p:par>
                              <p:cTn id="76" fill="hold">
                                <p:stCondLst>
                                  <p:cond delay="4000"/>
                                </p:stCondLst>
                                <p:childTnLst>
                                  <p:par>
                                    <p:cTn id="77" presetID="6" presetClass="emph" presetSubtype="0" fill="hold" grpId="1" nodeType="afterEffect">
                                      <p:stCondLst>
                                        <p:cond delay="0"/>
                                      </p:stCondLst>
                                      <p:childTnLst>
                                        <p:animScale>
                                          <p:cBhvr>
                                            <p:cTn id="78" dur="500" fill="hold"/>
                                            <p:tgtEl>
                                              <p:spTgt spid="18"/>
                                            </p:tgtEl>
                                          </p:cBhvr>
                                          <p:by x="150000" y="150000"/>
                                        </p:animScale>
                                      </p:childTnLst>
                                    </p:cTn>
                                  </p:par>
                                  <p:par>
                                    <p:cTn id="79" presetID="10" presetClass="exit" presetSubtype="0" fill="hold" grpId="2" nodeType="withEffect">
                                      <p:stCondLst>
                                        <p:cond delay="0"/>
                                      </p:stCondLst>
                                      <p:childTnLst>
                                        <p:animEffect transition="out" filter="fade">
                                          <p:cBhvr>
                                            <p:cTn id="80" dur="500"/>
                                            <p:tgtEl>
                                              <p:spTgt spid="18"/>
                                            </p:tgtEl>
                                          </p:cBhvr>
                                        </p:animEffect>
                                        <p:set>
                                          <p:cBhvr>
                                            <p:cTn id="81" dur="1" fill="hold">
                                              <p:stCondLst>
                                                <p:cond delay="499"/>
                                              </p:stCondLst>
                                            </p:cTn>
                                            <p:tgtEl>
                                              <p:spTgt spid="18"/>
                                            </p:tgtEl>
                                            <p:attrNameLst>
                                              <p:attrName>style.visibility</p:attrName>
                                            </p:attrNameLst>
                                          </p:cBhvr>
                                          <p:to>
                                            <p:strVal val="hidden"/>
                                          </p:to>
                                        </p:set>
                                      </p:childTnLst>
                                    </p:cTn>
                                  </p:par>
                                </p:childTnLst>
                              </p:cTn>
                            </p:par>
                            <p:par>
                              <p:cTn id="82" fill="hold">
                                <p:stCondLst>
                                  <p:cond delay="4500"/>
                                </p:stCondLst>
                                <p:childTnLst>
                                  <p:par>
                                    <p:cTn id="83" presetID="22" presetClass="entr" presetSubtype="2" fill="hold" nodeType="after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right)">
                                          <p:cBhvr>
                                            <p:cTn id="85" dur="500"/>
                                            <p:tgtEl>
                                              <p:spTgt spid="24"/>
                                            </p:tgtEl>
                                          </p:cBhvr>
                                        </p:animEffect>
                                      </p:childTnLst>
                                    </p:cTn>
                                  </p:par>
                                </p:childTnLst>
                              </p:cTn>
                            </p:par>
                            <p:par>
                              <p:cTn id="86" fill="hold">
                                <p:stCondLst>
                                  <p:cond delay="5000"/>
                                </p:stCondLst>
                                <p:childTnLst>
                                  <p:par>
                                    <p:cTn id="87" presetID="53" presetClass="entr" presetSubtype="16" fill="hold" grpId="0" nodeType="afterEffect">
                                      <p:stCondLst>
                                        <p:cond delay="0"/>
                                      </p:stCondLst>
                                      <p:childTnLst>
                                        <p:set>
                                          <p:cBhvr>
                                            <p:cTn id="88" dur="1" fill="hold">
                                              <p:stCondLst>
                                                <p:cond delay="0"/>
                                              </p:stCondLst>
                                            </p:cTn>
                                            <p:tgtEl>
                                              <p:spTgt spid="16"/>
                                            </p:tgtEl>
                                            <p:attrNameLst>
                                              <p:attrName>style.visibility</p:attrName>
                                            </p:attrNameLst>
                                          </p:cBhvr>
                                          <p:to>
                                            <p:strVal val="visible"/>
                                          </p:to>
                                        </p:set>
                                        <p:anim calcmode="lin" valueType="num">
                                          <p:cBhvr>
                                            <p:cTn id="89" dur="500" fill="hold"/>
                                            <p:tgtEl>
                                              <p:spTgt spid="16"/>
                                            </p:tgtEl>
                                            <p:attrNameLst>
                                              <p:attrName>ppt_w</p:attrName>
                                            </p:attrNameLst>
                                          </p:cBhvr>
                                          <p:tavLst>
                                            <p:tav tm="0">
                                              <p:val>
                                                <p:fltVal val="0"/>
                                              </p:val>
                                            </p:tav>
                                            <p:tav tm="100000">
                                              <p:val>
                                                <p:strVal val="#ppt_w"/>
                                              </p:val>
                                            </p:tav>
                                          </p:tavLst>
                                        </p:anim>
                                        <p:anim calcmode="lin" valueType="num">
                                          <p:cBhvr>
                                            <p:cTn id="90" dur="500" fill="hold"/>
                                            <p:tgtEl>
                                              <p:spTgt spid="16"/>
                                            </p:tgtEl>
                                            <p:attrNameLst>
                                              <p:attrName>ppt_h</p:attrName>
                                            </p:attrNameLst>
                                          </p:cBhvr>
                                          <p:tavLst>
                                            <p:tav tm="0">
                                              <p:val>
                                                <p:fltVal val="0"/>
                                              </p:val>
                                            </p:tav>
                                            <p:tav tm="100000">
                                              <p:val>
                                                <p:strVal val="#ppt_h"/>
                                              </p:val>
                                            </p:tav>
                                          </p:tavLst>
                                        </p:anim>
                                        <p:animEffect transition="in" filter="fade">
                                          <p:cBhvr>
                                            <p:cTn id="91" dur="500"/>
                                            <p:tgtEl>
                                              <p:spTgt spid="16"/>
                                            </p:tgtEl>
                                          </p:cBhvr>
                                        </p:animEffect>
                                      </p:childTnLst>
                                    </p:cTn>
                                  </p:par>
                                </p:childTnLst>
                              </p:cTn>
                            </p:par>
                            <p:par>
                              <p:cTn id="92" fill="hold">
                                <p:stCondLst>
                                  <p:cond delay="5500"/>
                                </p:stCondLst>
                                <p:childTnLst>
                                  <p:par>
                                    <p:cTn id="93" presetID="6" presetClass="emph" presetSubtype="0" fill="hold" grpId="1" nodeType="afterEffect">
                                      <p:stCondLst>
                                        <p:cond delay="0"/>
                                      </p:stCondLst>
                                      <p:childTnLst>
                                        <p:animScale>
                                          <p:cBhvr>
                                            <p:cTn id="94" dur="500" fill="hold"/>
                                            <p:tgtEl>
                                              <p:spTgt spid="16"/>
                                            </p:tgtEl>
                                          </p:cBhvr>
                                          <p:by x="150000" y="150000"/>
                                        </p:animScale>
                                      </p:childTnLst>
                                    </p:cTn>
                                  </p:par>
                                  <p:par>
                                    <p:cTn id="95" presetID="10" presetClass="exit" presetSubtype="0" fill="hold" grpId="2" nodeType="withEffect">
                                      <p:stCondLst>
                                        <p:cond delay="0"/>
                                      </p:stCondLst>
                                      <p:childTnLst>
                                        <p:animEffect transition="out" filter="fade">
                                          <p:cBhvr>
                                            <p:cTn id="96" dur="500"/>
                                            <p:tgtEl>
                                              <p:spTgt spid="16"/>
                                            </p:tgtEl>
                                          </p:cBhvr>
                                        </p:animEffect>
                                        <p:set>
                                          <p:cBhvr>
                                            <p:cTn id="97"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17" grpId="0" animBg="1"/>
          <p:bldP spid="17" grpId="1" animBg="1"/>
          <p:bldP spid="17" grpId="2" animBg="1"/>
          <p:bldP spid="18" grpId="0" animBg="1"/>
          <p:bldP spid="18" grpId="1" animBg="1"/>
          <p:bldP spid="18"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accel="50000" fill="hold" nodeType="withEffect">
                                      <p:stCondLst>
                                        <p:cond delay="0"/>
                                      </p:stCondLst>
                                      <p:childTnLst>
                                        <p:animMotion origin="layout" path="M -2.5E-6 0.04445 L -2.5E-6 -2.96296E-6 " pathEditMode="relative" rAng="0" ptsTypes="AA">
                                          <p:cBhvr>
                                            <p:cTn id="9" dur="750" fill="hold"/>
                                            <p:tgtEl>
                                              <p:spTgt spid="11"/>
                                            </p:tgtEl>
                                            <p:attrNameLst>
                                              <p:attrName>ppt_x</p:attrName>
                                              <p:attrName>ppt_y</p:attrName>
                                            </p:attrNameLst>
                                          </p:cBhvr>
                                          <p:rCtr x="0" y="-2222"/>
                                        </p:animMotion>
                                      </p:childTnLst>
                                    </p:cTn>
                                  </p:par>
                                  <p:par>
                                    <p:cTn id="10" presetID="10" presetClass="entr" presetSubtype="0" fill="hold"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4" presetClass="path" presetSubtype="0" accel="50000" fill="hold" nodeType="withEffect">
                                      <p:stCondLst>
                                        <p:cond delay="250"/>
                                      </p:stCondLst>
                                      <p:childTnLst>
                                        <p:animMotion origin="layout" path="M -1.25E-6 0.04444 L -1.25E-6 0 " pathEditMode="relative" rAng="0" ptsTypes="AA">
                                          <p:cBhvr>
                                            <p:cTn id="14" dur="750" fill="hold"/>
                                            <p:tgtEl>
                                              <p:spTgt spid="13"/>
                                            </p:tgtEl>
                                            <p:attrNameLst>
                                              <p:attrName>ppt_x</p:attrName>
                                              <p:attrName>ppt_y</p:attrName>
                                            </p:attrNameLst>
                                          </p:cBhvr>
                                          <p:rCtr x="0" y="-2222"/>
                                        </p:animMotion>
                                      </p:childTnLst>
                                    </p:cTn>
                                  </p:par>
                                  <p:par>
                                    <p:cTn id="15" presetID="10" presetClass="entr" presetSubtype="0" fill="hold" nodeType="withEffect">
                                      <p:stCondLst>
                                        <p:cond delay="5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750"/>
                                            <p:tgtEl>
                                              <p:spTgt spid="15"/>
                                            </p:tgtEl>
                                          </p:cBhvr>
                                        </p:animEffect>
                                      </p:childTnLst>
                                    </p:cTn>
                                  </p:par>
                                  <p:par>
                                    <p:cTn id="18" presetID="64" presetClass="path" presetSubtype="0" accel="50000" fill="hold" nodeType="withEffect">
                                      <p:stCondLst>
                                        <p:cond delay="500"/>
                                      </p:stCondLst>
                                      <p:childTnLst>
                                        <p:animMotion origin="layout" path="M -3.54167E-6 0.04444 L -3.54167E-6 0 " pathEditMode="relative" rAng="0" ptsTypes="AA">
                                          <p:cBhvr>
                                            <p:cTn id="19" dur="750" fill="hold"/>
                                            <p:tgtEl>
                                              <p:spTgt spid="15"/>
                                            </p:tgtEl>
                                            <p:attrNameLst>
                                              <p:attrName>ppt_x</p:attrName>
                                              <p:attrName>ppt_y</p:attrName>
                                            </p:attrNameLst>
                                          </p:cBhvr>
                                          <p:rCtr x="0" y="-2222"/>
                                        </p:animMotion>
                                      </p:childTnLst>
                                    </p:cTn>
                                  </p:par>
                                  <p:par>
                                    <p:cTn id="20" presetID="10" presetClass="entr" presetSubtype="0" fill="hold"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750"/>
                                            <p:tgtEl>
                                              <p:spTgt spid="6"/>
                                            </p:tgtEl>
                                          </p:cBhvr>
                                        </p:animEffect>
                                      </p:childTnLst>
                                    </p:cTn>
                                  </p:par>
                                  <p:par>
                                    <p:cTn id="23" presetID="64" presetClass="path" presetSubtype="0" accel="50000" fill="hold" nodeType="withEffect">
                                      <p:stCondLst>
                                        <p:cond delay="500"/>
                                      </p:stCondLst>
                                      <p:childTnLst>
                                        <p:animMotion origin="layout" path="M 3.95833E-6 0.04444 L 3.95833E-6 2.22222E-6 " pathEditMode="relative" rAng="0" ptsTypes="AA">
                                          <p:cBhvr>
                                            <p:cTn id="24" dur="750" fill="hold"/>
                                            <p:tgtEl>
                                              <p:spTgt spid="6"/>
                                            </p:tgtEl>
                                            <p:attrNameLst>
                                              <p:attrName>ppt_x</p:attrName>
                                              <p:attrName>ppt_y</p:attrName>
                                            </p:attrNameLst>
                                          </p:cBhvr>
                                          <p:rCtr x="0" y="-2222"/>
                                        </p:animMotion>
                                      </p:childTnLst>
                                    </p:cTn>
                                  </p:par>
                                  <p:par>
                                    <p:cTn id="25" presetID="10" presetClass="entr" presetSubtype="0" fill="hold" nodeType="withEffect">
                                      <p:stCondLst>
                                        <p:cond delay="25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750"/>
                                            <p:tgtEl>
                                              <p:spTgt spid="7"/>
                                            </p:tgtEl>
                                          </p:cBhvr>
                                        </p:animEffect>
                                      </p:childTnLst>
                                    </p:cTn>
                                  </p:par>
                                  <p:par>
                                    <p:cTn id="28" presetID="64" presetClass="path" presetSubtype="0" accel="50000" fill="hold" nodeType="withEffect">
                                      <p:stCondLst>
                                        <p:cond delay="250"/>
                                      </p:stCondLst>
                                      <p:childTnLst>
                                        <p:animMotion origin="layout" path="M -4.79167E-6 0.04445 L -4.79167E-6 -4.81481E-6 " pathEditMode="relative" rAng="0" ptsTypes="AA">
                                          <p:cBhvr>
                                            <p:cTn id="29" dur="750" fill="hold"/>
                                            <p:tgtEl>
                                              <p:spTgt spid="7"/>
                                            </p:tgtEl>
                                            <p:attrNameLst>
                                              <p:attrName>ppt_x</p:attrName>
                                              <p:attrName>ppt_y</p:attrName>
                                            </p:attrNameLst>
                                          </p:cBhvr>
                                          <p:rCtr x="0" y="-2222"/>
                                        </p:animMotion>
                                      </p:childTnLst>
                                    </p:cTn>
                                  </p:par>
                                  <p:par>
                                    <p:cTn id="30" presetID="10" presetClass="entr" presetSubtype="0" fill="hold" nodeType="withEffect">
                                      <p:stCondLst>
                                        <p:cond delay="75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750"/>
                                            <p:tgtEl>
                                              <p:spTgt spid="8"/>
                                            </p:tgtEl>
                                          </p:cBhvr>
                                        </p:animEffect>
                                      </p:childTnLst>
                                    </p:cTn>
                                  </p:par>
                                  <p:par>
                                    <p:cTn id="33" presetID="64" presetClass="path" presetSubtype="0" accel="50000" fill="hold" nodeType="withEffect">
                                      <p:stCondLst>
                                        <p:cond delay="750"/>
                                      </p:stCondLst>
                                      <p:childTnLst>
                                        <p:animMotion origin="layout" path="M 2.91667E-6 0.04445 L 2.91667E-6 -4.81481E-6 " pathEditMode="relative" rAng="0" ptsTypes="AA">
                                          <p:cBhvr>
                                            <p:cTn id="34" dur="750" fill="hold"/>
                                            <p:tgtEl>
                                              <p:spTgt spid="8"/>
                                            </p:tgtEl>
                                            <p:attrNameLst>
                                              <p:attrName>ppt_x</p:attrName>
                                              <p:attrName>ppt_y</p:attrName>
                                            </p:attrNameLst>
                                          </p:cBhvr>
                                          <p:rCtr x="0" y="-2222"/>
                                        </p:animMotion>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750"/>
                                            <p:tgtEl>
                                              <p:spTgt spid="9"/>
                                            </p:tgtEl>
                                          </p:cBhvr>
                                        </p:animEffect>
                                      </p:childTnLst>
                                    </p:cTn>
                                  </p:par>
                                  <p:par>
                                    <p:cTn id="38" presetID="64" presetClass="path" presetSubtype="0" accel="50000" fill="hold" nodeType="withEffect">
                                      <p:stCondLst>
                                        <p:cond delay="0"/>
                                      </p:stCondLst>
                                      <p:childTnLst>
                                        <p:animMotion origin="layout" path="M 2.70833E-6 0.04445 L 2.70833E-6 -2.96296E-6 " pathEditMode="relative" rAng="0" ptsTypes="AA">
                                          <p:cBhvr>
                                            <p:cTn id="39" dur="750" fill="hold"/>
                                            <p:tgtEl>
                                              <p:spTgt spid="9"/>
                                            </p:tgtEl>
                                            <p:attrNameLst>
                                              <p:attrName>ppt_x</p:attrName>
                                              <p:attrName>ppt_y</p:attrName>
                                            </p:attrNameLst>
                                          </p:cBhvr>
                                          <p:rCtr x="0" y="-2222"/>
                                        </p:animMotion>
                                      </p:childTnLst>
                                    </p:cTn>
                                  </p:par>
                                  <p:par>
                                    <p:cTn id="40" presetID="10" presetClass="entr" presetSubtype="0" fill="hold" nodeType="withEffect">
                                      <p:stCondLst>
                                        <p:cond delay="5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750"/>
                                            <p:tgtEl>
                                              <p:spTgt spid="10"/>
                                            </p:tgtEl>
                                          </p:cBhvr>
                                        </p:animEffect>
                                      </p:childTnLst>
                                    </p:cTn>
                                  </p:par>
                                  <p:par>
                                    <p:cTn id="43" presetID="64" presetClass="path" presetSubtype="0" accel="50000" fill="hold" nodeType="withEffect">
                                      <p:stCondLst>
                                        <p:cond delay="500"/>
                                      </p:stCondLst>
                                      <p:childTnLst>
                                        <p:animMotion origin="layout" path="M 3.75E-6 0.04444 L 3.75E-6 0 " pathEditMode="relative" rAng="0" ptsTypes="AA">
                                          <p:cBhvr>
                                            <p:cTn id="44" dur="750" fill="hold"/>
                                            <p:tgtEl>
                                              <p:spTgt spid="10"/>
                                            </p:tgtEl>
                                            <p:attrNameLst>
                                              <p:attrName>ppt_x</p:attrName>
                                              <p:attrName>ppt_y</p:attrName>
                                            </p:attrNameLst>
                                          </p:cBhvr>
                                          <p:rCtr x="0" y="-2222"/>
                                        </p:animMotion>
                                      </p:childTnLst>
                                    </p:cTn>
                                  </p:par>
                                  <p:par>
                                    <p:cTn id="45" presetID="10" presetClass="entr" presetSubtype="0" fill="hold" nodeType="withEffect">
                                      <p:stCondLst>
                                        <p:cond delay="75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750"/>
                                            <p:tgtEl>
                                              <p:spTgt spid="12"/>
                                            </p:tgtEl>
                                          </p:cBhvr>
                                        </p:animEffect>
                                      </p:childTnLst>
                                    </p:cTn>
                                  </p:par>
                                  <p:par>
                                    <p:cTn id="48" presetID="64" presetClass="path" presetSubtype="0" accel="50000" fill="hold" nodeType="withEffect">
                                      <p:stCondLst>
                                        <p:cond delay="750"/>
                                      </p:stCondLst>
                                      <p:childTnLst>
                                        <p:animMotion origin="layout" path="M 1.45833E-6 0.04444 L 1.45833E-6 0 " pathEditMode="relative" rAng="0" ptsTypes="AA">
                                          <p:cBhvr>
                                            <p:cTn id="49" dur="750" fill="hold"/>
                                            <p:tgtEl>
                                              <p:spTgt spid="12"/>
                                            </p:tgtEl>
                                            <p:attrNameLst>
                                              <p:attrName>ppt_x</p:attrName>
                                              <p:attrName>ppt_y</p:attrName>
                                            </p:attrNameLst>
                                          </p:cBhvr>
                                          <p:rCtr x="0" y="-2222"/>
                                        </p:animMotion>
                                      </p:childTnLst>
                                    </p:cTn>
                                  </p:par>
                                </p:childTnLst>
                              </p:cTn>
                            </p:par>
                            <p:par>
                              <p:cTn id="50" fill="hold">
                                <p:stCondLst>
                                  <p:cond delay="1500"/>
                                </p:stCondLst>
                                <p:childTnLst>
                                  <p:par>
                                    <p:cTn id="51" presetID="22" presetClass="entr" presetSubtype="4" fill="hold"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down)">
                                          <p:cBhvr>
                                            <p:cTn id="53" dur="500"/>
                                            <p:tgtEl>
                                              <p:spTgt spid="23"/>
                                            </p:tgtEl>
                                          </p:cBhvr>
                                        </p:animEffect>
                                      </p:childTnLst>
                                    </p:cTn>
                                  </p:par>
                                </p:childTnLst>
                              </p:cTn>
                            </p:par>
                            <p:par>
                              <p:cTn id="54" fill="hold">
                                <p:stCondLst>
                                  <p:cond delay="2000"/>
                                </p:stCondLst>
                                <p:childTnLst>
                                  <p:par>
                                    <p:cTn id="55" presetID="53" presetClass="entr" presetSubtype="16"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fltVal val="0"/>
                                              </p:val>
                                            </p:tav>
                                            <p:tav tm="100000">
                                              <p:val>
                                                <p:strVal val="#ppt_h"/>
                                              </p:val>
                                            </p:tav>
                                          </p:tavLst>
                                        </p:anim>
                                        <p:animEffect transition="in" filter="fade">
                                          <p:cBhvr>
                                            <p:cTn id="59" dur="500"/>
                                            <p:tgtEl>
                                              <p:spTgt spid="17"/>
                                            </p:tgtEl>
                                          </p:cBhvr>
                                        </p:animEffect>
                                      </p:childTnLst>
                                    </p:cTn>
                                  </p:par>
                                </p:childTnLst>
                              </p:cTn>
                            </p:par>
                            <p:par>
                              <p:cTn id="60" fill="hold">
                                <p:stCondLst>
                                  <p:cond delay="2500"/>
                                </p:stCondLst>
                                <p:childTnLst>
                                  <p:par>
                                    <p:cTn id="61" presetID="6" presetClass="emph" presetSubtype="0" fill="hold" grpId="1" nodeType="afterEffect">
                                      <p:stCondLst>
                                        <p:cond delay="0"/>
                                      </p:stCondLst>
                                      <p:childTnLst>
                                        <p:animScale>
                                          <p:cBhvr>
                                            <p:cTn id="62" dur="500" fill="hold"/>
                                            <p:tgtEl>
                                              <p:spTgt spid="17"/>
                                            </p:tgtEl>
                                          </p:cBhvr>
                                          <p:by x="150000" y="150000"/>
                                        </p:animScale>
                                      </p:childTnLst>
                                    </p:cTn>
                                  </p:par>
                                  <p:par>
                                    <p:cTn id="63" presetID="10" presetClass="exit" presetSubtype="0" fill="hold" grpId="2" nodeType="withEffect">
                                      <p:stCondLst>
                                        <p:cond delay="0"/>
                                      </p:stCondLst>
                                      <p:childTnLst>
                                        <p:animEffect transition="out" filter="fade">
                                          <p:cBhvr>
                                            <p:cTn id="64" dur="500"/>
                                            <p:tgtEl>
                                              <p:spTgt spid="17"/>
                                            </p:tgtEl>
                                          </p:cBhvr>
                                        </p:animEffect>
                                        <p:set>
                                          <p:cBhvr>
                                            <p:cTn id="65" dur="1" fill="hold">
                                              <p:stCondLst>
                                                <p:cond delay="499"/>
                                              </p:stCondLst>
                                            </p:cTn>
                                            <p:tgtEl>
                                              <p:spTgt spid="17"/>
                                            </p:tgtEl>
                                            <p:attrNameLst>
                                              <p:attrName>style.visibility</p:attrName>
                                            </p:attrNameLst>
                                          </p:cBhvr>
                                          <p:to>
                                            <p:strVal val="hidden"/>
                                          </p:to>
                                        </p:set>
                                      </p:childTnLst>
                                    </p:cTn>
                                  </p:par>
                                </p:childTnLst>
                              </p:cTn>
                            </p:par>
                            <p:par>
                              <p:cTn id="66" fill="hold">
                                <p:stCondLst>
                                  <p:cond delay="3000"/>
                                </p:stCondLst>
                                <p:childTnLst>
                                  <p:par>
                                    <p:cTn id="67" presetID="22" presetClass="entr" presetSubtype="1" fill="hold"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up)">
                                          <p:cBhvr>
                                            <p:cTn id="69" dur="500"/>
                                            <p:tgtEl>
                                              <p:spTgt spid="27"/>
                                            </p:tgtEl>
                                          </p:cBhvr>
                                        </p:animEffect>
                                      </p:childTnLst>
                                    </p:cTn>
                                  </p:par>
                                </p:childTnLst>
                              </p:cTn>
                            </p:par>
                            <p:par>
                              <p:cTn id="70" fill="hold">
                                <p:stCondLst>
                                  <p:cond delay="3500"/>
                                </p:stCondLst>
                                <p:childTnLst>
                                  <p:par>
                                    <p:cTn id="71" presetID="53" presetClass="entr" presetSubtype="16"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p:cTn id="73" dur="500" fill="hold"/>
                                            <p:tgtEl>
                                              <p:spTgt spid="18"/>
                                            </p:tgtEl>
                                            <p:attrNameLst>
                                              <p:attrName>ppt_w</p:attrName>
                                            </p:attrNameLst>
                                          </p:cBhvr>
                                          <p:tavLst>
                                            <p:tav tm="0">
                                              <p:val>
                                                <p:fltVal val="0"/>
                                              </p:val>
                                            </p:tav>
                                            <p:tav tm="100000">
                                              <p:val>
                                                <p:strVal val="#ppt_w"/>
                                              </p:val>
                                            </p:tav>
                                          </p:tavLst>
                                        </p:anim>
                                        <p:anim calcmode="lin" valueType="num">
                                          <p:cBhvr>
                                            <p:cTn id="74" dur="500" fill="hold"/>
                                            <p:tgtEl>
                                              <p:spTgt spid="18"/>
                                            </p:tgtEl>
                                            <p:attrNameLst>
                                              <p:attrName>ppt_h</p:attrName>
                                            </p:attrNameLst>
                                          </p:cBhvr>
                                          <p:tavLst>
                                            <p:tav tm="0">
                                              <p:val>
                                                <p:fltVal val="0"/>
                                              </p:val>
                                            </p:tav>
                                            <p:tav tm="100000">
                                              <p:val>
                                                <p:strVal val="#ppt_h"/>
                                              </p:val>
                                            </p:tav>
                                          </p:tavLst>
                                        </p:anim>
                                        <p:animEffect transition="in" filter="fade">
                                          <p:cBhvr>
                                            <p:cTn id="75" dur="500"/>
                                            <p:tgtEl>
                                              <p:spTgt spid="18"/>
                                            </p:tgtEl>
                                          </p:cBhvr>
                                        </p:animEffect>
                                      </p:childTnLst>
                                    </p:cTn>
                                  </p:par>
                                </p:childTnLst>
                              </p:cTn>
                            </p:par>
                            <p:par>
                              <p:cTn id="76" fill="hold">
                                <p:stCondLst>
                                  <p:cond delay="4000"/>
                                </p:stCondLst>
                                <p:childTnLst>
                                  <p:par>
                                    <p:cTn id="77" presetID="6" presetClass="emph" presetSubtype="0" fill="hold" grpId="1" nodeType="afterEffect">
                                      <p:stCondLst>
                                        <p:cond delay="0"/>
                                      </p:stCondLst>
                                      <p:childTnLst>
                                        <p:animScale>
                                          <p:cBhvr>
                                            <p:cTn id="78" dur="500" fill="hold"/>
                                            <p:tgtEl>
                                              <p:spTgt spid="18"/>
                                            </p:tgtEl>
                                          </p:cBhvr>
                                          <p:by x="150000" y="150000"/>
                                        </p:animScale>
                                      </p:childTnLst>
                                    </p:cTn>
                                  </p:par>
                                  <p:par>
                                    <p:cTn id="79" presetID="10" presetClass="exit" presetSubtype="0" fill="hold" grpId="2" nodeType="withEffect">
                                      <p:stCondLst>
                                        <p:cond delay="0"/>
                                      </p:stCondLst>
                                      <p:childTnLst>
                                        <p:animEffect transition="out" filter="fade">
                                          <p:cBhvr>
                                            <p:cTn id="80" dur="500"/>
                                            <p:tgtEl>
                                              <p:spTgt spid="18"/>
                                            </p:tgtEl>
                                          </p:cBhvr>
                                        </p:animEffect>
                                        <p:set>
                                          <p:cBhvr>
                                            <p:cTn id="81" dur="1" fill="hold">
                                              <p:stCondLst>
                                                <p:cond delay="499"/>
                                              </p:stCondLst>
                                            </p:cTn>
                                            <p:tgtEl>
                                              <p:spTgt spid="18"/>
                                            </p:tgtEl>
                                            <p:attrNameLst>
                                              <p:attrName>style.visibility</p:attrName>
                                            </p:attrNameLst>
                                          </p:cBhvr>
                                          <p:to>
                                            <p:strVal val="hidden"/>
                                          </p:to>
                                        </p:set>
                                      </p:childTnLst>
                                    </p:cTn>
                                  </p:par>
                                </p:childTnLst>
                              </p:cTn>
                            </p:par>
                            <p:par>
                              <p:cTn id="82" fill="hold">
                                <p:stCondLst>
                                  <p:cond delay="4500"/>
                                </p:stCondLst>
                                <p:childTnLst>
                                  <p:par>
                                    <p:cTn id="83" presetID="22" presetClass="entr" presetSubtype="2" fill="hold" nodeType="after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right)">
                                          <p:cBhvr>
                                            <p:cTn id="85" dur="500"/>
                                            <p:tgtEl>
                                              <p:spTgt spid="24"/>
                                            </p:tgtEl>
                                          </p:cBhvr>
                                        </p:animEffect>
                                      </p:childTnLst>
                                    </p:cTn>
                                  </p:par>
                                </p:childTnLst>
                              </p:cTn>
                            </p:par>
                            <p:par>
                              <p:cTn id="86" fill="hold">
                                <p:stCondLst>
                                  <p:cond delay="5000"/>
                                </p:stCondLst>
                                <p:childTnLst>
                                  <p:par>
                                    <p:cTn id="87" presetID="53" presetClass="entr" presetSubtype="16" fill="hold" grpId="0" nodeType="afterEffect">
                                      <p:stCondLst>
                                        <p:cond delay="0"/>
                                      </p:stCondLst>
                                      <p:childTnLst>
                                        <p:set>
                                          <p:cBhvr>
                                            <p:cTn id="88" dur="1" fill="hold">
                                              <p:stCondLst>
                                                <p:cond delay="0"/>
                                              </p:stCondLst>
                                            </p:cTn>
                                            <p:tgtEl>
                                              <p:spTgt spid="16"/>
                                            </p:tgtEl>
                                            <p:attrNameLst>
                                              <p:attrName>style.visibility</p:attrName>
                                            </p:attrNameLst>
                                          </p:cBhvr>
                                          <p:to>
                                            <p:strVal val="visible"/>
                                          </p:to>
                                        </p:set>
                                        <p:anim calcmode="lin" valueType="num">
                                          <p:cBhvr>
                                            <p:cTn id="89" dur="500" fill="hold"/>
                                            <p:tgtEl>
                                              <p:spTgt spid="16"/>
                                            </p:tgtEl>
                                            <p:attrNameLst>
                                              <p:attrName>ppt_w</p:attrName>
                                            </p:attrNameLst>
                                          </p:cBhvr>
                                          <p:tavLst>
                                            <p:tav tm="0">
                                              <p:val>
                                                <p:fltVal val="0"/>
                                              </p:val>
                                            </p:tav>
                                            <p:tav tm="100000">
                                              <p:val>
                                                <p:strVal val="#ppt_w"/>
                                              </p:val>
                                            </p:tav>
                                          </p:tavLst>
                                        </p:anim>
                                        <p:anim calcmode="lin" valueType="num">
                                          <p:cBhvr>
                                            <p:cTn id="90" dur="500" fill="hold"/>
                                            <p:tgtEl>
                                              <p:spTgt spid="16"/>
                                            </p:tgtEl>
                                            <p:attrNameLst>
                                              <p:attrName>ppt_h</p:attrName>
                                            </p:attrNameLst>
                                          </p:cBhvr>
                                          <p:tavLst>
                                            <p:tav tm="0">
                                              <p:val>
                                                <p:fltVal val="0"/>
                                              </p:val>
                                            </p:tav>
                                            <p:tav tm="100000">
                                              <p:val>
                                                <p:strVal val="#ppt_h"/>
                                              </p:val>
                                            </p:tav>
                                          </p:tavLst>
                                        </p:anim>
                                        <p:animEffect transition="in" filter="fade">
                                          <p:cBhvr>
                                            <p:cTn id="91" dur="500"/>
                                            <p:tgtEl>
                                              <p:spTgt spid="16"/>
                                            </p:tgtEl>
                                          </p:cBhvr>
                                        </p:animEffect>
                                      </p:childTnLst>
                                    </p:cTn>
                                  </p:par>
                                </p:childTnLst>
                              </p:cTn>
                            </p:par>
                            <p:par>
                              <p:cTn id="92" fill="hold">
                                <p:stCondLst>
                                  <p:cond delay="5500"/>
                                </p:stCondLst>
                                <p:childTnLst>
                                  <p:par>
                                    <p:cTn id="93" presetID="6" presetClass="emph" presetSubtype="0" fill="hold" grpId="1" nodeType="afterEffect">
                                      <p:stCondLst>
                                        <p:cond delay="0"/>
                                      </p:stCondLst>
                                      <p:childTnLst>
                                        <p:animScale>
                                          <p:cBhvr>
                                            <p:cTn id="94" dur="500" fill="hold"/>
                                            <p:tgtEl>
                                              <p:spTgt spid="16"/>
                                            </p:tgtEl>
                                          </p:cBhvr>
                                          <p:by x="150000" y="150000"/>
                                        </p:animScale>
                                      </p:childTnLst>
                                    </p:cTn>
                                  </p:par>
                                  <p:par>
                                    <p:cTn id="95" presetID="10" presetClass="exit" presetSubtype="0" fill="hold" grpId="2" nodeType="withEffect">
                                      <p:stCondLst>
                                        <p:cond delay="0"/>
                                      </p:stCondLst>
                                      <p:childTnLst>
                                        <p:animEffect transition="out" filter="fade">
                                          <p:cBhvr>
                                            <p:cTn id="96" dur="500"/>
                                            <p:tgtEl>
                                              <p:spTgt spid="16"/>
                                            </p:tgtEl>
                                          </p:cBhvr>
                                        </p:animEffect>
                                        <p:set>
                                          <p:cBhvr>
                                            <p:cTn id="97"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17" grpId="0" animBg="1"/>
          <p:bldP spid="17" grpId="1" animBg="1"/>
          <p:bldP spid="17" grpId="2" animBg="1"/>
          <p:bldP spid="18" grpId="0" animBg="1"/>
          <p:bldP spid="18" grpId="1" animBg="1"/>
          <p:bldP spid="18" grpId="2" animBg="1"/>
        </p:bldLst>
      </p:timing>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9A70B7-8FA3-45DB-A30A-29A29D655390}"/>
              </a:ext>
            </a:extLst>
          </p:cNvPr>
          <p:cNvSpPr>
            <a:spLocks noGrp="1"/>
          </p:cNvSpPr>
          <p:nvPr>
            <p:ph type="title"/>
          </p:nvPr>
        </p:nvSpPr>
        <p:spPr/>
        <p:txBody>
          <a:bodyPr/>
          <a:lstStyle/>
          <a:p>
            <a:r>
              <a:rPr lang="en-US" dirty="0"/>
              <a:t>Services</a:t>
            </a:r>
          </a:p>
        </p:txBody>
      </p:sp>
      <p:pic>
        <p:nvPicPr>
          <p:cNvPr id="7" name="Picture 6" descr="A close up of a logo&#10;&#10;Description generated with very high confidence">
            <a:extLst>
              <a:ext uri="{FF2B5EF4-FFF2-40B4-BE49-F238E27FC236}">
                <a16:creationId xmlns:a16="http://schemas.microsoft.com/office/drawing/2014/main" id="{1FBDAFEE-D2B2-45C6-9E47-1863F863CD2D}"/>
              </a:ext>
            </a:extLst>
          </p:cNvPr>
          <p:cNvPicPr>
            <a:picLocks noChangeAspect="1"/>
          </p:cNvPicPr>
          <p:nvPr/>
        </p:nvPicPr>
        <p:blipFill>
          <a:blip r:embed="rId3"/>
          <a:stretch>
            <a:fillRect/>
          </a:stretch>
        </p:blipFill>
        <p:spPr>
          <a:xfrm>
            <a:off x="2621178" y="4705635"/>
            <a:ext cx="1119431" cy="1119431"/>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0F7AED5A-6872-42A1-B2B4-41FEFBE1BE11}"/>
              </a:ext>
            </a:extLst>
          </p:cNvPr>
          <p:cNvPicPr>
            <a:picLocks noChangeAspect="1"/>
          </p:cNvPicPr>
          <p:nvPr/>
        </p:nvPicPr>
        <p:blipFill>
          <a:blip r:embed="rId3"/>
          <a:stretch>
            <a:fillRect/>
          </a:stretch>
        </p:blipFill>
        <p:spPr>
          <a:xfrm>
            <a:off x="2985245" y="4705635"/>
            <a:ext cx="1119431" cy="1119431"/>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15647145-D1D3-4D7A-95FD-C8E836974921}"/>
              </a:ext>
            </a:extLst>
          </p:cNvPr>
          <p:cNvPicPr>
            <a:picLocks noChangeAspect="1"/>
          </p:cNvPicPr>
          <p:nvPr/>
        </p:nvPicPr>
        <p:blipFill>
          <a:blip r:embed="rId3"/>
          <a:stretch>
            <a:fillRect/>
          </a:stretch>
        </p:blipFill>
        <p:spPr>
          <a:xfrm>
            <a:off x="2803211" y="4936066"/>
            <a:ext cx="1119431" cy="1119431"/>
          </a:xfrm>
          <a:prstGeom prst="rect">
            <a:avLst/>
          </a:prstGeom>
        </p:spPr>
      </p:pic>
      <p:sp>
        <p:nvSpPr>
          <p:cNvPr id="10" name="Rectangle 9">
            <a:extLst>
              <a:ext uri="{FF2B5EF4-FFF2-40B4-BE49-F238E27FC236}">
                <a16:creationId xmlns:a16="http://schemas.microsoft.com/office/drawing/2014/main" id="{F248E4C5-95FD-4658-B398-622598700BD8}"/>
              </a:ext>
            </a:extLst>
          </p:cNvPr>
          <p:cNvSpPr/>
          <p:nvPr/>
        </p:nvSpPr>
        <p:spPr>
          <a:xfrm>
            <a:off x="2761507" y="4836319"/>
            <a:ext cx="1129387" cy="10395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ose up of a logo&#10;&#10;Description generated with very high confidence">
            <a:extLst>
              <a:ext uri="{FF2B5EF4-FFF2-40B4-BE49-F238E27FC236}">
                <a16:creationId xmlns:a16="http://schemas.microsoft.com/office/drawing/2014/main" id="{AE66D923-E69B-4BDD-9C8E-3C6EF2AF3A9C}"/>
              </a:ext>
            </a:extLst>
          </p:cNvPr>
          <p:cNvPicPr>
            <a:picLocks noChangeAspect="1"/>
          </p:cNvPicPr>
          <p:nvPr/>
        </p:nvPicPr>
        <p:blipFill>
          <a:blip r:embed="rId3"/>
          <a:stretch>
            <a:fillRect/>
          </a:stretch>
        </p:blipFill>
        <p:spPr>
          <a:xfrm>
            <a:off x="4621884" y="2869284"/>
            <a:ext cx="1119431" cy="1119431"/>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37A89445-99F5-4985-80AF-FFD1E0243B59}"/>
              </a:ext>
            </a:extLst>
          </p:cNvPr>
          <p:cNvPicPr>
            <a:picLocks noChangeAspect="1"/>
          </p:cNvPicPr>
          <p:nvPr/>
        </p:nvPicPr>
        <p:blipFill>
          <a:blip r:embed="rId3"/>
          <a:stretch>
            <a:fillRect/>
          </a:stretch>
        </p:blipFill>
        <p:spPr>
          <a:xfrm>
            <a:off x="4985951" y="2869284"/>
            <a:ext cx="1119431" cy="1119431"/>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90CE4CB9-9DA0-42D4-A69E-7E93404446A6}"/>
              </a:ext>
            </a:extLst>
          </p:cNvPr>
          <p:cNvPicPr>
            <a:picLocks noChangeAspect="1"/>
          </p:cNvPicPr>
          <p:nvPr/>
        </p:nvPicPr>
        <p:blipFill>
          <a:blip r:embed="rId3"/>
          <a:stretch>
            <a:fillRect/>
          </a:stretch>
        </p:blipFill>
        <p:spPr>
          <a:xfrm>
            <a:off x="4803917" y="3099715"/>
            <a:ext cx="1119431" cy="1119431"/>
          </a:xfrm>
          <a:prstGeom prst="rect">
            <a:avLst/>
          </a:prstGeom>
        </p:spPr>
      </p:pic>
      <p:sp>
        <p:nvSpPr>
          <p:cNvPr id="14" name="Rectangle 13">
            <a:extLst>
              <a:ext uri="{FF2B5EF4-FFF2-40B4-BE49-F238E27FC236}">
                <a16:creationId xmlns:a16="http://schemas.microsoft.com/office/drawing/2014/main" id="{83B77FF6-3F11-41D3-9162-0DC69CDDCB6E}"/>
              </a:ext>
            </a:extLst>
          </p:cNvPr>
          <p:cNvSpPr/>
          <p:nvPr/>
        </p:nvSpPr>
        <p:spPr>
          <a:xfrm>
            <a:off x="4762213" y="2999968"/>
            <a:ext cx="1129387" cy="10395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logo&#10;&#10;Description generated with very high confidence">
            <a:extLst>
              <a:ext uri="{FF2B5EF4-FFF2-40B4-BE49-F238E27FC236}">
                <a16:creationId xmlns:a16="http://schemas.microsoft.com/office/drawing/2014/main" id="{22067D0A-8604-4C9D-B546-1FB42EBC9753}"/>
              </a:ext>
            </a:extLst>
          </p:cNvPr>
          <p:cNvPicPr>
            <a:picLocks noChangeAspect="1"/>
          </p:cNvPicPr>
          <p:nvPr/>
        </p:nvPicPr>
        <p:blipFill>
          <a:blip r:embed="rId3"/>
          <a:stretch>
            <a:fillRect/>
          </a:stretch>
        </p:blipFill>
        <p:spPr>
          <a:xfrm>
            <a:off x="6536267" y="4705635"/>
            <a:ext cx="1119431" cy="1119431"/>
          </a:xfrm>
          <a:prstGeom prst="rect">
            <a:avLst/>
          </a:prstGeom>
        </p:spPr>
      </p:pic>
      <p:pic>
        <p:nvPicPr>
          <p:cNvPr id="16" name="Picture 15" descr="A close up of a logo&#10;&#10;Description generated with very high confidence">
            <a:extLst>
              <a:ext uri="{FF2B5EF4-FFF2-40B4-BE49-F238E27FC236}">
                <a16:creationId xmlns:a16="http://schemas.microsoft.com/office/drawing/2014/main" id="{B5F7FAE4-7953-4C9A-8FDC-22AE4056DAA4}"/>
              </a:ext>
            </a:extLst>
          </p:cNvPr>
          <p:cNvPicPr>
            <a:picLocks noChangeAspect="1"/>
          </p:cNvPicPr>
          <p:nvPr/>
        </p:nvPicPr>
        <p:blipFill>
          <a:blip r:embed="rId3"/>
          <a:stretch>
            <a:fillRect/>
          </a:stretch>
        </p:blipFill>
        <p:spPr>
          <a:xfrm>
            <a:off x="6900334" y="4705635"/>
            <a:ext cx="1119431" cy="1119431"/>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4C3CE3B6-2ED3-4000-AC08-D099AB2CE899}"/>
              </a:ext>
            </a:extLst>
          </p:cNvPr>
          <p:cNvPicPr>
            <a:picLocks noChangeAspect="1"/>
          </p:cNvPicPr>
          <p:nvPr/>
        </p:nvPicPr>
        <p:blipFill>
          <a:blip r:embed="rId3"/>
          <a:stretch>
            <a:fillRect/>
          </a:stretch>
        </p:blipFill>
        <p:spPr>
          <a:xfrm>
            <a:off x="6718300" y="4936066"/>
            <a:ext cx="1119431" cy="1119431"/>
          </a:xfrm>
          <a:prstGeom prst="rect">
            <a:avLst/>
          </a:prstGeom>
        </p:spPr>
      </p:pic>
      <p:sp>
        <p:nvSpPr>
          <p:cNvPr id="18" name="Rectangle 17">
            <a:extLst>
              <a:ext uri="{FF2B5EF4-FFF2-40B4-BE49-F238E27FC236}">
                <a16:creationId xmlns:a16="http://schemas.microsoft.com/office/drawing/2014/main" id="{398CEAE8-1B70-49B9-85B4-E93BC31EA950}"/>
              </a:ext>
            </a:extLst>
          </p:cNvPr>
          <p:cNvSpPr/>
          <p:nvPr/>
        </p:nvSpPr>
        <p:spPr>
          <a:xfrm>
            <a:off x="6676596" y="4836319"/>
            <a:ext cx="1129387" cy="10395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User">
            <a:extLst>
              <a:ext uri="{FF2B5EF4-FFF2-40B4-BE49-F238E27FC236}">
                <a16:creationId xmlns:a16="http://schemas.microsoft.com/office/drawing/2014/main" id="{3DD601FF-6B45-400C-973C-5A9A2EB63F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3965" y="1790700"/>
            <a:ext cx="574246" cy="574246"/>
          </a:xfrm>
          <a:prstGeom prst="rect">
            <a:avLst/>
          </a:prstGeom>
        </p:spPr>
      </p:pic>
      <p:pic>
        <p:nvPicPr>
          <p:cNvPr id="20" name="Graphic 19" descr="User">
            <a:extLst>
              <a:ext uri="{FF2B5EF4-FFF2-40B4-BE49-F238E27FC236}">
                <a16:creationId xmlns:a16="http://schemas.microsoft.com/office/drawing/2014/main" id="{29344203-F93F-4669-A1C5-428DA33303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84298" y="1790700"/>
            <a:ext cx="574246" cy="574246"/>
          </a:xfrm>
          <a:prstGeom prst="rect">
            <a:avLst/>
          </a:prstGeom>
        </p:spPr>
      </p:pic>
      <p:pic>
        <p:nvPicPr>
          <p:cNvPr id="21" name="Graphic 20" descr="User">
            <a:extLst>
              <a:ext uri="{FF2B5EF4-FFF2-40B4-BE49-F238E27FC236}">
                <a16:creationId xmlns:a16="http://schemas.microsoft.com/office/drawing/2014/main" id="{AE1A6968-79DA-44DD-8582-3A01DEBC13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8544" y="1790700"/>
            <a:ext cx="574246" cy="574246"/>
          </a:xfrm>
          <a:prstGeom prst="rect">
            <a:avLst/>
          </a:prstGeom>
        </p:spPr>
      </p:pic>
      <p:pic>
        <p:nvPicPr>
          <p:cNvPr id="22" name="Graphic 21" descr="User">
            <a:extLst>
              <a:ext uri="{FF2B5EF4-FFF2-40B4-BE49-F238E27FC236}">
                <a16:creationId xmlns:a16="http://schemas.microsoft.com/office/drawing/2014/main" id="{94F1143A-4E81-4C45-8B50-CC76472A6B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8877" y="1790700"/>
            <a:ext cx="574246" cy="574246"/>
          </a:xfrm>
          <a:prstGeom prst="rect">
            <a:avLst/>
          </a:prstGeom>
        </p:spPr>
      </p:pic>
      <p:sp>
        <p:nvSpPr>
          <p:cNvPr id="23" name="Rectangle 22">
            <a:extLst>
              <a:ext uri="{FF2B5EF4-FFF2-40B4-BE49-F238E27FC236}">
                <a16:creationId xmlns:a16="http://schemas.microsoft.com/office/drawing/2014/main" id="{2DC127B3-3A03-4FCC-9E5A-28DEA8C36D69}"/>
              </a:ext>
            </a:extLst>
          </p:cNvPr>
          <p:cNvSpPr/>
          <p:nvPr/>
        </p:nvSpPr>
        <p:spPr>
          <a:xfrm>
            <a:off x="4119604" y="1777235"/>
            <a:ext cx="2416663" cy="5877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Database">
            <a:extLst>
              <a:ext uri="{FF2B5EF4-FFF2-40B4-BE49-F238E27FC236}">
                <a16:creationId xmlns:a16="http://schemas.microsoft.com/office/drawing/2014/main" id="{6826EF43-5EEF-4ECB-81F9-4B18016FA0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25414" y="4932749"/>
            <a:ext cx="914400" cy="914400"/>
          </a:xfrm>
          <a:prstGeom prst="rect">
            <a:avLst/>
          </a:prstGeom>
        </p:spPr>
      </p:pic>
      <p:sp>
        <p:nvSpPr>
          <p:cNvPr id="26" name="Rectangle 25">
            <a:extLst>
              <a:ext uri="{FF2B5EF4-FFF2-40B4-BE49-F238E27FC236}">
                <a16:creationId xmlns:a16="http://schemas.microsoft.com/office/drawing/2014/main" id="{E897679B-A124-4B5F-A88E-B39D3EBCB272}"/>
              </a:ext>
            </a:extLst>
          </p:cNvPr>
          <p:cNvSpPr/>
          <p:nvPr/>
        </p:nvSpPr>
        <p:spPr>
          <a:xfrm>
            <a:off x="10559937" y="4932749"/>
            <a:ext cx="845354"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2B37F8A2-C050-4A85-882C-9ADBB6648537}"/>
              </a:ext>
            </a:extLst>
          </p:cNvPr>
          <p:cNvSpPr/>
          <p:nvPr/>
        </p:nvSpPr>
        <p:spPr>
          <a:xfrm>
            <a:off x="4165886" y="2542037"/>
            <a:ext cx="2286000" cy="2116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Services</a:t>
            </a:r>
          </a:p>
        </p:txBody>
      </p:sp>
      <p:sp>
        <p:nvSpPr>
          <p:cNvPr id="28" name="Rectangle: Rounded Corners 27">
            <a:extLst>
              <a:ext uri="{FF2B5EF4-FFF2-40B4-BE49-F238E27FC236}">
                <a16:creationId xmlns:a16="http://schemas.microsoft.com/office/drawing/2014/main" id="{854B2078-BC59-4D6A-BC40-D39A78AEC230}"/>
              </a:ext>
            </a:extLst>
          </p:cNvPr>
          <p:cNvSpPr/>
          <p:nvPr/>
        </p:nvSpPr>
        <p:spPr>
          <a:xfrm rot="2306044">
            <a:off x="3313933" y="4327074"/>
            <a:ext cx="1703905" cy="232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Services</a:t>
            </a:r>
          </a:p>
        </p:txBody>
      </p:sp>
      <p:sp>
        <p:nvSpPr>
          <p:cNvPr id="29" name="Rectangle: Rounded Corners 28">
            <a:extLst>
              <a:ext uri="{FF2B5EF4-FFF2-40B4-BE49-F238E27FC236}">
                <a16:creationId xmlns:a16="http://schemas.microsoft.com/office/drawing/2014/main" id="{B97FACE0-A36C-48DD-B3F1-965092149DFE}"/>
              </a:ext>
            </a:extLst>
          </p:cNvPr>
          <p:cNvSpPr/>
          <p:nvPr/>
        </p:nvSpPr>
        <p:spPr>
          <a:xfrm rot="18666901">
            <a:off x="5541270" y="4227327"/>
            <a:ext cx="1703905" cy="232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Services</a:t>
            </a:r>
          </a:p>
        </p:txBody>
      </p:sp>
      <p:sp>
        <p:nvSpPr>
          <p:cNvPr id="30" name="Rectangle: Rounded Corners 29">
            <a:extLst>
              <a:ext uri="{FF2B5EF4-FFF2-40B4-BE49-F238E27FC236}">
                <a16:creationId xmlns:a16="http://schemas.microsoft.com/office/drawing/2014/main" id="{613E66B7-5989-4CA1-8837-DE6FF05498B8}"/>
              </a:ext>
            </a:extLst>
          </p:cNvPr>
          <p:cNvSpPr/>
          <p:nvPr/>
        </p:nvSpPr>
        <p:spPr>
          <a:xfrm rot="5400000">
            <a:off x="8644696" y="5148910"/>
            <a:ext cx="1703905" cy="232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Services</a:t>
            </a:r>
          </a:p>
        </p:txBody>
      </p:sp>
      <p:cxnSp>
        <p:nvCxnSpPr>
          <p:cNvPr id="32" name="Straight Connector 31">
            <a:extLst>
              <a:ext uri="{FF2B5EF4-FFF2-40B4-BE49-F238E27FC236}">
                <a16:creationId xmlns:a16="http://schemas.microsoft.com/office/drawing/2014/main" id="{8141FF9D-94FB-4873-94E4-D2B3C67B2BA8}"/>
              </a:ext>
            </a:extLst>
          </p:cNvPr>
          <p:cNvCxnSpPr>
            <a:stCxn id="23" idx="2"/>
            <a:endCxn id="14" idx="0"/>
          </p:cNvCxnSpPr>
          <p:nvPr/>
        </p:nvCxnSpPr>
        <p:spPr>
          <a:xfrm flipH="1">
            <a:off x="5326907" y="2364946"/>
            <a:ext cx="1029" cy="635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76E624D-C86B-47A0-B1CD-0497DCAA7CAE}"/>
              </a:ext>
            </a:extLst>
          </p:cNvPr>
          <p:cNvCxnSpPr>
            <a:cxnSpLocks/>
          </p:cNvCxnSpPr>
          <p:nvPr/>
        </p:nvCxnSpPr>
        <p:spPr>
          <a:xfrm flipH="1">
            <a:off x="3890894" y="4039517"/>
            <a:ext cx="871320" cy="796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1AAFDBE-C9D7-42B0-A2BB-CA0568CAC451}"/>
              </a:ext>
            </a:extLst>
          </p:cNvPr>
          <p:cNvCxnSpPr>
            <a:cxnSpLocks/>
          </p:cNvCxnSpPr>
          <p:nvPr/>
        </p:nvCxnSpPr>
        <p:spPr>
          <a:xfrm>
            <a:off x="5891600" y="4033921"/>
            <a:ext cx="784996" cy="801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7E8A285-32B2-4E7F-BD70-03171E893BCC}"/>
              </a:ext>
            </a:extLst>
          </p:cNvPr>
          <p:cNvCxnSpPr>
            <a:cxnSpLocks/>
            <a:stCxn id="18" idx="3"/>
            <a:endCxn id="26" idx="1"/>
          </p:cNvCxnSpPr>
          <p:nvPr/>
        </p:nvCxnSpPr>
        <p:spPr>
          <a:xfrm>
            <a:off x="7805983" y="5356094"/>
            <a:ext cx="2753954" cy="3385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62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5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75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up)">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22" presetClass="entr" presetSubtype="1"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up)">
                                      <p:cBhvr>
                                        <p:cTn id="33" dur="500"/>
                                        <p:tgtEl>
                                          <p:spTgt spid="34"/>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22" presetClass="entr" presetSubtype="1"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up)">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22" presetClass="entr" presetSubtype="8"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wipe(left)">
                                      <p:cBhvr>
                                        <p:cTn id="4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B2FA52-4EDB-4765-9098-DD505E17C963}"/>
              </a:ext>
            </a:extLst>
          </p:cNvPr>
          <p:cNvSpPr>
            <a:spLocks noGrp="1"/>
          </p:cNvSpPr>
          <p:nvPr>
            <p:ph type="title"/>
          </p:nvPr>
        </p:nvSpPr>
        <p:spPr/>
        <p:txBody>
          <a:bodyPr/>
          <a:lstStyle/>
          <a:p>
            <a:r>
              <a:rPr lang="en-US" dirty="0"/>
              <a:t>Service</a:t>
            </a:r>
          </a:p>
        </p:txBody>
      </p:sp>
      <p:sp>
        <p:nvSpPr>
          <p:cNvPr id="19" name="Rectangle 18">
            <a:extLst>
              <a:ext uri="{FF2B5EF4-FFF2-40B4-BE49-F238E27FC236}">
                <a16:creationId xmlns:a16="http://schemas.microsoft.com/office/drawing/2014/main" id="{7755DA41-B417-41D9-B3BD-84A536D656DC}"/>
              </a:ext>
            </a:extLst>
          </p:cNvPr>
          <p:cNvSpPr/>
          <p:nvPr/>
        </p:nvSpPr>
        <p:spPr>
          <a:xfrm>
            <a:off x="4914082" y="2301237"/>
            <a:ext cx="3486967" cy="3348449"/>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400" b="1" dirty="0">
                <a:solidFill>
                  <a:schemeClr val="bg1"/>
                </a:solidFill>
                <a:effectLst>
                  <a:glow rad="228600">
                    <a:schemeClr val="accent2">
                      <a:satMod val="175000"/>
                      <a:alpha val="40000"/>
                    </a:schemeClr>
                  </a:glow>
                </a:effectLst>
              </a:rPr>
              <a:t>Node</a:t>
            </a:r>
          </a:p>
        </p:txBody>
      </p:sp>
      <p:pic>
        <p:nvPicPr>
          <p:cNvPr id="20" name="Picture 4" descr="Related image">
            <a:extLst>
              <a:ext uri="{FF2B5EF4-FFF2-40B4-BE49-F238E27FC236}">
                <a16:creationId xmlns:a16="http://schemas.microsoft.com/office/drawing/2014/main" id="{A5312EB4-F81A-4497-980E-EA861F783CE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6048631" y="5317145"/>
            <a:ext cx="338970" cy="338970"/>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4D970AFD-E234-46ED-A214-15070DF8E998}"/>
              </a:ext>
            </a:extLst>
          </p:cNvPr>
          <p:cNvSpPr/>
          <p:nvPr/>
        </p:nvSpPr>
        <p:spPr>
          <a:xfrm>
            <a:off x="5204220" y="2307666"/>
            <a:ext cx="1739402" cy="2793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75000"/>
                  </a:schemeClr>
                </a:solidFill>
              </a:rPr>
              <a:t>192.168.1.2</a:t>
            </a:r>
          </a:p>
        </p:txBody>
      </p:sp>
      <p:sp>
        <p:nvSpPr>
          <p:cNvPr id="22" name="Cloud 21">
            <a:extLst>
              <a:ext uri="{FF2B5EF4-FFF2-40B4-BE49-F238E27FC236}">
                <a16:creationId xmlns:a16="http://schemas.microsoft.com/office/drawing/2014/main" id="{D4FD3918-1F2A-4E52-B349-B89D9FB0DC8D}"/>
              </a:ext>
            </a:extLst>
          </p:cNvPr>
          <p:cNvSpPr/>
          <p:nvPr/>
        </p:nvSpPr>
        <p:spPr>
          <a:xfrm>
            <a:off x="6220594" y="2777185"/>
            <a:ext cx="2022917" cy="728713"/>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10.244.0.0</a:t>
            </a:r>
          </a:p>
        </p:txBody>
      </p:sp>
      <p:sp>
        <p:nvSpPr>
          <p:cNvPr id="23" name="Rectangle 22">
            <a:extLst>
              <a:ext uri="{FF2B5EF4-FFF2-40B4-BE49-F238E27FC236}">
                <a16:creationId xmlns:a16="http://schemas.microsoft.com/office/drawing/2014/main" id="{066F418D-B089-49F2-8F1D-A0A9F0AE8B50}"/>
              </a:ext>
            </a:extLst>
          </p:cNvPr>
          <p:cNvSpPr/>
          <p:nvPr/>
        </p:nvSpPr>
        <p:spPr>
          <a:xfrm>
            <a:off x="6657565" y="3939969"/>
            <a:ext cx="1148979" cy="1265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24" name="Group 23">
            <a:extLst>
              <a:ext uri="{FF2B5EF4-FFF2-40B4-BE49-F238E27FC236}">
                <a16:creationId xmlns:a16="http://schemas.microsoft.com/office/drawing/2014/main" id="{9B0CE219-8104-4DAE-9C82-51D1175CB4FE}"/>
              </a:ext>
            </a:extLst>
          </p:cNvPr>
          <p:cNvGrpSpPr/>
          <p:nvPr/>
        </p:nvGrpSpPr>
        <p:grpSpPr>
          <a:xfrm>
            <a:off x="6905540" y="4325077"/>
            <a:ext cx="653028" cy="618292"/>
            <a:chOff x="6225311" y="2473385"/>
            <a:chExt cx="716280" cy="678180"/>
          </a:xfrm>
        </p:grpSpPr>
        <p:pic>
          <p:nvPicPr>
            <p:cNvPr id="25" name="Picture 24">
              <a:extLst>
                <a:ext uri="{FF2B5EF4-FFF2-40B4-BE49-F238E27FC236}">
                  <a16:creationId xmlns:a16="http://schemas.microsoft.com/office/drawing/2014/main" id="{06667AA8-7016-47AF-8E51-0DF17FBF5B74}"/>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6" name="Picture 2" descr="Image result for python logo">
              <a:extLst>
                <a:ext uri="{FF2B5EF4-FFF2-40B4-BE49-F238E27FC236}">
                  <a16:creationId xmlns:a16="http://schemas.microsoft.com/office/drawing/2014/main" id="{185DE062-2087-4C2B-BD4A-AACCFA1C6F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Rectangle 26">
            <a:extLst>
              <a:ext uri="{FF2B5EF4-FFF2-40B4-BE49-F238E27FC236}">
                <a16:creationId xmlns:a16="http://schemas.microsoft.com/office/drawing/2014/main" id="{7661BE01-166A-405B-A818-B306692DA64A}"/>
              </a:ext>
            </a:extLst>
          </p:cNvPr>
          <p:cNvSpPr/>
          <p:nvPr/>
        </p:nvSpPr>
        <p:spPr>
          <a:xfrm>
            <a:off x="6727807" y="3939969"/>
            <a:ext cx="1029867" cy="279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0000"/>
                    <a:lumOff val="80000"/>
                  </a:schemeClr>
                </a:solidFill>
              </a:rPr>
              <a:t>10.244.0.2</a:t>
            </a:r>
          </a:p>
        </p:txBody>
      </p:sp>
      <p:cxnSp>
        <p:nvCxnSpPr>
          <p:cNvPr id="28" name="Connector: Elbow 27">
            <a:extLst>
              <a:ext uri="{FF2B5EF4-FFF2-40B4-BE49-F238E27FC236}">
                <a16:creationId xmlns:a16="http://schemas.microsoft.com/office/drawing/2014/main" id="{961950B7-0A23-487E-A5FA-C5DAE3EE1C01}"/>
              </a:ext>
            </a:extLst>
          </p:cNvPr>
          <p:cNvCxnSpPr/>
          <p:nvPr/>
        </p:nvCxnSpPr>
        <p:spPr>
          <a:xfrm rot="16200000" flipH="1">
            <a:off x="7027401" y="3739579"/>
            <a:ext cx="434847" cy="10688"/>
          </a:xfrm>
          <a:prstGeom prst="bentConnector3">
            <a:avLst/>
          </a:prstGeom>
          <a:ln>
            <a:solidFill>
              <a:schemeClr val="accent3">
                <a:lumMod val="20000"/>
                <a:lumOff val="80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pic>
        <p:nvPicPr>
          <p:cNvPr id="31" name="Graphic 30" descr="User">
            <a:extLst>
              <a:ext uri="{FF2B5EF4-FFF2-40B4-BE49-F238E27FC236}">
                <a16:creationId xmlns:a16="http://schemas.microsoft.com/office/drawing/2014/main" id="{51CB204D-EE92-43AA-B2DC-089D6903FC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7280" y="3366121"/>
            <a:ext cx="914400" cy="914400"/>
          </a:xfrm>
          <a:prstGeom prst="rect">
            <a:avLst/>
          </a:prstGeom>
        </p:spPr>
      </p:pic>
      <p:pic>
        <p:nvPicPr>
          <p:cNvPr id="33" name="Graphic 32" descr="Laptop">
            <a:extLst>
              <a:ext uri="{FF2B5EF4-FFF2-40B4-BE49-F238E27FC236}">
                <a16:creationId xmlns:a16="http://schemas.microsoft.com/office/drawing/2014/main" id="{3FCF53CA-7ABD-4077-AAA7-FDDDCECEC4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94572" y="2772455"/>
            <a:ext cx="2091826" cy="2091826"/>
          </a:xfrm>
          <a:prstGeom prst="rect">
            <a:avLst/>
          </a:prstGeom>
        </p:spPr>
      </p:pic>
      <p:sp>
        <p:nvSpPr>
          <p:cNvPr id="34" name="Rectangle 33">
            <a:extLst>
              <a:ext uri="{FF2B5EF4-FFF2-40B4-BE49-F238E27FC236}">
                <a16:creationId xmlns:a16="http://schemas.microsoft.com/office/drawing/2014/main" id="{0E05294E-0B98-4A24-BF36-C6D6C78FAF9A}"/>
              </a:ext>
            </a:extLst>
          </p:cNvPr>
          <p:cNvSpPr/>
          <p:nvPr/>
        </p:nvSpPr>
        <p:spPr>
          <a:xfrm>
            <a:off x="2070784" y="4619427"/>
            <a:ext cx="1739402" cy="2793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75000"/>
                  </a:schemeClr>
                </a:solidFill>
              </a:rPr>
              <a:t>192.168.1.10</a:t>
            </a:r>
          </a:p>
        </p:txBody>
      </p:sp>
      <p:cxnSp>
        <p:nvCxnSpPr>
          <p:cNvPr id="36" name="Straight Connector 35">
            <a:extLst>
              <a:ext uri="{FF2B5EF4-FFF2-40B4-BE49-F238E27FC236}">
                <a16:creationId xmlns:a16="http://schemas.microsoft.com/office/drawing/2014/main" id="{05BA56EA-2B4E-4ECE-BD9A-B77E514543A2}"/>
              </a:ext>
            </a:extLst>
          </p:cNvPr>
          <p:cNvCxnSpPr/>
          <p:nvPr/>
        </p:nvCxnSpPr>
        <p:spPr>
          <a:xfrm>
            <a:off x="3927021" y="3429000"/>
            <a:ext cx="1277199"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3DAAF7C-9EE9-4598-A130-723D6E499C30}"/>
              </a:ext>
            </a:extLst>
          </p:cNvPr>
          <p:cNvSpPr txBox="1"/>
          <p:nvPr/>
        </p:nvSpPr>
        <p:spPr>
          <a:xfrm>
            <a:off x="4373549" y="3206626"/>
            <a:ext cx="401072" cy="261610"/>
          </a:xfrm>
          <a:prstGeom prst="rect">
            <a:avLst/>
          </a:prstGeom>
          <a:noFill/>
        </p:spPr>
        <p:txBody>
          <a:bodyPr wrap="none" rtlCol="0">
            <a:spAutoFit/>
          </a:bodyPr>
          <a:lstStyle/>
          <a:p>
            <a:r>
              <a:rPr lang="en-US" sz="1050" dirty="0">
                <a:solidFill>
                  <a:srgbClr val="2683C6"/>
                </a:solidFill>
              </a:rPr>
              <a:t>SSH</a:t>
            </a:r>
          </a:p>
        </p:txBody>
      </p:sp>
      <p:sp>
        <p:nvSpPr>
          <p:cNvPr id="38" name="Content Placeholder 3">
            <a:extLst>
              <a:ext uri="{FF2B5EF4-FFF2-40B4-BE49-F238E27FC236}">
                <a16:creationId xmlns:a16="http://schemas.microsoft.com/office/drawing/2014/main" id="{59AFCF68-7AF1-4231-A312-5C7445FB65F5}"/>
              </a:ext>
            </a:extLst>
          </p:cNvPr>
          <p:cNvSpPr txBox="1">
            <a:spLocks/>
          </p:cNvSpPr>
          <p:nvPr/>
        </p:nvSpPr>
        <p:spPr>
          <a:xfrm>
            <a:off x="5109451" y="3338630"/>
            <a:ext cx="1972491" cy="2308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000" dirty="0">
                <a:solidFill>
                  <a:schemeClr val="bg1">
                    <a:lumMod val="85000"/>
                  </a:schemeClr>
                </a:solidFill>
                <a:latin typeface="Consolas" panose="020B0609020204030204" pitchFamily="49" charset="0"/>
              </a:rPr>
              <a:t>&gt;curl http://10.244.0.2</a:t>
            </a:r>
          </a:p>
        </p:txBody>
      </p:sp>
      <p:sp>
        <p:nvSpPr>
          <p:cNvPr id="39" name="Content Placeholder 3">
            <a:extLst>
              <a:ext uri="{FF2B5EF4-FFF2-40B4-BE49-F238E27FC236}">
                <a16:creationId xmlns:a16="http://schemas.microsoft.com/office/drawing/2014/main" id="{3C1217E4-8BC3-4EC2-8DA3-955C79EAE242}"/>
              </a:ext>
            </a:extLst>
          </p:cNvPr>
          <p:cNvSpPr txBox="1">
            <a:spLocks/>
          </p:cNvSpPr>
          <p:nvPr/>
        </p:nvSpPr>
        <p:spPr>
          <a:xfrm>
            <a:off x="5109451" y="3561700"/>
            <a:ext cx="1972491" cy="216982"/>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a:spcBef>
                <a:spcPts val="0"/>
              </a:spcBef>
            </a:pPr>
            <a:r>
              <a:rPr lang="en-US" sz="900" dirty="0">
                <a:solidFill>
                  <a:schemeClr val="bg1">
                    <a:lumMod val="85000"/>
                  </a:schemeClr>
                </a:solidFill>
                <a:latin typeface="Consolas" panose="020B0609020204030204" pitchFamily="49" charset="0"/>
              </a:rPr>
              <a:t>Hello World!</a:t>
            </a:r>
          </a:p>
        </p:txBody>
      </p:sp>
      <p:sp>
        <p:nvSpPr>
          <p:cNvPr id="40" name="Content Placeholder 3">
            <a:extLst>
              <a:ext uri="{FF2B5EF4-FFF2-40B4-BE49-F238E27FC236}">
                <a16:creationId xmlns:a16="http://schemas.microsoft.com/office/drawing/2014/main" id="{EA158519-B220-4522-8E6A-B5253F0FCC6C}"/>
              </a:ext>
            </a:extLst>
          </p:cNvPr>
          <p:cNvSpPr txBox="1">
            <a:spLocks/>
          </p:cNvSpPr>
          <p:nvPr/>
        </p:nvSpPr>
        <p:spPr>
          <a:xfrm>
            <a:off x="1914847" y="3471416"/>
            <a:ext cx="2220181" cy="2308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000" dirty="0">
                <a:solidFill>
                  <a:schemeClr val="bg1">
                    <a:lumMod val="85000"/>
                  </a:schemeClr>
                </a:solidFill>
                <a:latin typeface="Consolas" panose="020B0609020204030204" pitchFamily="49" charset="0"/>
              </a:rPr>
              <a:t>&gt;curl http://192.168.1.2</a:t>
            </a:r>
          </a:p>
        </p:txBody>
      </p:sp>
      <p:sp>
        <p:nvSpPr>
          <p:cNvPr id="41" name="Content Placeholder 3">
            <a:extLst>
              <a:ext uri="{FF2B5EF4-FFF2-40B4-BE49-F238E27FC236}">
                <a16:creationId xmlns:a16="http://schemas.microsoft.com/office/drawing/2014/main" id="{4C192F10-D1E0-49D2-9D37-EE20729DA489}"/>
              </a:ext>
            </a:extLst>
          </p:cNvPr>
          <p:cNvSpPr txBox="1">
            <a:spLocks/>
          </p:cNvSpPr>
          <p:nvPr/>
        </p:nvSpPr>
        <p:spPr>
          <a:xfrm>
            <a:off x="1914847" y="3694486"/>
            <a:ext cx="2220181" cy="216982"/>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a:spcBef>
                <a:spcPts val="0"/>
              </a:spcBef>
            </a:pPr>
            <a:r>
              <a:rPr lang="en-US" sz="900" dirty="0">
                <a:solidFill>
                  <a:schemeClr val="bg1">
                    <a:lumMod val="85000"/>
                  </a:schemeClr>
                </a:solidFill>
                <a:latin typeface="Consolas" panose="020B0609020204030204" pitchFamily="49" charset="0"/>
              </a:rPr>
              <a:t>Hello World!</a:t>
            </a:r>
          </a:p>
        </p:txBody>
      </p:sp>
      <p:sp>
        <p:nvSpPr>
          <p:cNvPr id="42" name="Rectangle 41">
            <a:extLst>
              <a:ext uri="{FF2B5EF4-FFF2-40B4-BE49-F238E27FC236}">
                <a16:creationId xmlns:a16="http://schemas.microsoft.com/office/drawing/2014/main" id="{A0B5EBE9-6B37-4845-9631-B140A00D5C38}"/>
              </a:ext>
            </a:extLst>
          </p:cNvPr>
          <p:cNvSpPr/>
          <p:nvPr/>
        </p:nvSpPr>
        <p:spPr>
          <a:xfrm>
            <a:off x="5402859" y="3449967"/>
            <a:ext cx="1097168" cy="6076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p>
        </p:txBody>
      </p:sp>
      <p:sp>
        <p:nvSpPr>
          <p:cNvPr id="43" name="Rectangle 42">
            <a:extLst>
              <a:ext uri="{FF2B5EF4-FFF2-40B4-BE49-F238E27FC236}">
                <a16:creationId xmlns:a16="http://schemas.microsoft.com/office/drawing/2014/main" id="{F59DC180-A29D-437E-B73D-050FA948D3AD}"/>
              </a:ext>
            </a:extLst>
          </p:cNvPr>
          <p:cNvSpPr/>
          <p:nvPr/>
        </p:nvSpPr>
        <p:spPr>
          <a:xfrm>
            <a:off x="5402859" y="3449967"/>
            <a:ext cx="1097168" cy="6076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Service</a:t>
            </a:r>
          </a:p>
        </p:txBody>
      </p:sp>
      <p:sp>
        <p:nvSpPr>
          <p:cNvPr id="44" name="Rectangle 43">
            <a:extLst>
              <a:ext uri="{FF2B5EF4-FFF2-40B4-BE49-F238E27FC236}">
                <a16:creationId xmlns:a16="http://schemas.microsoft.com/office/drawing/2014/main" id="{8476CF01-73A3-4C44-8D1E-F435D5CEE795}"/>
              </a:ext>
            </a:extLst>
          </p:cNvPr>
          <p:cNvSpPr/>
          <p:nvPr/>
        </p:nvSpPr>
        <p:spPr>
          <a:xfrm>
            <a:off x="4922294" y="3505898"/>
            <a:ext cx="216777" cy="5096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accent2">
                    <a:lumMod val="75000"/>
                  </a:schemeClr>
                </a:solidFill>
              </a:rPr>
              <a:t>30008</a:t>
            </a:r>
          </a:p>
        </p:txBody>
      </p:sp>
      <p:cxnSp>
        <p:nvCxnSpPr>
          <p:cNvPr id="45" name="Connector: Elbow 44">
            <a:extLst>
              <a:ext uri="{FF2B5EF4-FFF2-40B4-BE49-F238E27FC236}">
                <a16:creationId xmlns:a16="http://schemas.microsoft.com/office/drawing/2014/main" id="{9D8F5957-ACDB-431C-BBC2-782021D06998}"/>
              </a:ext>
            </a:extLst>
          </p:cNvPr>
          <p:cNvCxnSpPr>
            <a:cxnSpLocks/>
            <a:stCxn id="43" idx="3"/>
            <a:endCxn id="23" idx="0"/>
          </p:cNvCxnSpPr>
          <p:nvPr/>
        </p:nvCxnSpPr>
        <p:spPr>
          <a:xfrm>
            <a:off x="6500027" y="3753790"/>
            <a:ext cx="732028" cy="186179"/>
          </a:xfrm>
          <a:prstGeom prst="bentConnector2">
            <a:avLst/>
          </a:prstGeom>
          <a:ln>
            <a:solidFill>
              <a:schemeClr val="accent3">
                <a:lumMod val="20000"/>
                <a:lumOff val="80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48" name="Connector: Elbow 47">
            <a:extLst>
              <a:ext uri="{FF2B5EF4-FFF2-40B4-BE49-F238E27FC236}">
                <a16:creationId xmlns:a16="http://schemas.microsoft.com/office/drawing/2014/main" id="{503F2D37-49E0-43A6-B818-4DC5BFB97732}"/>
              </a:ext>
            </a:extLst>
          </p:cNvPr>
          <p:cNvCxnSpPr>
            <a:cxnSpLocks/>
            <a:stCxn id="44" idx="3"/>
            <a:endCxn id="43" idx="1"/>
          </p:cNvCxnSpPr>
          <p:nvPr/>
        </p:nvCxnSpPr>
        <p:spPr>
          <a:xfrm flipV="1">
            <a:off x="5139071" y="3753790"/>
            <a:ext cx="263788" cy="6914"/>
          </a:xfrm>
          <a:prstGeom prst="bentConnector3">
            <a:avLst>
              <a:gd name="adj1" fmla="val 50000"/>
            </a:avLst>
          </a:prstGeom>
          <a:ln>
            <a:solidFill>
              <a:schemeClr val="accent3">
                <a:lumMod val="20000"/>
                <a:lumOff val="80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51" name="Rectangle 50">
            <a:extLst>
              <a:ext uri="{FF2B5EF4-FFF2-40B4-BE49-F238E27FC236}">
                <a16:creationId xmlns:a16="http://schemas.microsoft.com/office/drawing/2014/main" id="{E825EB76-6D32-4685-997D-BFAD96817364}"/>
              </a:ext>
            </a:extLst>
          </p:cNvPr>
          <p:cNvSpPr/>
          <p:nvPr/>
        </p:nvSpPr>
        <p:spPr>
          <a:xfrm>
            <a:off x="3602736" y="3460616"/>
            <a:ext cx="607859" cy="246221"/>
          </a:xfrm>
          <a:prstGeom prst="rect">
            <a:avLst/>
          </a:prstGeom>
        </p:spPr>
        <p:txBody>
          <a:bodyPr wrap="none">
            <a:spAutoFit/>
          </a:bodyPr>
          <a:lstStyle/>
          <a:p>
            <a:r>
              <a:rPr lang="en-US" sz="1000" dirty="0">
                <a:solidFill>
                  <a:schemeClr val="bg1">
                    <a:lumMod val="85000"/>
                  </a:schemeClr>
                </a:solidFill>
                <a:latin typeface="Consolas" panose="020B0609020204030204" pitchFamily="49" charset="0"/>
              </a:rPr>
              <a:t>:30008</a:t>
            </a:r>
            <a:endParaRPr lang="en-US" sz="1000" dirty="0"/>
          </a:p>
        </p:txBody>
      </p:sp>
      <p:cxnSp>
        <p:nvCxnSpPr>
          <p:cNvPr id="52" name="Straight Connector 51">
            <a:extLst>
              <a:ext uri="{FF2B5EF4-FFF2-40B4-BE49-F238E27FC236}">
                <a16:creationId xmlns:a16="http://schemas.microsoft.com/office/drawing/2014/main" id="{83B1F9E5-BC44-4C81-AABC-E8F2308B19C9}"/>
              </a:ext>
            </a:extLst>
          </p:cNvPr>
          <p:cNvCxnSpPr>
            <a:cxnSpLocks/>
          </p:cNvCxnSpPr>
          <p:nvPr/>
        </p:nvCxnSpPr>
        <p:spPr>
          <a:xfrm>
            <a:off x="4175134" y="3583726"/>
            <a:ext cx="738948"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059330"/>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par>
                                    <p:cTn id="8" presetID="64" presetClass="path" presetSubtype="0" accel="50000" fill="hold" grpId="1" nodeType="withEffect" p14:presetBounceEnd="63750">
                                      <p:stCondLst>
                                        <p:cond delay="0"/>
                                      </p:stCondLst>
                                      <p:childTnLst>
                                        <p:animMotion origin="layout" path="M 8.33333E-7 0.04444 L 8.33333E-7 3.33333E-6 " pathEditMode="relative" rAng="0" ptsTypes="AA" p14:bounceEnd="63750">
                                          <p:cBhvr>
                                            <p:cTn id="9" dur="750" fill="hold"/>
                                            <p:tgtEl>
                                              <p:spTgt spid="23"/>
                                            </p:tgtEl>
                                            <p:attrNameLst>
                                              <p:attrName>ppt_x</p:attrName>
                                              <p:attrName>ppt_y</p:attrName>
                                            </p:attrNameLst>
                                          </p:cBhvr>
                                          <p:rCtr x="0" y="-2222"/>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750"/>
                                            <p:tgtEl>
                                              <p:spTgt spid="24"/>
                                            </p:tgtEl>
                                          </p:cBhvr>
                                        </p:animEffect>
                                      </p:childTnLst>
                                    </p:cTn>
                                  </p:par>
                                  <p:par>
                                    <p:cTn id="14" presetID="64" presetClass="path" presetSubtype="0" accel="50000" fill="hold" nodeType="withEffect" p14:presetBounceEnd="63750">
                                      <p:stCondLst>
                                        <p:cond delay="0"/>
                                      </p:stCondLst>
                                      <p:childTnLst>
                                        <p:animMotion origin="layout" path="M 1.04167E-6 0.04445 L 1.04167E-6 -4.44444E-6 " pathEditMode="relative" rAng="0" ptsTypes="AA" p14:bounceEnd="63750">
                                          <p:cBhvr>
                                            <p:cTn id="15" dur="750" fill="hold"/>
                                            <p:tgtEl>
                                              <p:spTgt spid="24"/>
                                            </p:tgtEl>
                                            <p:attrNameLst>
                                              <p:attrName>ppt_x</p:attrName>
                                              <p:attrName>ppt_y</p:attrName>
                                            </p:attrNameLst>
                                          </p:cBhvr>
                                          <p:rCtr x="0" y="-2222"/>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par>
                              <p:cTn id="38" fill="hold">
                                <p:stCondLst>
                                  <p:cond delay="1000"/>
                                </p:stCondLst>
                                <p:childTnLst>
                                  <p:par>
                                    <p:cTn id="39" presetID="22" presetClass="entr" presetSubtype="1" fill="hold"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up)">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22" presetClass="entr" presetSubtype="8"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wipe(left)">
                                          <p:cBhvr>
                                            <p:cTn id="49" dur="500"/>
                                            <p:tgtEl>
                                              <p:spTgt spid="36"/>
                                            </p:tgtEl>
                                          </p:cBhvr>
                                        </p:animEffect>
                                      </p:childTnLst>
                                    </p:cTn>
                                  </p:par>
                                </p:childTnLst>
                              </p:cTn>
                            </p:par>
                            <p:par>
                              <p:cTn id="50" fill="hold">
                                <p:stCondLst>
                                  <p:cond delay="500"/>
                                </p:stCondLst>
                                <p:childTnLst>
                                  <p:par>
                                    <p:cTn id="51" presetID="1" presetClass="entr" presetSubtype="0" fill="hold" grpId="0" nodeType="afterEffect">
                                      <p:stCondLst>
                                        <p:cond delay="0"/>
                                      </p:stCondLst>
                                      <p:iterate type="lt">
                                        <p:tmAbs val="100"/>
                                      </p:iterate>
                                      <p:childTnLst>
                                        <p:set>
                                          <p:cBhvr>
                                            <p:cTn id="52" dur="1" fill="hold">
                                              <p:stCondLst>
                                                <p:cond delay="0"/>
                                              </p:stCondLst>
                                            </p:cTn>
                                            <p:tgtEl>
                                              <p:spTgt spid="38"/>
                                            </p:tgtEl>
                                            <p:attrNameLst>
                                              <p:attrName>style.visibility</p:attrName>
                                            </p:attrNameLst>
                                          </p:cBhvr>
                                          <p:to>
                                            <p:strVal val="visible"/>
                                          </p:to>
                                        </p:set>
                                      </p:childTnLst>
                                    </p:cTn>
                                  </p:par>
                                </p:childTnLst>
                              </p:cTn>
                            </p:par>
                            <p:par>
                              <p:cTn id="53" fill="hold">
                                <p:stCondLst>
                                  <p:cond delay="2601"/>
                                </p:stCondLst>
                                <p:childTnLst>
                                  <p:par>
                                    <p:cTn id="54" presetID="22" presetClass="entr" presetSubtype="1" fill="hold" grpId="0" nodeType="after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up)">
                                          <p:cBhvr>
                                            <p:cTn id="56" dur="300"/>
                                            <p:tgtEl>
                                              <p:spTgt spid="3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iterate type="lt">
                                        <p:tmPct val="0"/>
                                      </p:iterate>
                                      <p:childTnLst>
                                        <p:animEffect transition="out" filter="fade">
                                          <p:cBhvr>
                                            <p:cTn id="60" dur="500"/>
                                            <p:tgtEl>
                                              <p:spTgt spid="38"/>
                                            </p:tgtEl>
                                          </p:cBhvr>
                                        </p:animEffect>
                                        <p:set>
                                          <p:cBhvr>
                                            <p:cTn id="61" dur="1" fill="hold">
                                              <p:stCondLst>
                                                <p:cond delay="499"/>
                                              </p:stCondLst>
                                            </p:cTn>
                                            <p:tgtEl>
                                              <p:spTgt spid="38"/>
                                            </p:tgtEl>
                                            <p:attrNameLst>
                                              <p:attrName>style.visibility</p:attrName>
                                            </p:attrNameLst>
                                          </p:cBhvr>
                                          <p:to>
                                            <p:strVal val="hidden"/>
                                          </p:to>
                                        </p:set>
                                      </p:childTnLst>
                                    </p:cTn>
                                  </p:par>
                                </p:childTnLst>
                              </p:cTn>
                            </p:par>
                            <p:par>
                              <p:cTn id="62" fill="hold">
                                <p:stCondLst>
                                  <p:cond delay="500"/>
                                </p:stCondLst>
                                <p:childTnLst>
                                  <p:par>
                                    <p:cTn id="63" presetID="10" presetClass="exit" presetSubtype="0" fill="hold" grpId="1" nodeType="afterEffect">
                                      <p:stCondLst>
                                        <p:cond delay="0"/>
                                      </p:stCondLst>
                                      <p:childTnLst>
                                        <p:animEffect transition="out" filter="fade">
                                          <p:cBhvr>
                                            <p:cTn id="64" dur="500"/>
                                            <p:tgtEl>
                                              <p:spTgt spid="39"/>
                                            </p:tgtEl>
                                          </p:cBhvr>
                                        </p:animEffect>
                                        <p:set>
                                          <p:cBhvr>
                                            <p:cTn id="65" dur="1" fill="hold">
                                              <p:stCondLst>
                                                <p:cond delay="499"/>
                                              </p:stCondLst>
                                            </p:cTn>
                                            <p:tgtEl>
                                              <p:spTgt spid="39"/>
                                            </p:tgtEl>
                                            <p:attrNameLst>
                                              <p:attrName>style.visibility</p:attrName>
                                            </p:attrNameLst>
                                          </p:cBhvr>
                                          <p:to>
                                            <p:strVal val="hidden"/>
                                          </p:to>
                                        </p:set>
                                      </p:childTnLst>
                                    </p:cTn>
                                  </p:par>
                                </p:childTnLst>
                              </p:cTn>
                            </p:par>
                            <p:par>
                              <p:cTn id="66" fill="hold">
                                <p:stCondLst>
                                  <p:cond delay="1000"/>
                                </p:stCondLst>
                                <p:childTnLst>
                                  <p:par>
                                    <p:cTn id="67" presetID="22" presetClass="exit" presetSubtype="2" fill="hold" nodeType="afterEffect">
                                      <p:stCondLst>
                                        <p:cond delay="0"/>
                                      </p:stCondLst>
                                      <p:childTnLst>
                                        <p:animEffect transition="out" filter="wipe(right)">
                                          <p:cBhvr>
                                            <p:cTn id="68" dur="500"/>
                                            <p:tgtEl>
                                              <p:spTgt spid="36"/>
                                            </p:tgtEl>
                                          </p:cBhvr>
                                        </p:animEffect>
                                        <p:set>
                                          <p:cBhvr>
                                            <p:cTn id="69" dur="1" fill="hold">
                                              <p:stCondLst>
                                                <p:cond delay="499"/>
                                              </p:stCondLst>
                                            </p:cTn>
                                            <p:tgtEl>
                                              <p:spTgt spid="36"/>
                                            </p:tgtEl>
                                            <p:attrNameLst>
                                              <p:attrName>style.visibility</p:attrName>
                                            </p:attrNameLst>
                                          </p:cBhvr>
                                          <p:to>
                                            <p:strVal val="hidden"/>
                                          </p:to>
                                        </p:set>
                                      </p:childTnLst>
                                    </p:cTn>
                                  </p:par>
                                </p:childTnLst>
                              </p:cTn>
                            </p:par>
                            <p:par>
                              <p:cTn id="70" fill="hold">
                                <p:stCondLst>
                                  <p:cond delay="1500"/>
                                </p:stCondLst>
                                <p:childTnLst>
                                  <p:par>
                                    <p:cTn id="71" presetID="10" presetClass="exit" presetSubtype="0" fill="hold" grpId="1" nodeType="afterEffect">
                                      <p:stCondLst>
                                        <p:cond delay="0"/>
                                      </p:stCondLst>
                                      <p:childTnLst>
                                        <p:animEffect transition="out" filter="fade">
                                          <p:cBhvr>
                                            <p:cTn id="72" dur="500"/>
                                            <p:tgtEl>
                                              <p:spTgt spid="37"/>
                                            </p:tgtEl>
                                          </p:cBhvr>
                                        </p:animEffect>
                                        <p:set>
                                          <p:cBhvr>
                                            <p:cTn id="73" dur="1" fill="hold">
                                              <p:stCondLst>
                                                <p:cond delay="499"/>
                                              </p:stCondLst>
                                            </p:cTn>
                                            <p:tgtEl>
                                              <p:spTgt spid="37"/>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iterate type="lt">
                                        <p:tmAbs val="100"/>
                                      </p:iterate>
                                      <p:childTnLst>
                                        <p:set>
                                          <p:cBhvr>
                                            <p:cTn id="77" dur="1" fill="hold">
                                              <p:stCondLst>
                                                <p:cond delay="0"/>
                                              </p:stCondLst>
                                            </p:cTn>
                                            <p:tgtEl>
                                              <p:spTgt spid="40"/>
                                            </p:tgtEl>
                                            <p:attrNameLst>
                                              <p:attrName>style.visibility</p:attrName>
                                            </p:attrNameLst>
                                          </p:cBhvr>
                                          <p:to>
                                            <p:strVal val="visible"/>
                                          </p:to>
                                        </p:set>
                                      </p:childTnLst>
                                    </p:cTn>
                                  </p:par>
                                </p:childTnLst>
                              </p:cTn>
                            </p:par>
                            <p:par>
                              <p:cTn id="78" fill="hold">
                                <p:stCondLst>
                                  <p:cond delay="2201"/>
                                </p:stCondLst>
                                <p:childTnLst>
                                  <p:par>
                                    <p:cTn id="79" presetID="22" presetClass="entr" presetSubtype="1" fill="hold" grpId="0" nodeType="after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wipe(up)">
                                          <p:cBhvr>
                                            <p:cTn id="81" dur="300"/>
                                            <p:tgtEl>
                                              <p:spTgt spid="4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fade">
                                          <p:cBhvr>
                                            <p:cTn id="91" dur="500"/>
                                            <p:tgtEl>
                                              <p:spTgt spid="5"/>
                                            </p:tgtEl>
                                          </p:cBhvr>
                                        </p:animEffect>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500"/>
                                            <p:tgtEl>
                                              <p:spTgt spid="43"/>
                                            </p:tgtEl>
                                          </p:cBhvr>
                                        </p:animEffect>
                                      </p:childTnLst>
                                    </p:cTn>
                                  </p:par>
                                </p:childTnLst>
                              </p:cTn>
                            </p:par>
                            <p:par>
                              <p:cTn id="96" fill="hold">
                                <p:stCondLst>
                                  <p:cond delay="1000"/>
                                </p:stCondLst>
                                <p:childTnLst>
                                  <p:par>
                                    <p:cTn id="97" presetID="10" presetClass="entr" presetSubtype="0" fill="hold" grpId="0"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500"/>
                                            <p:tgtEl>
                                              <p:spTgt spid="44"/>
                                            </p:tgtEl>
                                          </p:cBhvr>
                                        </p:animEffect>
                                      </p:childTnLst>
                                    </p:cTn>
                                  </p:par>
                                </p:childTnLst>
                              </p:cTn>
                            </p:par>
                            <p:par>
                              <p:cTn id="100" fill="hold">
                                <p:stCondLst>
                                  <p:cond delay="1500"/>
                                </p:stCondLst>
                                <p:childTnLst>
                                  <p:par>
                                    <p:cTn id="101" presetID="22" presetClass="entr" presetSubtype="1" fill="hold" nodeType="after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wipe(up)">
                                          <p:cBhvr>
                                            <p:cTn id="103" dur="500"/>
                                            <p:tgtEl>
                                              <p:spTgt spid="48"/>
                                            </p:tgtEl>
                                          </p:cBhvr>
                                        </p:animEffect>
                                      </p:childTnLst>
                                    </p:cTn>
                                  </p:par>
                                </p:childTnLst>
                              </p:cTn>
                            </p:par>
                            <p:par>
                              <p:cTn id="104" fill="hold">
                                <p:stCondLst>
                                  <p:cond delay="2000"/>
                                </p:stCondLst>
                                <p:childTnLst>
                                  <p:par>
                                    <p:cTn id="105" presetID="22" presetClass="entr" presetSubtype="1" fill="hold" nodeType="after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wipe(up)">
                                          <p:cBhvr>
                                            <p:cTn id="107" dur="500"/>
                                            <p:tgtEl>
                                              <p:spTgt spid="45"/>
                                            </p:tgtEl>
                                          </p:cBhvr>
                                        </p:animEffect>
                                      </p:childTnLst>
                                    </p:cTn>
                                  </p:par>
                                </p:childTnLst>
                              </p:cTn>
                            </p:par>
                            <p:par>
                              <p:cTn id="108" fill="hold">
                                <p:stCondLst>
                                  <p:cond delay="2500"/>
                                </p:stCondLst>
                                <p:childTnLst>
                                  <p:par>
                                    <p:cTn id="109" presetID="1" presetClass="entr" presetSubtype="0" fill="hold" grpId="0" nodeType="afterEffect">
                                      <p:stCondLst>
                                        <p:cond delay="0"/>
                                      </p:stCondLst>
                                      <p:iterate type="lt">
                                        <p:tmAbs val="100"/>
                                      </p:iterate>
                                      <p:childTnLst>
                                        <p:set>
                                          <p:cBhvr>
                                            <p:cTn id="110" dur="1" fill="hold">
                                              <p:stCondLst>
                                                <p:cond delay="0"/>
                                              </p:stCondLst>
                                            </p:cTn>
                                            <p:tgtEl>
                                              <p:spTgt spid="51"/>
                                            </p:tgtEl>
                                            <p:attrNameLst>
                                              <p:attrName>style.visibility</p:attrName>
                                            </p:attrNameLst>
                                          </p:cBhvr>
                                          <p:to>
                                            <p:strVal val="visible"/>
                                          </p:to>
                                        </p:set>
                                      </p:childTnLst>
                                    </p:cTn>
                                  </p:par>
                                  <p:par>
                                    <p:cTn id="111" presetID="22" presetClass="entr" presetSubtype="8" fill="hold" nodeType="withEffect">
                                      <p:stCondLst>
                                        <p:cond delay="0"/>
                                      </p:stCondLst>
                                      <p:childTnLst>
                                        <p:set>
                                          <p:cBhvr>
                                            <p:cTn id="112" dur="1" fill="hold">
                                              <p:stCondLst>
                                                <p:cond delay="0"/>
                                              </p:stCondLst>
                                            </p:cTn>
                                            <p:tgtEl>
                                              <p:spTgt spid="52"/>
                                            </p:tgtEl>
                                            <p:attrNameLst>
                                              <p:attrName>style.visibility</p:attrName>
                                            </p:attrNameLst>
                                          </p:cBhvr>
                                          <p:to>
                                            <p:strVal val="visible"/>
                                          </p:to>
                                        </p:set>
                                        <p:animEffect transition="in" filter="wipe(left)">
                                          <p:cBhvr>
                                            <p:cTn id="11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animBg="1"/>
          <p:bldP spid="23" grpId="0" animBg="1"/>
          <p:bldP spid="23" grpId="1" animBg="1"/>
          <p:bldP spid="27" grpId="0" animBg="1"/>
          <p:bldP spid="34" grpId="0" animBg="1"/>
          <p:bldP spid="37" grpId="0"/>
          <p:bldP spid="37" grpId="1"/>
          <p:bldP spid="38" grpId="0" animBg="1"/>
          <p:bldP spid="38" grpId="1" animBg="1"/>
          <p:bldP spid="39" grpId="0" animBg="1"/>
          <p:bldP spid="39" grpId="1" animBg="1"/>
          <p:bldP spid="40" grpId="0" animBg="1"/>
          <p:bldP spid="41" grpId="0" animBg="1"/>
          <p:bldP spid="42" grpId="0" animBg="1"/>
          <p:bldP spid="43" grpId="0" animBg="1"/>
          <p:bldP spid="44" grpId="0" animBg="1"/>
          <p:bldP spid="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par>
                                    <p:cTn id="8" presetID="64" presetClass="path" presetSubtype="0" accel="50000" fill="hold" grpId="1" nodeType="withEffect">
                                      <p:stCondLst>
                                        <p:cond delay="0"/>
                                      </p:stCondLst>
                                      <p:childTnLst>
                                        <p:animMotion origin="layout" path="M 8.33333E-7 0.04444 L 8.33333E-7 3.33333E-6 " pathEditMode="relative" rAng="0" ptsTypes="AA">
                                          <p:cBhvr>
                                            <p:cTn id="9" dur="750" fill="hold"/>
                                            <p:tgtEl>
                                              <p:spTgt spid="23"/>
                                            </p:tgtEl>
                                            <p:attrNameLst>
                                              <p:attrName>ppt_x</p:attrName>
                                              <p:attrName>ppt_y</p:attrName>
                                            </p:attrNameLst>
                                          </p:cBhvr>
                                          <p:rCtr x="0" y="-2222"/>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750"/>
                                            <p:tgtEl>
                                              <p:spTgt spid="24"/>
                                            </p:tgtEl>
                                          </p:cBhvr>
                                        </p:animEffect>
                                      </p:childTnLst>
                                    </p:cTn>
                                  </p:par>
                                  <p:par>
                                    <p:cTn id="14" presetID="64" presetClass="path" presetSubtype="0" accel="50000" fill="hold" nodeType="withEffect">
                                      <p:stCondLst>
                                        <p:cond delay="0"/>
                                      </p:stCondLst>
                                      <p:childTnLst>
                                        <p:animMotion origin="layout" path="M 1.04167E-6 0.04445 L 1.04167E-6 -4.44444E-6 " pathEditMode="relative" rAng="0" ptsTypes="AA">
                                          <p:cBhvr>
                                            <p:cTn id="15" dur="750" fill="hold"/>
                                            <p:tgtEl>
                                              <p:spTgt spid="24"/>
                                            </p:tgtEl>
                                            <p:attrNameLst>
                                              <p:attrName>ppt_x</p:attrName>
                                              <p:attrName>ppt_y</p:attrName>
                                            </p:attrNameLst>
                                          </p:cBhvr>
                                          <p:rCtr x="0" y="-2222"/>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par>
                              <p:cTn id="38" fill="hold">
                                <p:stCondLst>
                                  <p:cond delay="1000"/>
                                </p:stCondLst>
                                <p:childTnLst>
                                  <p:par>
                                    <p:cTn id="39" presetID="22" presetClass="entr" presetSubtype="1" fill="hold"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up)">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22" presetClass="entr" presetSubtype="8"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wipe(left)">
                                          <p:cBhvr>
                                            <p:cTn id="49" dur="500"/>
                                            <p:tgtEl>
                                              <p:spTgt spid="36"/>
                                            </p:tgtEl>
                                          </p:cBhvr>
                                        </p:animEffect>
                                      </p:childTnLst>
                                    </p:cTn>
                                  </p:par>
                                </p:childTnLst>
                              </p:cTn>
                            </p:par>
                            <p:par>
                              <p:cTn id="50" fill="hold">
                                <p:stCondLst>
                                  <p:cond delay="500"/>
                                </p:stCondLst>
                                <p:childTnLst>
                                  <p:par>
                                    <p:cTn id="51" presetID="1" presetClass="entr" presetSubtype="0" fill="hold" grpId="0" nodeType="afterEffect">
                                      <p:stCondLst>
                                        <p:cond delay="0"/>
                                      </p:stCondLst>
                                      <p:iterate type="lt">
                                        <p:tmAbs val="100"/>
                                      </p:iterate>
                                      <p:childTnLst>
                                        <p:set>
                                          <p:cBhvr>
                                            <p:cTn id="52" dur="1" fill="hold">
                                              <p:stCondLst>
                                                <p:cond delay="0"/>
                                              </p:stCondLst>
                                            </p:cTn>
                                            <p:tgtEl>
                                              <p:spTgt spid="38"/>
                                            </p:tgtEl>
                                            <p:attrNameLst>
                                              <p:attrName>style.visibility</p:attrName>
                                            </p:attrNameLst>
                                          </p:cBhvr>
                                          <p:to>
                                            <p:strVal val="visible"/>
                                          </p:to>
                                        </p:set>
                                      </p:childTnLst>
                                    </p:cTn>
                                  </p:par>
                                </p:childTnLst>
                              </p:cTn>
                            </p:par>
                            <p:par>
                              <p:cTn id="53" fill="hold">
                                <p:stCondLst>
                                  <p:cond delay="2601"/>
                                </p:stCondLst>
                                <p:childTnLst>
                                  <p:par>
                                    <p:cTn id="54" presetID="22" presetClass="entr" presetSubtype="1" fill="hold" grpId="0" nodeType="after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up)">
                                          <p:cBhvr>
                                            <p:cTn id="56" dur="300"/>
                                            <p:tgtEl>
                                              <p:spTgt spid="3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iterate type="lt">
                                        <p:tmPct val="0"/>
                                      </p:iterate>
                                      <p:childTnLst>
                                        <p:animEffect transition="out" filter="fade">
                                          <p:cBhvr>
                                            <p:cTn id="60" dur="500"/>
                                            <p:tgtEl>
                                              <p:spTgt spid="38"/>
                                            </p:tgtEl>
                                          </p:cBhvr>
                                        </p:animEffect>
                                        <p:set>
                                          <p:cBhvr>
                                            <p:cTn id="61" dur="1" fill="hold">
                                              <p:stCondLst>
                                                <p:cond delay="499"/>
                                              </p:stCondLst>
                                            </p:cTn>
                                            <p:tgtEl>
                                              <p:spTgt spid="38"/>
                                            </p:tgtEl>
                                            <p:attrNameLst>
                                              <p:attrName>style.visibility</p:attrName>
                                            </p:attrNameLst>
                                          </p:cBhvr>
                                          <p:to>
                                            <p:strVal val="hidden"/>
                                          </p:to>
                                        </p:set>
                                      </p:childTnLst>
                                    </p:cTn>
                                  </p:par>
                                </p:childTnLst>
                              </p:cTn>
                            </p:par>
                            <p:par>
                              <p:cTn id="62" fill="hold">
                                <p:stCondLst>
                                  <p:cond delay="500"/>
                                </p:stCondLst>
                                <p:childTnLst>
                                  <p:par>
                                    <p:cTn id="63" presetID="10" presetClass="exit" presetSubtype="0" fill="hold" grpId="1" nodeType="afterEffect">
                                      <p:stCondLst>
                                        <p:cond delay="0"/>
                                      </p:stCondLst>
                                      <p:childTnLst>
                                        <p:animEffect transition="out" filter="fade">
                                          <p:cBhvr>
                                            <p:cTn id="64" dur="500"/>
                                            <p:tgtEl>
                                              <p:spTgt spid="39"/>
                                            </p:tgtEl>
                                          </p:cBhvr>
                                        </p:animEffect>
                                        <p:set>
                                          <p:cBhvr>
                                            <p:cTn id="65" dur="1" fill="hold">
                                              <p:stCondLst>
                                                <p:cond delay="499"/>
                                              </p:stCondLst>
                                            </p:cTn>
                                            <p:tgtEl>
                                              <p:spTgt spid="39"/>
                                            </p:tgtEl>
                                            <p:attrNameLst>
                                              <p:attrName>style.visibility</p:attrName>
                                            </p:attrNameLst>
                                          </p:cBhvr>
                                          <p:to>
                                            <p:strVal val="hidden"/>
                                          </p:to>
                                        </p:set>
                                      </p:childTnLst>
                                    </p:cTn>
                                  </p:par>
                                </p:childTnLst>
                              </p:cTn>
                            </p:par>
                            <p:par>
                              <p:cTn id="66" fill="hold">
                                <p:stCondLst>
                                  <p:cond delay="1000"/>
                                </p:stCondLst>
                                <p:childTnLst>
                                  <p:par>
                                    <p:cTn id="67" presetID="22" presetClass="exit" presetSubtype="2" fill="hold" nodeType="afterEffect">
                                      <p:stCondLst>
                                        <p:cond delay="0"/>
                                      </p:stCondLst>
                                      <p:childTnLst>
                                        <p:animEffect transition="out" filter="wipe(right)">
                                          <p:cBhvr>
                                            <p:cTn id="68" dur="500"/>
                                            <p:tgtEl>
                                              <p:spTgt spid="36"/>
                                            </p:tgtEl>
                                          </p:cBhvr>
                                        </p:animEffect>
                                        <p:set>
                                          <p:cBhvr>
                                            <p:cTn id="69" dur="1" fill="hold">
                                              <p:stCondLst>
                                                <p:cond delay="499"/>
                                              </p:stCondLst>
                                            </p:cTn>
                                            <p:tgtEl>
                                              <p:spTgt spid="36"/>
                                            </p:tgtEl>
                                            <p:attrNameLst>
                                              <p:attrName>style.visibility</p:attrName>
                                            </p:attrNameLst>
                                          </p:cBhvr>
                                          <p:to>
                                            <p:strVal val="hidden"/>
                                          </p:to>
                                        </p:set>
                                      </p:childTnLst>
                                    </p:cTn>
                                  </p:par>
                                </p:childTnLst>
                              </p:cTn>
                            </p:par>
                            <p:par>
                              <p:cTn id="70" fill="hold">
                                <p:stCondLst>
                                  <p:cond delay="1500"/>
                                </p:stCondLst>
                                <p:childTnLst>
                                  <p:par>
                                    <p:cTn id="71" presetID="10" presetClass="exit" presetSubtype="0" fill="hold" grpId="1" nodeType="afterEffect">
                                      <p:stCondLst>
                                        <p:cond delay="0"/>
                                      </p:stCondLst>
                                      <p:childTnLst>
                                        <p:animEffect transition="out" filter="fade">
                                          <p:cBhvr>
                                            <p:cTn id="72" dur="500"/>
                                            <p:tgtEl>
                                              <p:spTgt spid="37"/>
                                            </p:tgtEl>
                                          </p:cBhvr>
                                        </p:animEffect>
                                        <p:set>
                                          <p:cBhvr>
                                            <p:cTn id="73" dur="1" fill="hold">
                                              <p:stCondLst>
                                                <p:cond delay="499"/>
                                              </p:stCondLst>
                                            </p:cTn>
                                            <p:tgtEl>
                                              <p:spTgt spid="37"/>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iterate type="lt">
                                        <p:tmAbs val="100"/>
                                      </p:iterate>
                                      <p:childTnLst>
                                        <p:set>
                                          <p:cBhvr>
                                            <p:cTn id="77" dur="1" fill="hold">
                                              <p:stCondLst>
                                                <p:cond delay="0"/>
                                              </p:stCondLst>
                                            </p:cTn>
                                            <p:tgtEl>
                                              <p:spTgt spid="40"/>
                                            </p:tgtEl>
                                            <p:attrNameLst>
                                              <p:attrName>style.visibility</p:attrName>
                                            </p:attrNameLst>
                                          </p:cBhvr>
                                          <p:to>
                                            <p:strVal val="visible"/>
                                          </p:to>
                                        </p:set>
                                      </p:childTnLst>
                                    </p:cTn>
                                  </p:par>
                                </p:childTnLst>
                              </p:cTn>
                            </p:par>
                            <p:par>
                              <p:cTn id="78" fill="hold">
                                <p:stCondLst>
                                  <p:cond delay="2201"/>
                                </p:stCondLst>
                                <p:childTnLst>
                                  <p:par>
                                    <p:cTn id="79" presetID="22" presetClass="entr" presetSubtype="1" fill="hold" grpId="0" nodeType="after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wipe(up)">
                                          <p:cBhvr>
                                            <p:cTn id="81" dur="300"/>
                                            <p:tgtEl>
                                              <p:spTgt spid="4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fade">
                                          <p:cBhvr>
                                            <p:cTn id="91" dur="500"/>
                                            <p:tgtEl>
                                              <p:spTgt spid="5"/>
                                            </p:tgtEl>
                                          </p:cBhvr>
                                        </p:animEffect>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500"/>
                                            <p:tgtEl>
                                              <p:spTgt spid="43"/>
                                            </p:tgtEl>
                                          </p:cBhvr>
                                        </p:animEffect>
                                      </p:childTnLst>
                                    </p:cTn>
                                  </p:par>
                                </p:childTnLst>
                              </p:cTn>
                            </p:par>
                            <p:par>
                              <p:cTn id="96" fill="hold">
                                <p:stCondLst>
                                  <p:cond delay="1000"/>
                                </p:stCondLst>
                                <p:childTnLst>
                                  <p:par>
                                    <p:cTn id="97" presetID="10" presetClass="entr" presetSubtype="0" fill="hold" grpId="0"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500"/>
                                            <p:tgtEl>
                                              <p:spTgt spid="44"/>
                                            </p:tgtEl>
                                          </p:cBhvr>
                                        </p:animEffect>
                                      </p:childTnLst>
                                    </p:cTn>
                                  </p:par>
                                </p:childTnLst>
                              </p:cTn>
                            </p:par>
                            <p:par>
                              <p:cTn id="100" fill="hold">
                                <p:stCondLst>
                                  <p:cond delay="1500"/>
                                </p:stCondLst>
                                <p:childTnLst>
                                  <p:par>
                                    <p:cTn id="101" presetID="22" presetClass="entr" presetSubtype="1" fill="hold" nodeType="after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wipe(up)">
                                          <p:cBhvr>
                                            <p:cTn id="103" dur="500"/>
                                            <p:tgtEl>
                                              <p:spTgt spid="48"/>
                                            </p:tgtEl>
                                          </p:cBhvr>
                                        </p:animEffect>
                                      </p:childTnLst>
                                    </p:cTn>
                                  </p:par>
                                </p:childTnLst>
                              </p:cTn>
                            </p:par>
                            <p:par>
                              <p:cTn id="104" fill="hold">
                                <p:stCondLst>
                                  <p:cond delay="2000"/>
                                </p:stCondLst>
                                <p:childTnLst>
                                  <p:par>
                                    <p:cTn id="105" presetID="22" presetClass="entr" presetSubtype="1" fill="hold" nodeType="after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wipe(up)">
                                          <p:cBhvr>
                                            <p:cTn id="107" dur="500"/>
                                            <p:tgtEl>
                                              <p:spTgt spid="45"/>
                                            </p:tgtEl>
                                          </p:cBhvr>
                                        </p:animEffect>
                                      </p:childTnLst>
                                    </p:cTn>
                                  </p:par>
                                </p:childTnLst>
                              </p:cTn>
                            </p:par>
                            <p:par>
                              <p:cTn id="108" fill="hold">
                                <p:stCondLst>
                                  <p:cond delay="2500"/>
                                </p:stCondLst>
                                <p:childTnLst>
                                  <p:par>
                                    <p:cTn id="109" presetID="1" presetClass="entr" presetSubtype="0" fill="hold" grpId="0" nodeType="afterEffect">
                                      <p:stCondLst>
                                        <p:cond delay="0"/>
                                      </p:stCondLst>
                                      <p:iterate type="lt">
                                        <p:tmAbs val="100"/>
                                      </p:iterate>
                                      <p:childTnLst>
                                        <p:set>
                                          <p:cBhvr>
                                            <p:cTn id="110" dur="1" fill="hold">
                                              <p:stCondLst>
                                                <p:cond delay="0"/>
                                              </p:stCondLst>
                                            </p:cTn>
                                            <p:tgtEl>
                                              <p:spTgt spid="51"/>
                                            </p:tgtEl>
                                            <p:attrNameLst>
                                              <p:attrName>style.visibility</p:attrName>
                                            </p:attrNameLst>
                                          </p:cBhvr>
                                          <p:to>
                                            <p:strVal val="visible"/>
                                          </p:to>
                                        </p:set>
                                      </p:childTnLst>
                                    </p:cTn>
                                  </p:par>
                                  <p:par>
                                    <p:cTn id="111" presetID="22" presetClass="entr" presetSubtype="8" fill="hold" nodeType="withEffect">
                                      <p:stCondLst>
                                        <p:cond delay="0"/>
                                      </p:stCondLst>
                                      <p:childTnLst>
                                        <p:set>
                                          <p:cBhvr>
                                            <p:cTn id="112" dur="1" fill="hold">
                                              <p:stCondLst>
                                                <p:cond delay="0"/>
                                              </p:stCondLst>
                                            </p:cTn>
                                            <p:tgtEl>
                                              <p:spTgt spid="52"/>
                                            </p:tgtEl>
                                            <p:attrNameLst>
                                              <p:attrName>style.visibility</p:attrName>
                                            </p:attrNameLst>
                                          </p:cBhvr>
                                          <p:to>
                                            <p:strVal val="visible"/>
                                          </p:to>
                                        </p:set>
                                        <p:animEffect transition="in" filter="wipe(left)">
                                          <p:cBhvr>
                                            <p:cTn id="11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animBg="1"/>
          <p:bldP spid="23" grpId="0" animBg="1"/>
          <p:bldP spid="23" grpId="1" animBg="1"/>
          <p:bldP spid="27" grpId="0" animBg="1"/>
          <p:bldP spid="34" grpId="0" animBg="1"/>
          <p:bldP spid="37" grpId="0"/>
          <p:bldP spid="37" grpId="1"/>
          <p:bldP spid="38" grpId="0" animBg="1"/>
          <p:bldP spid="38" grpId="1" animBg="1"/>
          <p:bldP spid="39" grpId="0" animBg="1"/>
          <p:bldP spid="39" grpId="1" animBg="1"/>
          <p:bldP spid="40" grpId="0" animBg="1"/>
          <p:bldP spid="41" grpId="0" animBg="1"/>
          <p:bldP spid="42" grpId="0" animBg="1"/>
          <p:bldP spid="43" grpId="0" animBg="1"/>
          <p:bldP spid="44" grpId="0" animBg="1"/>
          <p:bldP spid="51" grpId="0"/>
        </p:bldLst>
      </p:timing>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82C1A-EE33-4A80-886B-9A4BE3FF5FFE}"/>
              </a:ext>
            </a:extLst>
          </p:cNvPr>
          <p:cNvSpPr>
            <a:spLocks noGrp="1"/>
          </p:cNvSpPr>
          <p:nvPr>
            <p:ph type="title"/>
          </p:nvPr>
        </p:nvSpPr>
        <p:spPr/>
        <p:txBody>
          <a:bodyPr/>
          <a:lstStyle/>
          <a:p>
            <a:r>
              <a:rPr lang="en-US" dirty="0"/>
              <a:t>Services Types</a:t>
            </a:r>
          </a:p>
        </p:txBody>
      </p:sp>
      <p:sp>
        <p:nvSpPr>
          <p:cNvPr id="6" name="Rectangle 5">
            <a:extLst>
              <a:ext uri="{FF2B5EF4-FFF2-40B4-BE49-F238E27FC236}">
                <a16:creationId xmlns:a16="http://schemas.microsoft.com/office/drawing/2014/main" id="{8C5F5281-C1A4-4C1F-8153-D84C6F8A9E39}"/>
              </a:ext>
            </a:extLst>
          </p:cNvPr>
          <p:cNvSpPr/>
          <p:nvPr/>
        </p:nvSpPr>
        <p:spPr>
          <a:xfrm>
            <a:off x="2110740" y="2918460"/>
            <a:ext cx="1981200" cy="1021080"/>
          </a:xfrm>
          <a:prstGeom prst="rect">
            <a:avLst/>
          </a:prstGeom>
          <a:noFill/>
          <a:ln w="38100">
            <a:solidFill>
              <a:srgbClr val="268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EA75A0AD-CFCA-4206-9E4F-F88A012EE09B}"/>
              </a:ext>
            </a:extLst>
          </p:cNvPr>
          <p:cNvSpPr/>
          <p:nvPr/>
        </p:nvSpPr>
        <p:spPr>
          <a:xfrm>
            <a:off x="3025140" y="284226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BB2B17B-625B-49EC-97C8-432AAF141C7C}"/>
              </a:ext>
            </a:extLst>
          </p:cNvPr>
          <p:cNvSpPr/>
          <p:nvPr/>
        </p:nvSpPr>
        <p:spPr>
          <a:xfrm>
            <a:off x="2754358" y="2571478"/>
            <a:ext cx="693964" cy="693964"/>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97A105E-BB78-4171-B164-08377E598908}"/>
              </a:ext>
            </a:extLst>
          </p:cNvPr>
          <p:cNvSpPr/>
          <p:nvPr/>
        </p:nvSpPr>
        <p:spPr>
          <a:xfrm>
            <a:off x="5227320" y="2918460"/>
            <a:ext cx="1981200" cy="1021080"/>
          </a:xfrm>
          <a:prstGeom prst="rect">
            <a:avLst/>
          </a:prstGeom>
          <a:noFill/>
          <a:ln w="38100">
            <a:solidFill>
              <a:srgbClr val="268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A4CEF5C-2AFF-44A6-A18E-E07C9B9ABC63}"/>
              </a:ext>
            </a:extLst>
          </p:cNvPr>
          <p:cNvSpPr/>
          <p:nvPr/>
        </p:nvSpPr>
        <p:spPr>
          <a:xfrm>
            <a:off x="6141720" y="337566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AE28594-0F45-45ED-BF17-BC56B9984066}"/>
              </a:ext>
            </a:extLst>
          </p:cNvPr>
          <p:cNvSpPr/>
          <p:nvPr/>
        </p:nvSpPr>
        <p:spPr>
          <a:xfrm>
            <a:off x="5870938" y="3104878"/>
            <a:ext cx="693964" cy="693964"/>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F32AFD8-5D35-4EF0-8113-D1CF46E6952F}"/>
              </a:ext>
            </a:extLst>
          </p:cNvPr>
          <p:cNvSpPr/>
          <p:nvPr/>
        </p:nvSpPr>
        <p:spPr>
          <a:xfrm>
            <a:off x="8252462" y="2918460"/>
            <a:ext cx="1981200" cy="1021080"/>
          </a:xfrm>
          <a:prstGeom prst="rect">
            <a:avLst/>
          </a:prstGeom>
          <a:noFill/>
          <a:ln w="38100">
            <a:solidFill>
              <a:srgbClr val="268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015AD5B8-5C67-45C4-8812-8BA008483C01}"/>
              </a:ext>
            </a:extLst>
          </p:cNvPr>
          <p:cNvSpPr/>
          <p:nvPr/>
        </p:nvSpPr>
        <p:spPr>
          <a:xfrm>
            <a:off x="9166862" y="233425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688CF6E-B6CD-4CA1-B202-1F8C581CFD6F}"/>
              </a:ext>
            </a:extLst>
          </p:cNvPr>
          <p:cNvSpPr/>
          <p:nvPr/>
        </p:nvSpPr>
        <p:spPr>
          <a:xfrm>
            <a:off x="8743680" y="284479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AD1F286-D73E-4432-A3BC-5A2A5D253F40}"/>
              </a:ext>
            </a:extLst>
          </p:cNvPr>
          <p:cNvSpPr/>
          <p:nvPr/>
        </p:nvSpPr>
        <p:spPr>
          <a:xfrm>
            <a:off x="9158159" y="284479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5913235-5349-42E4-B3D9-85711B573426}"/>
              </a:ext>
            </a:extLst>
          </p:cNvPr>
          <p:cNvSpPr/>
          <p:nvPr/>
        </p:nvSpPr>
        <p:spPr>
          <a:xfrm>
            <a:off x="9554940" y="284479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D2267ACE-AA06-44DE-8CC4-93BCB6E785D6}"/>
              </a:ext>
            </a:extLst>
          </p:cNvPr>
          <p:cNvCxnSpPr>
            <a:stCxn id="15" idx="0"/>
            <a:endCxn id="13" idx="4"/>
          </p:cNvCxnSpPr>
          <p:nvPr/>
        </p:nvCxnSpPr>
        <p:spPr>
          <a:xfrm rot="5400000" flipH="1" flipV="1">
            <a:off x="8852401" y="2454138"/>
            <a:ext cx="358140" cy="42318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CE1B720-2207-4590-B889-E62A3DDF34CA}"/>
              </a:ext>
            </a:extLst>
          </p:cNvPr>
          <p:cNvCxnSpPr>
            <a:cxnSpLocks/>
            <a:stCxn id="16" idx="0"/>
            <a:endCxn id="13" idx="4"/>
          </p:cNvCxnSpPr>
          <p:nvPr/>
        </p:nvCxnSpPr>
        <p:spPr>
          <a:xfrm rot="5400000" flipH="1" flipV="1">
            <a:off x="9059640" y="2661378"/>
            <a:ext cx="358140" cy="870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DDBF081-5BE9-40E4-8F8A-C4A1AA051A69}"/>
              </a:ext>
            </a:extLst>
          </p:cNvPr>
          <p:cNvCxnSpPr>
            <a:cxnSpLocks/>
            <a:stCxn id="17" idx="0"/>
            <a:endCxn id="13" idx="4"/>
          </p:cNvCxnSpPr>
          <p:nvPr/>
        </p:nvCxnSpPr>
        <p:spPr>
          <a:xfrm rot="16200000" flipV="1">
            <a:off x="9258031" y="2471690"/>
            <a:ext cx="358140" cy="38807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FF569C3-14F3-4936-AA10-28E0FA5CB60B}"/>
              </a:ext>
            </a:extLst>
          </p:cNvPr>
          <p:cNvSpPr/>
          <p:nvPr/>
        </p:nvSpPr>
        <p:spPr>
          <a:xfrm>
            <a:off x="8912794" y="2060647"/>
            <a:ext cx="693964" cy="693964"/>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A36E216B-05EA-4979-9E25-F760B7E8D756}"/>
              </a:ext>
            </a:extLst>
          </p:cNvPr>
          <p:cNvCxnSpPr/>
          <p:nvPr/>
        </p:nvCxnSpPr>
        <p:spPr>
          <a:xfrm>
            <a:off x="4640580" y="2392680"/>
            <a:ext cx="0" cy="222504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AA9BD52-C45D-42F0-ACFA-D69C76095F50}"/>
              </a:ext>
            </a:extLst>
          </p:cNvPr>
          <p:cNvCxnSpPr/>
          <p:nvPr/>
        </p:nvCxnSpPr>
        <p:spPr>
          <a:xfrm>
            <a:off x="7734300" y="2339340"/>
            <a:ext cx="0" cy="222504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776232D-A473-439F-BD80-D7803736FC95}"/>
              </a:ext>
            </a:extLst>
          </p:cNvPr>
          <p:cNvSpPr txBox="1"/>
          <p:nvPr/>
        </p:nvSpPr>
        <p:spPr>
          <a:xfrm>
            <a:off x="2650522" y="4057922"/>
            <a:ext cx="886397" cy="307777"/>
          </a:xfrm>
          <a:prstGeom prst="rect">
            <a:avLst/>
          </a:prstGeom>
          <a:noFill/>
        </p:spPr>
        <p:txBody>
          <a:bodyPr wrap="none" rtlCol="0">
            <a:spAutoFit/>
          </a:bodyPr>
          <a:lstStyle/>
          <a:p>
            <a:r>
              <a:rPr lang="en-US" sz="1400" dirty="0" err="1">
                <a:solidFill>
                  <a:srgbClr val="2683C6"/>
                </a:solidFill>
              </a:rPr>
              <a:t>NodePort</a:t>
            </a:r>
            <a:endParaRPr lang="en-US" sz="1400" dirty="0">
              <a:solidFill>
                <a:srgbClr val="2683C6"/>
              </a:solidFill>
            </a:endParaRPr>
          </a:p>
        </p:txBody>
      </p:sp>
      <p:sp>
        <p:nvSpPr>
          <p:cNvPr id="35" name="TextBox 34">
            <a:extLst>
              <a:ext uri="{FF2B5EF4-FFF2-40B4-BE49-F238E27FC236}">
                <a16:creationId xmlns:a16="http://schemas.microsoft.com/office/drawing/2014/main" id="{EB13B85F-B2EA-4CD5-A62A-4962DCED06FD}"/>
              </a:ext>
            </a:extLst>
          </p:cNvPr>
          <p:cNvSpPr txBox="1"/>
          <p:nvPr/>
        </p:nvSpPr>
        <p:spPr>
          <a:xfrm>
            <a:off x="5774721" y="4057922"/>
            <a:ext cx="834780" cy="307777"/>
          </a:xfrm>
          <a:prstGeom prst="rect">
            <a:avLst/>
          </a:prstGeom>
          <a:noFill/>
        </p:spPr>
        <p:txBody>
          <a:bodyPr wrap="none" rtlCol="0">
            <a:spAutoFit/>
          </a:bodyPr>
          <a:lstStyle/>
          <a:p>
            <a:r>
              <a:rPr lang="en-US" sz="1400" dirty="0" err="1">
                <a:solidFill>
                  <a:srgbClr val="2683C6"/>
                </a:solidFill>
              </a:rPr>
              <a:t>ClusterIP</a:t>
            </a:r>
            <a:endParaRPr lang="en-US" sz="1400" dirty="0">
              <a:solidFill>
                <a:srgbClr val="2683C6"/>
              </a:solidFill>
            </a:endParaRPr>
          </a:p>
        </p:txBody>
      </p:sp>
      <p:sp>
        <p:nvSpPr>
          <p:cNvPr id="36" name="TextBox 35">
            <a:extLst>
              <a:ext uri="{FF2B5EF4-FFF2-40B4-BE49-F238E27FC236}">
                <a16:creationId xmlns:a16="http://schemas.microsoft.com/office/drawing/2014/main" id="{BC3036BB-88B8-4452-8A09-AB3B2D45EE7D}"/>
              </a:ext>
            </a:extLst>
          </p:cNvPr>
          <p:cNvSpPr txBox="1"/>
          <p:nvPr/>
        </p:nvSpPr>
        <p:spPr>
          <a:xfrm>
            <a:off x="8674519" y="4071401"/>
            <a:ext cx="1170513" cy="307777"/>
          </a:xfrm>
          <a:prstGeom prst="rect">
            <a:avLst/>
          </a:prstGeom>
          <a:noFill/>
        </p:spPr>
        <p:txBody>
          <a:bodyPr wrap="none" rtlCol="0">
            <a:spAutoFit/>
          </a:bodyPr>
          <a:lstStyle/>
          <a:p>
            <a:r>
              <a:rPr lang="en-US" sz="1400" dirty="0" err="1">
                <a:solidFill>
                  <a:srgbClr val="2683C6"/>
                </a:solidFill>
              </a:rPr>
              <a:t>LoadBalancer</a:t>
            </a:r>
            <a:endParaRPr lang="en-US" sz="1400" dirty="0">
              <a:solidFill>
                <a:srgbClr val="2683C6"/>
              </a:solidFill>
            </a:endParaRPr>
          </a:p>
        </p:txBody>
      </p:sp>
    </p:spTree>
    <p:extLst>
      <p:ext uri="{BB962C8B-B14F-4D97-AF65-F5344CB8AC3E}">
        <p14:creationId xmlns:p14="http://schemas.microsoft.com/office/powerpoint/2010/main" val="22458312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750"/>
                                        <p:tgtEl>
                                          <p:spTgt spid="6"/>
                                        </p:tgtEl>
                                      </p:cBhvr>
                                    </p:animEffect>
                                  </p:childTnLst>
                                </p:cTn>
                              </p:par>
                            </p:childTnLst>
                          </p:cTn>
                        </p:par>
                        <p:par>
                          <p:cTn id="8" fill="hold">
                            <p:stCondLst>
                              <p:cond delay="750"/>
                            </p:stCondLst>
                            <p:childTnLst>
                              <p:par>
                                <p:cTn id="9" presetID="31"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 calcmode="lin" valueType="num">
                                      <p:cBhvr>
                                        <p:cTn id="13" dur="500" fill="hold"/>
                                        <p:tgtEl>
                                          <p:spTgt spid="7"/>
                                        </p:tgtEl>
                                        <p:attrNameLst>
                                          <p:attrName>style.rotation</p:attrName>
                                        </p:attrNameLst>
                                      </p:cBhvr>
                                      <p:tavLst>
                                        <p:tav tm="0">
                                          <p:val>
                                            <p:fltVal val="90"/>
                                          </p:val>
                                        </p:tav>
                                        <p:tav tm="100000">
                                          <p:val>
                                            <p:fltVal val="0"/>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250"/>
                            </p:stCondLst>
                            <p:childTnLst>
                              <p:par>
                                <p:cTn id="21" presetID="6" presetClass="emph" presetSubtype="0" fill="hold" grpId="1" nodeType="afterEffect">
                                  <p:stCondLst>
                                    <p:cond delay="0"/>
                                  </p:stCondLst>
                                  <p:childTnLst>
                                    <p:animScale>
                                      <p:cBhvr>
                                        <p:cTn id="22" dur="500" fill="hold"/>
                                        <p:tgtEl>
                                          <p:spTgt spid="8"/>
                                        </p:tgtEl>
                                      </p:cBhvr>
                                      <p:by x="150000" y="150000"/>
                                    </p:animScale>
                                  </p:childTnLst>
                                </p:cTn>
                              </p:par>
                              <p:par>
                                <p:cTn id="23" presetID="10" presetClass="exit" presetSubtype="0" fill="hold" grpId="2"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childTnLst>
                          </p:cTn>
                        </p:par>
                        <p:par>
                          <p:cTn id="26" fill="hold">
                            <p:stCondLst>
                              <p:cond delay="1750"/>
                            </p:stCondLst>
                            <p:childTnLst>
                              <p:par>
                                <p:cTn id="27" presetID="10" presetClass="entr" presetSubtype="0"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heel(1)">
                                      <p:cBhvr>
                                        <p:cTn id="34" dur="750"/>
                                        <p:tgtEl>
                                          <p:spTgt spid="9"/>
                                        </p:tgtEl>
                                      </p:cBhvr>
                                    </p:animEffect>
                                  </p:childTnLst>
                                </p:cTn>
                              </p:par>
                            </p:childTnLst>
                          </p:cTn>
                        </p:par>
                        <p:par>
                          <p:cTn id="35" fill="hold">
                            <p:stCondLst>
                              <p:cond delay="750"/>
                            </p:stCondLst>
                            <p:childTnLst>
                              <p:par>
                                <p:cTn id="36" presetID="31"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 calcmode="lin" valueType="num">
                                      <p:cBhvr>
                                        <p:cTn id="40" dur="500" fill="hold"/>
                                        <p:tgtEl>
                                          <p:spTgt spid="10"/>
                                        </p:tgtEl>
                                        <p:attrNameLst>
                                          <p:attrName>style.rotation</p:attrName>
                                        </p:attrNameLst>
                                      </p:cBhvr>
                                      <p:tavLst>
                                        <p:tav tm="0">
                                          <p:val>
                                            <p:fltVal val="90"/>
                                          </p:val>
                                        </p:tav>
                                        <p:tav tm="100000">
                                          <p:val>
                                            <p:fltVal val="0"/>
                                          </p:val>
                                        </p:tav>
                                      </p:tavLst>
                                    </p:anim>
                                    <p:animEffect transition="in" filter="fade">
                                      <p:cBhvr>
                                        <p:cTn id="41" dur="500"/>
                                        <p:tgtEl>
                                          <p:spTgt spid="10"/>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childTnLst>
                          </p:cTn>
                        </p:par>
                        <p:par>
                          <p:cTn id="47" fill="hold">
                            <p:stCondLst>
                              <p:cond delay="1250"/>
                            </p:stCondLst>
                            <p:childTnLst>
                              <p:par>
                                <p:cTn id="48" presetID="6" presetClass="emph" presetSubtype="0" fill="hold" grpId="1" nodeType="afterEffect">
                                  <p:stCondLst>
                                    <p:cond delay="0"/>
                                  </p:stCondLst>
                                  <p:childTnLst>
                                    <p:animScale>
                                      <p:cBhvr>
                                        <p:cTn id="49" dur="500" fill="hold"/>
                                        <p:tgtEl>
                                          <p:spTgt spid="11"/>
                                        </p:tgtEl>
                                      </p:cBhvr>
                                      <p:by x="150000" y="150000"/>
                                    </p:animScale>
                                  </p:childTnLst>
                                </p:cTn>
                              </p:par>
                              <p:par>
                                <p:cTn id="50" presetID="10" presetClass="exit" presetSubtype="0" fill="hold" grpId="2" nodeType="withEffect">
                                  <p:stCondLst>
                                    <p:cond delay="0"/>
                                  </p:stCondLst>
                                  <p:childTnLst>
                                    <p:animEffect transition="out" filter="fade">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heel(1)">
                                      <p:cBhvr>
                                        <p:cTn id="60" dur="750"/>
                                        <p:tgtEl>
                                          <p:spTgt spid="12"/>
                                        </p:tgtEl>
                                      </p:cBhvr>
                                    </p:animEffect>
                                  </p:childTnLst>
                                </p:cTn>
                              </p:par>
                            </p:childTnLst>
                          </p:cTn>
                        </p:par>
                        <p:par>
                          <p:cTn id="61" fill="hold">
                            <p:stCondLst>
                              <p:cond delay="750"/>
                            </p:stCondLst>
                            <p:childTnLst>
                              <p:par>
                                <p:cTn id="62" presetID="31" presetClass="entr" presetSubtype="0"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p:cTn id="64" dur="500" fill="hold"/>
                                        <p:tgtEl>
                                          <p:spTgt spid="15"/>
                                        </p:tgtEl>
                                        <p:attrNameLst>
                                          <p:attrName>ppt_w</p:attrName>
                                        </p:attrNameLst>
                                      </p:cBhvr>
                                      <p:tavLst>
                                        <p:tav tm="0">
                                          <p:val>
                                            <p:fltVal val="0"/>
                                          </p:val>
                                        </p:tav>
                                        <p:tav tm="100000">
                                          <p:val>
                                            <p:strVal val="#ppt_w"/>
                                          </p:val>
                                        </p:tav>
                                      </p:tavLst>
                                    </p:anim>
                                    <p:anim calcmode="lin" valueType="num">
                                      <p:cBhvr>
                                        <p:cTn id="65" dur="500" fill="hold"/>
                                        <p:tgtEl>
                                          <p:spTgt spid="15"/>
                                        </p:tgtEl>
                                        <p:attrNameLst>
                                          <p:attrName>ppt_h</p:attrName>
                                        </p:attrNameLst>
                                      </p:cBhvr>
                                      <p:tavLst>
                                        <p:tav tm="0">
                                          <p:val>
                                            <p:fltVal val="0"/>
                                          </p:val>
                                        </p:tav>
                                        <p:tav tm="100000">
                                          <p:val>
                                            <p:strVal val="#ppt_h"/>
                                          </p:val>
                                        </p:tav>
                                      </p:tavLst>
                                    </p:anim>
                                    <p:anim calcmode="lin" valueType="num">
                                      <p:cBhvr>
                                        <p:cTn id="66" dur="500" fill="hold"/>
                                        <p:tgtEl>
                                          <p:spTgt spid="15"/>
                                        </p:tgtEl>
                                        <p:attrNameLst>
                                          <p:attrName>style.rotation</p:attrName>
                                        </p:attrNameLst>
                                      </p:cBhvr>
                                      <p:tavLst>
                                        <p:tav tm="0">
                                          <p:val>
                                            <p:fltVal val="90"/>
                                          </p:val>
                                        </p:tav>
                                        <p:tav tm="100000">
                                          <p:val>
                                            <p:fltVal val="0"/>
                                          </p:val>
                                        </p:tav>
                                      </p:tavLst>
                                    </p:anim>
                                    <p:animEffect transition="in" filter="fade">
                                      <p:cBhvr>
                                        <p:cTn id="67" dur="500"/>
                                        <p:tgtEl>
                                          <p:spTgt spid="15"/>
                                        </p:tgtEl>
                                      </p:cBhvr>
                                    </p:animEffect>
                                  </p:childTnLst>
                                </p:cTn>
                              </p:par>
                            </p:childTnLst>
                          </p:cTn>
                        </p:par>
                        <p:par>
                          <p:cTn id="68" fill="hold">
                            <p:stCondLst>
                              <p:cond delay="1250"/>
                            </p:stCondLst>
                            <p:childTnLst>
                              <p:par>
                                <p:cTn id="69" presetID="31" presetClass="entr" presetSubtype="0"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p:cTn id="71" dur="500" fill="hold"/>
                                        <p:tgtEl>
                                          <p:spTgt spid="16"/>
                                        </p:tgtEl>
                                        <p:attrNameLst>
                                          <p:attrName>ppt_w</p:attrName>
                                        </p:attrNameLst>
                                      </p:cBhvr>
                                      <p:tavLst>
                                        <p:tav tm="0">
                                          <p:val>
                                            <p:fltVal val="0"/>
                                          </p:val>
                                        </p:tav>
                                        <p:tav tm="100000">
                                          <p:val>
                                            <p:strVal val="#ppt_w"/>
                                          </p:val>
                                        </p:tav>
                                      </p:tavLst>
                                    </p:anim>
                                    <p:anim calcmode="lin" valueType="num">
                                      <p:cBhvr>
                                        <p:cTn id="72" dur="500" fill="hold"/>
                                        <p:tgtEl>
                                          <p:spTgt spid="16"/>
                                        </p:tgtEl>
                                        <p:attrNameLst>
                                          <p:attrName>ppt_h</p:attrName>
                                        </p:attrNameLst>
                                      </p:cBhvr>
                                      <p:tavLst>
                                        <p:tav tm="0">
                                          <p:val>
                                            <p:fltVal val="0"/>
                                          </p:val>
                                        </p:tav>
                                        <p:tav tm="100000">
                                          <p:val>
                                            <p:strVal val="#ppt_h"/>
                                          </p:val>
                                        </p:tav>
                                      </p:tavLst>
                                    </p:anim>
                                    <p:anim calcmode="lin" valueType="num">
                                      <p:cBhvr>
                                        <p:cTn id="73" dur="500" fill="hold"/>
                                        <p:tgtEl>
                                          <p:spTgt spid="16"/>
                                        </p:tgtEl>
                                        <p:attrNameLst>
                                          <p:attrName>style.rotation</p:attrName>
                                        </p:attrNameLst>
                                      </p:cBhvr>
                                      <p:tavLst>
                                        <p:tav tm="0">
                                          <p:val>
                                            <p:fltVal val="90"/>
                                          </p:val>
                                        </p:tav>
                                        <p:tav tm="100000">
                                          <p:val>
                                            <p:fltVal val="0"/>
                                          </p:val>
                                        </p:tav>
                                      </p:tavLst>
                                    </p:anim>
                                    <p:animEffect transition="in" filter="fade">
                                      <p:cBhvr>
                                        <p:cTn id="74" dur="500"/>
                                        <p:tgtEl>
                                          <p:spTgt spid="16"/>
                                        </p:tgtEl>
                                      </p:cBhvr>
                                    </p:animEffect>
                                  </p:childTnLst>
                                </p:cTn>
                              </p:par>
                            </p:childTnLst>
                          </p:cTn>
                        </p:par>
                        <p:par>
                          <p:cTn id="75" fill="hold">
                            <p:stCondLst>
                              <p:cond delay="1750"/>
                            </p:stCondLst>
                            <p:childTnLst>
                              <p:par>
                                <p:cTn id="76" presetID="31" presetClass="entr" presetSubtype="0" fill="hold" grpId="0" nodeType="afterEffect">
                                  <p:stCondLst>
                                    <p:cond delay="0"/>
                                  </p:stCondLst>
                                  <p:childTnLst>
                                    <p:set>
                                      <p:cBhvr>
                                        <p:cTn id="77" dur="1" fill="hold">
                                          <p:stCondLst>
                                            <p:cond delay="0"/>
                                          </p:stCondLst>
                                        </p:cTn>
                                        <p:tgtEl>
                                          <p:spTgt spid="17"/>
                                        </p:tgtEl>
                                        <p:attrNameLst>
                                          <p:attrName>style.visibility</p:attrName>
                                        </p:attrNameLst>
                                      </p:cBhvr>
                                      <p:to>
                                        <p:strVal val="visible"/>
                                      </p:to>
                                    </p:set>
                                    <p:anim calcmode="lin" valueType="num">
                                      <p:cBhvr>
                                        <p:cTn id="78" dur="500" fill="hold"/>
                                        <p:tgtEl>
                                          <p:spTgt spid="17"/>
                                        </p:tgtEl>
                                        <p:attrNameLst>
                                          <p:attrName>ppt_w</p:attrName>
                                        </p:attrNameLst>
                                      </p:cBhvr>
                                      <p:tavLst>
                                        <p:tav tm="0">
                                          <p:val>
                                            <p:fltVal val="0"/>
                                          </p:val>
                                        </p:tav>
                                        <p:tav tm="100000">
                                          <p:val>
                                            <p:strVal val="#ppt_w"/>
                                          </p:val>
                                        </p:tav>
                                      </p:tavLst>
                                    </p:anim>
                                    <p:anim calcmode="lin" valueType="num">
                                      <p:cBhvr>
                                        <p:cTn id="79" dur="500" fill="hold"/>
                                        <p:tgtEl>
                                          <p:spTgt spid="17"/>
                                        </p:tgtEl>
                                        <p:attrNameLst>
                                          <p:attrName>ppt_h</p:attrName>
                                        </p:attrNameLst>
                                      </p:cBhvr>
                                      <p:tavLst>
                                        <p:tav tm="0">
                                          <p:val>
                                            <p:fltVal val="0"/>
                                          </p:val>
                                        </p:tav>
                                        <p:tav tm="100000">
                                          <p:val>
                                            <p:strVal val="#ppt_h"/>
                                          </p:val>
                                        </p:tav>
                                      </p:tavLst>
                                    </p:anim>
                                    <p:anim calcmode="lin" valueType="num">
                                      <p:cBhvr>
                                        <p:cTn id="80" dur="500" fill="hold"/>
                                        <p:tgtEl>
                                          <p:spTgt spid="17"/>
                                        </p:tgtEl>
                                        <p:attrNameLst>
                                          <p:attrName>style.rotation</p:attrName>
                                        </p:attrNameLst>
                                      </p:cBhvr>
                                      <p:tavLst>
                                        <p:tav tm="0">
                                          <p:val>
                                            <p:fltVal val="90"/>
                                          </p:val>
                                        </p:tav>
                                        <p:tav tm="100000">
                                          <p:val>
                                            <p:fltVal val="0"/>
                                          </p:val>
                                        </p:tav>
                                      </p:tavLst>
                                    </p:anim>
                                    <p:animEffect transition="in" filter="fade">
                                      <p:cBhvr>
                                        <p:cTn id="81" dur="500"/>
                                        <p:tgtEl>
                                          <p:spTgt spid="17"/>
                                        </p:tgtEl>
                                      </p:cBhvr>
                                    </p:animEffect>
                                  </p:childTnLst>
                                </p:cTn>
                              </p:par>
                            </p:childTnLst>
                          </p:cTn>
                        </p:par>
                        <p:par>
                          <p:cTn id="82" fill="hold">
                            <p:stCondLst>
                              <p:cond delay="2250"/>
                            </p:stCondLst>
                            <p:childTnLst>
                              <p:par>
                                <p:cTn id="83" presetID="22" presetClass="entr" presetSubtype="4" fill="hold" nodeType="after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wipe(down)">
                                      <p:cBhvr>
                                        <p:cTn id="85" dur="500"/>
                                        <p:tgtEl>
                                          <p:spTgt spid="21"/>
                                        </p:tgtEl>
                                      </p:cBhvr>
                                    </p:animEffect>
                                  </p:childTnLst>
                                </p:cTn>
                              </p:par>
                              <p:par>
                                <p:cTn id="86" presetID="22" presetClass="entr" presetSubtype="4" fill="hold" nodeType="withEffect">
                                  <p:stCondLst>
                                    <p:cond delay="250"/>
                                  </p:stCondLst>
                                  <p:childTnLst>
                                    <p:set>
                                      <p:cBhvr>
                                        <p:cTn id="87" dur="1" fill="hold">
                                          <p:stCondLst>
                                            <p:cond delay="0"/>
                                          </p:stCondLst>
                                        </p:cTn>
                                        <p:tgtEl>
                                          <p:spTgt spid="22"/>
                                        </p:tgtEl>
                                        <p:attrNameLst>
                                          <p:attrName>style.visibility</p:attrName>
                                        </p:attrNameLst>
                                      </p:cBhvr>
                                      <p:to>
                                        <p:strVal val="visible"/>
                                      </p:to>
                                    </p:set>
                                    <p:animEffect transition="in" filter="wipe(down)">
                                      <p:cBhvr>
                                        <p:cTn id="88" dur="500"/>
                                        <p:tgtEl>
                                          <p:spTgt spid="22"/>
                                        </p:tgtEl>
                                      </p:cBhvr>
                                    </p:animEffect>
                                  </p:childTnLst>
                                </p:cTn>
                              </p:par>
                              <p:par>
                                <p:cTn id="89" presetID="22" presetClass="entr" presetSubtype="4" fill="hold" nodeType="withEffect">
                                  <p:stCondLst>
                                    <p:cond delay="500"/>
                                  </p:stCondLst>
                                  <p:childTnLst>
                                    <p:set>
                                      <p:cBhvr>
                                        <p:cTn id="90" dur="1" fill="hold">
                                          <p:stCondLst>
                                            <p:cond delay="0"/>
                                          </p:stCondLst>
                                        </p:cTn>
                                        <p:tgtEl>
                                          <p:spTgt spid="25"/>
                                        </p:tgtEl>
                                        <p:attrNameLst>
                                          <p:attrName>style.visibility</p:attrName>
                                        </p:attrNameLst>
                                      </p:cBhvr>
                                      <p:to>
                                        <p:strVal val="visible"/>
                                      </p:to>
                                    </p:set>
                                    <p:animEffect transition="in" filter="wipe(down)">
                                      <p:cBhvr>
                                        <p:cTn id="91" dur="500"/>
                                        <p:tgtEl>
                                          <p:spTgt spid="25"/>
                                        </p:tgtEl>
                                      </p:cBhvr>
                                    </p:animEffect>
                                  </p:childTnLst>
                                </p:cTn>
                              </p:par>
                            </p:childTnLst>
                          </p:cTn>
                        </p:par>
                        <p:par>
                          <p:cTn id="92" fill="hold">
                            <p:stCondLst>
                              <p:cond delay="3250"/>
                            </p:stCondLst>
                            <p:childTnLst>
                              <p:par>
                                <p:cTn id="93" presetID="31" presetClass="entr" presetSubtype="0" fill="hold" grpId="0" nodeType="afterEffect">
                                  <p:stCondLst>
                                    <p:cond delay="0"/>
                                  </p:stCondLst>
                                  <p:childTnLst>
                                    <p:set>
                                      <p:cBhvr>
                                        <p:cTn id="94" dur="1" fill="hold">
                                          <p:stCondLst>
                                            <p:cond delay="0"/>
                                          </p:stCondLst>
                                        </p:cTn>
                                        <p:tgtEl>
                                          <p:spTgt spid="13"/>
                                        </p:tgtEl>
                                        <p:attrNameLst>
                                          <p:attrName>style.visibility</p:attrName>
                                        </p:attrNameLst>
                                      </p:cBhvr>
                                      <p:to>
                                        <p:strVal val="visible"/>
                                      </p:to>
                                    </p:set>
                                    <p:anim calcmode="lin" valueType="num">
                                      <p:cBhvr>
                                        <p:cTn id="95" dur="500" fill="hold"/>
                                        <p:tgtEl>
                                          <p:spTgt spid="13"/>
                                        </p:tgtEl>
                                        <p:attrNameLst>
                                          <p:attrName>ppt_w</p:attrName>
                                        </p:attrNameLst>
                                      </p:cBhvr>
                                      <p:tavLst>
                                        <p:tav tm="0">
                                          <p:val>
                                            <p:fltVal val="0"/>
                                          </p:val>
                                        </p:tav>
                                        <p:tav tm="100000">
                                          <p:val>
                                            <p:strVal val="#ppt_w"/>
                                          </p:val>
                                        </p:tav>
                                      </p:tavLst>
                                    </p:anim>
                                    <p:anim calcmode="lin" valueType="num">
                                      <p:cBhvr>
                                        <p:cTn id="96" dur="500" fill="hold"/>
                                        <p:tgtEl>
                                          <p:spTgt spid="13"/>
                                        </p:tgtEl>
                                        <p:attrNameLst>
                                          <p:attrName>ppt_h</p:attrName>
                                        </p:attrNameLst>
                                      </p:cBhvr>
                                      <p:tavLst>
                                        <p:tav tm="0">
                                          <p:val>
                                            <p:fltVal val="0"/>
                                          </p:val>
                                        </p:tav>
                                        <p:tav tm="100000">
                                          <p:val>
                                            <p:strVal val="#ppt_h"/>
                                          </p:val>
                                        </p:tav>
                                      </p:tavLst>
                                    </p:anim>
                                    <p:anim calcmode="lin" valueType="num">
                                      <p:cBhvr>
                                        <p:cTn id="97" dur="500" fill="hold"/>
                                        <p:tgtEl>
                                          <p:spTgt spid="13"/>
                                        </p:tgtEl>
                                        <p:attrNameLst>
                                          <p:attrName>style.rotation</p:attrName>
                                        </p:attrNameLst>
                                      </p:cBhvr>
                                      <p:tavLst>
                                        <p:tav tm="0">
                                          <p:val>
                                            <p:fltVal val="90"/>
                                          </p:val>
                                        </p:tav>
                                        <p:tav tm="100000">
                                          <p:val>
                                            <p:fltVal val="0"/>
                                          </p:val>
                                        </p:tav>
                                      </p:tavLst>
                                    </p:anim>
                                    <p:animEffect transition="in" filter="fade">
                                      <p:cBhvr>
                                        <p:cTn id="98" dur="500"/>
                                        <p:tgtEl>
                                          <p:spTgt spid="13"/>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14"/>
                                        </p:tgtEl>
                                        <p:attrNameLst>
                                          <p:attrName>style.visibility</p:attrName>
                                        </p:attrNameLst>
                                      </p:cBhvr>
                                      <p:to>
                                        <p:strVal val="visible"/>
                                      </p:to>
                                    </p:set>
                                    <p:anim calcmode="lin" valueType="num">
                                      <p:cBhvr>
                                        <p:cTn id="101" dur="500" fill="hold"/>
                                        <p:tgtEl>
                                          <p:spTgt spid="14"/>
                                        </p:tgtEl>
                                        <p:attrNameLst>
                                          <p:attrName>ppt_w</p:attrName>
                                        </p:attrNameLst>
                                      </p:cBhvr>
                                      <p:tavLst>
                                        <p:tav tm="0">
                                          <p:val>
                                            <p:fltVal val="0"/>
                                          </p:val>
                                        </p:tav>
                                        <p:tav tm="100000">
                                          <p:val>
                                            <p:strVal val="#ppt_w"/>
                                          </p:val>
                                        </p:tav>
                                      </p:tavLst>
                                    </p:anim>
                                    <p:anim calcmode="lin" valueType="num">
                                      <p:cBhvr>
                                        <p:cTn id="102" dur="500" fill="hold"/>
                                        <p:tgtEl>
                                          <p:spTgt spid="14"/>
                                        </p:tgtEl>
                                        <p:attrNameLst>
                                          <p:attrName>ppt_h</p:attrName>
                                        </p:attrNameLst>
                                      </p:cBhvr>
                                      <p:tavLst>
                                        <p:tav tm="0">
                                          <p:val>
                                            <p:fltVal val="0"/>
                                          </p:val>
                                        </p:tav>
                                        <p:tav tm="100000">
                                          <p:val>
                                            <p:strVal val="#ppt_h"/>
                                          </p:val>
                                        </p:tav>
                                      </p:tavLst>
                                    </p:anim>
                                    <p:animEffect transition="in" filter="fade">
                                      <p:cBhvr>
                                        <p:cTn id="103" dur="500"/>
                                        <p:tgtEl>
                                          <p:spTgt spid="14"/>
                                        </p:tgtEl>
                                      </p:cBhvr>
                                    </p:animEffect>
                                  </p:childTnLst>
                                </p:cTn>
                              </p:par>
                            </p:childTnLst>
                          </p:cTn>
                        </p:par>
                        <p:par>
                          <p:cTn id="104" fill="hold">
                            <p:stCondLst>
                              <p:cond delay="3750"/>
                            </p:stCondLst>
                            <p:childTnLst>
                              <p:par>
                                <p:cTn id="105" presetID="6" presetClass="emph" presetSubtype="0" fill="hold" grpId="1" nodeType="afterEffect">
                                  <p:stCondLst>
                                    <p:cond delay="0"/>
                                  </p:stCondLst>
                                  <p:childTnLst>
                                    <p:animScale>
                                      <p:cBhvr>
                                        <p:cTn id="106" dur="500" fill="hold"/>
                                        <p:tgtEl>
                                          <p:spTgt spid="14"/>
                                        </p:tgtEl>
                                      </p:cBhvr>
                                      <p:by x="150000" y="150000"/>
                                    </p:animScale>
                                  </p:childTnLst>
                                </p:cTn>
                              </p:par>
                              <p:par>
                                <p:cTn id="107" presetID="10" presetClass="exit" presetSubtype="0" fill="hold" grpId="2" nodeType="withEffect">
                                  <p:stCondLst>
                                    <p:cond delay="0"/>
                                  </p:stCondLst>
                                  <p:childTnLst>
                                    <p:animEffect transition="out" filter="fade">
                                      <p:cBhvr>
                                        <p:cTn id="108" dur="500"/>
                                        <p:tgtEl>
                                          <p:spTgt spid="14"/>
                                        </p:tgtEl>
                                      </p:cBhvr>
                                    </p:animEffect>
                                    <p:set>
                                      <p:cBhvr>
                                        <p:cTn id="109" dur="1" fill="hold">
                                          <p:stCondLst>
                                            <p:cond delay="499"/>
                                          </p:stCondLst>
                                        </p:cTn>
                                        <p:tgtEl>
                                          <p:spTgt spid="14"/>
                                        </p:tgtEl>
                                        <p:attrNameLst>
                                          <p:attrName>style.visibility</p:attrName>
                                        </p:attrNameLst>
                                      </p:cBhvr>
                                      <p:to>
                                        <p:strVal val="hidden"/>
                                      </p:to>
                                    </p:set>
                                  </p:childTnLst>
                                </p:cTn>
                              </p:par>
                              <p:par>
                                <p:cTn id="110" presetID="10" presetClass="entr" presetSubtype="0" fill="hold" grpId="0" nodeType="with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fade">
                                      <p:cBhvr>
                                        <p:cTn id="1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8" grpId="1" animBg="1"/>
      <p:bldP spid="8" grpId="2" animBg="1"/>
      <p:bldP spid="9" grpId="0" animBg="1"/>
      <p:bldP spid="10" grpId="0" animBg="1"/>
      <p:bldP spid="11" grpId="0" animBg="1"/>
      <p:bldP spid="11" grpId="1" animBg="1"/>
      <p:bldP spid="11" grpId="2" animBg="1"/>
      <p:bldP spid="12" grpId="0" animBg="1"/>
      <p:bldP spid="13" grpId="0" animBg="1"/>
      <p:bldP spid="15" grpId="0" animBg="1"/>
      <p:bldP spid="16" grpId="0" animBg="1"/>
      <p:bldP spid="17" grpId="0" animBg="1"/>
      <p:bldP spid="14" grpId="0" animBg="1"/>
      <p:bldP spid="14" grpId="1" animBg="1"/>
      <p:bldP spid="14" grpId="2" animBg="1"/>
      <p:bldP spid="34" grpId="0"/>
      <p:bldP spid="35" grpId="0"/>
      <p:bldP spid="3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E6AB-63AD-4DCE-876B-3D39DB88BCF5}"/>
              </a:ext>
            </a:extLst>
          </p:cNvPr>
          <p:cNvSpPr>
            <a:spLocks noGrp="1"/>
          </p:cNvSpPr>
          <p:nvPr>
            <p:ph type="title"/>
          </p:nvPr>
        </p:nvSpPr>
        <p:spPr/>
        <p:txBody>
          <a:bodyPr/>
          <a:lstStyle/>
          <a:p>
            <a:r>
              <a:rPr lang="en-US" dirty="0" err="1"/>
              <a:t>NodePort</a:t>
            </a:r>
            <a:endParaRPr lang="en-US" dirty="0"/>
          </a:p>
        </p:txBody>
      </p:sp>
      <p:sp>
        <p:nvSpPr>
          <p:cNvPr id="19" name="Rectangle 18">
            <a:extLst>
              <a:ext uri="{FF2B5EF4-FFF2-40B4-BE49-F238E27FC236}">
                <a16:creationId xmlns:a16="http://schemas.microsoft.com/office/drawing/2014/main" id="{9788473F-EA69-46F2-9E6D-00E227E64695}"/>
              </a:ext>
            </a:extLst>
          </p:cNvPr>
          <p:cNvSpPr/>
          <p:nvPr/>
        </p:nvSpPr>
        <p:spPr>
          <a:xfrm>
            <a:off x="7338060" y="2918460"/>
            <a:ext cx="1981200" cy="1021080"/>
          </a:xfrm>
          <a:prstGeom prst="rect">
            <a:avLst/>
          </a:prstGeom>
          <a:noFill/>
          <a:ln w="38100">
            <a:solidFill>
              <a:srgbClr val="268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AE959EC5-28D5-4A3B-B06E-CCBB4171A25E}"/>
              </a:ext>
            </a:extLst>
          </p:cNvPr>
          <p:cNvSpPr/>
          <p:nvPr/>
        </p:nvSpPr>
        <p:spPr>
          <a:xfrm>
            <a:off x="8252460" y="284226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AB6661A-A761-4115-BE26-A8D25050578C}"/>
              </a:ext>
            </a:extLst>
          </p:cNvPr>
          <p:cNvSpPr/>
          <p:nvPr/>
        </p:nvSpPr>
        <p:spPr>
          <a:xfrm>
            <a:off x="7981678" y="2571478"/>
            <a:ext cx="693964" cy="693964"/>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16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750"/>
                                        <p:tgtEl>
                                          <p:spTgt spid="19"/>
                                        </p:tgtEl>
                                      </p:cBhvr>
                                    </p:animEffect>
                                  </p:childTnLst>
                                </p:cTn>
                              </p:par>
                            </p:childTnLst>
                          </p:cTn>
                        </p:par>
                        <p:par>
                          <p:cTn id="8" fill="hold">
                            <p:stCondLst>
                              <p:cond delay="750"/>
                            </p:stCondLst>
                            <p:childTnLst>
                              <p:par>
                                <p:cTn id="9" presetID="31"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 calcmode="lin" valueType="num">
                                      <p:cBhvr>
                                        <p:cTn id="13" dur="500" fill="hold"/>
                                        <p:tgtEl>
                                          <p:spTgt spid="20"/>
                                        </p:tgtEl>
                                        <p:attrNameLst>
                                          <p:attrName>style.rotation</p:attrName>
                                        </p:attrNameLst>
                                      </p:cBhvr>
                                      <p:tavLst>
                                        <p:tav tm="0">
                                          <p:val>
                                            <p:fltVal val="90"/>
                                          </p:val>
                                        </p:tav>
                                        <p:tav tm="100000">
                                          <p:val>
                                            <p:fltVal val="0"/>
                                          </p:val>
                                        </p:tav>
                                      </p:tavLst>
                                    </p:anim>
                                    <p:animEffect transition="in" filter="fade">
                                      <p:cBhvr>
                                        <p:cTn id="14" dur="500"/>
                                        <p:tgtEl>
                                          <p:spTgt spid="2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childTnLst>
                          </p:cTn>
                        </p:par>
                        <p:par>
                          <p:cTn id="20" fill="hold">
                            <p:stCondLst>
                              <p:cond delay="1250"/>
                            </p:stCondLst>
                            <p:childTnLst>
                              <p:par>
                                <p:cTn id="21" presetID="6" presetClass="emph" presetSubtype="0" fill="hold" grpId="1" nodeType="afterEffect">
                                  <p:stCondLst>
                                    <p:cond delay="0"/>
                                  </p:stCondLst>
                                  <p:childTnLst>
                                    <p:animScale>
                                      <p:cBhvr>
                                        <p:cTn id="22" dur="500" fill="hold"/>
                                        <p:tgtEl>
                                          <p:spTgt spid="21"/>
                                        </p:tgtEl>
                                      </p:cBhvr>
                                      <p:by x="150000" y="150000"/>
                                    </p:animScale>
                                  </p:childTnLst>
                                </p:cTn>
                              </p:par>
                              <p:par>
                                <p:cTn id="23" presetID="10" presetClass="exit" presetSubtype="0" fill="hold" grpId="2" nodeType="with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1" grpId="1" animBg="1"/>
      <p:bldP spid="21" grpId="2"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8B820-3C1E-4386-8827-BD1A0B1AFCE3}"/>
              </a:ext>
            </a:extLst>
          </p:cNvPr>
          <p:cNvSpPr>
            <a:spLocks noGrp="1"/>
          </p:cNvSpPr>
          <p:nvPr>
            <p:ph type="title"/>
          </p:nvPr>
        </p:nvSpPr>
        <p:spPr/>
        <p:txBody>
          <a:bodyPr/>
          <a:lstStyle/>
          <a:p>
            <a:r>
              <a:rPr lang="en-US" dirty="0"/>
              <a:t>Service - </a:t>
            </a:r>
            <a:r>
              <a:rPr lang="en-US" dirty="0" err="1"/>
              <a:t>NodePort</a:t>
            </a:r>
            <a:endParaRPr lang="en-US" dirty="0"/>
          </a:p>
        </p:txBody>
      </p:sp>
      <p:sp>
        <p:nvSpPr>
          <p:cNvPr id="4" name="Rectangle 3">
            <a:extLst>
              <a:ext uri="{FF2B5EF4-FFF2-40B4-BE49-F238E27FC236}">
                <a16:creationId xmlns:a16="http://schemas.microsoft.com/office/drawing/2014/main" id="{8A58565E-3267-463A-968F-9ECE50B483BC}"/>
              </a:ext>
            </a:extLst>
          </p:cNvPr>
          <p:cNvSpPr/>
          <p:nvPr/>
        </p:nvSpPr>
        <p:spPr>
          <a:xfrm>
            <a:off x="4914082" y="2301237"/>
            <a:ext cx="3486967" cy="3348449"/>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400" b="1" dirty="0">
                <a:solidFill>
                  <a:schemeClr val="bg1"/>
                </a:solidFill>
                <a:effectLst>
                  <a:glow rad="228600">
                    <a:schemeClr val="accent2">
                      <a:satMod val="175000"/>
                      <a:alpha val="40000"/>
                    </a:schemeClr>
                  </a:glow>
                </a:effectLst>
              </a:rPr>
              <a:t>Node</a:t>
            </a:r>
          </a:p>
        </p:txBody>
      </p:sp>
      <p:pic>
        <p:nvPicPr>
          <p:cNvPr id="5" name="Picture 4" descr="Related image">
            <a:extLst>
              <a:ext uri="{FF2B5EF4-FFF2-40B4-BE49-F238E27FC236}">
                <a16:creationId xmlns:a16="http://schemas.microsoft.com/office/drawing/2014/main" id="{2B790BBD-5254-47B8-803C-18901C1078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6048631" y="5317145"/>
            <a:ext cx="338970" cy="338970"/>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AA0A702-D956-4810-B8EF-510D4A85F1FE}"/>
              </a:ext>
            </a:extLst>
          </p:cNvPr>
          <p:cNvSpPr/>
          <p:nvPr/>
        </p:nvSpPr>
        <p:spPr>
          <a:xfrm>
            <a:off x="5204220" y="2307666"/>
            <a:ext cx="1739402" cy="2793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75000"/>
                  </a:schemeClr>
                </a:solidFill>
              </a:rPr>
              <a:t>192.168.1.2</a:t>
            </a:r>
          </a:p>
        </p:txBody>
      </p:sp>
      <p:sp>
        <p:nvSpPr>
          <p:cNvPr id="7" name="Cloud 6">
            <a:extLst>
              <a:ext uri="{FF2B5EF4-FFF2-40B4-BE49-F238E27FC236}">
                <a16:creationId xmlns:a16="http://schemas.microsoft.com/office/drawing/2014/main" id="{B346AF66-3189-4921-AF19-7BE6413731E0}"/>
              </a:ext>
            </a:extLst>
          </p:cNvPr>
          <p:cNvSpPr/>
          <p:nvPr/>
        </p:nvSpPr>
        <p:spPr>
          <a:xfrm>
            <a:off x="6220594" y="2777185"/>
            <a:ext cx="2022917" cy="728713"/>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10.244.0.0</a:t>
            </a:r>
          </a:p>
        </p:txBody>
      </p:sp>
      <p:sp>
        <p:nvSpPr>
          <p:cNvPr id="8" name="Rectangle 7">
            <a:extLst>
              <a:ext uri="{FF2B5EF4-FFF2-40B4-BE49-F238E27FC236}">
                <a16:creationId xmlns:a16="http://schemas.microsoft.com/office/drawing/2014/main" id="{197C2A4D-A9CA-494B-88D6-53A51EF40518}"/>
              </a:ext>
            </a:extLst>
          </p:cNvPr>
          <p:cNvSpPr/>
          <p:nvPr/>
        </p:nvSpPr>
        <p:spPr>
          <a:xfrm>
            <a:off x="6657565" y="3939969"/>
            <a:ext cx="1148979" cy="1265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9" name="Group 8">
            <a:extLst>
              <a:ext uri="{FF2B5EF4-FFF2-40B4-BE49-F238E27FC236}">
                <a16:creationId xmlns:a16="http://schemas.microsoft.com/office/drawing/2014/main" id="{6BE4D319-527B-48AE-B823-342B176E0F69}"/>
              </a:ext>
            </a:extLst>
          </p:cNvPr>
          <p:cNvGrpSpPr/>
          <p:nvPr/>
        </p:nvGrpSpPr>
        <p:grpSpPr>
          <a:xfrm>
            <a:off x="6905540" y="4325077"/>
            <a:ext cx="653028" cy="618292"/>
            <a:chOff x="6225311" y="2473385"/>
            <a:chExt cx="716280" cy="678180"/>
          </a:xfrm>
        </p:grpSpPr>
        <p:pic>
          <p:nvPicPr>
            <p:cNvPr id="10" name="Picture 9">
              <a:extLst>
                <a:ext uri="{FF2B5EF4-FFF2-40B4-BE49-F238E27FC236}">
                  <a16:creationId xmlns:a16="http://schemas.microsoft.com/office/drawing/2014/main" id="{858EC070-2EB3-4D73-A452-C2C21F413B95}"/>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1" name="Picture 2" descr="Image result for python logo">
              <a:extLst>
                <a:ext uri="{FF2B5EF4-FFF2-40B4-BE49-F238E27FC236}">
                  <a16:creationId xmlns:a16="http://schemas.microsoft.com/office/drawing/2014/main" id="{80252B59-EC58-4FBA-85B7-FBD8FC0416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50436965-B71C-4C4B-8CE9-063447EB7489}"/>
              </a:ext>
            </a:extLst>
          </p:cNvPr>
          <p:cNvSpPr/>
          <p:nvPr/>
        </p:nvSpPr>
        <p:spPr>
          <a:xfrm>
            <a:off x="6727807" y="3939969"/>
            <a:ext cx="1029867" cy="279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0000"/>
                    <a:lumOff val="80000"/>
                  </a:schemeClr>
                </a:solidFill>
              </a:rPr>
              <a:t>10.244.0.2</a:t>
            </a:r>
          </a:p>
        </p:txBody>
      </p:sp>
      <p:cxnSp>
        <p:nvCxnSpPr>
          <p:cNvPr id="13" name="Connector: Elbow 12">
            <a:extLst>
              <a:ext uri="{FF2B5EF4-FFF2-40B4-BE49-F238E27FC236}">
                <a16:creationId xmlns:a16="http://schemas.microsoft.com/office/drawing/2014/main" id="{74237B76-7371-492D-8A36-3F1278236846}"/>
              </a:ext>
            </a:extLst>
          </p:cNvPr>
          <p:cNvCxnSpPr/>
          <p:nvPr/>
        </p:nvCxnSpPr>
        <p:spPr>
          <a:xfrm rot="16200000" flipH="1">
            <a:off x="7027401" y="3739579"/>
            <a:ext cx="434847" cy="10688"/>
          </a:xfrm>
          <a:prstGeom prst="bentConnector3">
            <a:avLst/>
          </a:prstGeom>
          <a:ln>
            <a:solidFill>
              <a:schemeClr val="accent3">
                <a:lumMod val="20000"/>
                <a:lumOff val="80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pic>
        <p:nvPicPr>
          <p:cNvPr id="14" name="Graphic 13" descr="User">
            <a:extLst>
              <a:ext uri="{FF2B5EF4-FFF2-40B4-BE49-F238E27FC236}">
                <a16:creationId xmlns:a16="http://schemas.microsoft.com/office/drawing/2014/main" id="{CC20E146-11BF-4C2D-B1EB-08A605AAE8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7280" y="3366121"/>
            <a:ext cx="914400" cy="914400"/>
          </a:xfrm>
          <a:prstGeom prst="rect">
            <a:avLst/>
          </a:prstGeom>
        </p:spPr>
      </p:pic>
      <p:pic>
        <p:nvPicPr>
          <p:cNvPr id="15" name="Graphic 14" descr="Laptop">
            <a:extLst>
              <a:ext uri="{FF2B5EF4-FFF2-40B4-BE49-F238E27FC236}">
                <a16:creationId xmlns:a16="http://schemas.microsoft.com/office/drawing/2014/main" id="{CF7D6177-FBF6-48A4-859E-8848C9E53D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94572" y="2772455"/>
            <a:ext cx="2091826" cy="2091826"/>
          </a:xfrm>
          <a:prstGeom prst="rect">
            <a:avLst/>
          </a:prstGeom>
        </p:spPr>
      </p:pic>
      <p:sp>
        <p:nvSpPr>
          <p:cNvPr id="16" name="Rectangle 15">
            <a:extLst>
              <a:ext uri="{FF2B5EF4-FFF2-40B4-BE49-F238E27FC236}">
                <a16:creationId xmlns:a16="http://schemas.microsoft.com/office/drawing/2014/main" id="{5FCD6ACC-4843-41CC-A6EC-57A4CF7D3817}"/>
              </a:ext>
            </a:extLst>
          </p:cNvPr>
          <p:cNvSpPr/>
          <p:nvPr/>
        </p:nvSpPr>
        <p:spPr>
          <a:xfrm>
            <a:off x="2070784" y="4619427"/>
            <a:ext cx="1739402" cy="2793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75000"/>
                  </a:schemeClr>
                </a:solidFill>
              </a:rPr>
              <a:t>192.168.1.10</a:t>
            </a:r>
          </a:p>
        </p:txBody>
      </p:sp>
      <p:sp>
        <p:nvSpPr>
          <p:cNvPr id="21" name="Content Placeholder 3">
            <a:extLst>
              <a:ext uri="{FF2B5EF4-FFF2-40B4-BE49-F238E27FC236}">
                <a16:creationId xmlns:a16="http://schemas.microsoft.com/office/drawing/2014/main" id="{8F5091CB-0637-472D-B931-530F2D2FF172}"/>
              </a:ext>
            </a:extLst>
          </p:cNvPr>
          <p:cNvSpPr txBox="1">
            <a:spLocks/>
          </p:cNvSpPr>
          <p:nvPr/>
        </p:nvSpPr>
        <p:spPr>
          <a:xfrm>
            <a:off x="2013907" y="3471417"/>
            <a:ext cx="2189268" cy="2308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000" dirty="0">
                <a:solidFill>
                  <a:schemeClr val="bg1">
                    <a:lumMod val="85000"/>
                  </a:schemeClr>
                </a:solidFill>
                <a:latin typeface="Consolas" panose="020B0609020204030204" pitchFamily="49" charset="0"/>
              </a:rPr>
              <a:t>&gt;curl http://192.168.1.2:30008</a:t>
            </a:r>
          </a:p>
        </p:txBody>
      </p:sp>
      <p:sp>
        <p:nvSpPr>
          <p:cNvPr id="22" name="Content Placeholder 3">
            <a:extLst>
              <a:ext uri="{FF2B5EF4-FFF2-40B4-BE49-F238E27FC236}">
                <a16:creationId xmlns:a16="http://schemas.microsoft.com/office/drawing/2014/main" id="{F5F9CD07-5FC8-4274-A360-C2205EA21BA5}"/>
              </a:ext>
            </a:extLst>
          </p:cNvPr>
          <p:cNvSpPr txBox="1">
            <a:spLocks/>
          </p:cNvSpPr>
          <p:nvPr/>
        </p:nvSpPr>
        <p:spPr>
          <a:xfrm>
            <a:off x="2013907" y="3694487"/>
            <a:ext cx="2189268" cy="216982"/>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a:spcBef>
                <a:spcPts val="0"/>
              </a:spcBef>
            </a:pPr>
            <a:r>
              <a:rPr lang="en-US" sz="900" dirty="0">
                <a:solidFill>
                  <a:schemeClr val="bg1">
                    <a:lumMod val="85000"/>
                  </a:schemeClr>
                </a:solidFill>
                <a:latin typeface="Consolas" panose="020B0609020204030204" pitchFamily="49" charset="0"/>
              </a:rPr>
              <a:t>Hello World!</a:t>
            </a:r>
          </a:p>
        </p:txBody>
      </p:sp>
      <p:sp>
        <p:nvSpPr>
          <p:cNvPr id="23" name="Rectangle 22">
            <a:extLst>
              <a:ext uri="{FF2B5EF4-FFF2-40B4-BE49-F238E27FC236}">
                <a16:creationId xmlns:a16="http://schemas.microsoft.com/office/drawing/2014/main" id="{1D851EE5-BC71-4B0D-923D-05678884324A}"/>
              </a:ext>
            </a:extLst>
          </p:cNvPr>
          <p:cNvSpPr/>
          <p:nvPr/>
        </p:nvSpPr>
        <p:spPr>
          <a:xfrm>
            <a:off x="5402859" y="3449967"/>
            <a:ext cx="1097168" cy="6076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p>
        </p:txBody>
      </p:sp>
      <p:sp>
        <p:nvSpPr>
          <p:cNvPr id="24" name="Rectangle 23">
            <a:extLst>
              <a:ext uri="{FF2B5EF4-FFF2-40B4-BE49-F238E27FC236}">
                <a16:creationId xmlns:a16="http://schemas.microsoft.com/office/drawing/2014/main" id="{5AE33741-D512-4E46-B1A1-0F24854443A2}"/>
              </a:ext>
            </a:extLst>
          </p:cNvPr>
          <p:cNvSpPr/>
          <p:nvPr/>
        </p:nvSpPr>
        <p:spPr>
          <a:xfrm>
            <a:off x="5402859" y="3449967"/>
            <a:ext cx="1097168" cy="6076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Service</a:t>
            </a:r>
          </a:p>
        </p:txBody>
      </p:sp>
      <p:sp>
        <p:nvSpPr>
          <p:cNvPr id="25" name="Rectangle 24">
            <a:extLst>
              <a:ext uri="{FF2B5EF4-FFF2-40B4-BE49-F238E27FC236}">
                <a16:creationId xmlns:a16="http://schemas.microsoft.com/office/drawing/2014/main" id="{E9DF64F7-F6F4-48CA-A481-070E801E08A1}"/>
              </a:ext>
            </a:extLst>
          </p:cNvPr>
          <p:cNvSpPr/>
          <p:nvPr/>
        </p:nvSpPr>
        <p:spPr>
          <a:xfrm>
            <a:off x="4922294" y="3505898"/>
            <a:ext cx="216777" cy="5096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accent2">
                    <a:lumMod val="75000"/>
                  </a:schemeClr>
                </a:solidFill>
              </a:rPr>
              <a:t>30008</a:t>
            </a:r>
          </a:p>
        </p:txBody>
      </p:sp>
      <p:cxnSp>
        <p:nvCxnSpPr>
          <p:cNvPr id="26" name="Connector: Elbow 25">
            <a:extLst>
              <a:ext uri="{FF2B5EF4-FFF2-40B4-BE49-F238E27FC236}">
                <a16:creationId xmlns:a16="http://schemas.microsoft.com/office/drawing/2014/main" id="{DF680CED-6A9F-45F0-B281-985D415712D9}"/>
              </a:ext>
            </a:extLst>
          </p:cNvPr>
          <p:cNvCxnSpPr>
            <a:cxnSpLocks/>
            <a:stCxn id="24" idx="3"/>
            <a:endCxn id="8" idx="0"/>
          </p:cNvCxnSpPr>
          <p:nvPr/>
        </p:nvCxnSpPr>
        <p:spPr>
          <a:xfrm>
            <a:off x="6500027" y="3753790"/>
            <a:ext cx="732028" cy="186179"/>
          </a:xfrm>
          <a:prstGeom prst="bentConnector2">
            <a:avLst/>
          </a:prstGeom>
          <a:ln>
            <a:solidFill>
              <a:schemeClr val="accent3">
                <a:lumMod val="20000"/>
                <a:lumOff val="80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27" name="Connector: Elbow 26">
            <a:extLst>
              <a:ext uri="{FF2B5EF4-FFF2-40B4-BE49-F238E27FC236}">
                <a16:creationId xmlns:a16="http://schemas.microsoft.com/office/drawing/2014/main" id="{7BD96652-1069-44DE-A578-5A9E10BF782C}"/>
              </a:ext>
            </a:extLst>
          </p:cNvPr>
          <p:cNvCxnSpPr>
            <a:cxnSpLocks/>
            <a:stCxn id="25" idx="3"/>
            <a:endCxn id="24" idx="1"/>
          </p:cNvCxnSpPr>
          <p:nvPr/>
        </p:nvCxnSpPr>
        <p:spPr>
          <a:xfrm flipV="1">
            <a:off x="5139071" y="3753790"/>
            <a:ext cx="263788" cy="6914"/>
          </a:xfrm>
          <a:prstGeom prst="bentConnector3">
            <a:avLst>
              <a:gd name="adj1" fmla="val 50000"/>
            </a:avLst>
          </a:prstGeom>
          <a:ln>
            <a:solidFill>
              <a:schemeClr val="accent3">
                <a:lumMod val="20000"/>
                <a:lumOff val="80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28" name="Connector: Elbow 27">
            <a:extLst>
              <a:ext uri="{FF2B5EF4-FFF2-40B4-BE49-F238E27FC236}">
                <a16:creationId xmlns:a16="http://schemas.microsoft.com/office/drawing/2014/main" id="{85C1D591-C651-4E16-87C2-883EDAAE611C}"/>
              </a:ext>
            </a:extLst>
          </p:cNvPr>
          <p:cNvCxnSpPr>
            <a:cxnSpLocks/>
            <a:endCxn id="25" idx="1"/>
          </p:cNvCxnSpPr>
          <p:nvPr/>
        </p:nvCxnSpPr>
        <p:spPr>
          <a:xfrm>
            <a:off x="4220679" y="3600371"/>
            <a:ext cx="701615" cy="160333"/>
          </a:xfrm>
          <a:prstGeom prst="bentConnector3">
            <a:avLst>
              <a:gd name="adj1" fmla="val 50000"/>
            </a:avLst>
          </a:prstGeom>
          <a:ln>
            <a:solidFill>
              <a:schemeClr val="accent3">
                <a:lumMod val="75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8406794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21"/>
                                        </p:tgtEl>
                                        <p:attrNameLst>
                                          <p:attrName>style.visibility</p:attrName>
                                        </p:attrNameLst>
                                      </p:cBhvr>
                                      <p:to>
                                        <p:strVal val="visible"/>
                                      </p:to>
                                    </p:set>
                                  </p:childTnLst>
                                </p:cTn>
                              </p:par>
                            </p:childTnLst>
                          </p:cTn>
                        </p:par>
                        <p:par>
                          <p:cTn id="19" fill="hold">
                            <p:stCondLst>
                              <p:cond delay="4301"/>
                            </p:stCondLst>
                            <p:childTnLst>
                              <p:par>
                                <p:cTn id="20" presetID="22" presetClass="entr" presetSubtype="1"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300"/>
                                        <p:tgtEl>
                                          <p:spTgt spid="22"/>
                                        </p:tgtEl>
                                      </p:cBhvr>
                                    </p:animEffect>
                                  </p:childTnLst>
                                </p:cTn>
                              </p:par>
                            </p:childTnLst>
                          </p:cTn>
                        </p:par>
                        <p:par>
                          <p:cTn id="23" fill="hold">
                            <p:stCondLst>
                              <p:cond delay="4601"/>
                            </p:stCondLst>
                            <p:childTnLst>
                              <p:par>
                                <p:cTn id="24" presetID="10"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5101"/>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par>
                          <p:cTn id="31" fill="hold">
                            <p:stCondLst>
                              <p:cond delay="5601"/>
                            </p:stCondLst>
                            <p:childTnLst>
                              <p:par>
                                <p:cTn id="32" presetID="10" presetClass="entr" presetSubtype="0"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par>
                          <p:cTn id="35" fill="hold">
                            <p:stCondLst>
                              <p:cond delay="6101"/>
                            </p:stCondLst>
                            <p:childTnLst>
                              <p:par>
                                <p:cTn id="36" presetID="22" presetClass="entr" presetSubtype="1"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up)">
                                      <p:cBhvr>
                                        <p:cTn id="38" dur="500"/>
                                        <p:tgtEl>
                                          <p:spTgt spid="27"/>
                                        </p:tgtEl>
                                      </p:cBhvr>
                                    </p:animEffect>
                                  </p:childTnLst>
                                </p:cTn>
                              </p:par>
                            </p:childTnLst>
                          </p:cTn>
                        </p:par>
                        <p:par>
                          <p:cTn id="39" fill="hold">
                            <p:stCondLst>
                              <p:cond delay="6601"/>
                            </p:stCondLst>
                            <p:childTnLst>
                              <p:par>
                                <p:cTn id="40" presetID="22" presetClass="entr" presetSubtype="1"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7101"/>
                            </p:stCondLst>
                            <p:childTnLst>
                              <p:par>
                                <p:cTn id="44" presetID="22" presetClass="entr" presetSubtype="1" fill="hold"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up)">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2" grpId="0" animBg="1"/>
      <p:bldP spid="23" grpId="0" animBg="1"/>
      <p:bldP spid="24" grpId="0" animBg="1"/>
      <p:bldP spid="2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8B820-3C1E-4386-8827-BD1A0B1AFCE3}"/>
              </a:ext>
            </a:extLst>
          </p:cNvPr>
          <p:cNvSpPr>
            <a:spLocks noGrp="1"/>
          </p:cNvSpPr>
          <p:nvPr>
            <p:ph type="title"/>
          </p:nvPr>
        </p:nvSpPr>
        <p:spPr/>
        <p:txBody>
          <a:bodyPr/>
          <a:lstStyle/>
          <a:p>
            <a:r>
              <a:rPr lang="en-US" dirty="0"/>
              <a:t>Service - </a:t>
            </a:r>
            <a:r>
              <a:rPr lang="en-US" dirty="0" err="1"/>
              <a:t>NodePort</a:t>
            </a:r>
            <a:endParaRPr lang="en-US" dirty="0"/>
          </a:p>
        </p:txBody>
      </p:sp>
      <p:sp>
        <p:nvSpPr>
          <p:cNvPr id="4" name="Rectangle 3">
            <a:extLst>
              <a:ext uri="{FF2B5EF4-FFF2-40B4-BE49-F238E27FC236}">
                <a16:creationId xmlns:a16="http://schemas.microsoft.com/office/drawing/2014/main" id="{8A58565E-3267-463A-968F-9ECE50B483BC}"/>
              </a:ext>
            </a:extLst>
          </p:cNvPr>
          <p:cNvSpPr/>
          <p:nvPr/>
        </p:nvSpPr>
        <p:spPr>
          <a:xfrm>
            <a:off x="3306536" y="2301237"/>
            <a:ext cx="5678327" cy="3732170"/>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400" b="1" dirty="0">
                <a:solidFill>
                  <a:schemeClr val="bg1"/>
                </a:solidFill>
                <a:effectLst>
                  <a:glow rad="228600">
                    <a:schemeClr val="accent2">
                      <a:satMod val="175000"/>
                      <a:alpha val="40000"/>
                    </a:schemeClr>
                  </a:glow>
                </a:effectLst>
              </a:rPr>
              <a:t>Node</a:t>
            </a:r>
          </a:p>
        </p:txBody>
      </p:sp>
      <p:pic>
        <p:nvPicPr>
          <p:cNvPr id="5" name="Picture 4" descr="Related image">
            <a:extLst>
              <a:ext uri="{FF2B5EF4-FFF2-40B4-BE49-F238E27FC236}">
                <a16:creationId xmlns:a16="http://schemas.microsoft.com/office/drawing/2014/main" id="{2B790BBD-5254-47B8-803C-18901C1078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5523999" y="5647962"/>
            <a:ext cx="338970" cy="338970"/>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97C2A4D-A9CA-494B-88D6-53A51EF40518}"/>
              </a:ext>
            </a:extLst>
          </p:cNvPr>
          <p:cNvSpPr/>
          <p:nvPr/>
        </p:nvSpPr>
        <p:spPr>
          <a:xfrm>
            <a:off x="6562614" y="3849609"/>
            <a:ext cx="1373915" cy="1646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9" name="Group 8">
            <a:extLst>
              <a:ext uri="{FF2B5EF4-FFF2-40B4-BE49-F238E27FC236}">
                <a16:creationId xmlns:a16="http://schemas.microsoft.com/office/drawing/2014/main" id="{6BE4D319-527B-48AE-B823-342B176E0F69}"/>
              </a:ext>
            </a:extLst>
          </p:cNvPr>
          <p:cNvGrpSpPr/>
          <p:nvPr/>
        </p:nvGrpSpPr>
        <p:grpSpPr>
          <a:xfrm>
            <a:off x="6905535" y="4572172"/>
            <a:ext cx="653028" cy="618292"/>
            <a:chOff x="6225311" y="2473385"/>
            <a:chExt cx="716280" cy="678180"/>
          </a:xfrm>
        </p:grpSpPr>
        <p:pic>
          <p:nvPicPr>
            <p:cNvPr id="10" name="Picture 9">
              <a:extLst>
                <a:ext uri="{FF2B5EF4-FFF2-40B4-BE49-F238E27FC236}">
                  <a16:creationId xmlns:a16="http://schemas.microsoft.com/office/drawing/2014/main" id="{858EC070-2EB3-4D73-A452-C2C21F413B95}"/>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1" name="Picture 2" descr="Image result for python logo">
              <a:extLst>
                <a:ext uri="{FF2B5EF4-FFF2-40B4-BE49-F238E27FC236}">
                  <a16:creationId xmlns:a16="http://schemas.microsoft.com/office/drawing/2014/main" id="{80252B59-EC58-4FBA-85B7-FBD8FC0416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50436965-B71C-4C4B-8CE9-063447EB7489}"/>
              </a:ext>
            </a:extLst>
          </p:cNvPr>
          <p:cNvSpPr/>
          <p:nvPr/>
        </p:nvSpPr>
        <p:spPr>
          <a:xfrm>
            <a:off x="6734638" y="4048848"/>
            <a:ext cx="1029867" cy="279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0000"/>
                    <a:lumOff val="80000"/>
                  </a:schemeClr>
                </a:solidFill>
              </a:rPr>
              <a:t>10.244.0.2</a:t>
            </a:r>
          </a:p>
        </p:txBody>
      </p:sp>
      <p:sp>
        <p:nvSpPr>
          <p:cNvPr id="24" name="Rectangle 23">
            <a:extLst>
              <a:ext uri="{FF2B5EF4-FFF2-40B4-BE49-F238E27FC236}">
                <a16:creationId xmlns:a16="http://schemas.microsoft.com/office/drawing/2014/main" id="{5AE33741-D512-4E46-B1A1-0F24854443A2}"/>
              </a:ext>
            </a:extLst>
          </p:cNvPr>
          <p:cNvSpPr/>
          <p:nvPr/>
        </p:nvSpPr>
        <p:spPr>
          <a:xfrm>
            <a:off x="4137397" y="3102429"/>
            <a:ext cx="2020567" cy="111905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Service</a:t>
            </a:r>
          </a:p>
        </p:txBody>
      </p:sp>
      <p:sp>
        <p:nvSpPr>
          <p:cNvPr id="25" name="Rectangle 24">
            <a:extLst>
              <a:ext uri="{FF2B5EF4-FFF2-40B4-BE49-F238E27FC236}">
                <a16:creationId xmlns:a16="http://schemas.microsoft.com/office/drawing/2014/main" id="{E9DF64F7-F6F4-48CA-A481-070E801E08A1}"/>
              </a:ext>
            </a:extLst>
          </p:cNvPr>
          <p:cNvSpPr/>
          <p:nvPr/>
        </p:nvSpPr>
        <p:spPr>
          <a:xfrm>
            <a:off x="3306536" y="3407148"/>
            <a:ext cx="216777" cy="5096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accent2">
                    <a:lumMod val="75000"/>
                  </a:schemeClr>
                </a:solidFill>
              </a:rPr>
              <a:t>30008</a:t>
            </a:r>
          </a:p>
        </p:txBody>
      </p:sp>
      <p:cxnSp>
        <p:nvCxnSpPr>
          <p:cNvPr id="26" name="Connector: Elbow 25">
            <a:extLst>
              <a:ext uri="{FF2B5EF4-FFF2-40B4-BE49-F238E27FC236}">
                <a16:creationId xmlns:a16="http://schemas.microsoft.com/office/drawing/2014/main" id="{DF680CED-6A9F-45F0-B281-985D415712D9}"/>
              </a:ext>
            </a:extLst>
          </p:cNvPr>
          <p:cNvCxnSpPr>
            <a:cxnSpLocks/>
            <a:stCxn id="24" idx="3"/>
            <a:endCxn id="8" idx="0"/>
          </p:cNvCxnSpPr>
          <p:nvPr/>
        </p:nvCxnSpPr>
        <p:spPr>
          <a:xfrm>
            <a:off x="6157964" y="3661955"/>
            <a:ext cx="1091608" cy="187654"/>
          </a:xfrm>
          <a:prstGeom prst="bentConnector2">
            <a:avLst/>
          </a:prstGeom>
          <a:ln>
            <a:solidFill>
              <a:schemeClr val="accent3">
                <a:lumMod val="20000"/>
                <a:lumOff val="80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27" name="Connector: Elbow 26">
            <a:extLst>
              <a:ext uri="{FF2B5EF4-FFF2-40B4-BE49-F238E27FC236}">
                <a16:creationId xmlns:a16="http://schemas.microsoft.com/office/drawing/2014/main" id="{7BD96652-1069-44DE-A578-5A9E10BF782C}"/>
              </a:ext>
            </a:extLst>
          </p:cNvPr>
          <p:cNvCxnSpPr>
            <a:cxnSpLocks/>
            <a:stCxn id="25" idx="3"/>
            <a:endCxn id="24" idx="1"/>
          </p:cNvCxnSpPr>
          <p:nvPr/>
        </p:nvCxnSpPr>
        <p:spPr>
          <a:xfrm>
            <a:off x="3523313" y="3661954"/>
            <a:ext cx="614084" cy="1"/>
          </a:xfrm>
          <a:prstGeom prst="bentConnector3">
            <a:avLst>
              <a:gd name="adj1" fmla="val 50000"/>
            </a:avLst>
          </a:prstGeom>
          <a:ln>
            <a:solidFill>
              <a:schemeClr val="accent3">
                <a:lumMod val="20000"/>
                <a:lumOff val="80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29" name="Rectangle 28">
            <a:extLst>
              <a:ext uri="{FF2B5EF4-FFF2-40B4-BE49-F238E27FC236}">
                <a16:creationId xmlns:a16="http://schemas.microsoft.com/office/drawing/2014/main" id="{DEE2E067-D592-4CDB-998E-0784D51FB6BE}"/>
              </a:ext>
            </a:extLst>
          </p:cNvPr>
          <p:cNvSpPr/>
          <p:nvPr/>
        </p:nvSpPr>
        <p:spPr>
          <a:xfrm>
            <a:off x="5950877" y="3451366"/>
            <a:ext cx="187583" cy="4409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accent2">
                    <a:lumMod val="75000"/>
                  </a:schemeClr>
                </a:solidFill>
              </a:rPr>
              <a:t>80</a:t>
            </a:r>
          </a:p>
        </p:txBody>
      </p:sp>
      <p:sp>
        <p:nvSpPr>
          <p:cNvPr id="30" name="Rectangle 29">
            <a:extLst>
              <a:ext uri="{FF2B5EF4-FFF2-40B4-BE49-F238E27FC236}">
                <a16:creationId xmlns:a16="http://schemas.microsoft.com/office/drawing/2014/main" id="{9CCA4320-F483-4466-BFA2-8A46BC74A914}"/>
              </a:ext>
            </a:extLst>
          </p:cNvPr>
          <p:cNvSpPr/>
          <p:nvPr/>
        </p:nvSpPr>
        <p:spPr>
          <a:xfrm rot="5400000">
            <a:off x="7155781" y="3718760"/>
            <a:ext cx="187583" cy="4409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bg1"/>
                </a:solidFill>
              </a:rPr>
              <a:t>80</a:t>
            </a:r>
          </a:p>
        </p:txBody>
      </p:sp>
      <p:grpSp>
        <p:nvGrpSpPr>
          <p:cNvPr id="43" name="Group 42">
            <a:extLst>
              <a:ext uri="{FF2B5EF4-FFF2-40B4-BE49-F238E27FC236}">
                <a16:creationId xmlns:a16="http://schemas.microsoft.com/office/drawing/2014/main" id="{02DAADBF-D586-46F6-AECB-1F6A5D9450DB}"/>
              </a:ext>
            </a:extLst>
          </p:cNvPr>
          <p:cNvGrpSpPr/>
          <p:nvPr/>
        </p:nvGrpSpPr>
        <p:grpSpPr>
          <a:xfrm>
            <a:off x="7283638" y="3392472"/>
            <a:ext cx="1167824" cy="279385"/>
            <a:chOff x="7283638" y="3392472"/>
            <a:chExt cx="1167824" cy="279385"/>
          </a:xfrm>
        </p:grpSpPr>
        <p:sp>
          <p:nvSpPr>
            <p:cNvPr id="39" name="Rectangle 38">
              <a:extLst>
                <a:ext uri="{FF2B5EF4-FFF2-40B4-BE49-F238E27FC236}">
                  <a16:creationId xmlns:a16="http://schemas.microsoft.com/office/drawing/2014/main" id="{2DE2EE3E-D294-4CFC-9BA2-DEA02352E06E}"/>
                </a:ext>
              </a:extLst>
            </p:cNvPr>
            <p:cNvSpPr/>
            <p:nvPr/>
          </p:nvSpPr>
          <p:spPr>
            <a:xfrm>
              <a:off x="7421595" y="3392472"/>
              <a:ext cx="1029867" cy="279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accent1">
                      <a:lumMod val="50000"/>
                    </a:schemeClr>
                  </a:solidFill>
                </a:rPr>
                <a:t>TargetPort</a:t>
              </a:r>
              <a:endParaRPr lang="en-US" sz="1400" dirty="0">
                <a:solidFill>
                  <a:schemeClr val="accent1">
                    <a:lumMod val="50000"/>
                  </a:schemeClr>
                </a:solidFill>
              </a:endParaRPr>
            </a:p>
          </p:txBody>
        </p:sp>
        <p:sp>
          <p:nvSpPr>
            <p:cNvPr id="41" name="Oval 40">
              <a:extLst>
                <a:ext uri="{FF2B5EF4-FFF2-40B4-BE49-F238E27FC236}">
                  <a16:creationId xmlns:a16="http://schemas.microsoft.com/office/drawing/2014/main" id="{C1CFC9DD-6165-4F6E-9A65-0BD7F455EEFA}"/>
                </a:ext>
              </a:extLst>
            </p:cNvPr>
            <p:cNvSpPr/>
            <p:nvPr/>
          </p:nvSpPr>
          <p:spPr>
            <a:xfrm>
              <a:off x="7283638" y="3423211"/>
              <a:ext cx="232634" cy="2326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50000"/>
                    </a:schemeClr>
                  </a:solidFill>
                </a:rPr>
                <a:t>1</a:t>
              </a:r>
            </a:p>
          </p:txBody>
        </p:sp>
      </p:grpSp>
      <p:grpSp>
        <p:nvGrpSpPr>
          <p:cNvPr id="44" name="Group 43">
            <a:extLst>
              <a:ext uri="{FF2B5EF4-FFF2-40B4-BE49-F238E27FC236}">
                <a16:creationId xmlns:a16="http://schemas.microsoft.com/office/drawing/2014/main" id="{5825E025-AD9C-4445-8AB7-DEFA937FACB3}"/>
              </a:ext>
            </a:extLst>
          </p:cNvPr>
          <p:cNvGrpSpPr/>
          <p:nvPr/>
        </p:nvGrpSpPr>
        <p:grpSpPr>
          <a:xfrm>
            <a:off x="6204209" y="3267455"/>
            <a:ext cx="674187" cy="279385"/>
            <a:chOff x="7283638" y="3391778"/>
            <a:chExt cx="674187" cy="279385"/>
          </a:xfrm>
        </p:grpSpPr>
        <p:sp>
          <p:nvSpPr>
            <p:cNvPr id="45" name="Rectangle 44">
              <a:extLst>
                <a:ext uri="{FF2B5EF4-FFF2-40B4-BE49-F238E27FC236}">
                  <a16:creationId xmlns:a16="http://schemas.microsoft.com/office/drawing/2014/main" id="{1FD52CF4-DC8E-4016-8D01-F71E9CDC5EF6}"/>
                </a:ext>
              </a:extLst>
            </p:cNvPr>
            <p:cNvSpPr/>
            <p:nvPr/>
          </p:nvSpPr>
          <p:spPr>
            <a:xfrm>
              <a:off x="7452151" y="3391778"/>
              <a:ext cx="505674" cy="279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1">
                      <a:lumMod val="50000"/>
                    </a:schemeClr>
                  </a:solidFill>
                </a:rPr>
                <a:t>Port</a:t>
              </a:r>
            </a:p>
          </p:txBody>
        </p:sp>
        <p:sp>
          <p:nvSpPr>
            <p:cNvPr id="46" name="Oval 45">
              <a:extLst>
                <a:ext uri="{FF2B5EF4-FFF2-40B4-BE49-F238E27FC236}">
                  <a16:creationId xmlns:a16="http://schemas.microsoft.com/office/drawing/2014/main" id="{190A3A4E-F78B-4BB2-8BA4-F8CD272B53F9}"/>
                </a:ext>
              </a:extLst>
            </p:cNvPr>
            <p:cNvSpPr/>
            <p:nvPr/>
          </p:nvSpPr>
          <p:spPr>
            <a:xfrm>
              <a:off x="7283638" y="3423211"/>
              <a:ext cx="232634" cy="2326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50000"/>
                    </a:schemeClr>
                  </a:solidFill>
                </a:rPr>
                <a:t>2</a:t>
              </a:r>
            </a:p>
          </p:txBody>
        </p:sp>
      </p:grpSp>
      <p:grpSp>
        <p:nvGrpSpPr>
          <p:cNvPr id="47" name="Group 46">
            <a:extLst>
              <a:ext uri="{FF2B5EF4-FFF2-40B4-BE49-F238E27FC236}">
                <a16:creationId xmlns:a16="http://schemas.microsoft.com/office/drawing/2014/main" id="{B73C99EA-6CA6-4798-B0B1-D12E82B63348}"/>
              </a:ext>
            </a:extLst>
          </p:cNvPr>
          <p:cNvGrpSpPr/>
          <p:nvPr/>
        </p:nvGrpSpPr>
        <p:grpSpPr>
          <a:xfrm>
            <a:off x="2302525" y="3472239"/>
            <a:ext cx="1063373" cy="279385"/>
            <a:chOff x="7283638" y="3391778"/>
            <a:chExt cx="1063373" cy="279385"/>
          </a:xfrm>
        </p:grpSpPr>
        <p:sp>
          <p:nvSpPr>
            <p:cNvPr id="48" name="Rectangle 47">
              <a:extLst>
                <a:ext uri="{FF2B5EF4-FFF2-40B4-BE49-F238E27FC236}">
                  <a16:creationId xmlns:a16="http://schemas.microsoft.com/office/drawing/2014/main" id="{2DF133FD-9CB7-4314-8F8F-409B5BE01ED8}"/>
                </a:ext>
              </a:extLst>
            </p:cNvPr>
            <p:cNvSpPr/>
            <p:nvPr/>
          </p:nvSpPr>
          <p:spPr>
            <a:xfrm>
              <a:off x="7452151" y="3391778"/>
              <a:ext cx="894860" cy="279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chemeClr val="accent1">
                      <a:lumMod val="50000"/>
                    </a:schemeClr>
                  </a:solidFill>
                </a:rPr>
                <a:t>NodePort</a:t>
              </a:r>
              <a:endParaRPr lang="en-US" sz="1400" dirty="0">
                <a:solidFill>
                  <a:schemeClr val="accent1">
                    <a:lumMod val="50000"/>
                  </a:schemeClr>
                </a:solidFill>
              </a:endParaRPr>
            </a:p>
          </p:txBody>
        </p:sp>
        <p:sp>
          <p:nvSpPr>
            <p:cNvPr id="49" name="Oval 48">
              <a:extLst>
                <a:ext uri="{FF2B5EF4-FFF2-40B4-BE49-F238E27FC236}">
                  <a16:creationId xmlns:a16="http://schemas.microsoft.com/office/drawing/2014/main" id="{AD71F2EF-15D5-497A-BF2A-168870173D2A}"/>
                </a:ext>
              </a:extLst>
            </p:cNvPr>
            <p:cNvSpPr/>
            <p:nvPr/>
          </p:nvSpPr>
          <p:spPr>
            <a:xfrm>
              <a:off x="7283638" y="3423211"/>
              <a:ext cx="232634" cy="2326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50000"/>
                    </a:schemeClr>
                  </a:solidFill>
                </a:rPr>
                <a:t>3</a:t>
              </a:r>
            </a:p>
          </p:txBody>
        </p:sp>
      </p:grpSp>
      <p:sp>
        <p:nvSpPr>
          <p:cNvPr id="50" name="Rectangle 49">
            <a:extLst>
              <a:ext uri="{FF2B5EF4-FFF2-40B4-BE49-F238E27FC236}">
                <a16:creationId xmlns:a16="http://schemas.microsoft.com/office/drawing/2014/main" id="{76221325-D750-4218-8EF1-F19D9F7DF485}"/>
              </a:ext>
            </a:extLst>
          </p:cNvPr>
          <p:cNvSpPr/>
          <p:nvPr/>
        </p:nvSpPr>
        <p:spPr>
          <a:xfrm>
            <a:off x="5751508" y="3230887"/>
            <a:ext cx="187583" cy="881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accent2">
                    <a:lumMod val="75000"/>
                  </a:schemeClr>
                </a:solidFill>
              </a:rPr>
              <a:t>10.106.1.12</a:t>
            </a:r>
          </a:p>
        </p:txBody>
      </p:sp>
      <p:sp>
        <p:nvSpPr>
          <p:cNvPr id="51" name="Rectangle 50">
            <a:extLst>
              <a:ext uri="{FF2B5EF4-FFF2-40B4-BE49-F238E27FC236}">
                <a16:creationId xmlns:a16="http://schemas.microsoft.com/office/drawing/2014/main" id="{60AEA157-35D7-495D-A241-5AA6231E68B5}"/>
              </a:ext>
            </a:extLst>
          </p:cNvPr>
          <p:cNvSpPr/>
          <p:nvPr/>
        </p:nvSpPr>
        <p:spPr>
          <a:xfrm>
            <a:off x="1885322" y="3935224"/>
            <a:ext cx="1299674" cy="279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50000"/>
                  </a:schemeClr>
                </a:solidFill>
              </a:rPr>
              <a:t>Range: </a:t>
            </a:r>
          </a:p>
          <a:p>
            <a:pPr algn="ctr"/>
            <a:r>
              <a:rPr lang="en-US" sz="1400" dirty="0">
                <a:solidFill>
                  <a:schemeClr val="accent1">
                    <a:lumMod val="50000"/>
                  </a:schemeClr>
                </a:solidFill>
              </a:rPr>
              <a:t>30000 - 32767</a:t>
            </a:r>
          </a:p>
        </p:txBody>
      </p:sp>
      <p:sp>
        <p:nvSpPr>
          <p:cNvPr id="52" name="Rectangle 51">
            <a:extLst>
              <a:ext uri="{FF2B5EF4-FFF2-40B4-BE49-F238E27FC236}">
                <a16:creationId xmlns:a16="http://schemas.microsoft.com/office/drawing/2014/main" id="{F52C3FA4-CD3F-4507-B5EF-8A535098AA18}"/>
              </a:ext>
            </a:extLst>
          </p:cNvPr>
          <p:cNvSpPr/>
          <p:nvPr/>
        </p:nvSpPr>
        <p:spPr>
          <a:xfrm>
            <a:off x="7029081" y="3856280"/>
            <a:ext cx="440983" cy="187654"/>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53" name="Rectangle 52">
            <a:extLst>
              <a:ext uri="{FF2B5EF4-FFF2-40B4-BE49-F238E27FC236}">
                <a16:creationId xmlns:a16="http://schemas.microsoft.com/office/drawing/2014/main" id="{492E51F5-AA61-4881-9559-A66D4964A126}"/>
              </a:ext>
            </a:extLst>
          </p:cNvPr>
          <p:cNvSpPr/>
          <p:nvPr/>
        </p:nvSpPr>
        <p:spPr>
          <a:xfrm>
            <a:off x="5960595" y="3449922"/>
            <a:ext cx="197369" cy="466837"/>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54" name="Rectangle 53">
            <a:extLst>
              <a:ext uri="{FF2B5EF4-FFF2-40B4-BE49-F238E27FC236}">
                <a16:creationId xmlns:a16="http://schemas.microsoft.com/office/drawing/2014/main" id="{E5A74154-0CFE-4476-BEBF-B66801B074C5}"/>
              </a:ext>
            </a:extLst>
          </p:cNvPr>
          <p:cNvSpPr/>
          <p:nvPr/>
        </p:nvSpPr>
        <p:spPr>
          <a:xfrm>
            <a:off x="3295313" y="3395056"/>
            <a:ext cx="239098" cy="509612"/>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4217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6" presetClass="emph" presetSubtype="0" decel="55000" fill="hold" grpId="1" nodeType="withEffect">
                                  <p:stCondLst>
                                    <p:cond delay="0"/>
                                  </p:stCondLst>
                                  <p:childTnLst>
                                    <p:animScale>
                                      <p:cBhvr>
                                        <p:cTn id="8" dur="1000" fill="hold"/>
                                        <p:tgtEl>
                                          <p:spTgt spid="52"/>
                                        </p:tgtEl>
                                      </p:cBhvr>
                                      <p:by x="300000" y="300000"/>
                                    </p:animScale>
                                  </p:childTnLst>
                                </p:cTn>
                              </p:par>
                              <p:par>
                                <p:cTn id="9" presetID="10" presetClass="exit" presetSubtype="0" fill="hold" grpId="2" nodeType="withEffect">
                                  <p:stCondLst>
                                    <p:cond delay="0"/>
                                  </p:stCondLst>
                                  <p:childTnLst>
                                    <p:animEffect transition="out" filter="fade">
                                      <p:cBhvr>
                                        <p:cTn id="10" dur="900"/>
                                        <p:tgtEl>
                                          <p:spTgt spid="52"/>
                                        </p:tgtEl>
                                      </p:cBhvr>
                                    </p:animEffect>
                                    <p:set>
                                      <p:cBhvr>
                                        <p:cTn id="11" dur="1" fill="hold">
                                          <p:stCondLst>
                                            <p:cond delay="899"/>
                                          </p:stCondLst>
                                        </p:cTn>
                                        <p:tgtEl>
                                          <p:spTgt spid="52"/>
                                        </p:tgtEl>
                                        <p:attrNameLst>
                                          <p:attrName>style.visibility</p:attrName>
                                        </p:attrNameLst>
                                      </p:cBhvr>
                                      <p:to>
                                        <p:strVal val="hidden"/>
                                      </p:to>
                                    </p:se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3"/>
                                        </p:tgtEl>
                                        <p:attrNameLst>
                                          <p:attrName>style.visibility</p:attrName>
                                        </p:attrNameLst>
                                      </p:cBhvr>
                                      <p:to>
                                        <p:strVal val="visible"/>
                                      </p:to>
                                    </p:set>
                                  </p:childTnLst>
                                </p:cTn>
                              </p:par>
                              <p:par>
                                <p:cTn id="20" presetID="6" presetClass="emph" presetSubtype="0" decel="55000" fill="hold" grpId="1" nodeType="withEffect">
                                  <p:stCondLst>
                                    <p:cond delay="0"/>
                                  </p:stCondLst>
                                  <p:childTnLst>
                                    <p:animScale>
                                      <p:cBhvr>
                                        <p:cTn id="21" dur="1000" fill="hold"/>
                                        <p:tgtEl>
                                          <p:spTgt spid="53"/>
                                        </p:tgtEl>
                                      </p:cBhvr>
                                      <p:by x="300000" y="300000"/>
                                    </p:animScale>
                                  </p:childTnLst>
                                </p:cTn>
                              </p:par>
                              <p:par>
                                <p:cTn id="22" presetID="10" presetClass="exit" presetSubtype="0" fill="hold" grpId="2" nodeType="withEffect">
                                  <p:stCondLst>
                                    <p:cond delay="0"/>
                                  </p:stCondLst>
                                  <p:childTnLst>
                                    <p:animEffect transition="out" filter="fade">
                                      <p:cBhvr>
                                        <p:cTn id="23" dur="900"/>
                                        <p:tgtEl>
                                          <p:spTgt spid="53"/>
                                        </p:tgtEl>
                                      </p:cBhvr>
                                    </p:animEffect>
                                    <p:set>
                                      <p:cBhvr>
                                        <p:cTn id="24" dur="1" fill="hold">
                                          <p:stCondLst>
                                            <p:cond delay="899"/>
                                          </p:stCondLst>
                                        </p:cTn>
                                        <p:tgtEl>
                                          <p:spTgt spid="53"/>
                                        </p:tgtEl>
                                        <p:attrNameLst>
                                          <p:attrName>style.visibility</p:attrName>
                                        </p:attrNameLst>
                                      </p:cBhvr>
                                      <p:to>
                                        <p:strVal val="hidden"/>
                                      </p:to>
                                    </p:se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4"/>
                                        </p:tgtEl>
                                        <p:attrNameLst>
                                          <p:attrName>style.visibility</p:attrName>
                                        </p:attrNameLst>
                                      </p:cBhvr>
                                      <p:to>
                                        <p:strVal val="visible"/>
                                      </p:to>
                                    </p:set>
                                  </p:childTnLst>
                                </p:cTn>
                              </p:par>
                              <p:par>
                                <p:cTn id="38" presetID="6" presetClass="emph" presetSubtype="0" decel="55000" fill="hold" grpId="1" nodeType="withEffect">
                                  <p:stCondLst>
                                    <p:cond delay="0"/>
                                  </p:stCondLst>
                                  <p:childTnLst>
                                    <p:animScale>
                                      <p:cBhvr>
                                        <p:cTn id="39" dur="1000" fill="hold"/>
                                        <p:tgtEl>
                                          <p:spTgt spid="54"/>
                                        </p:tgtEl>
                                      </p:cBhvr>
                                      <p:by x="300000" y="300000"/>
                                    </p:animScale>
                                  </p:childTnLst>
                                </p:cTn>
                              </p:par>
                              <p:par>
                                <p:cTn id="40" presetID="10" presetClass="exit" presetSubtype="0" fill="hold" grpId="2" nodeType="withEffect">
                                  <p:stCondLst>
                                    <p:cond delay="0"/>
                                  </p:stCondLst>
                                  <p:childTnLst>
                                    <p:animEffect transition="out" filter="fade">
                                      <p:cBhvr>
                                        <p:cTn id="41" dur="900"/>
                                        <p:tgtEl>
                                          <p:spTgt spid="54"/>
                                        </p:tgtEl>
                                      </p:cBhvr>
                                    </p:animEffect>
                                    <p:set>
                                      <p:cBhvr>
                                        <p:cTn id="42" dur="1" fill="hold">
                                          <p:stCondLst>
                                            <p:cond delay="899"/>
                                          </p:stCondLst>
                                        </p:cTn>
                                        <p:tgtEl>
                                          <p:spTgt spid="54"/>
                                        </p:tgtEl>
                                        <p:attrNameLst>
                                          <p:attrName>style.visibility</p:attrName>
                                        </p:attrNameLst>
                                      </p:cBhvr>
                                      <p:to>
                                        <p:strVal val="hidden"/>
                                      </p:to>
                                    </p:se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P spid="52" grpId="0" animBg="1"/>
      <p:bldP spid="52" grpId="1" animBg="1"/>
      <p:bldP spid="52" grpId="2" animBg="1"/>
      <p:bldP spid="53" grpId="0" animBg="1"/>
      <p:bldP spid="53" grpId="1" animBg="1"/>
      <p:bldP spid="53" grpId="2" animBg="1"/>
      <p:bldP spid="54" grpId="0" animBg="1"/>
      <p:bldP spid="54" grpId="1" animBg="1"/>
      <p:bldP spid="54"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76202"/>
            <a:ext cx="11201400" cy="792162"/>
          </a:xfrm>
        </p:spPr>
        <p:txBody>
          <a:bodyPr>
            <a:normAutofit/>
          </a:bodyPr>
          <a:lstStyle/>
          <a:p>
            <a:r>
              <a:rPr lang="en-US" sz="4219" dirty="0"/>
              <a:t>Shipping Container for Applications</a:t>
            </a:r>
            <a:endParaRPr lang="en-GB" sz="4219" dirty="0"/>
          </a:p>
        </p:txBody>
      </p:sp>
      <p:pic>
        <p:nvPicPr>
          <p:cNvPr id="4098" name="Picture 2"/>
          <p:cNvPicPr>
            <a:picLocks noChangeAspect="1" noChangeArrowheads="1"/>
          </p:cNvPicPr>
          <p:nvPr/>
        </p:nvPicPr>
        <p:blipFill>
          <a:blip r:embed="rId3"/>
          <a:srcRect/>
          <a:stretch>
            <a:fillRect/>
          </a:stretch>
        </p:blipFill>
        <p:spPr bwMode="auto">
          <a:xfrm>
            <a:off x="457796" y="762003"/>
            <a:ext cx="11276409" cy="4833938"/>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13F480B4-4699-41FE-89A7-96EFD1001786}" type="slidenum">
              <a:rPr lang="en-US" smtClean="0"/>
              <a:t>9</a:t>
            </a:fld>
            <a:endParaRPr lang="en-US"/>
          </a:p>
        </p:txBody>
      </p:sp>
      <p:sp>
        <p:nvSpPr>
          <p:cNvPr id="5" name="Rectangle 4"/>
          <p:cNvSpPr/>
          <p:nvPr/>
        </p:nvSpPr>
        <p:spPr>
          <a:xfrm rot="19423632">
            <a:off x="432680" y="2519140"/>
            <a:ext cx="11132033" cy="1566012"/>
          </a:xfrm>
          <a:prstGeom prst="rect">
            <a:avLst/>
          </a:prstGeom>
          <a:noFill/>
        </p:spPr>
        <p:txBody>
          <a:bodyPr wrap="none" lIns="107765" tIns="53883" rIns="107765" bIns="53883">
            <a:spAutoFit/>
          </a:bodyPr>
          <a:lstStyle/>
          <a:p>
            <a:pPr algn="ctr"/>
            <a:r>
              <a:rPr lang="en-US" sz="9469" dirty="0">
                <a:ln w="0"/>
                <a:solidFill>
                  <a:schemeClr val="accent1">
                    <a:alpha val="8000"/>
                  </a:schemeClr>
                </a:solidFill>
              </a:rPr>
              <a:t>TechLanders Solutions</a:t>
            </a:r>
          </a:p>
        </p:txBody>
      </p:sp>
      <p:sp>
        <p:nvSpPr>
          <p:cNvPr id="3" name="Footer Placeholder 2"/>
          <p:cNvSpPr>
            <a:spLocks noGrp="1"/>
          </p:cNvSpPr>
          <p:nvPr>
            <p:ph type="ftr" sz="quarter" idx="11"/>
          </p:nvPr>
        </p:nvSpPr>
        <p:spPr/>
        <p:txBody>
          <a:bodyPr/>
          <a:lstStyle/>
          <a:p>
            <a:r>
              <a:rPr lang="en-US" dirty="0"/>
              <a:t>Copyright  © TechLanders Solutions</a:t>
            </a:r>
          </a:p>
        </p:txBody>
      </p:sp>
    </p:spTree>
    <p:extLst>
      <p:ext uri="{BB962C8B-B14F-4D97-AF65-F5344CB8AC3E}">
        <p14:creationId xmlns:p14="http://schemas.microsoft.com/office/powerpoint/2010/main" val="31561685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8B820-3C1E-4386-8827-BD1A0B1AFCE3}"/>
              </a:ext>
            </a:extLst>
          </p:cNvPr>
          <p:cNvSpPr>
            <a:spLocks noGrp="1"/>
          </p:cNvSpPr>
          <p:nvPr>
            <p:ph type="title"/>
          </p:nvPr>
        </p:nvSpPr>
        <p:spPr/>
        <p:txBody>
          <a:bodyPr/>
          <a:lstStyle/>
          <a:p>
            <a:r>
              <a:rPr lang="en-US" dirty="0"/>
              <a:t>Service - </a:t>
            </a:r>
            <a:r>
              <a:rPr lang="en-US" dirty="0" err="1"/>
              <a:t>NodePort</a:t>
            </a:r>
            <a:endParaRPr lang="en-US" dirty="0"/>
          </a:p>
        </p:txBody>
      </p:sp>
      <p:sp>
        <p:nvSpPr>
          <p:cNvPr id="4" name="Rectangle 3">
            <a:extLst>
              <a:ext uri="{FF2B5EF4-FFF2-40B4-BE49-F238E27FC236}">
                <a16:creationId xmlns:a16="http://schemas.microsoft.com/office/drawing/2014/main" id="{8A58565E-3267-463A-968F-9ECE50B483BC}"/>
              </a:ext>
            </a:extLst>
          </p:cNvPr>
          <p:cNvSpPr/>
          <p:nvPr/>
        </p:nvSpPr>
        <p:spPr>
          <a:xfrm>
            <a:off x="1292144" y="2239087"/>
            <a:ext cx="5678327" cy="3732170"/>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400" b="1" dirty="0">
                <a:solidFill>
                  <a:schemeClr val="bg1"/>
                </a:solidFill>
                <a:effectLst>
                  <a:glow rad="228600">
                    <a:schemeClr val="accent2">
                      <a:satMod val="175000"/>
                      <a:alpha val="40000"/>
                    </a:schemeClr>
                  </a:glow>
                </a:effectLst>
              </a:rPr>
              <a:t>Node</a:t>
            </a:r>
          </a:p>
        </p:txBody>
      </p:sp>
      <p:pic>
        <p:nvPicPr>
          <p:cNvPr id="5" name="Picture 4" descr="Related image">
            <a:extLst>
              <a:ext uri="{FF2B5EF4-FFF2-40B4-BE49-F238E27FC236}">
                <a16:creationId xmlns:a16="http://schemas.microsoft.com/office/drawing/2014/main" id="{2B790BBD-5254-47B8-803C-18901C1078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3509607" y="5585812"/>
            <a:ext cx="338970" cy="338970"/>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97C2A4D-A9CA-494B-88D6-53A51EF40518}"/>
              </a:ext>
            </a:extLst>
          </p:cNvPr>
          <p:cNvSpPr/>
          <p:nvPr/>
        </p:nvSpPr>
        <p:spPr>
          <a:xfrm>
            <a:off x="4548222" y="3787459"/>
            <a:ext cx="1373915" cy="1646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9" name="Group 8">
            <a:extLst>
              <a:ext uri="{FF2B5EF4-FFF2-40B4-BE49-F238E27FC236}">
                <a16:creationId xmlns:a16="http://schemas.microsoft.com/office/drawing/2014/main" id="{6BE4D319-527B-48AE-B823-342B176E0F69}"/>
              </a:ext>
            </a:extLst>
          </p:cNvPr>
          <p:cNvGrpSpPr/>
          <p:nvPr/>
        </p:nvGrpSpPr>
        <p:grpSpPr>
          <a:xfrm>
            <a:off x="4891143" y="4510022"/>
            <a:ext cx="653028" cy="618292"/>
            <a:chOff x="6225311" y="2473385"/>
            <a:chExt cx="716280" cy="678180"/>
          </a:xfrm>
        </p:grpSpPr>
        <p:pic>
          <p:nvPicPr>
            <p:cNvPr id="10" name="Picture 9">
              <a:extLst>
                <a:ext uri="{FF2B5EF4-FFF2-40B4-BE49-F238E27FC236}">
                  <a16:creationId xmlns:a16="http://schemas.microsoft.com/office/drawing/2014/main" id="{858EC070-2EB3-4D73-A452-C2C21F413B95}"/>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1" name="Picture 2" descr="Image result for python logo">
              <a:extLst>
                <a:ext uri="{FF2B5EF4-FFF2-40B4-BE49-F238E27FC236}">
                  <a16:creationId xmlns:a16="http://schemas.microsoft.com/office/drawing/2014/main" id="{80252B59-EC58-4FBA-85B7-FBD8FC0416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50436965-B71C-4C4B-8CE9-063447EB7489}"/>
              </a:ext>
            </a:extLst>
          </p:cNvPr>
          <p:cNvSpPr/>
          <p:nvPr/>
        </p:nvSpPr>
        <p:spPr>
          <a:xfrm>
            <a:off x="4720246" y="3986698"/>
            <a:ext cx="1029867" cy="279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0000"/>
                    <a:lumOff val="80000"/>
                  </a:schemeClr>
                </a:solidFill>
              </a:rPr>
              <a:t>10.244.0.2</a:t>
            </a:r>
          </a:p>
        </p:txBody>
      </p:sp>
      <p:sp>
        <p:nvSpPr>
          <p:cNvPr id="24" name="Rectangle 23">
            <a:extLst>
              <a:ext uri="{FF2B5EF4-FFF2-40B4-BE49-F238E27FC236}">
                <a16:creationId xmlns:a16="http://schemas.microsoft.com/office/drawing/2014/main" id="{5AE33741-D512-4E46-B1A1-0F24854443A2}"/>
              </a:ext>
            </a:extLst>
          </p:cNvPr>
          <p:cNvSpPr/>
          <p:nvPr/>
        </p:nvSpPr>
        <p:spPr>
          <a:xfrm>
            <a:off x="2123005" y="3040279"/>
            <a:ext cx="2020567" cy="111905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Service</a:t>
            </a:r>
          </a:p>
        </p:txBody>
      </p:sp>
      <p:sp>
        <p:nvSpPr>
          <p:cNvPr id="25" name="Rectangle 24">
            <a:extLst>
              <a:ext uri="{FF2B5EF4-FFF2-40B4-BE49-F238E27FC236}">
                <a16:creationId xmlns:a16="http://schemas.microsoft.com/office/drawing/2014/main" id="{E9DF64F7-F6F4-48CA-A481-070E801E08A1}"/>
              </a:ext>
            </a:extLst>
          </p:cNvPr>
          <p:cNvSpPr/>
          <p:nvPr/>
        </p:nvSpPr>
        <p:spPr>
          <a:xfrm>
            <a:off x="1292144" y="3344998"/>
            <a:ext cx="216777" cy="5096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accent2">
                    <a:lumMod val="75000"/>
                  </a:schemeClr>
                </a:solidFill>
              </a:rPr>
              <a:t>30008</a:t>
            </a:r>
          </a:p>
        </p:txBody>
      </p:sp>
      <p:cxnSp>
        <p:nvCxnSpPr>
          <p:cNvPr id="26" name="Connector: Elbow 25">
            <a:extLst>
              <a:ext uri="{FF2B5EF4-FFF2-40B4-BE49-F238E27FC236}">
                <a16:creationId xmlns:a16="http://schemas.microsoft.com/office/drawing/2014/main" id="{DF680CED-6A9F-45F0-B281-985D415712D9}"/>
              </a:ext>
            </a:extLst>
          </p:cNvPr>
          <p:cNvCxnSpPr>
            <a:cxnSpLocks/>
            <a:stCxn id="24" idx="3"/>
            <a:endCxn id="8" idx="0"/>
          </p:cNvCxnSpPr>
          <p:nvPr/>
        </p:nvCxnSpPr>
        <p:spPr>
          <a:xfrm>
            <a:off x="4143572" y="3599805"/>
            <a:ext cx="1091608" cy="187654"/>
          </a:xfrm>
          <a:prstGeom prst="bentConnector2">
            <a:avLst/>
          </a:prstGeom>
          <a:ln>
            <a:solidFill>
              <a:schemeClr val="accent3">
                <a:lumMod val="20000"/>
                <a:lumOff val="80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27" name="Connector: Elbow 26">
            <a:extLst>
              <a:ext uri="{FF2B5EF4-FFF2-40B4-BE49-F238E27FC236}">
                <a16:creationId xmlns:a16="http://schemas.microsoft.com/office/drawing/2014/main" id="{7BD96652-1069-44DE-A578-5A9E10BF782C}"/>
              </a:ext>
            </a:extLst>
          </p:cNvPr>
          <p:cNvCxnSpPr>
            <a:cxnSpLocks/>
            <a:stCxn id="25" idx="3"/>
            <a:endCxn id="24" idx="1"/>
          </p:cNvCxnSpPr>
          <p:nvPr/>
        </p:nvCxnSpPr>
        <p:spPr>
          <a:xfrm>
            <a:off x="1508921" y="3599804"/>
            <a:ext cx="614084" cy="1"/>
          </a:xfrm>
          <a:prstGeom prst="bentConnector3">
            <a:avLst>
              <a:gd name="adj1" fmla="val 50000"/>
            </a:avLst>
          </a:prstGeom>
          <a:ln>
            <a:solidFill>
              <a:schemeClr val="accent3">
                <a:lumMod val="20000"/>
                <a:lumOff val="80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29" name="Rectangle 28">
            <a:extLst>
              <a:ext uri="{FF2B5EF4-FFF2-40B4-BE49-F238E27FC236}">
                <a16:creationId xmlns:a16="http://schemas.microsoft.com/office/drawing/2014/main" id="{DEE2E067-D592-4CDB-998E-0784D51FB6BE}"/>
              </a:ext>
            </a:extLst>
          </p:cNvPr>
          <p:cNvSpPr/>
          <p:nvPr/>
        </p:nvSpPr>
        <p:spPr>
          <a:xfrm>
            <a:off x="3936485" y="3389216"/>
            <a:ext cx="187583" cy="4409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accent2">
                    <a:lumMod val="75000"/>
                  </a:schemeClr>
                </a:solidFill>
              </a:rPr>
              <a:t>80</a:t>
            </a:r>
          </a:p>
        </p:txBody>
      </p:sp>
      <p:sp>
        <p:nvSpPr>
          <p:cNvPr id="30" name="Rectangle 29">
            <a:extLst>
              <a:ext uri="{FF2B5EF4-FFF2-40B4-BE49-F238E27FC236}">
                <a16:creationId xmlns:a16="http://schemas.microsoft.com/office/drawing/2014/main" id="{9CCA4320-F483-4466-BFA2-8A46BC74A914}"/>
              </a:ext>
            </a:extLst>
          </p:cNvPr>
          <p:cNvSpPr/>
          <p:nvPr/>
        </p:nvSpPr>
        <p:spPr>
          <a:xfrm rot="5400000">
            <a:off x="5141389" y="3656610"/>
            <a:ext cx="187583" cy="4409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bg1"/>
                </a:solidFill>
              </a:rPr>
              <a:t>80</a:t>
            </a:r>
          </a:p>
        </p:txBody>
      </p:sp>
      <p:grpSp>
        <p:nvGrpSpPr>
          <p:cNvPr id="43" name="Group 42">
            <a:extLst>
              <a:ext uri="{FF2B5EF4-FFF2-40B4-BE49-F238E27FC236}">
                <a16:creationId xmlns:a16="http://schemas.microsoft.com/office/drawing/2014/main" id="{02DAADBF-D586-46F6-AECB-1F6A5D9450DB}"/>
              </a:ext>
            </a:extLst>
          </p:cNvPr>
          <p:cNvGrpSpPr/>
          <p:nvPr/>
        </p:nvGrpSpPr>
        <p:grpSpPr>
          <a:xfrm>
            <a:off x="5269246" y="3330322"/>
            <a:ext cx="1167824" cy="279385"/>
            <a:chOff x="7283638" y="3392472"/>
            <a:chExt cx="1167824" cy="279385"/>
          </a:xfrm>
        </p:grpSpPr>
        <p:sp>
          <p:nvSpPr>
            <p:cNvPr id="39" name="Rectangle 38">
              <a:extLst>
                <a:ext uri="{FF2B5EF4-FFF2-40B4-BE49-F238E27FC236}">
                  <a16:creationId xmlns:a16="http://schemas.microsoft.com/office/drawing/2014/main" id="{2DE2EE3E-D294-4CFC-9BA2-DEA02352E06E}"/>
                </a:ext>
              </a:extLst>
            </p:cNvPr>
            <p:cNvSpPr/>
            <p:nvPr/>
          </p:nvSpPr>
          <p:spPr>
            <a:xfrm>
              <a:off x="7421595" y="3392472"/>
              <a:ext cx="1029867" cy="279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accent1">
                      <a:lumMod val="50000"/>
                    </a:schemeClr>
                  </a:solidFill>
                </a:rPr>
                <a:t>TargetPort</a:t>
              </a:r>
              <a:endParaRPr lang="en-US" sz="1400" dirty="0">
                <a:solidFill>
                  <a:schemeClr val="accent1">
                    <a:lumMod val="50000"/>
                  </a:schemeClr>
                </a:solidFill>
              </a:endParaRPr>
            </a:p>
          </p:txBody>
        </p:sp>
        <p:sp>
          <p:nvSpPr>
            <p:cNvPr id="41" name="Oval 40">
              <a:extLst>
                <a:ext uri="{FF2B5EF4-FFF2-40B4-BE49-F238E27FC236}">
                  <a16:creationId xmlns:a16="http://schemas.microsoft.com/office/drawing/2014/main" id="{C1CFC9DD-6165-4F6E-9A65-0BD7F455EEFA}"/>
                </a:ext>
              </a:extLst>
            </p:cNvPr>
            <p:cNvSpPr/>
            <p:nvPr/>
          </p:nvSpPr>
          <p:spPr>
            <a:xfrm>
              <a:off x="7283638" y="3423211"/>
              <a:ext cx="232634" cy="2326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50000"/>
                    </a:schemeClr>
                  </a:solidFill>
                </a:rPr>
                <a:t>1</a:t>
              </a:r>
            </a:p>
          </p:txBody>
        </p:sp>
      </p:grpSp>
      <p:grpSp>
        <p:nvGrpSpPr>
          <p:cNvPr id="44" name="Group 43">
            <a:extLst>
              <a:ext uri="{FF2B5EF4-FFF2-40B4-BE49-F238E27FC236}">
                <a16:creationId xmlns:a16="http://schemas.microsoft.com/office/drawing/2014/main" id="{5825E025-AD9C-4445-8AB7-DEFA937FACB3}"/>
              </a:ext>
            </a:extLst>
          </p:cNvPr>
          <p:cNvGrpSpPr/>
          <p:nvPr/>
        </p:nvGrpSpPr>
        <p:grpSpPr>
          <a:xfrm>
            <a:off x="4189817" y="3205305"/>
            <a:ext cx="674187" cy="279385"/>
            <a:chOff x="7283638" y="3391778"/>
            <a:chExt cx="674187" cy="279385"/>
          </a:xfrm>
        </p:grpSpPr>
        <p:sp>
          <p:nvSpPr>
            <p:cNvPr id="45" name="Rectangle 44">
              <a:extLst>
                <a:ext uri="{FF2B5EF4-FFF2-40B4-BE49-F238E27FC236}">
                  <a16:creationId xmlns:a16="http://schemas.microsoft.com/office/drawing/2014/main" id="{1FD52CF4-DC8E-4016-8D01-F71E9CDC5EF6}"/>
                </a:ext>
              </a:extLst>
            </p:cNvPr>
            <p:cNvSpPr/>
            <p:nvPr/>
          </p:nvSpPr>
          <p:spPr>
            <a:xfrm>
              <a:off x="7452151" y="3391778"/>
              <a:ext cx="505674" cy="279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1">
                      <a:lumMod val="50000"/>
                    </a:schemeClr>
                  </a:solidFill>
                </a:rPr>
                <a:t>Port</a:t>
              </a:r>
            </a:p>
          </p:txBody>
        </p:sp>
        <p:sp>
          <p:nvSpPr>
            <p:cNvPr id="46" name="Oval 45">
              <a:extLst>
                <a:ext uri="{FF2B5EF4-FFF2-40B4-BE49-F238E27FC236}">
                  <a16:creationId xmlns:a16="http://schemas.microsoft.com/office/drawing/2014/main" id="{190A3A4E-F78B-4BB2-8BA4-F8CD272B53F9}"/>
                </a:ext>
              </a:extLst>
            </p:cNvPr>
            <p:cNvSpPr/>
            <p:nvPr/>
          </p:nvSpPr>
          <p:spPr>
            <a:xfrm>
              <a:off x="7283638" y="3423211"/>
              <a:ext cx="232634" cy="2326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50000"/>
                    </a:schemeClr>
                  </a:solidFill>
                </a:rPr>
                <a:t>2</a:t>
              </a:r>
            </a:p>
          </p:txBody>
        </p:sp>
      </p:grpSp>
      <p:grpSp>
        <p:nvGrpSpPr>
          <p:cNvPr id="47" name="Group 46">
            <a:extLst>
              <a:ext uri="{FF2B5EF4-FFF2-40B4-BE49-F238E27FC236}">
                <a16:creationId xmlns:a16="http://schemas.microsoft.com/office/drawing/2014/main" id="{B73C99EA-6CA6-4798-B0B1-D12E82B63348}"/>
              </a:ext>
            </a:extLst>
          </p:cNvPr>
          <p:cNvGrpSpPr/>
          <p:nvPr/>
        </p:nvGrpSpPr>
        <p:grpSpPr>
          <a:xfrm>
            <a:off x="288133" y="3410089"/>
            <a:ext cx="1063373" cy="279385"/>
            <a:chOff x="7283638" y="3391778"/>
            <a:chExt cx="1063373" cy="279385"/>
          </a:xfrm>
        </p:grpSpPr>
        <p:sp>
          <p:nvSpPr>
            <p:cNvPr id="48" name="Rectangle 47">
              <a:extLst>
                <a:ext uri="{FF2B5EF4-FFF2-40B4-BE49-F238E27FC236}">
                  <a16:creationId xmlns:a16="http://schemas.microsoft.com/office/drawing/2014/main" id="{2DF133FD-9CB7-4314-8F8F-409B5BE01ED8}"/>
                </a:ext>
              </a:extLst>
            </p:cNvPr>
            <p:cNvSpPr/>
            <p:nvPr/>
          </p:nvSpPr>
          <p:spPr>
            <a:xfrm>
              <a:off x="7452151" y="3391778"/>
              <a:ext cx="894860" cy="279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chemeClr val="accent1">
                      <a:lumMod val="50000"/>
                    </a:schemeClr>
                  </a:solidFill>
                </a:rPr>
                <a:t>NodePort</a:t>
              </a:r>
              <a:endParaRPr lang="en-US" sz="1400" dirty="0">
                <a:solidFill>
                  <a:schemeClr val="accent1">
                    <a:lumMod val="50000"/>
                  </a:schemeClr>
                </a:solidFill>
              </a:endParaRPr>
            </a:p>
          </p:txBody>
        </p:sp>
        <p:sp>
          <p:nvSpPr>
            <p:cNvPr id="49" name="Oval 48">
              <a:extLst>
                <a:ext uri="{FF2B5EF4-FFF2-40B4-BE49-F238E27FC236}">
                  <a16:creationId xmlns:a16="http://schemas.microsoft.com/office/drawing/2014/main" id="{AD71F2EF-15D5-497A-BF2A-168870173D2A}"/>
                </a:ext>
              </a:extLst>
            </p:cNvPr>
            <p:cNvSpPr/>
            <p:nvPr/>
          </p:nvSpPr>
          <p:spPr>
            <a:xfrm>
              <a:off x="7283638" y="3423211"/>
              <a:ext cx="232634" cy="2326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50000"/>
                    </a:schemeClr>
                  </a:solidFill>
                </a:rPr>
                <a:t>3</a:t>
              </a:r>
            </a:p>
          </p:txBody>
        </p:sp>
      </p:grpSp>
      <p:sp>
        <p:nvSpPr>
          <p:cNvPr id="50" name="Rectangle 49">
            <a:extLst>
              <a:ext uri="{FF2B5EF4-FFF2-40B4-BE49-F238E27FC236}">
                <a16:creationId xmlns:a16="http://schemas.microsoft.com/office/drawing/2014/main" id="{76221325-D750-4218-8EF1-F19D9F7DF485}"/>
              </a:ext>
            </a:extLst>
          </p:cNvPr>
          <p:cNvSpPr/>
          <p:nvPr/>
        </p:nvSpPr>
        <p:spPr>
          <a:xfrm>
            <a:off x="3737116" y="3168737"/>
            <a:ext cx="187583" cy="881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accent2">
                    <a:lumMod val="75000"/>
                  </a:schemeClr>
                </a:solidFill>
              </a:rPr>
              <a:t>10.106.1.12</a:t>
            </a:r>
          </a:p>
        </p:txBody>
      </p:sp>
      <p:sp>
        <p:nvSpPr>
          <p:cNvPr id="51" name="Rectangle 50">
            <a:extLst>
              <a:ext uri="{FF2B5EF4-FFF2-40B4-BE49-F238E27FC236}">
                <a16:creationId xmlns:a16="http://schemas.microsoft.com/office/drawing/2014/main" id="{60AEA157-35D7-495D-A241-5AA6231E68B5}"/>
              </a:ext>
            </a:extLst>
          </p:cNvPr>
          <p:cNvSpPr/>
          <p:nvPr/>
        </p:nvSpPr>
        <p:spPr>
          <a:xfrm>
            <a:off x="-28831" y="3872545"/>
            <a:ext cx="1299674" cy="279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50000"/>
                  </a:schemeClr>
                </a:solidFill>
              </a:rPr>
              <a:t>Range: </a:t>
            </a:r>
          </a:p>
          <a:p>
            <a:pPr algn="ctr"/>
            <a:r>
              <a:rPr lang="en-US" sz="1400" dirty="0">
                <a:solidFill>
                  <a:schemeClr val="accent1">
                    <a:lumMod val="50000"/>
                  </a:schemeClr>
                </a:solidFill>
              </a:rPr>
              <a:t>30000 - 32767</a:t>
            </a:r>
          </a:p>
        </p:txBody>
      </p:sp>
      <p:sp>
        <p:nvSpPr>
          <p:cNvPr id="31" name="Rectangle 1">
            <a:extLst>
              <a:ext uri="{FF2B5EF4-FFF2-40B4-BE49-F238E27FC236}">
                <a16:creationId xmlns:a16="http://schemas.microsoft.com/office/drawing/2014/main" id="{890B4DA6-1382-4A0B-A31C-6C5EB959B258}"/>
              </a:ext>
            </a:extLst>
          </p:cNvPr>
          <p:cNvSpPr>
            <a:spLocks noChangeArrowheads="1"/>
          </p:cNvSpPr>
          <p:nvPr/>
        </p:nvSpPr>
        <p:spPr bwMode="auto">
          <a:xfrm>
            <a:off x="7643764" y="2239087"/>
            <a:ext cx="4212956"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apiVersion</a:t>
            </a: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kind:</a:t>
            </a:r>
            <a:br>
              <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metadata:</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spec:</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FD0FD0D0-0E50-4642-979A-78AD092E95ED}"/>
              </a:ext>
            </a:extLst>
          </p:cNvPr>
          <p:cNvSpPr/>
          <p:nvPr/>
        </p:nvSpPr>
        <p:spPr>
          <a:xfrm>
            <a:off x="7643764" y="1937423"/>
            <a:ext cx="2792795" cy="307777"/>
          </a:xfrm>
          <a:prstGeom prst="rect">
            <a:avLst/>
          </a:prstGeom>
          <a:solidFill>
            <a:schemeClr val="tx1">
              <a:lumMod val="75000"/>
              <a:lumOff val="25000"/>
            </a:schemeClr>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1400" b="1" dirty="0">
                <a:solidFill>
                  <a:schemeClr val="bg1">
                    <a:lumMod val="65000"/>
                  </a:schemeClr>
                </a:solidFill>
                <a:latin typeface="Courier New" panose="02070309020205020404" pitchFamily="49" charset="0"/>
                <a:cs typeface="Courier New" panose="02070309020205020404" pitchFamily="49" charset="0"/>
              </a:rPr>
              <a:t>service-</a:t>
            </a:r>
            <a:r>
              <a:rPr lang="en-US" sz="1400" b="1" dirty="0" err="1">
                <a:solidFill>
                  <a:schemeClr val="bg1">
                    <a:lumMod val="65000"/>
                  </a:schemeClr>
                </a:solidFill>
                <a:latin typeface="Courier New" panose="02070309020205020404" pitchFamily="49" charset="0"/>
                <a:cs typeface="Courier New" panose="02070309020205020404" pitchFamily="49" charset="0"/>
              </a:rPr>
              <a:t>definition.yml</a:t>
            </a:r>
            <a:endParaRPr lang="en-US" sz="1400" b="1" dirty="0">
              <a:solidFill>
                <a:schemeClr val="bg1">
                  <a:lumMod val="65000"/>
                </a:schemeClr>
              </a:solidFill>
              <a:latin typeface="Courier New" panose="02070309020205020404" pitchFamily="49" charset="0"/>
              <a:cs typeface="Courier New" panose="02070309020205020404" pitchFamily="49" charset="0"/>
            </a:endParaRPr>
          </a:p>
        </p:txBody>
      </p:sp>
      <p:sp>
        <p:nvSpPr>
          <p:cNvPr id="33" name="Rectangle 32">
            <a:extLst>
              <a:ext uri="{FF2B5EF4-FFF2-40B4-BE49-F238E27FC236}">
                <a16:creationId xmlns:a16="http://schemas.microsoft.com/office/drawing/2014/main" id="{438DAAC1-81EA-49F0-9619-855D08CBA2F5}"/>
              </a:ext>
            </a:extLst>
          </p:cNvPr>
          <p:cNvSpPr/>
          <p:nvPr/>
        </p:nvSpPr>
        <p:spPr>
          <a:xfrm>
            <a:off x="9095657" y="2239087"/>
            <a:ext cx="431528" cy="338554"/>
          </a:xfrm>
          <a:prstGeom prst="rect">
            <a:avLst/>
          </a:prstGeom>
        </p:spPr>
        <p:txBody>
          <a:bodyPr wrap="none">
            <a:spAutoFit/>
          </a:bodyPr>
          <a:lstStyle/>
          <a:p>
            <a:r>
              <a:rPr lang="en-US" altLang="en-US" sz="1600" dirty="0">
                <a:solidFill>
                  <a:srgbClr val="A9B7C6"/>
                </a:solidFill>
                <a:latin typeface="Courier New" panose="02070309020205020404" pitchFamily="49" charset="0"/>
                <a:cs typeface="Courier New" panose="02070309020205020404" pitchFamily="49" charset="0"/>
              </a:rPr>
              <a:t>v1</a:t>
            </a:r>
            <a:endParaRPr lang="en-US" sz="1600" dirty="0"/>
          </a:p>
        </p:txBody>
      </p:sp>
      <p:sp>
        <p:nvSpPr>
          <p:cNvPr id="34" name="Rectangle 33">
            <a:extLst>
              <a:ext uri="{FF2B5EF4-FFF2-40B4-BE49-F238E27FC236}">
                <a16:creationId xmlns:a16="http://schemas.microsoft.com/office/drawing/2014/main" id="{B6873B24-F41E-4CD6-8579-FCB1F693841F}"/>
              </a:ext>
            </a:extLst>
          </p:cNvPr>
          <p:cNvSpPr/>
          <p:nvPr/>
        </p:nvSpPr>
        <p:spPr>
          <a:xfrm>
            <a:off x="8356905" y="2478105"/>
            <a:ext cx="1048685" cy="338554"/>
          </a:xfrm>
          <a:prstGeom prst="rect">
            <a:avLst/>
          </a:prstGeom>
        </p:spPr>
        <p:txBody>
          <a:bodyPr wrap="none">
            <a:spAutoFit/>
          </a:bodyPr>
          <a:lstStyle/>
          <a:p>
            <a:r>
              <a:rPr lang="en-US" altLang="en-US" sz="1600" dirty="0">
                <a:solidFill>
                  <a:srgbClr val="A9B7C6"/>
                </a:solidFill>
                <a:latin typeface="Courier New" panose="02070309020205020404" pitchFamily="49" charset="0"/>
                <a:cs typeface="Courier New" panose="02070309020205020404" pitchFamily="49" charset="0"/>
              </a:rPr>
              <a:t>Service</a:t>
            </a:r>
            <a:endParaRPr lang="en-US" sz="1600" dirty="0"/>
          </a:p>
        </p:txBody>
      </p:sp>
      <p:sp>
        <p:nvSpPr>
          <p:cNvPr id="35" name="Rectangle 34">
            <a:extLst>
              <a:ext uri="{FF2B5EF4-FFF2-40B4-BE49-F238E27FC236}">
                <a16:creationId xmlns:a16="http://schemas.microsoft.com/office/drawing/2014/main" id="{93F0046E-1525-45F8-8951-45E79B7E75EA}"/>
              </a:ext>
            </a:extLst>
          </p:cNvPr>
          <p:cNvSpPr/>
          <p:nvPr/>
        </p:nvSpPr>
        <p:spPr>
          <a:xfrm>
            <a:off x="8166405" y="3043109"/>
            <a:ext cx="2529860" cy="338554"/>
          </a:xfrm>
          <a:prstGeom prst="rect">
            <a:avLst/>
          </a:prstGeom>
        </p:spPr>
        <p:txBody>
          <a:bodyPr wrap="none">
            <a:spAutoFit/>
          </a:bodyPr>
          <a:lstStyle/>
          <a:p>
            <a:r>
              <a:rPr lang="en-US" altLang="en-US" sz="1600" b="1" dirty="0">
                <a:solidFill>
                  <a:srgbClr val="CC7832"/>
                </a:solidFill>
                <a:latin typeface="Courier New" panose="02070309020205020404" pitchFamily="49" charset="0"/>
                <a:cs typeface="Courier New" panose="02070309020205020404" pitchFamily="49" charset="0"/>
              </a:rPr>
              <a:t>name: </a:t>
            </a:r>
            <a:r>
              <a:rPr lang="en-US" altLang="en-US" sz="1600" dirty="0" err="1">
                <a:solidFill>
                  <a:srgbClr val="A9B7C6"/>
                </a:solidFill>
                <a:latin typeface="Courier New" panose="02070309020205020404" pitchFamily="49" charset="0"/>
                <a:cs typeface="Courier New" panose="02070309020205020404" pitchFamily="49" charset="0"/>
              </a:rPr>
              <a:t>myapp</a:t>
            </a:r>
            <a:r>
              <a:rPr lang="en-US" altLang="en-US" sz="1600" dirty="0">
                <a:solidFill>
                  <a:srgbClr val="A9B7C6"/>
                </a:solidFill>
                <a:latin typeface="Courier New" panose="02070309020205020404" pitchFamily="49" charset="0"/>
                <a:cs typeface="Courier New" panose="02070309020205020404" pitchFamily="49" charset="0"/>
              </a:rPr>
              <a:t>-service</a:t>
            </a:r>
            <a:endParaRPr lang="en-US" sz="1600" dirty="0"/>
          </a:p>
        </p:txBody>
      </p:sp>
      <p:sp>
        <p:nvSpPr>
          <p:cNvPr id="36" name="Rectangle 35">
            <a:extLst>
              <a:ext uri="{FF2B5EF4-FFF2-40B4-BE49-F238E27FC236}">
                <a16:creationId xmlns:a16="http://schemas.microsoft.com/office/drawing/2014/main" id="{42483308-8AD0-4BD1-84BF-008AA3E53386}"/>
              </a:ext>
            </a:extLst>
          </p:cNvPr>
          <p:cNvSpPr/>
          <p:nvPr/>
        </p:nvSpPr>
        <p:spPr>
          <a:xfrm>
            <a:off x="8140660" y="3683327"/>
            <a:ext cx="2406428" cy="1569660"/>
          </a:xfrm>
          <a:prstGeom prst="rect">
            <a:avLst/>
          </a:prstGeom>
        </p:spPr>
        <p:txBody>
          <a:bodyPr wrap="none">
            <a:spAutoFit/>
          </a:bodyPr>
          <a:lstStyle/>
          <a:p>
            <a:r>
              <a:rPr lang="en-US" altLang="en-US" sz="1600" b="1" dirty="0">
                <a:solidFill>
                  <a:srgbClr val="CC7832"/>
                </a:solidFill>
                <a:latin typeface="Courier New" panose="02070309020205020404" pitchFamily="49" charset="0"/>
                <a:cs typeface="Courier New" panose="02070309020205020404" pitchFamily="49" charset="0"/>
              </a:rPr>
              <a:t>type: </a:t>
            </a:r>
            <a:r>
              <a:rPr lang="en-US" altLang="en-US" sz="1600" dirty="0" err="1">
                <a:solidFill>
                  <a:srgbClr val="A9B7C6"/>
                </a:solidFill>
                <a:latin typeface="Courier New" panose="02070309020205020404" pitchFamily="49" charset="0"/>
                <a:cs typeface="Courier New" panose="02070309020205020404" pitchFamily="49" charset="0"/>
              </a:rPr>
              <a:t>NodePort</a:t>
            </a:r>
            <a:endParaRPr lang="en-US" altLang="en-US" sz="1600" dirty="0">
              <a:solidFill>
                <a:srgbClr val="A9B7C6"/>
              </a:solidFill>
              <a:latin typeface="Courier New" panose="02070309020205020404" pitchFamily="49" charset="0"/>
              <a:cs typeface="Courier New" panose="02070309020205020404" pitchFamily="49" charset="0"/>
            </a:endParaRPr>
          </a:p>
          <a:p>
            <a:r>
              <a:rPr lang="en-US" altLang="en-US" sz="1600" b="1" dirty="0">
                <a:solidFill>
                  <a:srgbClr val="CC7832"/>
                </a:solidFill>
                <a:latin typeface="Courier New" panose="02070309020205020404" pitchFamily="49" charset="0"/>
                <a:cs typeface="Courier New" panose="02070309020205020404" pitchFamily="49" charset="0"/>
              </a:rPr>
              <a:t>ports:</a:t>
            </a:r>
          </a:p>
          <a:p>
            <a:r>
              <a:rPr lang="en-US" sz="1600" b="1" dirty="0">
                <a:solidFill>
                  <a:srgbClr val="CC7832"/>
                </a:solidFill>
                <a:latin typeface="Courier New" panose="02070309020205020404" pitchFamily="49" charset="0"/>
                <a:cs typeface="Courier New" panose="02070309020205020404" pitchFamily="49" charset="0"/>
              </a:rPr>
              <a:t> - </a:t>
            </a:r>
            <a:r>
              <a:rPr lang="en-US" sz="1600" b="1" dirty="0" err="1">
                <a:solidFill>
                  <a:srgbClr val="CC7832"/>
                </a:solidFill>
                <a:latin typeface="Courier New" panose="02070309020205020404" pitchFamily="49" charset="0"/>
                <a:cs typeface="Courier New" panose="02070309020205020404" pitchFamily="49" charset="0"/>
              </a:rPr>
              <a:t>targetPort</a:t>
            </a:r>
            <a:r>
              <a:rPr lang="en-US" sz="1600" b="1" dirty="0">
                <a:solidFill>
                  <a:srgbClr val="CC7832"/>
                </a:solidFill>
                <a:latin typeface="Courier New" panose="02070309020205020404" pitchFamily="49" charset="0"/>
                <a:cs typeface="Courier New" panose="02070309020205020404" pitchFamily="49" charset="0"/>
              </a:rPr>
              <a:t>: </a:t>
            </a:r>
            <a:r>
              <a:rPr lang="en-US" sz="1600" dirty="0">
                <a:solidFill>
                  <a:srgbClr val="A9B7C6"/>
                </a:solidFill>
                <a:latin typeface="Courier New" panose="02070309020205020404" pitchFamily="49" charset="0"/>
                <a:cs typeface="Courier New" panose="02070309020205020404" pitchFamily="49" charset="0"/>
              </a:rPr>
              <a:t>80</a:t>
            </a:r>
            <a:endParaRPr lang="en-US" sz="1600" dirty="0"/>
          </a:p>
          <a:p>
            <a:r>
              <a:rPr lang="en-US" sz="1600" b="1" dirty="0">
                <a:solidFill>
                  <a:srgbClr val="CC7832"/>
                </a:solidFill>
                <a:latin typeface="Courier New" panose="02070309020205020404" pitchFamily="49" charset="0"/>
                <a:cs typeface="Courier New" panose="02070309020205020404" pitchFamily="49" charset="0"/>
              </a:rPr>
              <a:t>   port: </a:t>
            </a:r>
            <a:r>
              <a:rPr lang="en-US" sz="1600" dirty="0">
                <a:solidFill>
                  <a:srgbClr val="A9B7C6"/>
                </a:solidFill>
                <a:latin typeface="Courier New" panose="02070309020205020404" pitchFamily="49" charset="0"/>
                <a:cs typeface="Courier New" panose="02070309020205020404" pitchFamily="49" charset="0"/>
              </a:rPr>
              <a:t>80</a:t>
            </a:r>
          </a:p>
          <a:p>
            <a:r>
              <a:rPr lang="en-US" sz="1600" dirty="0">
                <a:solidFill>
                  <a:srgbClr val="A9B7C6"/>
                </a:solidFill>
                <a:latin typeface="Courier New" panose="02070309020205020404" pitchFamily="49" charset="0"/>
                <a:cs typeface="Courier New" panose="02070309020205020404" pitchFamily="49" charset="0"/>
              </a:rPr>
              <a:t>   </a:t>
            </a:r>
            <a:r>
              <a:rPr lang="en-US" sz="1600" b="1" dirty="0" err="1">
                <a:solidFill>
                  <a:srgbClr val="CC7832"/>
                </a:solidFill>
                <a:latin typeface="Courier New" panose="02070309020205020404" pitchFamily="49" charset="0"/>
                <a:cs typeface="Courier New" panose="02070309020205020404" pitchFamily="49" charset="0"/>
              </a:rPr>
              <a:t>nodePort</a:t>
            </a:r>
            <a:r>
              <a:rPr lang="en-US" sz="1600" b="1" dirty="0">
                <a:solidFill>
                  <a:srgbClr val="CC7832"/>
                </a:solidFill>
                <a:latin typeface="Courier New" panose="02070309020205020404" pitchFamily="49" charset="0"/>
                <a:cs typeface="Courier New" panose="02070309020205020404" pitchFamily="49" charset="0"/>
              </a:rPr>
              <a:t>: </a:t>
            </a:r>
            <a:r>
              <a:rPr lang="en-US" sz="1600" dirty="0">
                <a:solidFill>
                  <a:srgbClr val="A9B7C6"/>
                </a:solidFill>
                <a:latin typeface="Courier New" panose="02070309020205020404" pitchFamily="49" charset="0"/>
                <a:cs typeface="Courier New" panose="02070309020205020404" pitchFamily="49" charset="0"/>
              </a:rPr>
              <a:t>30008</a:t>
            </a:r>
          </a:p>
          <a:p>
            <a:r>
              <a:rPr lang="en-US" sz="1600" b="1" dirty="0">
                <a:solidFill>
                  <a:srgbClr val="A9B7C6"/>
                </a:solidFill>
                <a:latin typeface="Courier New" panose="02070309020205020404" pitchFamily="49" charset="0"/>
                <a:cs typeface="Courier New" panose="02070309020205020404" pitchFamily="49" charset="0"/>
              </a:rPr>
              <a:t>   </a:t>
            </a:r>
            <a:endParaRPr lang="en-US" sz="1600" b="1" dirty="0"/>
          </a:p>
        </p:txBody>
      </p:sp>
      <p:sp>
        <p:nvSpPr>
          <p:cNvPr id="3" name="TextBox 2">
            <a:extLst>
              <a:ext uri="{FF2B5EF4-FFF2-40B4-BE49-F238E27FC236}">
                <a16:creationId xmlns:a16="http://schemas.microsoft.com/office/drawing/2014/main" id="{353B8C52-5575-432C-B1FF-59FCB6B34242}"/>
              </a:ext>
            </a:extLst>
          </p:cNvPr>
          <p:cNvSpPr txBox="1"/>
          <p:nvPr/>
        </p:nvSpPr>
        <p:spPr>
          <a:xfrm>
            <a:off x="8356905" y="4426186"/>
            <a:ext cx="300082" cy="369332"/>
          </a:xfrm>
          <a:prstGeom prst="rect">
            <a:avLst/>
          </a:prstGeom>
          <a:noFill/>
        </p:spPr>
        <p:txBody>
          <a:bodyPr wrap="none" rtlCol="0">
            <a:spAutoFit/>
          </a:bodyPr>
          <a:lstStyle/>
          <a:p>
            <a:r>
              <a:rPr lang="en-US" dirty="0">
                <a:solidFill>
                  <a:srgbClr val="E81818"/>
                </a:solidFill>
              </a:rPr>
              <a:t>*</a:t>
            </a:r>
          </a:p>
        </p:txBody>
      </p:sp>
      <p:sp>
        <p:nvSpPr>
          <p:cNvPr id="59" name="Rectangle 58">
            <a:extLst>
              <a:ext uri="{FF2B5EF4-FFF2-40B4-BE49-F238E27FC236}">
                <a16:creationId xmlns:a16="http://schemas.microsoft.com/office/drawing/2014/main" id="{336FB494-46A1-4E67-8C96-93D25D0CE4E1}"/>
              </a:ext>
            </a:extLst>
          </p:cNvPr>
          <p:cNvSpPr/>
          <p:nvPr/>
        </p:nvSpPr>
        <p:spPr>
          <a:xfrm>
            <a:off x="8332437" y="4224965"/>
            <a:ext cx="186723" cy="224081"/>
          </a:xfrm>
          <a:prstGeom prst="rect">
            <a:avLst/>
          </a:prstGeom>
          <a:solidFill>
            <a:srgbClr val="00B0F0">
              <a:alpha val="50196"/>
            </a:srgbClr>
          </a:solidFill>
          <a:ln w="9525">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2AB96B20-C1A5-4DB8-B543-9B3BEDBED695}"/>
              </a:ext>
            </a:extLst>
          </p:cNvPr>
          <p:cNvSpPr/>
          <p:nvPr/>
        </p:nvSpPr>
        <p:spPr>
          <a:xfrm>
            <a:off x="5235180" y="3236738"/>
            <a:ext cx="1201890" cy="43741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C9320DA8-2BDD-42BB-9052-0B7535EF3EBA}"/>
              </a:ext>
            </a:extLst>
          </p:cNvPr>
          <p:cNvSpPr/>
          <p:nvPr/>
        </p:nvSpPr>
        <p:spPr>
          <a:xfrm>
            <a:off x="8582743" y="4171468"/>
            <a:ext cx="1853816" cy="338554"/>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9FC986A5-D265-478B-815C-DA014A18C2B4}"/>
              </a:ext>
            </a:extLst>
          </p:cNvPr>
          <p:cNvCxnSpPr>
            <a:cxnSpLocks/>
            <a:stCxn id="6" idx="3"/>
            <a:endCxn id="37" idx="1"/>
          </p:cNvCxnSpPr>
          <p:nvPr/>
        </p:nvCxnSpPr>
        <p:spPr>
          <a:xfrm>
            <a:off x="6437070" y="3455447"/>
            <a:ext cx="2145673" cy="885298"/>
          </a:xfrm>
          <a:prstGeom prst="bentConnector3">
            <a:avLst/>
          </a:prstGeom>
          <a:ln w="19050">
            <a:prstDash val="dashDot"/>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C259835C-7FBB-4B37-A0D6-E1FD2D739F58}"/>
              </a:ext>
            </a:extLst>
          </p:cNvPr>
          <p:cNvSpPr/>
          <p:nvPr/>
        </p:nvSpPr>
        <p:spPr>
          <a:xfrm>
            <a:off x="4108791" y="3122372"/>
            <a:ext cx="797306" cy="43741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128FD967-2A11-4D5C-95CB-D2D817133567}"/>
              </a:ext>
            </a:extLst>
          </p:cNvPr>
          <p:cNvSpPr/>
          <p:nvPr/>
        </p:nvSpPr>
        <p:spPr>
          <a:xfrm>
            <a:off x="8546950" y="4388067"/>
            <a:ext cx="1176170" cy="338554"/>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Connector: Elbow 52">
            <a:extLst>
              <a:ext uri="{FF2B5EF4-FFF2-40B4-BE49-F238E27FC236}">
                <a16:creationId xmlns:a16="http://schemas.microsoft.com/office/drawing/2014/main" id="{D1D9B0D1-8715-457E-A16B-711D48F7F283}"/>
              </a:ext>
            </a:extLst>
          </p:cNvPr>
          <p:cNvCxnSpPr>
            <a:cxnSpLocks/>
            <a:stCxn id="42" idx="3"/>
            <a:endCxn id="52" idx="1"/>
          </p:cNvCxnSpPr>
          <p:nvPr/>
        </p:nvCxnSpPr>
        <p:spPr>
          <a:xfrm>
            <a:off x="4906097" y="3341081"/>
            <a:ext cx="3640853" cy="1216263"/>
          </a:xfrm>
          <a:prstGeom prst="bentConnector3">
            <a:avLst/>
          </a:prstGeom>
          <a:ln w="19050">
            <a:prstDash val="dashDot"/>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F9C44F6C-5A45-48F8-A125-F3F1145E92BE}"/>
              </a:ext>
            </a:extLst>
          </p:cNvPr>
          <p:cNvSpPr/>
          <p:nvPr/>
        </p:nvSpPr>
        <p:spPr>
          <a:xfrm>
            <a:off x="81799" y="3352496"/>
            <a:ext cx="1201890" cy="43741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603EB411-C0BE-4AC2-8D40-5358BB526413}"/>
              </a:ext>
            </a:extLst>
          </p:cNvPr>
          <p:cNvSpPr/>
          <p:nvPr/>
        </p:nvSpPr>
        <p:spPr>
          <a:xfrm>
            <a:off x="8519160" y="4684844"/>
            <a:ext cx="2027928" cy="338554"/>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onnector: Elbow 59">
            <a:extLst>
              <a:ext uri="{FF2B5EF4-FFF2-40B4-BE49-F238E27FC236}">
                <a16:creationId xmlns:a16="http://schemas.microsoft.com/office/drawing/2014/main" id="{824F1773-6B76-412B-AD19-562E3CF306C5}"/>
              </a:ext>
            </a:extLst>
          </p:cNvPr>
          <p:cNvCxnSpPr>
            <a:cxnSpLocks/>
            <a:stCxn id="57" idx="3"/>
            <a:endCxn id="58" idx="1"/>
          </p:cNvCxnSpPr>
          <p:nvPr/>
        </p:nvCxnSpPr>
        <p:spPr>
          <a:xfrm>
            <a:off x="1283689" y="3571205"/>
            <a:ext cx="7235471" cy="1282916"/>
          </a:xfrm>
          <a:prstGeom prst="bentConnector3">
            <a:avLst/>
          </a:prstGeom>
          <a:ln w="19050">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01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100"/>
                                  </p:iterate>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100"/>
                                  </p:iterate>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100"/>
                                  </p:iterate>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100"/>
                                  </p:iterate>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heel(1)">
                                      <p:cBhvr>
                                        <p:cTn id="27" dur="1000"/>
                                        <p:tgtEl>
                                          <p:spTgt spid="6"/>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1500"/>
                            </p:stCondLst>
                            <p:childTnLst>
                              <p:par>
                                <p:cTn id="33" presetID="21" presetClass="entr" presetSubtype="1"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heel(1)">
                                      <p:cBhvr>
                                        <p:cTn id="35" dur="100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6"/>
                                        </p:tgtEl>
                                      </p:cBhvr>
                                    </p:animEffect>
                                    <p:set>
                                      <p:cBhvr>
                                        <p:cTn id="40" dur="1" fill="hold">
                                          <p:stCondLst>
                                            <p:cond delay="499"/>
                                          </p:stCondLst>
                                        </p:cTn>
                                        <p:tgtEl>
                                          <p:spTgt spid="6"/>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37"/>
                                        </p:tgtEl>
                                      </p:cBhvr>
                                    </p:animEffect>
                                    <p:set>
                                      <p:cBhvr>
                                        <p:cTn id="46" dur="1" fill="hold">
                                          <p:stCondLst>
                                            <p:cond delay="499"/>
                                          </p:stCondLst>
                                        </p:cTn>
                                        <p:tgtEl>
                                          <p:spTgt spid="3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1" presetClass="entr" presetSubtype="1"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heel(1)">
                                      <p:cBhvr>
                                        <p:cTn id="51" dur="1000"/>
                                        <p:tgtEl>
                                          <p:spTgt spid="42"/>
                                        </p:tgtEl>
                                      </p:cBhvr>
                                    </p:animEffect>
                                  </p:childTnLst>
                                </p:cTn>
                              </p:par>
                            </p:childTnLst>
                          </p:cTn>
                        </p:par>
                        <p:par>
                          <p:cTn id="52" fill="hold">
                            <p:stCondLst>
                              <p:cond delay="1000"/>
                            </p:stCondLst>
                            <p:childTnLst>
                              <p:par>
                                <p:cTn id="53" presetID="22" presetClass="entr" presetSubtype="8" fill="hold" nodeType="after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wipe(left)">
                                      <p:cBhvr>
                                        <p:cTn id="55" dur="500"/>
                                        <p:tgtEl>
                                          <p:spTgt spid="53"/>
                                        </p:tgtEl>
                                      </p:cBhvr>
                                    </p:animEffect>
                                  </p:childTnLst>
                                </p:cTn>
                              </p:par>
                            </p:childTnLst>
                          </p:cTn>
                        </p:par>
                        <p:par>
                          <p:cTn id="56" fill="hold">
                            <p:stCondLst>
                              <p:cond delay="1500"/>
                            </p:stCondLst>
                            <p:childTnLst>
                              <p:par>
                                <p:cTn id="57" presetID="21" presetClass="entr" presetSubtype="1" fill="hold" grpId="0"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wheel(1)">
                                      <p:cBhvr>
                                        <p:cTn id="59" dur="1000"/>
                                        <p:tgtEl>
                                          <p:spTgt spid="5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1" nodeType="clickEffect">
                                  <p:stCondLst>
                                    <p:cond delay="0"/>
                                  </p:stCondLst>
                                  <p:childTnLst>
                                    <p:animEffect transition="out" filter="fade">
                                      <p:cBhvr>
                                        <p:cTn id="63" dur="500"/>
                                        <p:tgtEl>
                                          <p:spTgt spid="42"/>
                                        </p:tgtEl>
                                      </p:cBhvr>
                                    </p:animEffect>
                                    <p:set>
                                      <p:cBhvr>
                                        <p:cTn id="64" dur="1" fill="hold">
                                          <p:stCondLst>
                                            <p:cond delay="499"/>
                                          </p:stCondLst>
                                        </p:cTn>
                                        <p:tgtEl>
                                          <p:spTgt spid="42"/>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53"/>
                                        </p:tgtEl>
                                      </p:cBhvr>
                                    </p:animEffect>
                                    <p:set>
                                      <p:cBhvr>
                                        <p:cTn id="67" dur="1" fill="hold">
                                          <p:stCondLst>
                                            <p:cond delay="499"/>
                                          </p:stCondLst>
                                        </p:cTn>
                                        <p:tgtEl>
                                          <p:spTgt spid="53"/>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52"/>
                                        </p:tgtEl>
                                      </p:cBhvr>
                                    </p:animEffect>
                                    <p:set>
                                      <p:cBhvr>
                                        <p:cTn id="70" dur="1" fill="hold">
                                          <p:stCondLst>
                                            <p:cond delay="499"/>
                                          </p:stCondLst>
                                        </p:cTn>
                                        <p:tgtEl>
                                          <p:spTgt spid="52"/>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1" presetClass="entr" presetSubtype="1"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heel(1)">
                                      <p:cBhvr>
                                        <p:cTn id="75" dur="1000"/>
                                        <p:tgtEl>
                                          <p:spTgt spid="57"/>
                                        </p:tgtEl>
                                      </p:cBhvr>
                                    </p:animEffect>
                                  </p:childTnLst>
                                </p:cTn>
                              </p:par>
                            </p:childTnLst>
                          </p:cTn>
                        </p:par>
                        <p:par>
                          <p:cTn id="76" fill="hold">
                            <p:stCondLst>
                              <p:cond delay="1000"/>
                            </p:stCondLst>
                            <p:childTnLst>
                              <p:par>
                                <p:cTn id="77" presetID="22" presetClass="entr" presetSubtype="8" fill="hold" nodeType="after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wipe(left)">
                                      <p:cBhvr>
                                        <p:cTn id="79" dur="500"/>
                                        <p:tgtEl>
                                          <p:spTgt spid="60"/>
                                        </p:tgtEl>
                                      </p:cBhvr>
                                    </p:animEffect>
                                  </p:childTnLst>
                                </p:cTn>
                              </p:par>
                            </p:childTnLst>
                          </p:cTn>
                        </p:par>
                        <p:par>
                          <p:cTn id="80" fill="hold">
                            <p:stCondLst>
                              <p:cond delay="1500"/>
                            </p:stCondLst>
                            <p:childTnLst>
                              <p:par>
                                <p:cTn id="81" presetID="21" presetClass="entr" presetSubtype="1" fill="hold" grpId="0" nodeType="after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wheel(1)">
                                      <p:cBhvr>
                                        <p:cTn id="83" dur="1000"/>
                                        <p:tgtEl>
                                          <p:spTgt spid="5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57"/>
                                        </p:tgtEl>
                                      </p:cBhvr>
                                    </p:animEffect>
                                    <p:set>
                                      <p:cBhvr>
                                        <p:cTn id="88" dur="1" fill="hold">
                                          <p:stCondLst>
                                            <p:cond delay="499"/>
                                          </p:stCondLst>
                                        </p:cTn>
                                        <p:tgtEl>
                                          <p:spTgt spid="5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60"/>
                                        </p:tgtEl>
                                      </p:cBhvr>
                                    </p:animEffect>
                                    <p:set>
                                      <p:cBhvr>
                                        <p:cTn id="91" dur="1" fill="hold">
                                          <p:stCondLst>
                                            <p:cond delay="499"/>
                                          </p:stCondLst>
                                        </p:cTn>
                                        <p:tgtEl>
                                          <p:spTgt spid="60"/>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58"/>
                                        </p:tgtEl>
                                      </p:cBhvr>
                                    </p:animEffect>
                                    <p:set>
                                      <p:cBhvr>
                                        <p:cTn id="94" dur="1" fill="hold">
                                          <p:stCondLst>
                                            <p:cond delay="499"/>
                                          </p:stCondLst>
                                        </p:cTn>
                                        <p:tgtEl>
                                          <p:spTgt spid="5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fade">
                                      <p:cBhvr>
                                        <p:cTn id="99" dur="500"/>
                                        <p:tgtEl>
                                          <p:spTgt spid="3"/>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59"/>
                                        </p:tgtEl>
                                        <p:attrNameLst>
                                          <p:attrName>style.visibility</p:attrName>
                                        </p:attrNameLst>
                                      </p:cBhvr>
                                      <p:to>
                                        <p:strVal val="visible"/>
                                      </p:to>
                                    </p:set>
                                  </p:childTnLst>
                                </p:cTn>
                              </p:par>
                              <p:par>
                                <p:cTn id="104" presetID="6" presetClass="emph" presetSubtype="0" decel="55000" fill="hold" grpId="1" nodeType="withEffect">
                                  <p:stCondLst>
                                    <p:cond delay="0"/>
                                  </p:stCondLst>
                                  <p:childTnLst>
                                    <p:animScale>
                                      <p:cBhvr>
                                        <p:cTn id="105" dur="1000" fill="hold"/>
                                        <p:tgtEl>
                                          <p:spTgt spid="59"/>
                                        </p:tgtEl>
                                      </p:cBhvr>
                                      <p:by x="300000" y="300000"/>
                                    </p:animScale>
                                  </p:childTnLst>
                                </p:cTn>
                              </p:par>
                              <p:par>
                                <p:cTn id="106" presetID="10" presetClass="exit" presetSubtype="0" fill="hold" grpId="2" nodeType="withEffect">
                                  <p:stCondLst>
                                    <p:cond delay="0"/>
                                  </p:stCondLst>
                                  <p:childTnLst>
                                    <p:animEffect transition="out" filter="fade">
                                      <p:cBhvr>
                                        <p:cTn id="107" dur="900"/>
                                        <p:tgtEl>
                                          <p:spTgt spid="59"/>
                                        </p:tgtEl>
                                      </p:cBhvr>
                                    </p:animEffect>
                                    <p:set>
                                      <p:cBhvr>
                                        <p:cTn id="108" dur="1" fill="hold">
                                          <p:stCondLst>
                                            <p:cond delay="899"/>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4" grpId="0"/>
      <p:bldP spid="35" grpId="0"/>
      <p:bldP spid="36" grpId="0"/>
      <p:bldP spid="3" grpId="0"/>
      <p:bldP spid="59" grpId="0" animBg="1"/>
      <p:bldP spid="59" grpId="1" animBg="1"/>
      <p:bldP spid="59" grpId="2" animBg="1"/>
      <p:bldP spid="6" grpId="0" animBg="1"/>
      <p:bldP spid="6" grpId="1" animBg="1"/>
      <p:bldP spid="37" grpId="0" animBg="1"/>
      <p:bldP spid="37" grpId="1" animBg="1"/>
      <p:bldP spid="42" grpId="0" animBg="1"/>
      <p:bldP spid="42" grpId="1" animBg="1"/>
      <p:bldP spid="52" grpId="0" animBg="1"/>
      <p:bldP spid="52" grpId="1" animBg="1"/>
      <p:bldP spid="57" grpId="0" animBg="1"/>
      <p:bldP spid="57" grpId="1" animBg="1"/>
      <p:bldP spid="58" grpId="0" animBg="1"/>
      <p:bldP spid="58" grpId="1"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8B820-3C1E-4386-8827-BD1A0B1AFCE3}"/>
              </a:ext>
            </a:extLst>
          </p:cNvPr>
          <p:cNvSpPr>
            <a:spLocks noGrp="1"/>
          </p:cNvSpPr>
          <p:nvPr>
            <p:ph type="title"/>
          </p:nvPr>
        </p:nvSpPr>
        <p:spPr/>
        <p:txBody>
          <a:bodyPr/>
          <a:lstStyle/>
          <a:p>
            <a:r>
              <a:rPr lang="en-US" dirty="0"/>
              <a:t>Service - </a:t>
            </a:r>
            <a:r>
              <a:rPr lang="en-US" dirty="0" err="1"/>
              <a:t>NodePort</a:t>
            </a:r>
            <a:endParaRPr lang="en-US" dirty="0"/>
          </a:p>
        </p:txBody>
      </p:sp>
      <p:sp>
        <p:nvSpPr>
          <p:cNvPr id="31" name="Rectangle 1">
            <a:extLst>
              <a:ext uri="{FF2B5EF4-FFF2-40B4-BE49-F238E27FC236}">
                <a16:creationId xmlns:a16="http://schemas.microsoft.com/office/drawing/2014/main" id="{890B4DA6-1382-4A0B-A31C-6C5EB959B258}"/>
              </a:ext>
            </a:extLst>
          </p:cNvPr>
          <p:cNvSpPr>
            <a:spLocks noChangeArrowheads="1"/>
          </p:cNvSpPr>
          <p:nvPr/>
        </p:nvSpPr>
        <p:spPr bwMode="auto">
          <a:xfrm>
            <a:off x="1097280" y="2307667"/>
            <a:ext cx="4212956"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apiVersion</a:t>
            </a: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kind:</a:t>
            </a:r>
            <a:br>
              <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metadata:</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spec:</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FD0FD0D0-0E50-4642-979A-78AD092E95ED}"/>
              </a:ext>
            </a:extLst>
          </p:cNvPr>
          <p:cNvSpPr/>
          <p:nvPr/>
        </p:nvSpPr>
        <p:spPr>
          <a:xfrm>
            <a:off x="1097280" y="2006003"/>
            <a:ext cx="2792795" cy="307777"/>
          </a:xfrm>
          <a:prstGeom prst="rect">
            <a:avLst/>
          </a:prstGeom>
          <a:solidFill>
            <a:schemeClr val="tx1">
              <a:lumMod val="75000"/>
              <a:lumOff val="25000"/>
            </a:schemeClr>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1400" b="1" dirty="0">
                <a:solidFill>
                  <a:schemeClr val="bg1">
                    <a:lumMod val="65000"/>
                  </a:schemeClr>
                </a:solidFill>
                <a:latin typeface="Courier New" panose="02070309020205020404" pitchFamily="49" charset="0"/>
                <a:cs typeface="Courier New" panose="02070309020205020404" pitchFamily="49" charset="0"/>
              </a:rPr>
              <a:t>service-</a:t>
            </a:r>
            <a:r>
              <a:rPr lang="en-US" sz="1400" b="1" dirty="0" err="1">
                <a:solidFill>
                  <a:schemeClr val="bg1">
                    <a:lumMod val="65000"/>
                  </a:schemeClr>
                </a:solidFill>
                <a:latin typeface="Courier New" panose="02070309020205020404" pitchFamily="49" charset="0"/>
                <a:cs typeface="Courier New" panose="02070309020205020404" pitchFamily="49" charset="0"/>
              </a:rPr>
              <a:t>definition.yml</a:t>
            </a:r>
            <a:endParaRPr lang="en-US" sz="1400" b="1" dirty="0">
              <a:solidFill>
                <a:schemeClr val="bg1">
                  <a:lumMod val="65000"/>
                </a:schemeClr>
              </a:solidFill>
              <a:latin typeface="Courier New" panose="02070309020205020404" pitchFamily="49" charset="0"/>
              <a:cs typeface="Courier New" panose="02070309020205020404" pitchFamily="49" charset="0"/>
            </a:endParaRPr>
          </a:p>
        </p:txBody>
      </p:sp>
      <p:sp>
        <p:nvSpPr>
          <p:cNvPr id="33" name="Rectangle 32">
            <a:extLst>
              <a:ext uri="{FF2B5EF4-FFF2-40B4-BE49-F238E27FC236}">
                <a16:creationId xmlns:a16="http://schemas.microsoft.com/office/drawing/2014/main" id="{438DAAC1-81EA-49F0-9619-855D08CBA2F5}"/>
              </a:ext>
            </a:extLst>
          </p:cNvPr>
          <p:cNvSpPr/>
          <p:nvPr/>
        </p:nvSpPr>
        <p:spPr>
          <a:xfrm>
            <a:off x="2549173" y="2307667"/>
            <a:ext cx="431528" cy="338554"/>
          </a:xfrm>
          <a:prstGeom prst="rect">
            <a:avLst/>
          </a:prstGeom>
        </p:spPr>
        <p:txBody>
          <a:bodyPr wrap="none">
            <a:spAutoFit/>
          </a:bodyPr>
          <a:lstStyle/>
          <a:p>
            <a:r>
              <a:rPr lang="en-US" altLang="en-US" sz="1600" dirty="0">
                <a:solidFill>
                  <a:srgbClr val="A9B7C6"/>
                </a:solidFill>
                <a:latin typeface="Courier New" panose="02070309020205020404" pitchFamily="49" charset="0"/>
                <a:cs typeface="Courier New" panose="02070309020205020404" pitchFamily="49" charset="0"/>
              </a:rPr>
              <a:t>v1</a:t>
            </a:r>
            <a:endParaRPr lang="en-US" sz="1600" dirty="0"/>
          </a:p>
        </p:txBody>
      </p:sp>
      <p:sp>
        <p:nvSpPr>
          <p:cNvPr id="34" name="Rectangle 33">
            <a:extLst>
              <a:ext uri="{FF2B5EF4-FFF2-40B4-BE49-F238E27FC236}">
                <a16:creationId xmlns:a16="http://schemas.microsoft.com/office/drawing/2014/main" id="{B6873B24-F41E-4CD6-8579-FCB1F693841F}"/>
              </a:ext>
            </a:extLst>
          </p:cNvPr>
          <p:cNvSpPr/>
          <p:nvPr/>
        </p:nvSpPr>
        <p:spPr>
          <a:xfrm>
            <a:off x="1810421" y="2546685"/>
            <a:ext cx="1048685" cy="338554"/>
          </a:xfrm>
          <a:prstGeom prst="rect">
            <a:avLst/>
          </a:prstGeom>
        </p:spPr>
        <p:txBody>
          <a:bodyPr wrap="none">
            <a:spAutoFit/>
          </a:bodyPr>
          <a:lstStyle/>
          <a:p>
            <a:r>
              <a:rPr lang="en-US" altLang="en-US" sz="1600" dirty="0">
                <a:solidFill>
                  <a:srgbClr val="A9B7C6"/>
                </a:solidFill>
                <a:latin typeface="Courier New" panose="02070309020205020404" pitchFamily="49" charset="0"/>
                <a:cs typeface="Courier New" panose="02070309020205020404" pitchFamily="49" charset="0"/>
              </a:rPr>
              <a:t>Service</a:t>
            </a:r>
            <a:endParaRPr lang="en-US" sz="1600" dirty="0"/>
          </a:p>
        </p:txBody>
      </p:sp>
      <p:sp>
        <p:nvSpPr>
          <p:cNvPr id="35" name="Rectangle 34">
            <a:extLst>
              <a:ext uri="{FF2B5EF4-FFF2-40B4-BE49-F238E27FC236}">
                <a16:creationId xmlns:a16="http://schemas.microsoft.com/office/drawing/2014/main" id="{93F0046E-1525-45F8-8951-45E79B7E75EA}"/>
              </a:ext>
            </a:extLst>
          </p:cNvPr>
          <p:cNvSpPr/>
          <p:nvPr/>
        </p:nvSpPr>
        <p:spPr>
          <a:xfrm>
            <a:off x="1619921" y="3111689"/>
            <a:ext cx="2529860" cy="338554"/>
          </a:xfrm>
          <a:prstGeom prst="rect">
            <a:avLst/>
          </a:prstGeom>
        </p:spPr>
        <p:txBody>
          <a:bodyPr wrap="none">
            <a:spAutoFit/>
          </a:bodyPr>
          <a:lstStyle/>
          <a:p>
            <a:r>
              <a:rPr lang="en-US" altLang="en-US" sz="1600" b="1" dirty="0">
                <a:solidFill>
                  <a:srgbClr val="CC7832"/>
                </a:solidFill>
                <a:latin typeface="Courier New" panose="02070309020205020404" pitchFamily="49" charset="0"/>
                <a:cs typeface="Courier New" panose="02070309020205020404" pitchFamily="49" charset="0"/>
              </a:rPr>
              <a:t>name: </a:t>
            </a:r>
            <a:r>
              <a:rPr lang="en-US" altLang="en-US" sz="1600" dirty="0" err="1">
                <a:solidFill>
                  <a:srgbClr val="A9B7C6"/>
                </a:solidFill>
                <a:latin typeface="Courier New" panose="02070309020205020404" pitchFamily="49" charset="0"/>
                <a:cs typeface="Courier New" panose="02070309020205020404" pitchFamily="49" charset="0"/>
              </a:rPr>
              <a:t>myapp</a:t>
            </a:r>
            <a:r>
              <a:rPr lang="en-US" altLang="en-US" sz="1600" dirty="0">
                <a:solidFill>
                  <a:srgbClr val="A9B7C6"/>
                </a:solidFill>
                <a:latin typeface="Courier New" panose="02070309020205020404" pitchFamily="49" charset="0"/>
                <a:cs typeface="Courier New" panose="02070309020205020404" pitchFamily="49" charset="0"/>
              </a:rPr>
              <a:t>-service</a:t>
            </a:r>
            <a:endParaRPr lang="en-US" sz="1600" dirty="0"/>
          </a:p>
        </p:txBody>
      </p:sp>
      <p:sp>
        <p:nvSpPr>
          <p:cNvPr id="36" name="Rectangle 35">
            <a:extLst>
              <a:ext uri="{FF2B5EF4-FFF2-40B4-BE49-F238E27FC236}">
                <a16:creationId xmlns:a16="http://schemas.microsoft.com/office/drawing/2014/main" id="{42483308-8AD0-4BD1-84BF-008AA3E53386}"/>
              </a:ext>
            </a:extLst>
          </p:cNvPr>
          <p:cNvSpPr/>
          <p:nvPr/>
        </p:nvSpPr>
        <p:spPr>
          <a:xfrm>
            <a:off x="1594176" y="3751907"/>
            <a:ext cx="2406428" cy="1569660"/>
          </a:xfrm>
          <a:prstGeom prst="rect">
            <a:avLst/>
          </a:prstGeom>
        </p:spPr>
        <p:txBody>
          <a:bodyPr wrap="none">
            <a:spAutoFit/>
          </a:bodyPr>
          <a:lstStyle/>
          <a:p>
            <a:r>
              <a:rPr lang="en-US" altLang="en-US" sz="1600" b="1" dirty="0">
                <a:solidFill>
                  <a:srgbClr val="CC7832"/>
                </a:solidFill>
                <a:latin typeface="Courier New" panose="02070309020205020404" pitchFamily="49" charset="0"/>
                <a:cs typeface="Courier New" panose="02070309020205020404" pitchFamily="49" charset="0"/>
              </a:rPr>
              <a:t>type: </a:t>
            </a:r>
            <a:r>
              <a:rPr lang="en-US" altLang="en-US" sz="1600" dirty="0" err="1">
                <a:solidFill>
                  <a:srgbClr val="A9B7C6"/>
                </a:solidFill>
                <a:latin typeface="Courier New" panose="02070309020205020404" pitchFamily="49" charset="0"/>
                <a:cs typeface="Courier New" panose="02070309020205020404" pitchFamily="49" charset="0"/>
              </a:rPr>
              <a:t>NodePort</a:t>
            </a:r>
            <a:endParaRPr lang="en-US" altLang="en-US" sz="1600" dirty="0">
              <a:solidFill>
                <a:srgbClr val="A9B7C6"/>
              </a:solidFill>
              <a:latin typeface="Courier New" panose="02070309020205020404" pitchFamily="49" charset="0"/>
              <a:cs typeface="Courier New" panose="02070309020205020404" pitchFamily="49" charset="0"/>
            </a:endParaRPr>
          </a:p>
          <a:p>
            <a:r>
              <a:rPr lang="en-US" altLang="en-US" sz="1600" b="1" dirty="0">
                <a:solidFill>
                  <a:srgbClr val="CC7832"/>
                </a:solidFill>
                <a:latin typeface="Courier New" panose="02070309020205020404" pitchFamily="49" charset="0"/>
                <a:cs typeface="Courier New" panose="02070309020205020404" pitchFamily="49" charset="0"/>
              </a:rPr>
              <a:t>ports:</a:t>
            </a:r>
          </a:p>
          <a:p>
            <a:r>
              <a:rPr lang="en-US" sz="1600" b="1" dirty="0">
                <a:solidFill>
                  <a:srgbClr val="CC7832"/>
                </a:solidFill>
                <a:latin typeface="Courier New" panose="02070309020205020404" pitchFamily="49" charset="0"/>
                <a:cs typeface="Courier New" panose="02070309020205020404" pitchFamily="49" charset="0"/>
              </a:rPr>
              <a:t> - </a:t>
            </a:r>
            <a:r>
              <a:rPr lang="en-US" sz="1600" b="1" dirty="0" err="1">
                <a:solidFill>
                  <a:srgbClr val="CC7832"/>
                </a:solidFill>
                <a:latin typeface="Courier New" panose="02070309020205020404" pitchFamily="49" charset="0"/>
                <a:cs typeface="Courier New" panose="02070309020205020404" pitchFamily="49" charset="0"/>
              </a:rPr>
              <a:t>targetPort</a:t>
            </a:r>
            <a:r>
              <a:rPr lang="en-US" sz="1600" b="1" dirty="0">
                <a:solidFill>
                  <a:srgbClr val="CC7832"/>
                </a:solidFill>
                <a:latin typeface="Courier New" panose="02070309020205020404" pitchFamily="49" charset="0"/>
                <a:cs typeface="Courier New" panose="02070309020205020404" pitchFamily="49" charset="0"/>
              </a:rPr>
              <a:t>: </a:t>
            </a:r>
            <a:r>
              <a:rPr lang="en-US" sz="1600" dirty="0">
                <a:solidFill>
                  <a:srgbClr val="A9B7C6"/>
                </a:solidFill>
                <a:latin typeface="Courier New" panose="02070309020205020404" pitchFamily="49" charset="0"/>
                <a:cs typeface="Courier New" panose="02070309020205020404" pitchFamily="49" charset="0"/>
              </a:rPr>
              <a:t>80</a:t>
            </a:r>
            <a:endParaRPr lang="en-US" sz="1600" dirty="0"/>
          </a:p>
          <a:p>
            <a:r>
              <a:rPr lang="en-US" sz="1600" b="1" dirty="0">
                <a:solidFill>
                  <a:srgbClr val="CC7832"/>
                </a:solidFill>
                <a:latin typeface="Courier New" panose="02070309020205020404" pitchFamily="49" charset="0"/>
                <a:cs typeface="Courier New" panose="02070309020205020404" pitchFamily="49" charset="0"/>
              </a:rPr>
              <a:t>   port: </a:t>
            </a:r>
            <a:r>
              <a:rPr lang="en-US" sz="1600" dirty="0">
                <a:solidFill>
                  <a:srgbClr val="A9B7C6"/>
                </a:solidFill>
                <a:latin typeface="Courier New" panose="02070309020205020404" pitchFamily="49" charset="0"/>
                <a:cs typeface="Courier New" panose="02070309020205020404" pitchFamily="49" charset="0"/>
              </a:rPr>
              <a:t>80</a:t>
            </a:r>
          </a:p>
          <a:p>
            <a:r>
              <a:rPr lang="en-US" sz="1600" dirty="0">
                <a:solidFill>
                  <a:srgbClr val="A9B7C6"/>
                </a:solidFill>
                <a:latin typeface="Courier New" panose="02070309020205020404" pitchFamily="49" charset="0"/>
                <a:cs typeface="Courier New" panose="02070309020205020404" pitchFamily="49" charset="0"/>
              </a:rPr>
              <a:t>   </a:t>
            </a:r>
            <a:r>
              <a:rPr lang="en-US" sz="1600" b="1" dirty="0" err="1">
                <a:solidFill>
                  <a:srgbClr val="CC7832"/>
                </a:solidFill>
                <a:latin typeface="Courier New" panose="02070309020205020404" pitchFamily="49" charset="0"/>
                <a:cs typeface="Courier New" panose="02070309020205020404" pitchFamily="49" charset="0"/>
              </a:rPr>
              <a:t>nodePort</a:t>
            </a:r>
            <a:r>
              <a:rPr lang="en-US" sz="1600" b="1" dirty="0">
                <a:solidFill>
                  <a:srgbClr val="CC7832"/>
                </a:solidFill>
                <a:latin typeface="Courier New" panose="02070309020205020404" pitchFamily="49" charset="0"/>
                <a:cs typeface="Courier New" panose="02070309020205020404" pitchFamily="49" charset="0"/>
              </a:rPr>
              <a:t>: </a:t>
            </a:r>
            <a:r>
              <a:rPr lang="en-US" sz="1600" dirty="0">
                <a:solidFill>
                  <a:srgbClr val="A9B7C6"/>
                </a:solidFill>
                <a:latin typeface="Courier New" panose="02070309020205020404" pitchFamily="49" charset="0"/>
                <a:cs typeface="Courier New" panose="02070309020205020404" pitchFamily="49" charset="0"/>
              </a:rPr>
              <a:t>30008</a:t>
            </a:r>
          </a:p>
          <a:p>
            <a:r>
              <a:rPr lang="en-US" sz="1600" b="1" dirty="0">
                <a:solidFill>
                  <a:srgbClr val="A9B7C6"/>
                </a:solidFill>
                <a:latin typeface="Courier New" panose="02070309020205020404" pitchFamily="49" charset="0"/>
                <a:cs typeface="Courier New" panose="02070309020205020404" pitchFamily="49" charset="0"/>
              </a:rPr>
              <a:t>   </a:t>
            </a:r>
            <a:endParaRPr lang="en-US" sz="1600" b="1" dirty="0"/>
          </a:p>
        </p:txBody>
      </p:sp>
      <p:sp>
        <p:nvSpPr>
          <p:cNvPr id="37" name="Rectangle 1">
            <a:extLst>
              <a:ext uri="{FF2B5EF4-FFF2-40B4-BE49-F238E27FC236}">
                <a16:creationId xmlns:a16="http://schemas.microsoft.com/office/drawing/2014/main" id="{A6F15BC2-A716-438F-9762-71E58C4FA97B}"/>
              </a:ext>
            </a:extLst>
          </p:cNvPr>
          <p:cNvSpPr>
            <a:spLocks noChangeArrowheads="1"/>
          </p:cNvSpPr>
          <p:nvPr/>
        </p:nvSpPr>
        <p:spPr bwMode="auto">
          <a:xfrm>
            <a:off x="6549845" y="2317667"/>
            <a:ext cx="5375454"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apiVersion</a:t>
            </a: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kind: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metadata:</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name: </a:t>
            </a:r>
            <a:r>
              <a:rPr lang="en-US" altLang="en-US" sz="1600" dirty="0" err="1">
                <a:solidFill>
                  <a:srgbClr val="A9B7C6"/>
                </a:solidFill>
                <a:latin typeface="Courier New" panose="02070309020205020404" pitchFamily="49" charset="0"/>
                <a:cs typeface="Courier New" panose="02070309020205020404" pitchFamily="49" charset="0"/>
              </a:rPr>
              <a:t>myapp</a:t>
            </a:r>
            <a:r>
              <a:rPr lang="en-US" altLang="en-US" sz="1600" dirty="0">
                <a:solidFill>
                  <a:srgbClr val="A9B7C6"/>
                </a:solidFill>
                <a:latin typeface="Courier New" panose="02070309020205020404" pitchFamily="49" charset="0"/>
                <a:cs typeface="Courier New" panose="02070309020205020404" pitchFamily="49" charset="0"/>
              </a:rPr>
              <a:t>-pod</a:t>
            </a:r>
            <a:br>
              <a:rPr lang="en-US" altLang="en-US" sz="1600" dirty="0">
                <a:solidFill>
                  <a:srgbClr val="A9B7C6"/>
                </a:solidFill>
                <a:latin typeface="Courier New" panose="02070309020205020404" pitchFamily="49" charset="0"/>
                <a:cs typeface="Courier New" panose="02070309020205020404" pitchFamily="49" charset="0"/>
              </a:rPr>
            </a:br>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labels:</a:t>
            </a:r>
            <a:endParaRPr lang="en-US" altLang="en-US" sz="1600" dirty="0">
              <a:solidFill>
                <a:srgbClr val="A9B7C6"/>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endParaRPr lang="en-US" altLang="en-US" sz="1600" b="1" dirty="0">
              <a:solidFill>
                <a:srgbClr val="A9B7C6"/>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endParaRPr lang="en-US" altLang="en-US" sz="1600" b="1" dirty="0">
              <a:solidFill>
                <a:srgbClr val="A9B7C6"/>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spec:</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containers:</a:t>
            </a: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name: </a:t>
            </a:r>
            <a:r>
              <a:rPr lang="en-US" altLang="en-US" sz="1600" dirty="0" err="1">
                <a:solidFill>
                  <a:srgbClr val="A9B7C6"/>
                </a:solidFill>
                <a:latin typeface="Courier New" panose="02070309020205020404" pitchFamily="49" charset="0"/>
                <a:cs typeface="Courier New" panose="02070309020205020404" pitchFamily="49" charset="0"/>
              </a:rPr>
              <a:t>nginx</a:t>
            </a:r>
            <a:r>
              <a:rPr lang="en-US" altLang="en-US" sz="1600" dirty="0">
                <a:solidFill>
                  <a:srgbClr val="A9B7C6"/>
                </a:solidFill>
                <a:latin typeface="Courier New" panose="02070309020205020404" pitchFamily="49" charset="0"/>
                <a:cs typeface="Courier New" panose="02070309020205020404" pitchFamily="49" charset="0"/>
              </a:rPr>
              <a:t>-container</a:t>
            </a:r>
          </a:p>
          <a:p>
            <a:pPr lvl="0" defTabSz="914400" eaLnBrk="0" fontAlgn="base" hangingPunct="0">
              <a:spcBef>
                <a:spcPct val="0"/>
              </a:spcBef>
              <a:spcAft>
                <a:spcPct val="0"/>
              </a:spcAft>
            </a:pPr>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image: </a:t>
            </a:r>
            <a:r>
              <a:rPr lang="en-US" altLang="en-US" sz="1600" dirty="0" err="1">
                <a:solidFill>
                  <a:srgbClr val="A9B7C6"/>
                </a:solidFill>
                <a:latin typeface="Courier New" panose="02070309020205020404" pitchFamily="49" charset="0"/>
                <a:cs typeface="Courier New" panose="02070309020205020404" pitchFamily="49" charset="0"/>
              </a:rPr>
              <a:t>nginx</a:t>
            </a:r>
            <a:endParaRPr lang="en-US" altLang="en-US" sz="1600" dirty="0">
              <a:solidFill>
                <a:srgbClr val="A9B7C6"/>
              </a:solidFill>
              <a:latin typeface="Courier New" panose="02070309020205020404" pitchFamily="49" charset="0"/>
              <a:cs typeface="Courier New" panose="02070309020205020404" pitchFamily="49" charset="0"/>
            </a:endParaRPr>
          </a:p>
        </p:txBody>
      </p:sp>
      <p:sp>
        <p:nvSpPr>
          <p:cNvPr id="38" name="Rectangle 37">
            <a:extLst>
              <a:ext uri="{FF2B5EF4-FFF2-40B4-BE49-F238E27FC236}">
                <a16:creationId xmlns:a16="http://schemas.microsoft.com/office/drawing/2014/main" id="{BA82ED5F-5A99-4A75-B8D1-F732BE0BBA82}"/>
              </a:ext>
            </a:extLst>
          </p:cNvPr>
          <p:cNvSpPr/>
          <p:nvPr/>
        </p:nvSpPr>
        <p:spPr>
          <a:xfrm>
            <a:off x="6549845" y="2006003"/>
            <a:ext cx="2792795" cy="307777"/>
          </a:xfrm>
          <a:prstGeom prst="rect">
            <a:avLst/>
          </a:prstGeom>
          <a:solidFill>
            <a:schemeClr val="tx1">
              <a:lumMod val="75000"/>
              <a:lumOff val="25000"/>
            </a:schemeClr>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1400" b="1" dirty="0">
                <a:solidFill>
                  <a:schemeClr val="bg1">
                    <a:lumMod val="65000"/>
                  </a:schemeClr>
                </a:solidFill>
                <a:latin typeface="Courier New" panose="02070309020205020404" pitchFamily="49" charset="0"/>
                <a:cs typeface="Courier New" panose="02070309020205020404" pitchFamily="49" charset="0"/>
              </a:rPr>
              <a:t>pod-</a:t>
            </a:r>
            <a:r>
              <a:rPr lang="en-US" sz="1400" b="1" dirty="0" err="1">
                <a:solidFill>
                  <a:schemeClr val="bg1">
                    <a:lumMod val="65000"/>
                  </a:schemeClr>
                </a:solidFill>
                <a:latin typeface="Courier New" panose="02070309020205020404" pitchFamily="49" charset="0"/>
                <a:cs typeface="Courier New" panose="02070309020205020404" pitchFamily="49" charset="0"/>
              </a:rPr>
              <a:t>definition.yml</a:t>
            </a:r>
            <a:endParaRPr lang="en-US" sz="1400" b="1" dirty="0">
              <a:solidFill>
                <a:schemeClr val="bg1">
                  <a:lumMod val="65000"/>
                </a:schemeClr>
              </a:solidFill>
              <a:latin typeface="Courier New" panose="02070309020205020404" pitchFamily="49" charset="0"/>
              <a:cs typeface="Courier New" panose="02070309020205020404" pitchFamily="49" charset="0"/>
            </a:endParaRPr>
          </a:p>
        </p:txBody>
      </p:sp>
      <p:sp>
        <p:nvSpPr>
          <p:cNvPr id="40" name="Rectangle 39">
            <a:extLst>
              <a:ext uri="{FF2B5EF4-FFF2-40B4-BE49-F238E27FC236}">
                <a16:creationId xmlns:a16="http://schemas.microsoft.com/office/drawing/2014/main" id="{CC0D04A9-ADC9-4951-A40E-0A0A9789C5D0}"/>
              </a:ext>
            </a:extLst>
          </p:cNvPr>
          <p:cNvSpPr/>
          <p:nvPr/>
        </p:nvSpPr>
        <p:spPr>
          <a:xfrm>
            <a:off x="7946242" y="2310187"/>
            <a:ext cx="431528" cy="338554"/>
          </a:xfrm>
          <a:prstGeom prst="rect">
            <a:avLst/>
          </a:prstGeom>
        </p:spPr>
        <p:txBody>
          <a:bodyPr wrap="none">
            <a:spAutoFit/>
          </a:bodyPr>
          <a:lstStyle/>
          <a:p>
            <a:r>
              <a:rPr lang="en-US" altLang="en-US" sz="1600" dirty="0">
                <a:solidFill>
                  <a:srgbClr val="A9B7C6"/>
                </a:solidFill>
                <a:latin typeface="Courier New" panose="02070309020205020404" pitchFamily="49" charset="0"/>
                <a:cs typeface="Courier New" panose="02070309020205020404" pitchFamily="49" charset="0"/>
              </a:rPr>
              <a:t>v1</a:t>
            </a:r>
            <a:endParaRPr lang="en-US" sz="1600" dirty="0"/>
          </a:p>
        </p:txBody>
      </p:sp>
      <p:sp>
        <p:nvSpPr>
          <p:cNvPr id="42" name="Rectangle 41">
            <a:extLst>
              <a:ext uri="{FF2B5EF4-FFF2-40B4-BE49-F238E27FC236}">
                <a16:creationId xmlns:a16="http://schemas.microsoft.com/office/drawing/2014/main" id="{F5EF8157-88E0-4137-BA5A-40E973D34E32}"/>
              </a:ext>
            </a:extLst>
          </p:cNvPr>
          <p:cNvSpPr/>
          <p:nvPr/>
        </p:nvSpPr>
        <p:spPr>
          <a:xfrm>
            <a:off x="7236784" y="2568938"/>
            <a:ext cx="554960" cy="338554"/>
          </a:xfrm>
          <a:prstGeom prst="rect">
            <a:avLst/>
          </a:prstGeom>
        </p:spPr>
        <p:txBody>
          <a:bodyPr wrap="none">
            <a:spAutoFit/>
          </a:bodyPr>
          <a:lstStyle/>
          <a:p>
            <a:r>
              <a:rPr lang="en-US" altLang="en-US" sz="1600" dirty="0">
                <a:solidFill>
                  <a:srgbClr val="A9B7C6"/>
                </a:solidFill>
                <a:latin typeface="Courier New" panose="02070309020205020404" pitchFamily="49" charset="0"/>
                <a:cs typeface="Courier New" panose="02070309020205020404" pitchFamily="49" charset="0"/>
              </a:rPr>
              <a:t>Pod</a:t>
            </a:r>
            <a:endParaRPr lang="en-US" sz="1600" dirty="0"/>
          </a:p>
        </p:txBody>
      </p:sp>
      <p:sp>
        <p:nvSpPr>
          <p:cNvPr id="52" name="Rectangle 51">
            <a:extLst>
              <a:ext uri="{FF2B5EF4-FFF2-40B4-BE49-F238E27FC236}">
                <a16:creationId xmlns:a16="http://schemas.microsoft.com/office/drawing/2014/main" id="{A115FB3C-F615-4DD5-8420-35E54F66C773}"/>
              </a:ext>
            </a:extLst>
          </p:cNvPr>
          <p:cNvSpPr/>
          <p:nvPr/>
        </p:nvSpPr>
        <p:spPr>
          <a:xfrm>
            <a:off x="6549845" y="3300076"/>
            <a:ext cx="6096000" cy="1077218"/>
          </a:xfrm>
          <a:prstGeom prst="rect">
            <a:avLst/>
          </a:prstGeom>
        </p:spPr>
        <p:txBody>
          <a:bodyPr>
            <a:spAutoFit/>
          </a:bodyPr>
          <a:lstStyle/>
          <a:p>
            <a:pPr lvl="0" defTabSz="914400" eaLnBrk="0" fontAlgn="base" hangingPunct="0">
              <a:spcBef>
                <a:spcPct val="0"/>
              </a:spcBef>
              <a:spcAft>
                <a:spcPct val="0"/>
              </a:spcAft>
            </a:pPr>
            <a:br>
              <a:rPr lang="en-US" altLang="en-US" sz="1600" dirty="0">
                <a:solidFill>
                  <a:srgbClr val="A9B7C6"/>
                </a:solidFill>
                <a:latin typeface="Courier New" panose="02070309020205020404" pitchFamily="49" charset="0"/>
                <a:cs typeface="Courier New" panose="02070309020205020404" pitchFamily="49" charset="0"/>
              </a:rPr>
            </a:b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    app: </a:t>
            </a:r>
            <a:r>
              <a:rPr lang="en-US" altLang="en-US" sz="1600" dirty="0" err="1">
                <a:solidFill>
                  <a:srgbClr val="A9B7C6"/>
                </a:solidFill>
                <a:latin typeface="Courier New" panose="02070309020205020404" pitchFamily="49" charset="0"/>
                <a:cs typeface="Courier New" panose="02070309020205020404" pitchFamily="49" charset="0"/>
              </a:rPr>
              <a:t>myapp</a:t>
            </a:r>
            <a:endParaRPr lang="en-US" altLang="en-US" sz="1600" dirty="0">
              <a:solidFill>
                <a:srgbClr val="A9B7C6"/>
              </a:solidFill>
              <a:latin typeface="Courier New" panose="02070309020205020404" pitchFamily="49" charset="0"/>
              <a:cs typeface="Courier New" panose="02070309020205020404" pitchFamily="49" charset="0"/>
            </a:endParaRPr>
          </a:p>
          <a:p>
            <a:pPr defTabSz="914400" eaLnBrk="0" fontAlgn="base" hangingPunct="0">
              <a:spcBef>
                <a:spcPct val="0"/>
              </a:spcBef>
              <a:spcAft>
                <a:spcPct val="0"/>
              </a:spcAft>
            </a:pPr>
            <a:r>
              <a:rPr lang="en-US" altLang="en-US" sz="1600" b="1"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type: </a:t>
            </a:r>
            <a:r>
              <a:rPr lang="en-US" altLang="en-US" sz="1600" dirty="0">
                <a:solidFill>
                  <a:srgbClr val="A9B7C6"/>
                </a:solidFill>
                <a:latin typeface="Courier New" panose="02070309020205020404" pitchFamily="49" charset="0"/>
                <a:cs typeface="Courier New" panose="02070309020205020404" pitchFamily="49" charset="0"/>
              </a:rPr>
              <a:t>front-end</a:t>
            </a:r>
            <a:endParaRPr lang="en-US" altLang="en-US" sz="1600" b="1" dirty="0">
              <a:solidFill>
                <a:srgbClr val="CC7832"/>
              </a:solidFill>
              <a:latin typeface="Courier New" panose="02070309020205020404" pitchFamily="49" charset="0"/>
              <a:cs typeface="Courier New" panose="02070309020205020404" pitchFamily="49" charset="0"/>
            </a:endParaRPr>
          </a:p>
        </p:txBody>
      </p:sp>
      <p:sp>
        <p:nvSpPr>
          <p:cNvPr id="53" name="Rectangle 52">
            <a:extLst>
              <a:ext uri="{FF2B5EF4-FFF2-40B4-BE49-F238E27FC236}">
                <a16:creationId xmlns:a16="http://schemas.microsoft.com/office/drawing/2014/main" id="{CC96C86A-D9F0-46FF-A65F-B8D804AE5F72}"/>
              </a:ext>
            </a:extLst>
          </p:cNvPr>
          <p:cNvSpPr/>
          <p:nvPr/>
        </p:nvSpPr>
        <p:spPr>
          <a:xfrm>
            <a:off x="1569343" y="5001737"/>
            <a:ext cx="1295547" cy="584775"/>
          </a:xfrm>
          <a:prstGeom prst="rect">
            <a:avLst/>
          </a:prstGeom>
        </p:spPr>
        <p:txBody>
          <a:bodyPr wrap="none">
            <a:spAutoFit/>
          </a:bodyPr>
          <a:lstStyle/>
          <a:p>
            <a:r>
              <a:rPr lang="en-US" altLang="en-US" sz="1600" b="1" dirty="0">
                <a:solidFill>
                  <a:srgbClr val="CC7832"/>
                </a:solidFill>
                <a:latin typeface="Courier New" panose="02070309020205020404" pitchFamily="49" charset="0"/>
                <a:cs typeface="Courier New" panose="02070309020205020404" pitchFamily="49" charset="0"/>
              </a:rPr>
              <a:t>selector:</a:t>
            </a:r>
            <a:endParaRPr lang="en-US" sz="1600" dirty="0">
              <a:solidFill>
                <a:srgbClr val="A9B7C6"/>
              </a:solidFill>
              <a:latin typeface="Courier New" panose="02070309020205020404" pitchFamily="49" charset="0"/>
              <a:cs typeface="Courier New" panose="02070309020205020404" pitchFamily="49" charset="0"/>
            </a:endParaRPr>
          </a:p>
          <a:p>
            <a:r>
              <a:rPr lang="en-US" sz="1600" b="1" dirty="0">
                <a:solidFill>
                  <a:srgbClr val="A9B7C6"/>
                </a:solidFill>
                <a:latin typeface="Courier New" panose="02070309020205020404" pitchFamily="49" charset="0"/>
                <a:cs typeface="Courier New" panose="02070309020205020404" pitchFamily="49" charset="0"/>
              </a:rPr>
              <a:t>   </a:t>
            </a:r>
            <a:endParaRPr lang="en-US" sz="1600" b="1" dirty="0"/>
          </a:p>
        </p:txBody>
      </p:sp>
      <p:sp>
        <p:nvSpPr>
          <p:cNvPr id="54" name="Content Placeholder 3">
            <a:extLst>
              <a:ext uri="{FF2B5EF4-FFF2-40B4-BE49-F238E27FC236}">
                <a16:creationId xmlns:a16="http://schemas.microsoft.com/office/drawing/2014/main" id="{19E63810-AE45-4C8C-B792-E04CCF7CF6AA}"/>
              </a:ext>
            </a:extLst>
          </p:cNvPr>
          <p:cNvSpPr txBox="1">
            <a:spLocks/>
          </p:cNvSpPr>
          <p:nvPr/>
        </p:nvSpPr>
        <p:spPr>
          <a:xfrm>
            <a:off x="5643064" y="2328404"/>
            <a:ext cx="5809795"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create –f service-</a:t>
            </a:r>
            <a:r>
              <a:rPr lang="en-US" sz="1400" dirty="0" err="1">
                <a:solidFill>
                  <a:schemeClr val="bg1">
                    <a:lumMod val="85000"/>
                  </a:schemeClr>
                </a:solidFill>
                <a:latin typeface="Consolas" panose="020B0609020204030204" pitchFamily="49" charset="0"/>
              </a:rPr>
              <a:t>definition.yml</a:t>
            </a:r>
            <a:endParaRPr lang="en-US" sz="1400" dirty="0">
              <a:solidFill>
                <a:schemeClr val="bg1">
                  <a:lumMod val="85000"/>
                </a:schemeClr>
              </a:solidFill>
              <a:latin typeface="Consolas" panose="020B0609020204030204" pitchFamily="49" charset="0"/>
            </a:endParaRPr>
          </a:p>
        </p:txBody>
      </p:sp>
      <p:sp>
        <p:nvSpPr>
          <p:cNvPr id="55" name="Content Placeholder 3">
            <a:extLst>
              <a:ext uri="{FF2B5EF4-FFF2-40B4-BE49-F238E27FC236}">
                <a16:creationId xmlns:a16="http://schemas.microsoft.com/office/drawing/2014/main" id="{95EBC035-64DE-4812-8787-18FD4F470538}"/>
              </a:ext>
            </a:extLst>
          </p:cNvPr>
          <p:cNvSpPr txBox="1">
            <a:spLocks/>
          </p:cNvSpPr>
          <p:nvPr/>
        </p:nvSpPr>
        <p:spPr>
          <a:xfrm>
            <a:off x="5643064" y="2617964"/>
            <a:ext cx="5809795" cy="237757"/>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a:spcBef>
                <a:spcPts val="0"/>
              </a:spcBef>
            </a:pPr>
            <a:r>
              <a:rPr lang="en-US" sz="1050" dirty="0">
                <a:solidFill>
                  <a:schemeClr val="bg1">
                    <a:lumMod val="85000"/>
                  </a:schemeClr>
                </a:solidFill>
                <a:latin typeface="Consolas" panose="020B0609020204030204" pitchFamily="49" charset="0"/>
              </a:rPr>
              <a:t>service "</a:t>
            </a:r>
            <a:r>
              <a:rPr lang="en-US" sz="1050" dirty="0" err="1">
                <a:solidFill>
                  <a:schemeClr val="bg1">
                    <a:lumMod val="85000"/>
                  </a:schemeClr>
                </a:solidFill>
                <a:latin typeface="Consolas" panose="020B0609020204030204" pitchFamily="49" charset="0"/>
              </a:rPr>
              <a:t>myapp</a:t>
            </a:r>
            <a:r>
              <a:rPr lang="en-US" sz="1050" dirty="0">
                <a:solidFill>
                  <a:schemeClr val="bg1">
                    <a:lumMod val="85000"/>
                  </a:schemeClr>
                </a:solidFill>
                <a:latin typeface="Consolas" panose="020B0609020204030204" pitchFamily="49" charset="0"/>
              </a:rPr>
              <a:t>-service" created</a:t>
            </a:r>
          </a:p>
        </p:txBody>
      </p:sp>
      <p:sp>
        <p:nvSpPr>
          <p:cNvPr id="56" name="Content Placeholder 3">
            <a:extLst>
              <a:ext uri="{FF2B5EF4-FFF2-40B4-BE49-F238E27FC236}">
                <a16:creationId xmlns:a16="http://schemas.microsoft.com/office/drawing/2014/main" id="{B70509DE-FE6A-4DD2-8CB5-AC8F2DB1CF50}"/>
              </a:ext>
            </a:extLst>
          </p:cNvPr>
          <p:cNvSpPr txBox="1">
            <a:spLocks/>
          </p:cNvSpPr>
          <p:nvPr/>
        </p:nvSpPr>
        <p:spPr>
          <a:xfrm>
            <a:off x="5643064" y="3006629"/>
            <a:ext cx="5809795"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get services</a:t>
            </a:r>
          </a:p>
        </p:txBody>
      </p:sp>
      <p:sp>
        <p:nvSpPr>
          <p:cNvPr id="57" name="Content Placeholder 3">
            <a:extLst>
              <a:ext uri="{FF2B5EF4-FFF2-40B4-BE49-F238E27FC236}">
                <a16:creationId xmlns:a16="http://schemas.microsoft.com/office/drawing/2014/main" id="{7F3AC34B-31A9-4BAC-9F79-89719379B52E}"/>
              </a:ext>
            </a:extLst>
          </p:cNvPr>
          <p:cNvSpPr txBox="1">
            <a:spLocks/>
          </p:cNvSpPr>
          <p:nvPr/>
        </p:nvSpPr>
        <p:spPr>
          <a:xfrm>
            <a:off x="5643064" y="3296189"/>
            <a:ext cx="5809795" cy="579902"/>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a:spcBef>
                <a:spcPts val="0"/>
              </a:spcBef>
            </a:pPr>
            <a:r>
              <a:rPr lang="en-US" sz="1050" dirty="0">
                <a:solidFill>
                  <a:schemeClr val="bg1">
                    <a:lumMod val="85000"/>
                  </a:schemeClr>
                </a:solidFill>
                <a:latin typeface="Consolas" panose="020B0609020204030204" pitchFamily="49" charset="0"/>
              </a:rPr>
              <a:t>NAME            TYPE        CLUSTER-IP       EXTERNAL-IP   PORT(S)        AGE</a:t>
            </a:r>
          </a:p>
          <a:p>
            <a:pPr>
              <a:spcBef>
                <a:spcPts val="0"/>
              </a:spcBef>
            </a:pPr>
            <a:r>
              <a:rPr lang="en-US" sz="1050" dirty="0">
                <a:solidFill>
                  <a:schemeClr val="bg1">
                    <a:lumMod val="85000"/>
                  </a:schemeClr>
                </a:solidFill>
                <a:latin typeface="Consolas" panose="020B0609020204030204" pitchFamily="49" charset="0"/>
              </a:rPr>
              <a:t>kubernetes      </a:t>
            </a:r>
            <a:r>
              <a:rPr lang="en-US" sz="1050" dirty="0" err="1">
                <a:solidFill>
                  <a:schemeClr val="bg1">
                    <a:lumMod val="85000"/>
                  </a:schemeClr>
                </a:solidFill>
                <a:latin typeface="Consolas" panose="020B0609020204030204" pitchFamily="49" charset="0"/>
              </a:rPr>
              <a:t>ClusterIP</a:t>
            </a:r>
            <a:r>
              <a:rPr lang="en-US" sz="1050" dirty="0">
                <a:solidFill>
                  <a:schemeClr val="bg1">
                    <a:lumMod val="85000"/>
                  </a:schemeClr>
                </a:solidFill>
                <a:latin typeface="Consolas" panose="020B0609020204030204" pitchFamily="49" charset="0"/>
              </a:rPr>
              <a:t>   10.96.0.1        &lt;none&gt;        443/TCP        16d</a:t>
            </a:r>
          </a:p>
          <a:p>
            <a:pPr>
              <a:spcBef>
                <a:spcPts val="0"/>
              </a:spcBef>
            </a:pPr>
            <a:r>
              <a:rPr lang="en-US" sz="1050" dirty="0" err="1">
                <a:solidFill>
                  <a:schemeClr val="bg1">
                    <a:lumMod val="85000"/>
                  </a:schemeClr>
                </a:solidFill>
                <a:latin typeface="Consolas" panose="020B0609020204030204" pitchFamily="49" charset="0"/>
              </a:rPr>
              <a:t>myapp</a:t>
            </a:r>
            <a:r>
              <a:rPr lang="en-US" sz="1050" dirty="0">
                <a:solidFill>
                  <a:schemeClr val="bg1">
                    <a:lumMod val="85000"/>
                  </a:schemeClr>
                </a:solidFill>
                <a:latin typeface="Consolas" panose="020B0609020204030204" pitchFamily="49" charset="0"/>
              </a:rPr>
              <a:t>-service   </a:t>
            </a:r>
            <a:r>
              <a:rPr lang="en-US" sz="1050" dirty="0" err="1">
                <a:solidFill>
                  <a:schemeClr val="bg1">
                    <a:lumMod val="85000"/>
                  </a:schemeClr>
                </a:solidFill>
                <a:latin typeface="Consolas" panose="020B0609020204030204" pitchFamily="49" charset="0"/>
              </a:rPr>
              <a:t>NodePort</a:t>
            </a:r>
            <a:r>
              <a:rPr lang="en-US" sz="1050" dirty="0">
                <a:solidFill>
                  <a:schemeClr val="bg1">
                    <a:lumMod val="85000"/>
                  </a:schemeClr>
                </a:solidFill>
                <a:latin typeface="Consolas" panose="020B0609020204030204" pitchFamily="49" charset="0"/>
              </a:rPr>
              <a:t>    10.106.127.123   &lt;none&gt;        80:30008/TCP   5m</a:t>
            </a:r>
          </a:p>
        </p:txBody>
      </p:sp>
      <p:sp>
        <p:nvSpPr>
          <p:cNvPr id="58" name="Content Placeholder 3">
            <a:extLst>
              <a:ext uri="{FF2B5EF4-FFF2-40B4-BE49-F238E27FC236}">
                <a16:creationId xmlns:a16="http://schemas.microsoft.com/office/drawing/2014/main" id="{BCFA9C0E-53AD-4146-A569-5E29A134700A}"/>
              </a:ext>
            </a:extLst>
          </p:cNvPr>
          <p:cNvSpPr txBox="1">
            <a:spLocks/>
          </p:cNvSpPr>
          <p:nvPr/>
        </p:nvSpPr>
        <p:spPr>
          <a:xfrm>
            <a:off x="5643064" y="4156915"/>
            <a:ext cx="5809795"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curl http://192.168.1.2:30008</a:t>
            </a:r>
          </a:p>
        </p:txBody>
      </p:sp>
      <p:pic>
        <p:nvPicPr>
          <p:cNvPr id="6" name="Picture 5">
            <a:extLst>
              <a:ext uri="{FF2B5EF4-FFF2-40B4-BE49-F238E27FC236}">
                <a16:creationId xmlns:a16="http://schemas.microsoft.com/office/drawing/2014/main" id="{DBCE0E41-FD6D-415C-8536-EB449C6999FD}"/>
              </a:ext>
            </a:extLst>
          </p:cNvPr>
          <p:cNvPicPr>
            <a:picLocks noChangeAspect="1"/>
          </p:cNvPicPr>
          <p:nvPr/>
        </p:nvPicPr>
        <p:blipFill rotWithShape="1">
          <a:blip r:embed="rId3"/>
          <a:srcRect t="1147" b="51072"/>
          <a:stretch/>
        </p:blipFill>
        <p:spPr>
          <a:xfrm>
            <a:off x="5642156" y="4446739"/>
            <a:ext cx="4924425" cy="1770380"/>
          </a:xfrm>
          <a:prstGeom prst="rect">
            <a:avLst/>
          </a:prstGeom>
        </p:spPr>
      </p:pic>
    </p:spTree>
    <p:extLst>
      <p:ext uri="{BB962C8B-B14F-4D97-AF65-F5344CB8AC3E}">
        <p14:creationId xmlns:p14="http://schemas.microsoft.com/office/powerpoint/2010/main" val="3637516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43000" decel="49000" fill="hold" grpId="0" nodeType="clickEffect">
                                  <p:stCondLst>
                                    <p:cond delay="0"/>
                                  </p:stCondLst>
                                  <p:childTnLst>
                                    <p:animMotion origin="layout" path="M 4.16667E-7 -2.22222E-6 L -0.41836 0.21158 " pathEditMode="relative" rAng="0" ptsTypes="AA">
                                      <p:cBhvr>
                                        <p:cTn id="28" dur="2000" fill="hold"/>
                                        <p:tgtEl>
                                          <p:spTgt spid="52"/>
                                        </p:tgtEl>
                                        <p:attrNameLst>
                                          <p:attrName>ppt_x</p:attrName>
                                          <p:attrName>ppt_y</p:attrName>
                                        </p:attrNameLst>
                                      </p:cBhvr>
                                      <p:rCtr x="-20924" y="10579"/>
                                    </p:animMotion>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37"/>
                                        </p:tgtEl>
                                      </p:cBhvr>
                                    </p:animEffect>
                                    <p:set>
                                      <p:cBhvr>
                                        <p:cTn id="36" dur="1" fill="hold">
                                          <p:stCondLst>
                                            <p:cond delay="499"/>
                                          </p:stCondLst>
                                        </p:cTn>
                                        <p:tgtEl>
                                          <p:spTgt spid="37"/>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40"/>
                                        </p:tgtEl>
                                      </p:cBhvr>
                                    </p:animEffect>
                                    <p:set>
                                      <p:cBhvr>
                                        <p:cTn id="39" dur="1" fill="hold">
                                          <p:stCondLst>
                                            <p:cond delay="499"/>
                                          </p:stCondLst>
                                        </p:cTn>
                                        <p:tgtEl>
                                          <p:spTgt spid="40"/>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42"/>
                                        </p:tgtEl>
                                      </p:cBhvr>
                                    </p:animEffect>
                                    <p:set>
                                      <p:cBhvr>
                                        <p:cTn id="42" dur="1" fill="hold">
                                          <p:stCondLst>
                                            <p:cond delay="499"/>
                                          </p:stCondLst>
                                        </p:cTn>
                                        <p:tgtEl>
                                          <p:spTgt spid="42"/>
                                        </p:tgtEl>
                                        <p:attrNameLst>
                                          <p:attrName>style.visibility</p:attrName>
                                        </p:attrNameLst>
                                      </p:cBhvr>
                                      <p:to>
                                        <p:strVal val="hidden"/>
                                      </p:to>
                                    </p:set>
                                  </p:childTnLst>
                                </p:cTn>
                              </p:par>
                            </p:childTnLst>
                          </p:cTn>
                        </p:par>
                        <p:par>
                          <p:cTn id="43" fill="hold">
                            <p:stCondLst>
                              <p:cond delay="500"/>
                            </p:stCondLst>
                            <p:childTnLst>
                              <p:par>
                                <p:cTn id="44" presetID="1" presetClass="entr" presetSubtype="0" fill="hold" grpId="0" nodeType="afterEffect">
                                  <p:stCondLst>
                                    <p:cond delay="0"/>
                                  </p:stCondLst>
                                  <p:iterate type="lt">
                                    <p:tmAbs val="100"/>
                                  </p:iterate>
                                  <p:childTnLst>
                                    <p:set>
                                      <p:cBhvr>
                                        <p:cTn id="45" dur="1" fill="hold">
                                          <p:stCondLst>
                                            <p:cond delay="0"/>
                                          </p:stCondLst>
                                        </p:cTn>
                                        <p:tgtEl>
                                          <p:spTgt spid="54"/>
                                        </p:tgtEl>
                                        <p:attrNameLst>
                                          <p:attrName>style.visibility</p:attrName>
                                        </p:attrNameLst>
                                      </p:cBhvr>
                                      <p:to>
                                        <p:strVal val="visible"/>
                                      </p:to>
                                    </p:set>
                                  </p:childTnLst>
                                </p:cTn>
                              </p:par>
                            </p:childTnLst>
                          </p:cTn>
                        </p:par>
                        <p:par>
                          <p:cTn id="46" fill="hold">
                            <p:stCondLst>
                              <p:cond delay="4201"/>
                            </p:stCondLst>
                            <p:childTnLst>
                              <p:par>
                                <p:cTn id="47" presetID="22" presetClass="entr" presetSubtype="1"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wipe(up)">
                                      <p:cBhvr>
                                        <p:cTn id="49" dur="300"/>
                                        <p:tgtEl>
                                          <p:spTgt spid="55"/>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iterate type="lt">
                                    <p:tmAbs val="100"/>
                                  </p:iterate>
                                  <p:childTnLst>
                                    <p:set>
                                      <p:cBhvr>
                                        <p:cTn id="53" dur="1" fill="hold">
                                          <p:stCondLst>
                                            <p:cond delay="0"/>
                                          </p:stCondLst>
                                        </p:cTn>
                                        <p:tgtEl>
                                          <p:spTgt spid="56"/>
                                        </p:tgtEl>
                                        <p:attrNameLst>
                                          <p:attrName>style.visibility</p:attrName>
                                        </p:attrNameLst>
                                      </p:cBhvr>
                                      <p:to>
                                        <p:strVal val="visible"/>
                                      </p:to>
                                    </p:set>
                                  </p:childTnLst>
                                </p:cTn>
                              </p:par>
                            </p:childTnLst>
                          </p:cTn>
                        </p:par>
                        <p:par>
                          <p:cTn id="54" fill="hold">
                            <p:stCondLst>
                              <p:cond delay="1801"/>
                            </p:stCondLst>
                            <p:childTnLst>
                              <p:par>
                                <p:cTn id="55" presetID="22" presetClass="entr" presetSubtype="1" fill="hold" grpId="0" nodeType="after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wipe(up)">
                                      <p:cBhvr>
                                        <p:cTn id="57" dur="300"/>
                                        <p:tgtEl>
                                          <p:spTgt spid="57"/>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iterate type="lt">
                                    <p:tmAbs val="100"/>
                                  </p:iterate>
                                  <p:childTnLst>
                                    <p:set>
                                      <p:cBhvr>
                                        <p:cTn id="61" dur="1" fill="hold">
                                          <p:stCondLst>
                                            <p:cond delay="0"/>
                                          </p:stCondLst>
                                        </p:cTn>
                                        <p:tgtEl>
                                          <p:spTgt spid="58"/>
                                        </p:tgtEl>
                                        <p:attrNameLst>
                                          <p:attrName>style.visibility</p:attrName>
                                        </p:attrNameLst>
                                      </p:cBhvr>
                                      <p:to>
                                        <p:strVal val="visible"/>
                                      </p:to>
                                    </p:set>
                                  </p:childTnLst>
                                </p:cTn>
                              </p:par>
                            </p:childTnLst>
                          </p:cTn>
                        </p:par>
                        <p:par>
                          <p:cTn id="62" fill="hold">
                            <p:stCondLst>
                              <p:cond delay="2801"/>
                            </p:stCondLst>
                            <p:childTnLst>
                              <p:par>
                                <p:cTn id="63" presetID="22" presetClass="entr" presetSubtype="1" fill="hold" nodeType="after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wipe(up)">
                                      <p:cBhvr>
                                        <p:cTn id="65"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40" grpId="0"/>
      <p:bldP spid="40" grpId="1"/>
      <p:bldP spid="42" grpId="0"/>
      <p:bldP spid="42" grpId="1"/>
      <p:bldP spid="52" grpId="0"/>
      <p:bldP spid="52" grpId="1"/>
      <p:bldP spid="53" grpId="0"/>
      <p:bldP spid="54" grpId="0" animBg="1"/>
      <p:bldP spid="55" grpId="0" animBg="1"/>
      <p:bldP spid="56" grpId="0" animBg="1"/>
      <p:bldP spid="57" grpId="0" animBg="1"/>
      <p:bldP spid="5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4C56A-EE4D-4BBC-A906-B8317CBBBC33}"/>
              </a:ext>
            </a:extLst>
          </p:cNvPr>
          <p:cNvSpPr>
            <a:spLocks noGrp="1"/>
          </p:cNvSpPr>
          <p:nvPr>
            <p:ph type="title"/>
          </p:nvPr>
        </p:nvSpPr>
        <p:spPr/>
        <p:txBody>
          <a:bodyPr/>
          <a:lstStyle/>
          <a:p>
            <a:r>
              <a:rPr lang="en-US" dirty="0"/>
              <a:t>Service - </a:t>
            </a:r>
            <a:r>
              <a:rPr lang="en-US" dirty="0" err="1"/>
              <a:t>NodePort</a:t>
            </a:r>
            <a:endParaRPr lang="en-US" dirty="0"/>
          </a:p>
        </p:txBody>
      </p:sp>
      <p:sp>
        <p:nvSpPr>
          <p:cNvPr id="11" name="Rectangle 10">
            <a:extLst>
              <a:ext uri="{FF2B5EF4-FFF2-40B4-BE49-F238E27FC236}">
                <a16:creationId xmlns:a16="http://schemas.microsoft.com/office/drawing/2014/main" id="{499539C8-77A7-4AB1-823F-A75A04330BD7}"/>
              </a:ext>
            </a:extLst>
          </p:cNvPr>
          <p:cNvSpPr/>
          <p:nvPr/>
        </p:nvSpPr>
        <p:spPr>
          <a:xfrm>
            <a:off x="3726180" y="3181736"/>
            <a:ext cx="5425440" cy="2898195"/>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400" b="1" dirty="0">
                <a:solidFill>
                  <a:schemeClr val="bg1"/>
                </a:solidFill>
                <a:effectLst>
                  <a:glow rad="228600">
                    <a:schemeClr val="accent2">
                      <a:satMod val="175000"/>
                      <a:alpha val="40000"/>
                    </a:schemeClr>
                  </a:glow>
                </a:effectLst>
              </a:rPr>
              <a:t>Node</a:t>
            </a:r>
          </a:p>
        </p:txBody>
      </p:sp>
      <p:pic>
        <p:nvPicPr>
          <p:cNvPr id="12" name="Picture 11" descr="Related image">
            <a:extLst>
              <a:ext uri="{FF2B5EF4-FFF2-40B4-BE49-F238E27FC236}">
                <a16:creationId xmlns:a16="http://schemas.microsoft.com/office/drawing/2014/main" id="{5C20DA66-925D-4568-B243-EB00AD8D6F7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5888611" y="5728625"/>
            <a:ext cx="338970" cy="338970"/>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66559989-57B4-43D6-B3F8-C070285ED024}"/>
              </a:ext>
            </a:extLst>
          </p:cNvPr>
          <p:cNvSpPr/>
          <p:nvPr/>
        </p:nvSpPr>
        <p:spPr>
          <a:xfrm>
            <a:off x="3726180" y="3184447"/>
            <a:ext cx="1739402" cy="2793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75000"/>
                  </a:schemeClr>
                </a:solidFill>
              </a:rPr>
              <a:t>192.168.1.2</a:t>
            </a:r>
          </a:p>
        </p:txBody>
      </p:sp>
      <p:sp>
        <p:nvSpPr>
          <p:cNvPr id="15" name="Rectangle 14">
            <a:extLst>
              <a:ext uri="{FF2B5EF4-FFF2-40B4-BE49-F238E27FC236}">
                <a16:creationId xmlns:a16="http://schemas.microsoft.com/office/drawing/2014/main" id="{7960E638-E6B7-4AD2-8F26-1A59F5FC3B14}"/>
              </a:ext>
            </a:extLst>
          </p:cNvPr>
          <p:cNvSpPr/>
          <p:nvPr/>
        </p:nvSpPr>
        <p:spPr>
          <a:xfrm>
            <a:off x="5984337" y="4671278"/>
            <a:ext cx="909126" cy="1013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16" name="Group 15">
            <a:extLst>
              <a:ext uri="{FF2B5EF4-FFF2-40B4-BE49-F238E27FC236}">
                <a16:creationId xmlns:a16="http://schemas.microsoft.com/office/drawing/2014/main" id="{2EBBC7E5-EF96-4275-9776-A9667E669113}"/>
              </a:ext>
            </a:extLst>
          </p:cNvPr>
          <p:cNvGrpSpPr/>
          <p:nvPr/>
        </p:nvGrpSpPr>
        <p:grpSpPr>
          <a:xfrm>
            <a:off x="6236517" y="5034143"/>
            <a:ext cx="404765" cy="383235"/>
            <a:chOff x="6225311" y="2473385"/>
            <a:chExt cx="716280" cy="678180"/>
          </a:xfrm>
        </p:grpSpPr>
        <p:pic>
          <p:nvPicPr>
            <p:cNvPr id="17" name="Picture 16">
              <a:extLst>
                <a:ext uri="{FF2B5EF4-FFF2-40B4-BE49-F238E27FC236}">
                  <a16:creationId xmlns:a16="http://schemas.microsoft.com/office/drawing/2014/main" id="{733F2906-E848-439E-96B6-DE08B2D2EC52}"/>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8" name="Picture 2" descr="Image result for python logo">
              <a:extLst>
                <a:ext uri="{FF2B5EF4-FFF2-40B4-BE49-F238E27FC236}">
                  <a16:creationId xmlns:a16="http://schemas.microsoft.com/office/drawing/2014/main" id="{447CB4BF-BF9C-454E-9AA7-21862F6B89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6AFD33F5-2B00-43DA-BF19-0B0DFFC028BB}"/>
              </a:ext>
            </a:extLst>
          </p:cNvPr>
          <p:cNvSpPr/>
          <p:nvPr/>
        </p:nvSpPr>
        <p:spPr>
          <a:xfrm>
            <a:off x="6039339" y="4671278"/>
            <a:ext cx="806820" cy="215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lumMod val="20000"/>
                    <a:lumOff val="80000"/>
                  </a:schemeClr>
                </a:solidFill>
              </a:rPr>
              <a:t>10.244.0.2</a:t>
            </a:r>
          </a:p>
        </p:txBody>
      </p:sp>
      <p:pic>
        <p:nvPicPr>
          <p:cNvPr id="21" name="Graphic 20" descr="User">
            <a:extLst>
              <a:ext uri="{FF2B5EF4-FFF2-40B4-BE49-F238E27FC236}">
                <a16:creationId xmlns:a16="http://schemas.microsoft.com/office/drawing/2014/main" id="{BD40C1FF-CDB9-44BC-8385-3BAB17ABE2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40345" y="1652743"/>
            <a:ext cx="914400" cy="914400"/>
          </a:xfrm>
          <a:prstGeom prst="rect">
            <a:avLst/>
          </a:prstGeom>
        </p:spPr>
      </p:pic>
      <p:sp>
        <p:nvSpPr>
          <p:cNvPr id="27" name="Rectangle 26">
            <a:extLst>
              <a:ext uri="{FF2B5EF4-FFF2-40B4-BE49-F238E27FC236}">
                <a16:creationId xmlns:a16="http://schemas.microsoft.com/office/drawing/2014/main" id="{669C3F89-7491-4C89-903F-32625B430657}"/>
              </a:ext>
            </a:extLst>
          </p:cNvPr>
          <p:cNvSpPr/>
          <p:nvPr/>
        </p:nvSpPr>
        <p:spPr>
          <a:xfrm>
            <a:off x="5898590" y="3643935"/>
            <a:ext cx="1097168" cy="30382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Service</a:t>
            </a:r>
          </a:p>
        </p:txBody>
      </p:sp>
      <p:sp>
        <p:nvSpPr>
          <p:cNvPr id="28" name="Rectangle 27">
            <a:extLst>
              <a:ext uri="{FF2B5EF4-FFF2-40B4-BE49-F238E27FC236}">
                <a16:creationId xmlns:a16="http://schemas.microsoft.com/office/drawing/2014/main" id="{F84DC131-726D-4227-ADD8-679D97F2033E}"/>
              </a:ext>
            </a:extLst>
          </p:cNvPr>
          <p:cNvSpPr/>
          <p:nvPr/>
        </p:nvSpPr>
        <p:spPr>
          <a:xfrm rot="5400000">
            <a:off x="6382325" y="3033732"/>
            <a:ext cx="216777" cy="5096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accent2">
                    <a:lumMod val="75000"/>
                  </a:schemeClr>
                </a:solidFill>
              </a:rPr>
              <a:t>30008</a:t>
            </a:r>
          </a:p>
        </p:txBody>
      </p:sp>
      <p:cxnSp>
        <p:nvCxnSpPr>
          <p:cNvPr id="29" name="Connector: Elbow 28">
            <a:extLst>
              <a:ext uri="{FF2B5EF4-FFF2-40B4-BE49-F238E27FC236}">
                <a16:creationId xmlns:a16="http://schemas.microsoft.com/office/drawing/2014/main" id="{F957241E-F2C8-401E-A88F-AD519F9963D9}"/>
              </a:ext>
            </a:extLst>
          </p:cNvPr>
          <p:cNvCxnSpPr>
            <a:cxnSpLocks/>
            <a:stCxn id="27" idx="2"/>
            <a:endCxn id="15" idx="0"/>
          </p:cNvCxnSpPr>
          <p:nvPr/>
        </p:nvCxnSpPr>
        <p:spPr>
          <a:xfrm rot="5400000">
            <a:off x="6081277" y="4305381"/>
            <a:ext cx="723520" cy="8274"/>
          </a:xfrm>
          <a:prstGeom prst="bentConnector3">
            <a:avLst>
              <a:gd name="adj1" fmla="val 50000"/>
            </a:avLst>
          </a:prstGeom>
          <a:ln>
            <a:solidFill>
              <a:schemeClr val="accent3">
                <a:lumMod val="20000"/>
                <a:lumOff val="80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30" name="Connector: Elbow 29">
            <a:extLst>
              <a:ext uri="{FF2B5EF4-FFF2-40B4-BE49-F238E27FC236}">
                <a16:creationId xmlns:a16="http://schemas.microsoft.com/office/drawing/2014/main" id="{63B3C48C-61ED-4910-8F4E-9BF6E98E3787}"/>
              </a:ext>
            </a:extLst>
          </p:cNvPr>
          <p:cNvCxnSpPr>
            <a:cxnSpLocks/>
            <a:stCxn id="28" idx="3"/>
          </p:cNvCxnSpPr>
          <p:nvPr/>
        </p:nvCxnSpPr>
        <p:spPr>
          <a:xfrm rot="5400000">
            <a:off x="6373377" y="3514264"/>
            <a:ext cx="234674" cy="1"/>
          </a:xfrm>
          <a:prstGeom prst="bentConnector3">
            <a:avLst>
              <a:gd name="adj1" fmla="val 50000"/>
            </a:avLst>
          </a:prstGeom>
          <a:ln>
            <a:solidFill>
              <a:schemeClr val="accent3">
                <a:lumMod val="20000"/>
                <a:lumOff val="80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31" name="Connector: Elbow 30">
            <a:extLst>
              <a:ext uri="{FF2B5EF4-FFF2-40B4-BE49-F238E27FC236}">
                <a16:creationId xmlns:a16="http://schemas.microsoft.com/office/drawing/2014/main" id="{EAABD772-FDB7-4C65-A07E-B8AC2DB90F7F}"/>
              </a:ext>
            </a:extLst>
          </p:cNvPr>
          <p:cNvCxnSpPr>
            <a:cxnSpLocks/>
            <a:stCxn id="21" idx="2"/>
            <a:endCxn id="28" idx="1"/>
          </p:cNvCxnSpPr>
          <p:nvPr/>
        </p:nvCxnSpPr>
        <p:spPr>
          <a:xfrm rot="5400000">
            <a:off x="6187627" y="2870231"/>
            <a:ext cx="613007" cy="6831"/>
          </a:xfrm>
          <a:prstGeom prst="bentConnector3">
            <a:avLst>
              <a:gd name="adj1" fmla="val 50000"/>
            </a:avLst>
          </a:prstGeom>
          <a:ln>
            <a:solidFill>
              <a:schemeClr val="accent3">
                <a:lumMod val="75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59" name="Rectangle 58">
            <a:extLst>
              <a:ext uri="{FF2B5EF4-FFF2-40B4-BE49-F238E27FC236}">
                <a16:creationId xmlns:a16="http://schemas.microsoft.com/office/drawing/2014/main" id="{0D3475C3-0567-46A2-8552-AEE0C58FB9EE}"/>
              </a:ext>
            </a:extLst>
          </p:cNvPr>
          <p:cNvSpPr/>
          <p:nvPr/>
        </p:nvSpPr>
        <p:spPr>
          <a:xfrm>
            <a:off x="4929460" y="4671278"/>
            <a:ext cx="909126" cy="1013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60" name="Group 59">
            <a:extLst>
              <a:ext uri="{FF2B5EF4-FFF2-40B4-BE49-F238E27FC236}">
                <a16:creationId xmlns:a16="http://schemas.microsoft.com/office/drawing/2014/main" id="{C1D8550A-0607-4994-84F1-26453878A496}"/>
              </a:ext>
            </a:extLst>
          </p:cNvPr>
          <p:cNvGrpSpPr/>
          <p:nvPr/>
        </p:nvGrpSpPr>
        <p:grpSpPr>
          <a:xfrm>
            <a:off x="5181640" y="5034143"/>
            <a:ext cx="404765" cy="383235"/>
            <a:chOff x="6225311" y="2473385"/>
            <a:chExt cx="716280" cy="678180"/>
          </a:xfrm>
        </p:grpSpPr>
        <p:pic>
          <p:nvPicPr>
            <p:cNvPr id="61" name="Picture 60">
              <a:extLst>
                <a:ext uri="{FF2B5EF4-FFF2-40B4-BE49-F238E27FC236}">
                  <a16:creationId xmlns:a16="http://schemas.microsoft.com/office/drawing/2014/main" id="{0DE3F44B-A20D-45B2-8F9B-962D03BC760A}"/>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62" name="Picture 2" descr="Image result for python logo">
              <a:extLst>
                <a:ext uri="{FF2B5EF4-FFF2-40B4-BE49-F238E27FC236}">
                  <a16:creationId xmlns:a16="http://schemas.microsoft.com/office/drawing/2014/main" id="{E68249B2-6B5A-4EDB-93C5-D578F95BE5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63" name="Rectangle 62">
            <a:extLst>
              <a:ext uri="{FF2B5EF4-FFF2-40B4-BE49-F238E27FC236}">
                <a16:creationId xmlns:a16="http://schemas.microsoft.com/office/drawing/2014/main" id="{1246C158-01FB-4CC3-BC68-8F273B8FD39F}"/>
              </a:ext>
            </a:extLst>
          </p:cNvPr>
          <p:cNvSpPr/>
          <p:nvPr/>
        </p:nvSpPr>
        <p:spPr>
          <a:xfrm>
            <a:off x="4980612" y="4672698"/>
            <a:ext cx="806820" cy="215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lumMod val="20000"/>
                    <a:lumOff val="80000"/>
                  </a:schemeClr>
                </a:solidFill>
              </a:rPr>
              <a:t>10.244.0.3</a:t>
            </a:r>
          </a:p>
        </p:txBody>
      </p:sp>
      <p:sp>
        <p:nvSpPr>
          <p:cNvPr id="65" name="Rectangle 64">
            <a:extLst>
              <a:ext uri="{FF2B5EF4-FFF2-40B4-BE49-F238E27FC236}">
                <a16:creationId xmlns:a16="http://schemas.microsoft.com/office/drawing/2014/main" id="{70E9FB79-7D68-4807-8D8B-F7C7D7983534}"/>
              </a:ext>
            </a:extLst>
          </p:cNvPr>
          <p:cNvSpPr/>
          <p:nvPr/>
        </p:nvSpPr>
        <p:spPr>
          <a:xfrm>
            <a:off x="7039214" y="4669663"/>
            <a:ext cx="909126" cy="1013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66" name="Group 65">
            <a:extLst>
              <a:ext uri="{FF2B5EF4-FFF2-40B4-BE49-F238E27FC236}">
                <a16:creationId xmlns:a16="http://schemas.microsoft.com/office/drawing/2014/main" id="{56A3EB1E-1C7F-47B9-8A40-895B27F98E2B}"/>
              </a:ext>
            </a:extLst>
          </p:cNvPr>
          <p:cNvGrpSpPr/>
          <p:nvPr/>
        </p:nvGrpSpPr>
        <p:grpSpPr>
          <a:xfrm>
            <a:off x="7291394" y="5032528"/>
            <a:ext cx="404765" cy="383235"/>
            <a:chOff x="6225311" y="2473385"/>
            <a:chExt cx="716280" cy="678180"/>
          </a:xfrm>
        </p:grpSpPr>
        <p:pic>
          <p:nvPicPr>
            <p:cNvPr id="67" name="Picture 66">
              <a:extLst>
                <a:ext uri="{FF2B5EF4-FFF2-40B4-BE49-F238E27FC236}">
                  <a16:creationId xmlns:a16="http://schemas.microsoft.com/office/drawing/2014/main" id="{3C1CC52A-A0FF-4524-A41B-D9A9FB5470C1}"/>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68" name="Picture 2" descr="Image result for python logo">
              <a:extLst>
                <a:ext uri="{FF2B5EF4-FFF2-40B4-BE49-F238E27FC236}">
                  <a16:creationId xmlns:a16="http://schemas.microsoft.com/office/drawing/2014/main" id="{7D190A75-8B85-49DC-939C-2770B85DA5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69" name="Rectangle 68">
            <a:extLst>
              <a:ext uri="{FF2B5EF4-FFF2-40B4-BE49-F238E27FC236}">
                <a16:creationId xmlns:a16="http://schemas.microsoft.com/office/drawing/2014/main" id="{DB139769-1554-4F0B-914B-930F46AA47E7}"/>
              </a:ext>
            </a:extLst>
          </p:cNvPr>
          <p:cNvSpPr/>
          <p:nvPr/>
        </p:nvSpPr>
        <p:spPr>
          <a:xfrm>
            <a:off x="7090366" y="4671083"/>
            <a:ext cx="806820" cy="215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lumMod val="20000"/>
                    <a:lumOff val="80000"/>
                  </a:schemeClr>
                </a:solidFill>
              </a:rPr>
              <a:t>10.244.0.4</a:t>
            </a:r>
          </a:p>
        </p:txBody>
      </p:sp>
      <p:cxnSp>
        <p:nvCxnSpPr>
          <p:cNvPr id="70" name="Connector: Elbow 69">
            <a:extLst>
              <a:ext uri="{FF2B5EF4-FFF2-40B4-BE49-F238E27FC236}">
                <a16:creationId xmlns:a16="http://schemas.microsoft.com/office/drawing/2014/main" id="{E68C7F94-8BFF-4C24-BB06-605798902C6A}"/>
              </a:ext>
            </a:extLst>
          </p:cNvPr>
          <p:cNvCxnSpPr>
            <a:cxnSpLocks/>
            <a:endCxn id="63" idx="0"/>
          </p:cNvCxnSpPr>
          <p:nvPr/>
        </p:nvCxnSpPr>
        <p:spPr>
          <a:xfrm rot="10800000" flipV="1">
            <a:off x="5384022" y="4093800"/>
            <a:ext cx="1063152" cy="578898"/>
          </a:xfrm>
          <a:prstGeom prst="bentConnector2">
            <a:avLst/>
          </a:prstGeom>
          <a:ln>
            <a:solidFill>
              <a:schemeClr val="accent3">
                <a:lumMod val="20000"/>
                <a:lumOff val="80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76" name="Connector: Elbow 75">
            <a:extLst>
              <a:ext uri="{FF2B5EF4-FFF2-40B4-BE49-F238E27FC236}">
                <a16:creationId xmlns:a16="http://schemas.microsoft.com/office/drawing/2014/main" id="{87E6A83D-70A2-4034-A6C6-77C1B7A7360A}"/>
              </a:ext>
            </a:extLst>
          </p:cNvPr>
          <p:cNvCxnSpPr>
            <a:cxnSpLocks/>
            <a:endCxn id="69" idx="0"/>
          </p:cNvCxnSpPr>
          <p:nvPr/>
        </p:nvCxnSpPr>
        <p:spPr>
          <a:xfrm>
            <a:off x="6490713" y="4093800"/>
            <a:ext cx="1003063" cy="577283"/>
          </a:xfrm>
          <a:prstGeom prst="bentConnector2">
            <a:avLst/>
          </a:prstGeom>
          <a:ln>
            <a:solidFill>
              <a:schemeClr val="accent3">
                <a:lumMod val="20000"/>
                <a:lumOff val="80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82" name="Rectangle 81">
            <a:extLst>
              <a:ext uri="{FF2B5EF4-FFF2-40B4-BE49-F238E27FC236}">
                <a16:creationId xmlns:a16="http://schemas.microsoft.com/office/drawing/2014/main" id="{589276B1-5169-486B-9EF3-565FB22D5447}"/>
              </a:ext>
            </a:extLst>
          </p:cNvPr>
          <p:cNvSpPr/>
          <p:nvPr/>
        </p:nvSpPr>
        <p:spPr>
          <a:xfrm>
            <a:off x="4962408" y="4930590"/>
            <a:ext cx="2955636" cy="584775"/>
          </a:xfrm>
          <a:prstGeom prst="rect">
            <a:avLst/>
          </a:prstGeom>
          <a:solidFill>
            <a:schemeClr val="tx1">
              <a:lumMod val="75000"/>
              <a:lumOff val="25000"/>
            </a:schemeClr>
          </a:solidFill>
        </p:spPr>
        <p:txBody>
          <a:bodyPr wrap="square">
            <a:spAutoFit/>
          </a:bodyPr>
          <a:lstStyle/>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labels:</a:t>
            </a: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    app: </a:t>
            </a:r>
            <a:r>
              <a:rPr lang="en-US" altLang="en-US" sz="1600" dirty="0" err="1">
                <a:solidFill>
                  <a:srgbClr val="A9B7C6"/>
                </a:solidFill>
                <a:latin typeface="Courier New" panose="02070309020205020404" pitchFamily="49" charset="0"/>
                <a:cs typeface="Courier New" panose="02070309020205020404" pitchFamily="49" charset="0"/>
              </a:rPr>
              <a:t>myapp</a:t>
            </a:r>
            <a:endParaRPr lang="en-US" altLang="en-US" sz="1600" dirty="0">
              <a:solidFill>
                <a:srgbClr val="A9B7C6"/>
              </a:solidFill>
              <a:latin typeface="Courier New" panose="02070309020205020404" pitchFamily="49" charset="0"/>
              <a:cs typeface="Courier New" panose="02070309020205020404" pitchFamily="49" charset="0"/>
            </a:endParaRPr>
          </a:p>
        </p:txBody>
      </p:sp>
      <p:sp>
        <p:nvSpPr>
          <p:cNvPr id="83" name="Rectangle 82">
            <a:extLst>
              <a:ext uri="{FF2B5EF4-FFF2-40B4-BE49-F238E27FC236}">
                <a16:creationId xmlns:a16="http://schemas.microsoft.com/office/drawing/2014/main" id="{ED131E1E-43C1-4C4F-87E4-581959BF5B11}"/>
              </a:ext>
            </a:extLst>
          </p:cNvPr>
          <p:cNvSpPr/>
          <p:nvPr/>
        </p:nvSpPr>
        <p:spPr>
          <a:xfrm>
            <a:off x="7039214" y="3503458"/>
            <a:ext cx="2955636" cy="584775"/>
          </a:xfrm>
          <a:prstGeom prst="rect">
            <a:avLst/>
          </a:prstGeom>
          <a:solidFill>
            <a:schemeClr val="tx1">
              <a:lumMod val="75000"/>
              <a:lumOff val="25000"/>
            </a:schemeClr>
          </a:solidFill>
        </p:spPr>
        <p:txBody>
          <a:bodyPr wrap="square">
            <a:spAutoFit/>
          </a:bodyPr>
          <a:lstStyle/>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selector:</a:t>
            </a: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    app: </a:t>
            </a:r>
            <a:r>
              <a:rPr lang="en-US" altLang="en-US" sz="1600" dirty="0" err="1">
                <a:solidFill>
                  <a:srgbClr val="A9B7C6"/>
                </a:solidFill>
                <a:latin typeface="Courier New" panose="02070309020205020404" pitchFamily="49" charset="0"/>
                <a:cs typeface="Courier New" panose="02070309020205020404" pitchFamily="49" charset="0"/>
              </a:rPr>
              <a:t>myapp</a:t>
            </a:r>
            <a:endParaRPr lang="en-US" altLang="en-US" sz="1600" dirty="0">
              <a:solidFill>
                <a:srgbClr val="A9B7C6"/>
              </a:solidFill>
              <a:latin typeface="Courier New" panose="02070309020205020404" pitchFamily="49" charset="0"/>
              <a:cs typeface="Courier New" panose="02070309020205020404" pitchFamily="49" charset="0"/>
            </a:endParaRPr>
          </a:p>
        </p:txBody>
      </p:sp>
      <p:sp>
        <p:nvSpPr>
          <p:cNvPr id="84" name="Rectangle 83">
            <a:extLst>
              <a:ext uri="{FF2B5EF4-FFF2-40B4-BE49-F238E27FC236}">
                <a16:creationId xmlns:a16="http://schemas.microsoft.com/office/drawing/2014/main" id="{5FB943DA-5A29-4C87-A807-5FAA64EBFE92}"/>
              </a:ext>
            </a:extLst>
          </p:cNvPr>
          <p:cNvSpPr/>
          <p:nvPr/>
        </p:nvSpPr>
        <p:spPr>
          <a:xfrm>
            <a:off x="1021734" y="3954106"/>
            <a:ext cx="1739402" cy="5340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75000"/>
                  </a:schemeClr>
                </a:solidFill>
              </a:rPr>
              <a:t>Algorithm: Random</a:t>
            </a:r>
          </a:p>
          <a:p>
            <a:pPr algn="ctr"/>
            <a:r>
              <a:rPr lang="en-US" sz="1200" dirty="0" err="1">
                <a:solidFill>
                  <a:schemeClr val="accent2">
                    <a:lumMod val="75000"/>
                  </a:schemeClr>
                </a:solidFill>
              </a:rPr>
              <a:t>SessionAffinity</a:t>
            </a:r>
            <a:r>
              <a:rPr lang="en-US" sz="1200" dirty="0">
                <a:solidFill>
                  <a:schemeClr val="accent2">
                    <a:lumMod val="75000"/>
                  </a:schemeClr>
                </a:solidFill>
              </a:rPr>
              <a:t>: Yes</a:t>
            </a:r>
          </a:p>
        </p:txBody>
      </p:sp>
    </p:spTree>
    <p:extLst>
      <p:ext uri="{BB962C8B-B14F-4D97-AF65-F5344CB8AC3E}">
        <p14:creationId xmlns:p14="http://schemas.microsoft.com/office/powerpoint/2010/main" val="2189320092"/>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750"/>
                                            <p:tgtEl>
                                              <p:spTgt spid="59"/>
                                            </p:tgtEl>
                                          </p:cBhvr>
                                        </p:animEffect>
                                      </p:childTnLst>
                                    </p:cTn>
                                  </p:par>
                                  <p:par>
                                    <p:cTn id="13" presetID="64" presetClass="path" presetSubtype="0" accel="50000" fill="hold" grpId="1" nodeType="withEffect" p14:presetBounceEnd="63750">
                                      <p:stCondLst>
                                        <p:cond delay="0"/>
                                      </p:stCondLst>
                                      <p:childTnLst>
                                        <p:animMotion origin="layout" path="M -2.70833E-6 0.04444 L -2.70833E-6 2.59259E-6 " pathEditMode="relative" rAng="0" ptsTypes="AA" p14:bounceEnd="63750">
                                          <p:cBhvr>
                                            <p:cTn id="14" dur="750" fill="hold"/>
                                            <p:tgtEl>
                                              <p:spTgt spid="59"/>
                                            </p:tgtEl>
                                            <p:attrNameLst>
                                              <p:attrName>ppt_x</p:attrName>
                                              <p:attrName>ppt_y</p:attrName>
                                            </p:attrNameLst>
                                          </p:cBhvr>
                                          <p:rCtr x="0" y="-2222"/>
                                        </p:animMotion>
                                      </p:childTnLst>
                                    </p:cTn>
                                  </p:par>
                                  <p:par>
                                    <p:cTn id="15" presetID="10"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750"/>
                                            <p:tgtEl>
                                              <p:spTgt spid="60"/>
                                            </p:tgtEl>
                                          </p:cBhvr>
                                        </p:animEffect>
                                      </p:childTnLst>
                                    </p:cTn>
                                  </p:par>
                                  <p:par>
                                    <p:cTn id="18" presetID="64" presetClass="path" presetSubtype="0" accel="50000" fill="hold" nodeType="withEffect" p14:presetBounceEnd="63750">
                                      <p:stCondLst>
                                        <p:cond delay="0"/>
                                      </p:stCondLst>
                                      <p:childTnLst>
                                        <p:animMotion origin="layout" path="M -2.70833E-6 0.04444 L -2.70833E-6 2.59259E-6 " pathEditMode="relative" rAng="0" ptsTypes="AA" p14:bounceEnd="63750">
                                          <p:cBhvr>
                                            <p:cTn id="19" dur="750" fill="hold"/>
                                            <p:tgtEl>
                                              <p:spTgt spid="60"/>
                                            </p:tgtEl>
                                            <p:attrNameLst>
                                              <p:attrName>ppt_x</p:attrName>
                                              <p:attrName>ppt_y</p:attrName>
                                            </p:attrNameLst>
                                          </p:cBhvr>
                                          <p:rCtr x="0" y="-2222"/>
                                        </p:animMotion>
                                      </p:childTnLst>
                                    </p:cTn>
                                  </p:par>
                                </p:childTnLst>
                              </p:cTn>
                            </p:par>
                            <p:par>
                              <p:cTn id="20" fill="hold">
                                <p:stCondLst>
                                  <p:cond delay="750"/>
                                </p:stCondLst>
                                <p:childTnLst>
                                  <p:par>
                                    <p:cTn id="21" presetID="10" presetClass="entr" presetSubtype="0" fill="hold" grpId="0"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750"/>
                                            <p:tgtEl>
                                              <p:spTgt spid="65"/>
                                            </p:tgtEl>
                                          </p:cBhvr>
                                        </p:animEffect>
                                      </p:childTnLst>
                                    </p:cTn>
                                  </p:par>
                                  <p:par>
                                    <p:cTn id="27" presetID="64" presetClass="path" presetSubtype="0" accel="50000" fill="hold" grpId="1" nodeType="withEffect" p14:presetBounceEnd="63750">
                                      <p:stCondLst>
                                        <p:cond delay="0"/>
                                      </p:stCondLst>
                                      <p:childTnLst>
                                        <p:animMotion origin="layout" path="M -3.33333E-6 0.04445 L -3.33333E-6 -1.11111E-6 " pathEditMode="relative" rAng="0" ptsTypes="AA" p14:bounceEnd="63750">
                                          <p:cBhvr>
                                            <p:cTn id="28" dur="750" fill="hold"/>
                                            <p:tgtEl>
                                              <p:spTgt spid="65"/>
                                            </p:tgtEl>
                                            <p:attrNameLst>
                                              <p:attrName>ppt_x</p:attrName>
                                              <p:attrName>ppt_y</p:attrName>
                                            </p:attrNameLst>
                                          </p:cBhvr>
                                          <p:rCtr x="0" y="-2222"/>
                                        </p:animMotion>
                                      </p:childTnLst>
                                    </p:cTn>
                                  </p:par>
                                  <p:par>
                                    <p:cTn id="29" presetID="10"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750"/>
                                            <p:tgtEl>
                                              <p:spTgt spid="66"/>
                                            </p:tgtEl>
                                          </p:cBhvr>
                                        </p:animEffect>
                                      </p:childTnLst>
                                    </p:cTn>
                                  </p:par>
                                  <p:par>
                                    <p:cTn id="32" presetID="64" presetClass="path" presetSubtype="0" accel="50000" fill="hold" nodeType="withEffect" p14:presetBounceEnd="63750">
                                      <p:stCondLst>
                                        <p:cond delay="0"/>
                                      </p:stCondLst>
                                      <p:childTnLst>
                                        <p:animMotion origin="layout" path="M -3.33333E-6 0.04444 L -3.33333E-6 4.44444E-6 " pathEditMode="relative" rAng="0" ptsTypes="AA" p14:bounceEnd="63750">
                                          <p:cBhvr>
                                            <p:cTn id="33" dur="750" fill="hold"/>
                                            <p:tgtEl>
                                              <p:spTgt spid="66"/>
                                            </p:tgtEl>
                                            <p:attrNameLst>
                                              <p:attrName>ppt_x</p:attrName>
                                              <p:attrName>ppt_y</p:attrName>
                                            </p:attrNameLst>
                                          </p:cBhvr>
                                          <p:rCtr x="0" y="-2222"/>
                                        </p:animMotion>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82"/>
                                            </p:tgtEl>
                                            <p:attrNameLst>
                                              <p:attrName>style.visibility</p:attrName>
                                            </p:attrNameLst>
                                          </p:cBhvr>
                                          <p:to>
                                            <p:strVal val="visible"/>
                                          </p:to>
                                        </p:set>
                                        <p:anim calcmode="lin" valueType="num">
                                          <p:cBhvr>
                                            <p:cTn id="42" dur="250" fill="hold"/>
                                            <p:tgtEl>
                                              <p:spTgt spid="82"/>
                                            </p:tgtEl>
                                            <p:attrNameLst>
                                              <p:attrName>ppt_w</p:attrName>
                                            </p:attrNameLst>
                                          </p:cBhvr>
                                          <p:tavLst>
                                            <p:tav tm="0">
                                              <p:val>
                                                <p:fltVal val="0"/>
                                              </p:val>
                                            </p:tav>
                                            <p:tav tm="100000">
                                              <p:val>
                                                <p:strVal val="#ppt_w"/>
                                              </p:val>
                                            </p:tav>
                                          </p:tavLst>
                                        </p:anim>
                                        <p:anim calcmode="lin" valueType="num">
                                          <p:cBhvr>
                                            <p:cTn id="43" dur="250" fill="hold"/>
                                            <p:tgtEl>
                                              <p:spTgt spid="82"/>
                                            </p:tgtEl>
                                            <p:attrNameLst>
                                              <p:attrName>ppt_h</p:attrName>
                                            </p:attrNameLst>
                                          </p:cBhvr>
                                          <p:tavLst>
                                            <p:tav tm="0">
                                              <p:val>
                                                <p:fltVal val="0"/>
                                              </p:val>
                                            </p:tav>
                                            <p:tav tm="100000">
                                              <p:val>
                                                <p:strVal val="#ppt_h"/>
                                              </p:val>
                                            </p:tav>
                                          </p:tavLst>
                                        </p:anim>
                                        <p:animEffect transition="in" filter="fade">
                                          <p:cBhvr>
                                            <p:cTn id="44" dur="250"/>
                                            <p:tgtEl>
                                              <p:spTgt spid="82"/>
                                            </p:tgtEl>
                                          </p:cBhvr>
                                        </p:animEffect>
                                      </p:childTnLst>
                                    </p:cTn>
                                  </p:par>
                                </p:childTnLst>
                              </p:cTn>
                            </p:par>
                            <p:par>
                              <p:cTn id="45" fill="hold">
                                <p:stCondLst>
                                  <p:cond delay="250"/>
                                </p:stCondLst>
                                <p:childTnLst>
                                  <p:par>
                                    <p:cTn id="46" presetID="53" presetClass="entr" presetSubtype="528" fill="hold" grpId="0" nodeType="afterEffect">
                                      <p:stCondLst>
                                        <p:cond delay="0"/>
                                      </p:stCondLst>
                                      <p:childTnLst>
                                        <p:set>
                                          <p:cBhvr>
                                            <p:cTn id="47" dur="1" fill="hold">
                                              <p:stCondLst>
                                                <p:cond delay="0"/>
                                              </p:stCondLst>
                                            </p:cTn>
                                            <p:tgtEl>
                                              <p:spTgt spid="83"/>
                                            </p:tgtEl>
                                            <p:attrNameLst>
                                              <p:attrName>style.visibility</p:attrName>
                                            </p:attrNameLst>
                                          </p:cBhvr>
                                          <p:to>
                                            <p:strVal val="visible"/>
                                          </p:to>
                                        </p:set>
                                        <p:anim calcmode="lin" valueType="num">
                                          <p:cBhvr>
                                            <p:cTn id="48" dur="250" fill="hold"/>
                                            <p:tgtEl>
                                              <p:spTgt spid="83"/>
                                            </p:tgtEl>
                                            <p:attrNameLst>
                                              <p:attrName>ppt_w</p:attrName>
                                            </p:attrNameLst>
                                          </p:cBhvr>
                                          <p:tavLst>
                                            <p:tav tm="0">
                                              <p:val>
                                                <p:fltVal val="0"/>
                                              </p:val>
                                            </p:tav>
                                            <p:tav tm="100000">
                                              <p:val>
                                                <p:strVal val="#ppt_w"/>
                                              </p:val>
                                            </p:tav>
                                          </p:tavLst>
                                        </p:anim>
                                        <p:anim calcmode="lin" valueType="num">
                                          <p:cBhvr>
                                            <p:cTn id="49" dur="250" fill="hold"/>
                                            <p:tgtEl>
                                              <p:spTgt spid="83"/>
                                            </p:tgtEl>
                                            <p:attrNameLst>
                                              <p:attrName>ppt_h</p:attrName>
                                            </p:attrNameLst>
                                          </p:cBhvr>
                                          <p:tavLst>
                                            <p:tav tm="0">
                                              <p:val>
                                                <p:fltVal val="0"/>
                                              </p:val>
                                            </p:tav>
                                            <p:tav tm="100000">
                                              <p:val>
                                                <p:strVal val="#ppt_h"/>
                                              </p:val>
                                            </p:tav>
                                          </p:tavLst>
                                        </p:anim>
                                        <p:animEffect transition="in" filter="fade">
                                          <p:cBhvr>
                                            <p:cTn id="50" dur="250"/>
                                            <p:tgtEl>
                                              <p:spTgt spid="83"/>
                                            </p:tgtEl>
                                          </p:cBhvr>
                                        </p:animEffect>
                                        <p:anim calcmode="lin" valueType="num">
                                          <p:cBhvr>
                                            <p:cTn id="51" dur="250" fill="hold"/>
                                            <p:tgtEl>
                                              <p:spTgt spid="83"/>
                                            </p:tgtEl>
                                            <p:attrNameLst>
                                              <p:attrName>ppt_x</p:attrName>
                                            </p:attrNameLst>
                                          </p:cBhvr>
                                          <p:tavLst>
                                            <p:tav tm="0">
                                              <p:val>
                                                <p:fltVal val="0.5"/>
                                              </p:val>
                                            </p:tav>
                                            <p:tav tm="100000">
                                              <p:val>
                                                <p:strVal val="#ppt_x"/>
                                              </p:val>
                                            </p:tav>
                                          </p:tavLst>
                                        </p:anim>
                                        <p:anim calcmode="lin" valueType="num">
                                          <p:cBhvr>
                                            <p:cTn id="52" dur="250" fill="hold"/>
                                            <p:tgtEl>
                                              <p:spTgt spid="83"/>
                                            </p:tgtEl>
                                            <p:attrNameLst>
                                              <p:attrName>ppt_y</p:attrName>
                                            </p:attrNameLst>
                                          </p:cBhvr>
                                          <p:tavLst>
                                            <p:tav tm="0">
                                              <p:val>
                                                <p:fltVal val="0.5"/>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53" presetClass="exit" presetSubtype="544" fill="hold" grpId="1" nodeType="clickEffect">
                                      <p:stCondLst>
                                        <p:cond delay="0"/>
                                      </p:stCondLst>
                                      <p:childTnLst>
                                        <p:anim calcmode="lin" valueType="num">
                                          <p:cBhvr>
                                            <p:cTn id="56" dur="250"/>
                                            <p:tgtEl>
                                              <p:spTgt spid="83"/>
                                            </p:tgtEl>
                                            <p:attrNameLst>
                                              <p:attrName>ppt_w</p:attrName>
                                            </p:attrNameLst>
                                          </p:cBhvr>
                                          <p:tavLst>
                                            <p:tav tm="0">
                                              <p:val>
                                                <p:strVal val="ppt_w"/>
                                              </p:val>
                                            </p:tav>
                                            <p:tav tm="100000">
                                              <p:val>
                                                <p:fltVal val="0"/>
                                              </p:val>
                                            </p:tav>
                                          </p:tavLst>
                                        </p:anim>
                                        <p:anim calcmode="lin" valueType="num">
                                          <p:cBhvr>
                                            <p:cTn id="57" dur="250"/>
                                            <p:tgtEl>
                                              <p:spTgt spid="83"/>
                                            </p:tgtEl>
                                            <p:attrNameLst>
                                              <p:attrName>ppt_h</p:attrName>
                                            </p:attrNameLst>
                                          </p:cBhvr>
                                          <p:tavLst>
                                            <p:tav tm="0">
                                              <p:val>
                                                <p:strVal val="ppt_h"/>
                                              </p:val>
                                            </p:tav>
                                            <p:tav tm="100000">
                                              <p:val>
                                                <p:fltVal val="0"/>
                                              </p:val>
                                            </p:tav>
                                          </p:tavLst>
                                        </p:anim>
                                        <p:animEffect transition="out" filter="fade">
                                          <p:cBhvr>
                                            <p:cTn id="58" dur="250"/>
                                            <p:tgtEl>
                                              <p:spTgt spid="83"/>
                                            </p:tgtEl>
                                          </p:cBhvr>
                                        </p:animEffect>
                                        <p:anim calcmode="lin" valueType="num">
                                          <p:cBhvr>
                                            <p:cTn id="59" dur="250"/>
                                            <p:tgtEl>
                                              <p:spTgt spid="83"/>
                                            </p:tgtEl>
                                            <p:attrNameLst>
                                              <p:attrName>ppt_x</p:attrName>
                                            </p:attrNameLst>
                                          </p:cBhvr>
                                          <p:tavLst>
                                            <p:tav tm="0">
                                              <p:val>
                                                <p:strVal val="ppt_x"/>
                                              </p:val>
                                            </p:tav>
                                            <p:tav tm="100000">
                                              <p:val>
                                                <p:fltVal val="0.5"/>
                                              </p:val>
                                            </p:tav>
                                          </p:tavLst>
                                        </p:anim>
                                        <p:anim calcmode="lin" valueType="num">
                                          <p:cBhvr>
                                            <p:cTn id="60" dur="250"/>
                                            <p:tgtEl>
                                              <p:spTgt spid="83"/>
                                            </p:tgtEl>
                                            <p:attrNameLst>
                                              <p:attrName>ppt_y</p:attrName>
                                            </p:attrNameLst>
                                          </p:cBhvr>
                                          <p:tavLst>
                                            <p:tav tm="0">
                                              <p:val>
                                                <p:strVal val="ppt_y"/>
                                              </p:val>
                                            </p:tav>
                                            <p:tav tm="100000">
                                              <p:val>
                                                <p:fltVal val="0.5"/>
                                              </p:val>
                                            </p:tav>
                                          </p:tavLst>
                                        </p:anim>
                                        <p:set>
                                          <p:cBhvr>
                                            <p:cTn id="61" dur="1" fill="hold">
                                              <p:stCondLst>
                                                <p:cond delay="249"/>
                                              </p:stCondLst>
                                            </p:cTn>
                                            <p:tgtEl>
                                              <p:spTgt spid="83"/>
                                            </p:tgtEl>
                                            <p:attrNameLst>
                                              <p:attrName>style.visibility</p:attrName>
                                            </p:attrNameLst>
                                          </p:cBhvr>
                                          <p:to>
                                            <p:strVal val="hidden"/>
                                          </p:to>
                                        </p:set>
                                      </p:childTnLst>
                                    </p:cTn>
                                  </p:par>
                                </p:childTnLst>
                              </p:cTn>
                            </p:par>
                            <p:par>
                              <p:cTn id="62" fill="hold">
                                <p:stCondLst>
                                  <p:cond delay="250"/>
                                </p:stCondLst>
                                <p:childTnLst>
                                  <p:par>
                                    <p:cTn id="63" presetID="53" presetClass="exit" presetSubtype="32" fill="hold" grpId="1" nodeType="afterEffect">
                                      <p:stCondLst>
                                        <p:cond delay="0"/>
                                      </p:stCondLst>
                                      <p:childTnLst>
                                        <p:anim calcmode="lin" valueType="num">
                                          <p:cBhvr>
                                            <p:cTn id="64" dur="250"/>
                                            <p:tgtEl>
                                              <p:spTgt spid="82"/>
                                            </p:tgtEl>
                                            <p:attrNameLst>
                                              <p:attrName>ppt_w</p:attrName>
                                            </p:attrNameLst>
                                          </p:cBhvr>
                                          <p:tavLst>
                                            <p:tav tm="0">
                                              <p:val>
                                                <p:strVal val="ppt_w"/>
                                              </p:val>
                                            </p:tav>
                                            <p:tav tm="100000">
                                              <p:val>
                                                <p:fltVal val="0"/>
                                              </p:val>
                                            </p:tav>
                                          </p:tavLst>
                                        </p:anim>
                                        <p:anim calcmode="lin" valueType="num">
                                          <p:cBhvr>
                                            <p:cTn id="65" dur="250"/>
                                            <p:tgtEl>
                                              <p:spTgt spid="82"/>
                                            </p:tgtEl>
                                            <p:attrNameLst>
                                              <p:attrName>ppt_h</p:attrName>
                                            </p:attrNameLst>
                                          </p:cBhvr>
                                          <p:tavLst>
                                            <p:tav tm="0">
                                              <p:val>
                                                <p:strVal val="ppt_h"/>
                                              </p:val>
                                            </p:tav>
                                            <p:tav tm="100000">
                                              <p:val>
                                                <p:fltVal val="0"/>
                                              </p:val>
                                            </p:tav>
                                          </p:tavLst>
                                        </p:anim>
                                        <p:animEffect transition="out" filter="fade">
                                          <p:cBhvr>
                                            <p:cTn id="66" dur="250"/>
                                            <p:tgtEl>
                                              <p:spTgt spid="82"/>
                                            </p:tgtEl>
                                          </p:cBhvr>
                                        </p:animEffect>
                                        <p:set>
                                          <p:cBhvr>
                                            <p:cTn id="67" dur="1" fill="hold">
                                              <p:stCondLst>
                                                <p:cond delay="249"/>
                                              </p:stCondLst>
                                            </p:cTn>
                                            <p:tgtEl>
                                              <p:spTgt spid="82"/>
                                            </p:tgtEl>
                                            <p:attrNameLst>
                                              <p:attrName>style.visibility</p:attrName>
                                            </p:attrNameLst>
                                          </p:cBhvr>
                                          <p:to>
                                            <p:strVal val="hidden"/>
                                          </p:to>
                                        </p:se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76"/>
                                            </p:tgtEl>
                                            <p:attrNameLst>
                                              <p:attrName>style.visibility</p:attrName>
                                            </p:attrNameLst>
                                          </p:cBhvr>
                                          <p:to>
                                            <p:strVal val="visible"/>
                                          </p:to>
                                        </p:set>
                                        <p:animEffect transition="in" filter="wipe(up)">
                                          <p:cBhvr>
                                            <p:cTn id="71" dur="500"/>
                                            <p:tgtEl>
                                              <p:spTgt spid="76"/>
                                            </p:tgtEl>
                                          </p:cBhvr>
                                        </p:animEffect>
                                      </p:childTnLst>
                                    </p:cTn>
                                  </p:par>
                                  <p:par>
                                    <p:cTn id="72" presetID="22" presetClass="entr" presetSubtype="1" fill="hold" nodeType="withEffect">
                                      <p:stCondLst>
                                        <p:cond delay="0"/>
                                      </p:stCondLst>
                                      <p:childTnLst>
                                        <p:set>
                                          <p:cBhvr>
                                            <p:cTn id="73" dur="1" fill="hold">
                                              <p:stCondLst>
                                                <p:cond delay="0"/>
                                              </p:stCondLst>
                                            </p:cTn>
                                            <p:tgtEl>
                                              <p:spTgt spid="70"/>
                                            </p:tgtEl>
                                            <p:attrNameLst>
                                              <p:attrName>style.visibility</p:attrName>
                                            </p:attrNameLst>
                                          </p:cBhvr>
                                          <p:to>
                                            <p:strVal val="visible"/>
                                          </p:to>
                                        </p:set>
                                        <p:animEffect transition="in" filter="wipe(up)">
                                          <p:cBhvr>
                                            <p:cTn id="74" dur="500"/>
                                            <p:tgtEl>
                                              <p:spTgt spid="7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5" grpId="0" animBg="1"/>
          <p:bldP spid="65" grpId="1" animBg="1"/>
          <p:bldP spid="69" grpId="0" animBg="1"/>
          <p:bldP spid="82" grpId="0" animBg="1"/>
          <p:bldP spid="82" grpId="1" animBg="1"/>
          <p:bldP spid="83" grpId="0" animBg="1"/>
          <p:bldP spid="83" grpId="1" animBg="1"/>
          <p:bldP spid="8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750"/>
                                            <p:tgtEl>
                                              <p:spTgt spid="59"/>
                                            </p:tgtEl>
                                          </p:cBhvr>
                                        </p:animEffect>
                                      </p:childTnLst>
                                    </p:cTn>
                                  </p:par>
                                  <p:par>
                                    <p:cTn id="13" presetID="64" presetClass="path" presetSubtype="0" accel="50000" fill="hold" grpId="1" nodeType="withEffect">
                                      <p:stCondLst>
                                        <p:cond delay="0"/>
                                      </p:stCondLst>
                                      <p:childTnLst>
                                        <p:animMotion origin="layout" path="M -2.70833E-6 0.04444 L -2.70833E-6 2.59259E-6 " pathEditMode="relative" rAng="0" ptsTypes="AA">
                                          <p:cBhvr>
                                            <p:cTn id="14" dur="750" fill="hold"/>
                                            <p:tgtEl>
                                              <p:spTgt spid="59"/>
                                            </p:tgtEl>
                                            <p:attrNameLst>
                                              <p:attrName>ppt_x</p:attrName>
                                              <p:attrName>ppt_y</p:attrName>
                                            </p:attrNameLst>
                                          </p:cBhvr>
                                          <p:rCtr x="0" y="-2222"/>
                                        </p:animMotion>
                                      </p:childTnLst>
                                    </p:cTn>
                                  </p:par>
                                  <p:par>
                                    <p:cTn id="15" presetID="10"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750"/>
                                            <p:tgtEl>
                                              <p:spTgt spid="60"/>
                                            </p:tgtEl>
                                          </p:cBhvr>
                                        </p:animEffect>
                                      </p:childTnLst>
                                    </p:cTn>
                                  </p:par>
                                  <p:par>
                                    <p:cTn id="18" presetID="64" presetClass="path" presetSubtype="0" accel="50000" fill="hold" nodeType="withEffect">
                                      <p:stCondLst>
                                        <p:cond delay="0"/>
                                      </p:stCondLst>
                                      <p:childTnLst>
                                        <p:animMotion origin="layout" path="M -2.70833E-6 0.04444 L -2.70833E-6 2.59259E-6 " pathEditMode="relative" rAng="0" ptsTypes="AA">
                                          <p:cBhvr>
                                            <p:cTn id="19" dur="750" fill="hold"/>
                                            <p:tgtEl>
                                              <p:spTgt spid="60"/>
                                            </p:tgtEl>
                                            <p:attrNameLst>
                                              <p:attrName>ppt_x</p:attrName>
                                              <p:attrName>ppt_y</p:attrName>
                                            </p:attrNameLst>
                                          </p:cBhvr>
                                          <p:rCtr x="0" y="-2222"/>
                                        </p:animMotion>
                                      </p:childTnLst>
                                    </p:cTn>
                                  </p:par>
                                </p:childTnLst>
                              </p:cTn>
                            </p:par>
                            <p:par>
                              <p:cTn id="20" fill="hold">
                                <p:stCondLst>
                                  <p:cond delay="750"/>
                                </p:stCondLst>
                                <p:childTnLst>
                                  <p:par>
                                    <p:cTn id="21" presetID="10" presetClass="entr" presetSubtype="0" fill="hold" grpId="0"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750"/>
                                            <p:tgtEl>
                                              <p:spTgt spid="65"/>
                                            </p:tgtEl>
                                          </p:cBhvr>
                                        </p:animEffect>
                                      </p:childTnLst>
                                    </p:cTn>
                                  </p:par>
                                  <p:par>
                                    <p:cTn id="27" presetID="64" presetClass="path" presetSubtype="0" accel="50000" fill="hold" grpId="1" nodeType="withEffect">
                                      <p:stCondLst>
                                        <p:cond delay="0"/>
                                      </p:stCondLst>
                                      <p:childTnLst>
                                        <p:animMotion origin="layout" path="M -3.33333E-6 0.04445 L -3.33333E-6 -1.11111E-6 " pathEditMode="relative" rAng="0" ptsTypes="AA">
                                          <p:cBhvr>
                                            <p:cTn id="28" dur="750" fill="hold"/>
                                            <p:tgtEl>
                                              <p:spTgt spid="65"/>
                                            </p:tgtEl>
                                            <p:attrNameLst>
                                              <p:attrName>ppt_x</p:attrName>
                                              <p:attrName>ppt_y</p:attrName>
                                            </p:attrNameLst>
                                          </p:cBhvr>
                                          <p:rCtr x="0" y="-2222"/>
                                        </p:animMotion>
                                      </p:childTnLst>
                                    </p:cTn>
                                  </p:par>
                                  <p:par>
                                    <p:cTn id="29" presetID="10"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750"/>
                                            <p:tgtEl>
                                              <p:spTgt spid="66"/>
                                            </p:tgtEl>
                                          </p:cBhvr>
                                        </p:animEffect>
                                      </p:childTnLst>
                                    </p:cTn>
                                  </p:par>
                                  <p:par>
                                    <p:cTn id="32" presetID="64" presetClass="path" presetSubtype="0" accel="50000" fill="hold" nodeType="withEffect">
                                      <p:stCondLst>
                                        <p:cond delay="0"/>
                                      </p:stCondLst>
                                      <p:childTnLst>
                                        <p:animMotion origin="layout" path="M -3.33333E-6 0.04444 L -3.33333E-6 4.44444E-6 " pathEditMode="relative" rAng="0" ptsTypes="AA">
                                          <p:cBhvr>
                                            <p:cTn id="33" dur="750" fill="hold"/>
                                            <p:tgtEl>
                                              <p:spTgt spid="66"/>
                                            </p:tgtEl>
                                            <p:attrNameLst>
                                              <p:attrName>ppt_x</p:attrName>
                                              <p:attrName>ppt_y</p:attrName>
                                            </p:attrNameLst>
                                          </p:cBhvr>
                                          <p:rCtr x="0" y="-2222"/>
                                        </p:animMotion>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82"/>
                                            </p:tgtEl>
                                            <p:attrNameLst>
                                              <p:attrName>style.visibility</p:attrName>
                                            </p:attrNameLst>
                                          </p:cBhvr>
                                          <p:to>
                                            <p:strVal val="visible"/>
                                          </p:to>
                                        </p:set>
                                        <p:anim calcmode="lin" valueType="num">
                                          <p:cBhvr>
                                            <p:cTn id="42" dur="250" fill="hold"/>
                                            <p:tgtEl>
                                              <p:spTgt spid="82"/>
                                            </p:tgtEl>
                                            <p:attrNameLst>
                                              <p:attrName>ppt_w</p:attrName>
                                            </p:attrNameLst>
                                          </p:cBhvr>
                                          <p:tavLst>
                                            <p:tav tm="0">
                                              <p:val>
                                                <p:fltVal val="0"/>
                                              </p:val>
                                            </p:tav>
                                            <p:tav tm="100000">
                                              <p:val>
                                                <p:strVal val="#ppt_w"/>
                                              </p:val>
                                            </p:tav>
                                          </p:tavLst>
                                        </p:anim>
                                        <p:anim calcmode="lin" valueType="num">
                                          <p:cBhvr>
                                            <p:cTn id="43" dur="250" fill="hold"/>
                                            <p:tgtEl>
                                              <p:spTgt spid="82"/>
                                            </p:tgtEl>
                                            <p:attrNameLst>
                                              <p:attrName>ppt_h</p:attrName>
                                            </p:attrNameLst>
                                          </p:cBhvr>
                                          <p:tavLst>
                                            <p:tav tm="0">
                                              <p:val>
                                                <p:fltVal val="0"/>
                                              </p:val>
                                            </p:tav>
                                            <p:tav tm="100000">
                                              <p:val>
                                                <p:strVal val="#ppt_h"/>
                                              </p:val>
                                            </p:tav>
                                          </p:tavLst>
                                        </p:anim>
                                        <p:animEffect transition="in" filter="fade">
                                          <p:cBhvr>
                                            <p:cTn id="44" dur="250"/>
                                            <p:tgtEl>
                                              <p:spTgt spid="82"/>
                                            </p:tgtEl>
                                          </p:cBhvr>
                                        </p:animEffect>
                                      </p:childTnLst>
                                    </p:cTn>
                                  </p:par>
                                </p:childTnLst>
                              </p:cTn>
                            </p:par>
                            <p:par>
                              <p:cTn id="45" fill="hold">
                                <p:stCondLst>
                                  <p:cond delay="250"/>
                                </p:stCondLst>
                                <p:childTnLst>
                                  <p:par>
                                    <p:cTn id="46" presetID="53" presetClass="entr" presetSubtype="528" fill="hold" grpId="0" nodeType="afterEffect">
                                      <p:stCondLst>
                                        <p:cond delay="0"/>
                                      </p:stCondLst>
                                      <p:childTnLst>
                                        <p:set>
                                          <p:cBhvr>
                                            <p:cTn id="47" dur="1" fill="hold">
                                              <p:stCondLst>
                                                <p:cond delay="0"/>
                                              </p:stCondLst>
                                            </p:cTn>
                                            <p:tgtEl>
                                              <p:spTgt spid="83"/>
                                            </p:tgtEl>
                                            <p:attrNameLst>
                                              <p:attrName>style.visibility</p:attrName>
                                            </p:attrNameLst>
                                          </p:cBhvr>
                                          <p:to>
                                            <p:strVal val="visible"/>
                                          </p:to>
                                        </p:set>
                                        <p:anim calcmode="lin" valueType="num">
                                          <p:cBhvr>
                                            <p:cTn id="48" dur="250" fill="hold"/>
                                            <p:tgtEl>
                                              <p:spTgt spid="83"/>
                                            </p:tgtEl>
                                            <p:attrNameLst>
                                              <p:attrName>ppt_w</p:attrName>
                                            </p:attrNameLst>
                                          </p:cBhvr>
                                          <p:tavLst>
                                            <p:tav tm="0">
                                              <p:val>
                                                <p:fltVal val="0"/>
                                              </p:val>
                                            </p:tav>
                                            <p:tav tm="100000">
                                              <p:val>
                                                <p:strVal val="#ppt_w"/>
                                              </p:val>
                                            </p:tav>
                                          </p:tavLst>
                                        </p:anim>
                                        <p:anim calcmode="lin" valueType="num">
                                          <p:cBhvr>
                                            <p:cTn id="49" dur="250" fill="hold"/>
                                            <p:tgtEl>
                                              <p:spTgt spid="83"/>
                                            </p:tgtEl>
                                            <p:attrNameLst>
                                              <p:attrName>ppt_h</p:attrName>
                                            </p:attrNameLst>
                                          </p:cBhvr>
                                          <p:tavLst>
                                            <p:tav tm="0">
                                              <p:val>
                                                <p:fltVal val="0"/>
                                              </p:val>
                                            </p:tav>
                                            <p:tav tm="100000">
                                              <p:val>
                                                <p:strVal val="#ppt_h"/>
                                              </p:val>
                                            </p:tav>
                                          </p:tavLst>
                                        </p:anim>
                                        <p:animEffect transition="in" filter="fade">
                                          <p:cBhvr>
                                            <p:cTn id="50" dur="250"/>
                                            <p:tgtEl>
                                              <p:spTgt spid="83"/>
                                            </p:tgtEl>
                                          </p:cBhvr>
                                        </p:animEffect>
                                        <p:anim calcmode="lin" valueType="num">
                                          <p:cBhvr>
                                            <p:cTn id="51" dur="250" fill="hold"/>
                                            <p:tgtEl>
                                              <p:spTgt spid="83"/>
                                            </p:tgtEl>
                                            <p:attrNameLst>
                                              <p:attrName>ppt_x</p:attrName>
                                            </p:attrNameLst>
                                          </p:cBhvr>
                                          <p:tavLst>
                                            <p:tav tm="0">
                                              <p:val>
                                                <p:fltVal val="0.5"/>
                                              </p:val>
                                            </p:tav>
                                            <p:tav tm="100000">
                                              <p:val>
                                                <p:strVal val="#ppt_x"/>
                                              </p:val>
                                            </p:tav>
                                          </p:tavLst>
                                        </p:anim>
                                        <p:anim calcmode="lin" valueType="num">
                                          <p:cBhvr>
                                            <p:cTn id="52" dur="250" fill="hold"/>
                                            <p:tgtEl>
                                              <p:spTgt spid="83"/>
                                            </p:tgtEl>
                                            <p:attrNameLst>
                                              <p:attrName>ppt_y</p:attrName>
                                            </p:attrNameLst>
                                          </p:cBhvr>
                                          <p:tavLst>
                                            <p:tav tm="0">
                                              <p:val>
                                                <p:fltVal val="0.5"/>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53" presetClass="exit" presetSubtype="544" fill="hold" grpId="1" nodeType="clickEffect">
                                      <p:stCondLst>
                                        <p:cond delay="0"/>
                                      </p:stCondLst>
                                      <p:childTnLst>
                                        <p:anim calcmode="lin" valueType="num">
                                          <p:cBhvr>
                                            <p:cTn id="56" dur="250"/>
                                            <p:tgtEl>
                                              <p:spTgt spid="83"/>
                                            </p:tgtEl>
                                            <p:attrNameLst>
                                              <p:attrName>ppt_w</p:attrName>
                                            </p:attrNameLst>
                                          </p:cBhvr>
                                          <p:tavLst>
                                            <p:tav tm="0">
                                              <p:val>
                                                <p:strVal val="ppt_w"/>
                                              </p:val>
                                            </p:tav>
                                            <p:tav tm="100000">
                                              <p:val>
                                                <p:fltVal val="0"/>
                                              </p:val>
                                            </p:tav>
                                          </p:tavLst>
                                        </p:anim>
                                        <p:anim calcmode="lin" valueType="num">
                                          <p:cBhvr>
                                            <p:cTn id="57" dur="250"/>
                                            <p:tgtEl>
                                              <p:spTgt spid="83"/>
                                            </p:tgtEl>
                                            <p:attrNameLst>
                                              <p:attrName>ppt_h</p:attrName>
                                            </p:attrNameLst>
                                          </p:cBhvr>
                                          <p:tavLst>
                                            <p:tav tm="0">
                                              <p:val>
                                                <p:strVal val="ppt_h"/>
                                              </p:val>
                                            </p:tav>
                                            <p:tav tm="100000">
                                              <p:val>
                                                <p:fltVal val="0"/>
                                              </p:val>
                                            </p:tav>
                                          </p:tavLst>
                                        </p:anim>
                                        <p:animEffect transition="out" filter="fade">
                                          <p:cBhvr>
                                            <p:cTn id="58" dur="250"/>
                                            <p:tgtEl>
                                              <p:spTgt spid="83"/>
                                            </p:tgtEl>
                                          </p:cBhvr>
                                        </p:animEffect>
                                        <p:anim calcmode="lin" valueType="num">
                                          <p:cBhvr>
                                            <p:cTn id="59" dur="250"/>
                                            <p:tgtEl>
                                              <p:spTgt spid="83"/>
                                            </p:tgtEl>
                                            <p:attrNameLst>
                                              <p:attrName>ppt_x</p:attrName>
                                            </p:attrNameLst>
                                          </p:cBhvr>
                                          <p:tavLst>
                                            <p:tav tm="0">
                                              <p:val>
                                                <p:strVal val="ppt_x"/>
                                              </p:val>
                                            </p:tav>
                                            <p:tav tm="100000">
                                              <p:val>
                                                <p:fltVal val="0.5"/>
                                              </p:val>
                                            </p:tav>
                                          </p:tavLst>
                                        </p:anim>
                                        <p:anim calcmode="lin" valueType="num">
                                          <p:cBhvr>
                                            <p:cTn id="60" dur="250"/>
                                            <p:tgtEl>
                                              <p:spTgt spid="83"/>
                                            </p:tgtEl>
                                            <p:attrNameLst>
                                              <p:attrName>ppt_y</p:attrName>
                                            </p:attrNameLst>
                                          </p:cBhvr>
                                          <p:tavLst>
                                            <p:tav tm="0">
                                              <p:val>
                                                <p:strVal val="ppt_y"/>
                                              </p:val>
                                            </p:tav>
                                            <p:tav tm="100000">
                                              <p:val>
                                                <p:fltVal val="0.5"/>
                                              </p:val>
                                            </p:tav>
                                          </p:tavLst>
                                        </p:anim>
                                        <p:set>
                                          <p:cBhvr>
                                            <p:cTn id="61" dur="1" fill="hold">
                                              <p:stCondLst>
                                                <p:cond delay="249"/>
                                              </p:stCondLst>
                                            </p:cTn>
                                            <p:tgtEl>
                                              <p:spTgt spid="83"/>
                                            </p:tgtEl>
                                            <p:attrNameLst>
                                              <p:attrName>style.visibility</p:attrName>
                                            </p:attrNameLst>
                                          </p:cBhvr>
                                          <p:to>
                                            <p:strVal val="hidden"/>
                                          </p:to>
                                        </p:set>
                                      </p:childTnLst>
                                    </p:cTn>
                                  </p:par>
                                </p:childTnLst>
                              </p:cTn>
                            </p:par>
                            <p:par>
                              <p:cTn id="62" fill="hold">
                                <p:stCondLst>
                                  <p:cond delay="250"/>
                                </p:stCondLst>
                                <p:childTnLst>
                                  <p:par>
                                    <p:cTn id="63" presetID="53" presetClass="exit" presetSubtype="32" fill="hold" grpId="1" nodeType="afterEffect">
                                      <p:stCondLst>
                                        <p:cond delay="0"/>
                                      </p:stCondLst>
                                      <p:childTnLst>
                                        <p:anim calcmode="lin" valueType="num">
                                          <p:cBhvr>
                                            <p:cTn id="64" dur="250"/>
                                            <p:tgtEl>
                                              <p:spTgt spid="82"/>
                                            </p:tgtEl>
                                            <p:attrNameLst>
                                              <p:attrName>ppt_w</p:attrName>
                                            </p:attrNameLst>
                                          </p:cBhvr>
                                          <p:tavLst>
                                            <p:tav tm="0">
                                              <p:val>
                                                <p:strVal val="ppt_w"/>
                                              </p:val>
                                            </p:tav>
                                            <p:tav tm="100000">
                                              <p:val>
                                                <p:fltVal val="0"/>
                                              </p:val>
                                            </p:tav>
                                          </p:tavLst>
                                        </p:anim>
                                        <p:anim calcmode="lin" valueType="num">
                                          <p:cBhvr>
                                            <p:cTn id="65" dur="250"/>
                                            <p:tgtEl>
                                              <p:spTgt spid="82"/>
                                            </p:tgtEl>
                                            <p:attrNameLst>
                                              <p:attrName>ppt_h</p:attrName>
                                            </p:attrNameLst>
                                          </p:cBhvr>
                                          <p:tavLst>
                                            <p:tav tm="0">
                                              <p:val>
                                                <p:strVal val="ppt_h"/>
                                              </p:val>
                                            </p:tav>
                                            <p:tav tm="100000">
                                              <p:val>
                                                <p:fltVal val="0"/>
                                              </p:val>
                                            </p:tav>
                                          </p:tavLst>
                                        </p:anim>
                                        <p:animEffect transition="out" filter="fade">
                                          <p:cBhvr>
                                            <p:cTn id="66" dur="250"/>
                                            <p:tgtEl>
                                              <p:spTgt spid="82"/>
                                            </p:tgtEl>
                                          </p:cBhvr>
                                        </p:animEffect>
                                        <p:set>
                                          <p:cBhvr>
                                            <p:cTn id="67" dur="1" fill="hold">
                                              <p:stCondLst>
                                                <p:cond delay="249"/>
                                              </p:stCondLst>
                                            </p:cTn>
                                            <p:tgtEl>
                                              <p:spTgt spid="82"/>
                                            </p:tgtEl>
                                            <p:attrNameLst>
                                              <p:attrName>style.visibility</p:attrName>
                                            </p:attrNameLst>
                                          </p:cBhvr>
                                          <p:to>
                                            <p:strVal val="hidden"/>
                                          </p:to>
                                        </p:se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76"/>
                                            </p:tgtEl>
                                            <p:attrNameLst>
                                              <p:attrName>style.visibility</p:attrName>
                                            </p:attrNameLst>
                                          </p:cBhvr>
                                          <p:to>
                                            <p:strVal val="visible"/>
                                          </p:to>
                                        </p:set>
                                        <p:animEffect transition="in" filter="wipe(up)">
                                          <p:cBhvr>
                                            <p:cTn id="71" dur="500"/>
                                            <p:tgtEl>
                                              <p:spTgt spid="76"/>
                                            </p:tgtEl>
                                          </p:cBhvr>
                                        </p:animEffect>
                                      </p:childTnLst>
                                    </p:cTn>
                                  </p:par>
                                  <p:par>
                                    <p:cTn id="72" presetID="22" presetClass="entr" presetSubtype="1" fill="hold" nodeType="withEffect">
                                      <p:stCondLst>
                                        <p:cond delay="0"/>
                                      </p:stCondLst>
                                      <p:childTnLst>
                                        <p:set>
                                          <p:cBhvr>
                                            <p:cTn id="73" dur="1" fill="hold">
                                              <p:stCondLst>
                                                <p:cond delay="0"/>
                                              </p:stCondLst>
                                            </p:cTn>
                                            <p:tgtEl>
                                              <p:spTgt spid="70"/>
                                            </p:tgtEl>
                                            <p:attrNameLst>
                                              <p:attrName>style.visibility</p:attrName>
                                            </p:attrNameLst>
                                          </p:cBhvr>
                                          <p:to>
                                            <p:strVal val="visible"/>
                                          </p:to>
                                        </p:set>
                                        <p:animEffect transition="in" filter="wipe(up)">
                                          <p:cBhvr>
                                            <p:cTn id="74" dur="500"/>
                                            <p:tgtEl>
                                              <p:spTgt spid="7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5" grpId="0" animBg="1"/>
          <p:bldP spid="65" grpId="1" animBg="1"/>
          <p:bldP spid="69" grpId="0" animBg="1"/>
          <p:bldP spid="82" grpId="0" animBg="1"/>
          <p:bldP spid="82" grpId="1" animBg="1"/>
          <p:bldP spid="83" grpId="0" animBg="1"/>
          <p:bldP spid="83" grpId="1" animBg="1"/>
          <p:bldP spid="84" grpId="0" animBg="1"/>
        </p:bldLst>
      </p:timing>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CD3F53F-1C46-45A8-8C6B-1435B599C71A}"/>
              </a:ext>
            </a:extLst>
          </p:cNvPr>
          <p:cNvSpPr/>
          <p:nvPr/>
        </p:nvSpPr>
        <p:spPr>
          <a:xfrm>
            <a:off x="7270953" y="3190980"/>
            <a:ext cx="1924436" cy="2898195"/>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400" b="1" dirty="0">
                <a:solidFill>
                  <a:schemeClr val="bg1"/>
                </a:solidFill>
                <a:effectLst>
                  <a:glow rad="228600">
                    <a:schemeClr val="accent2">
                      <a:satMod val="175000"/>
                      <a:alpha val="40000"/>
                    </a:schemeClr>
                  </a:glow>
                </a:effectLst>
              </a:rPr>
              <a:t>Node</a:t>
            </a:r>
          </a:p>
        </p:txBody>
      </p:sp>
      <p:sp>
        <p:nvSpPr>
          <p:cNvPr id="31" name="Rectangle 30">
            <a:extLst>
              <a:ext uri="{FF2B5EF4-FFF2-40B4-BE49-F238E27FC236}">
                <a16:creationId xmlns:a16="http://schemas.microsoft.com/office/drawing/2014/main" id="{088AD381-EEFD-43D7-A050-A978112FF2D9}"/>
              </a:ext>
            </a:extLst>
          </p:cNvPr>
          <p:cNvSpPr/>
          <p:nvPr/>
        </p:nvSpPr>
        <p:spPr>
          <a:xfrm>
            <a:off x="5172044" y="3202847"/>
            <a:ext cx="1924436" cy="2898195"/>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400" b="1" dirty="0">
                <a:solidFill>
                  <a:schemeClr val="bg1"/>
                </a:solidFill>
                <a:effectLst>
                  <a:glow rad="228600">
                    <a:schemeClr val="accent2">
                      <a:satMod val="175000"/>
                      <a:alpha val="40000"/>
                    </a:schemeClr>
                  </a:glow>
                </a:effectLst>
              </a:rPr>
              <a:t>Node</a:t>
            </a:r>
          </a:p>
        </p:txBody>
      </p:sp>
      <p:sp>
        <p:nvSpPr>
          <p:cNvPr id="2" name="Title 1">
            <a:extLst>
              <a:ext uri="{FF2B5EF4-FFF2-40B4-BE49-F238E27FC236}">
                <a16:creationId xmlns:a16="http://schemas.microsoft.com/office/drawing/2014/main" id="{FDFC9B8F-0BD2-4FC3-BE18-94017CBB8192}"/>
              </a:ext>
            </a:extLst>
          </p:cNvPr>
          <p:cNvSpPr>
            <a:spLocks noGrp="1"/>
          </p:cNvSpPr>
          <p:nvPr>
            <p:ph type="title"/>
          </p:nvPr>
        </p:nvSpPr>
        <p:spPr/>
        <p:txBody>
          <a:bodyPr/>
          <a:lstStyle/>
          <a:p>
            <a:r>
              <a:rPr lang="en-US" dirty="0"/>
              <a:t>Service - </a:t>
            </a:r>
            <a:r>
              <a:rPr lang="en-US" dirty="0" err="1"/>
              <a:t>NodePort</a:t>
            </a:r>
            <a:endParaRPr lang="en-US" dirty="0"/>
          </a:p>
        </p:txBody>
      </p:sp>
      <p:sp>
        <p:nvSpPr>
          <p:cNvPr id="4" name="Rectangle 3">
            <a:extLst>
              <a:ext uri="{FF2B5EF4-FFF2-40B4-BE49-F238E27FC236}">
                <a16:creationId xmlns:a16="http://schemas.microsoft.com/office/drawing/2014/main" id="{2436017D-3A71-4BAE-BDBD-7B627F7DE44E}"/>
              </a:ext>
            </a:extLst>
          </p:cNvPr>
          <p:cNvSpPr/>
          <p:nvPr/>
        </p:nvSpPr>
        <p:spPr>
          <a:xfrm>
            <a:off x="3078480" y="3202847"/>
            <a:ext cx="1924436" cy="2898195"/>
          </a:xfrm>
          <a:prstGeom prst="rect">
            <a:avLst/>
          </a:prstGeom>
          <a:solidFill>
            <a:srgbClr val="2683C6">
              <a:alpha val="4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400" b="1" dirty="0">
                <a:solidFill>
                  <a:schemeClr val="bg1"/>
                </a:solidFill>
                <a:effectLst>
                  <a:glow rad="228600">
                    <a:schemeClr val="accent2">
                      <a:satMod val="175000"/>
                      <a:alpha val="40000"/>
                    </a:schemeClr>
                  </a:glow>
                </a:effectLst>
              </a:rPr>
              <a:t>Node</a:t>
            </a:r>
          </a:p>
        </p:txBody>
      </p:sp>
      <p:pic>
        <p:nvPicPr>
          <p:cNvPr id="5" name="Picture 4" descr="Related image">
            <a:extLst>
              <a:ext uri="{FF2B5EF4-FFF2-40B4-BE49-F238E27FC236}">
                <a16:creationId xmlns:a16="http://schemas.microsoft.com/office/drawing/2014/main" id="{DCE153D8-CCE7-4B77-B098-92B1439A5A1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3450211" y="5750205"/>
            <a:ext cx="338970" cy="338970"/>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05185FE-BAD9-42B6-B180-3200A92B7695}"/>
              </a:ext>
            </a:extLst>
          </p:cNvPr>
          <p:cNvSpPr/>
          <p:nvPr/>
        </p:nvSpPr>
        <p:spPr>
          <a:xfrm>
            <a:off x="3078480" y="3205558"/>
            <a:ext cx="1739402" cy="2793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accent2">
                    <a:lumMod val="75000"/>
                  </a:schemeClr>
                </a:solidFill>
              </a:rPr>
              <a:t>192.168.1.2</a:t>
            </a:r>
          </a:p>
        </p:txBody>
      </p:sp>
      <p:sp>
        <p:nvSpPr>
          <p:cNvPr id="7" name="Rectangle 6">
            <a:extLst>
              <a:ext uri="{FF2B5EF4-FFF2-40B4-BE49-F238E27FC236}">
                <a16:creationId xmlns:a16="http://schemas.microsoft.com/office/drawing/2014/main" id="{200A9B21-F3B3-40B7-84FE-C5FD6CCC4373}"/>
              </a:ext>
            </a:extLst>
          </p:cNvPr>
          <p:cNvSpPr/>
          <p:nvPr/>
        </p:nvSpPr>
        <p:spPr>
          <a:xfrm>
            <a:off x="5735144" y="4686632"/>
            <a:ext cx="909126" cy="1013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8" name="Group 7">
            <a:extLst>
              <a:ext uri="{FF2B5EF4-FFF2-40B4-BE49-F238E27FC236}">
                <a16:creationId xmlns:a16="http://schemas.microsoft.com/office/drawing/2014/main" id="{F691CC89-98DC-48D8-B0BF-C13D52D1CB02}"/>
              </a:ext>
            </a:extLst>
          </p:cNvPr>
          <p:cNvGrpSpPr/>
          <p:nvPr/>
        </p:nvGrpSpPr>
        <p:grpSpPr>
          <a:xfrm>
            <a:off x="5987324" y="5049497"/>
            <a:ext cx="404765" cy="383235"/>
            <a:chOff x="6225311" y="2473385"/>
            <a:chExt cx="716280" cy="678180"/>
          </a:xfrm>
        </p:grpSpPr>
        <p:pic>
          <p:nvPicPr>
            <p:cNvPr id="9" name="Picture 8">
              <a:extLst>
                <a:ext uri="{FF2B5EF4-FFF2-40B4-BE49-F238E27FC236}">
                  <a16:creationId xmlns:a16="http://schemas.microsoft.com/office/drawing/2014/main" id="{C3DBC2D3-FCCC-4189-A8C3-D53F824BC5BF}"/>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0" name="Picture 2" descr="Image result for python logo">
              <a:extLst>
                <a:ext uri="{FF2B5EF4-FFF2-40B4-BE49-F238E27FC236}">
                  <a16:creationId xmlns:a16="http://schemas.microsoft.com/office/drawing/2014/main" id="{80D76BC8-2FAF-446C-8DAB-EA87ACD6E9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a:extLst>
              <a:ext uri="{FF2B5EF4-FFF2-40B4-BE49-F238E27FC236}">
                <a16:creationId xmlns:a16="http://schemas.microsoft.com/office/drawing/2014/main" id="{D0CDC03E-C1AD-450B-AE34-97F7C29863A2}"/>
              </a:ext>
            </a:extLst>
          </p:cNvPr>
          <p:cNvSpPr/>
          <p:nvPr/>
        </p:nvSpPr>
        <p:spPr>
          <a:xfrm>
            <a:off x="5790146" y="4686632"/>
            <a:ext cx="806820" cy="215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lumMod val="20000"/>
                    <a:lumOff val="80000"/>
                  </a:schemeClr>
                </a:solidFill>
              </a:rPr>
              <a:t>10.244.0.2</a:t>
            </a:r>
          </a:p>
        </p:txBody>
      </p:sp>
      <p:pic>
        <p:nvPicPr>
          <p:cNvPr id="12" name="Graphic 11" descr="User">
            <a:extLst>
              <a:ext uri="{FF2B5EF4-FFF2-40B4-BE49-F238E27FC236}">
                <a16:creationId xmlns:a16="http://schemas.microsoft.com/office/drawing/2014/main" id="{3E3C0DB3-006B-4BED-B095-329E33C378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40345" y="1652743"/>
            <a:ext cx="914400" cy="914400"/>
          </a:xfrm>
          <a:prstGeom prst="rect">
            <a:avLst/>
          </a:prstGeom>
        </p:spPr>
      </p:pic>
      <p:sp>
        <p:nvSpPr>
          <p:cNvPr id="13" name="Rectangle 12">
            <a:extLst>
              <a:ext uri="{FF2B5EF4-FFF2-40B4-BE49-F238E27FC236}">
                <a16:creationId xmlns:a16="http://schemas.microsoft.com/office/drawing/2014/main" id="{9A9D53FD-DAAF-4063-A266-5D7A6BF0FE66}"/>
              </a:ext>
            </a:extLst>
          </p:cNvPr>
          <p:cNvSpPr/>
          <p:nvPr/>
        </p:nvSpPr>
        <p:spPr>
          <a:xfrm>
            <a:off x="4137661" y="3665046"/>
            <a:ext cx="4294202" cy="30382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Service</a:t>
            </a:r>
          </a:p>
        </p:txBody>
      </p:sp>
      <p:sp>
        <p:nvSpPr>
          <p:cNvPr id="14" name="Rectangle 13">
            <a:extLst>
              <a:ext uri="{FF2B5EF4-FFF2-40B4-BE49-F238E27FC236}">
                <a16:creationId xmlns:a16="http://schemas.microsoft.com/office/drawing/2014/main" id="{73490B14-5F06-43EF-BB6E-92B48D6D99D5}"/>
              </a:ext>
            </a:extLst>
          </p:cNvPr>
          <p:cNvSpPr/>
          <p:nvPr/>
        </p:nvSpPr>
        <p:spPr>
          <a:xfrm rot="5400000">
            <a:off x="4451974" y="3077540"/>
            <a:ext cx="216777" cy="5096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accent2">
                    <a:lumMod val="75000"/>
                  </a:schemeClr>
                </a:solidFill>
              </a:rPr>
              <a:t>30008</a:t>
            </a:r>
          </a:p>
        </p:txBody>
      </p:sp>
      <p:cxnSp>
        <p:nvCxnSpPr>
          <p:cNvPr id="15" name="Connector: Elbow 14">
            <a:extLst>
              <a:ext uri="{FF2B5EF4-FFF2-40B4-BE49-F238E27FC236}">
                <a16:creationId xmlns:a16="http://schemas.microsoft.com/office/drawing/2014/main" id="{A92A85D9-F4F2-41C1-A86E-09289C1ECB3E}"/>
              </a:ext>
            </a:extLst>
          </p:cNvPr>
          <p:cNvCxnSpPr>
            <a:cxnSpLocks/>
            <a:stCxn id="13" idx="2"/>
            <a:endCxn id="7" idx="0"/>
          </p:cNvCxnSpPr>
          <p:nvPr/>
        </p:nvCxnSpPr>
        <p:spPr>
          <a:xfrm rot="5400000">
            <a:off x="5878354" y="4280223"/>
            <a:ext cx="717763" cy="95055"/>
          </a:xfrm>
          <a:prstGeom prst="bentConnector3">
            <a:avLst>
              <a:gd name="adj1" fmla="val 50000"/>
            </a:avLst>
          </a:prstGeom>
          <a:ln>
            <a:solidFill>
              <a:schemeClr val="accent3">
                <a:lumMod val="20000"/>
                <a:lumOff val="80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6" name="Connector: Elbow 15">
            <a:extLst>
              <a:ext uri="{FF2B5EF4-FFF2-40B4-BE49-F238E27FC236}">
                <a16:creationId xmlns:a16="http://schemas.microsoft.com/office/drawing/2014/main" id="{58ECC59F-4C19-4ABB-8868-2D41DFC7BB6C}"/>
              </a:ext>
            </a:extLst>
          </p:cNvPr>
          <p:cNvCxnSpPr>
            <a:cxnSpLocks/>
            <a:stCxn id="14" idx="3"/>
            <a:endCxn id="13" idx="0"/>
          </p:cNvCxnSpPr>
          <p:nvPr/>
        </p:nvCxnSpPr>
        <p:spPr>
          <a:xfrm rot="16200000" flipH="1">
            <a:off x="5310407" y="2690690"/>
            <a:ext cx="224311" cy="1724399"/>
          </a:xfrm>
          <a:prstGeom prst="bentConnector3">
            <a:avLst>
              <a:gd name="adj1" fmla="val 50000"/>
            </a:avLst>
          </a:prstGeom>
          <a:ln>
            <a:solidFill>
              <a:schemeClr val="accent3">
                <a:lumMod val="20000"/>
                <a:lumOff val="80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7" name="Connector: Elbow 16">
            <a:extLst>
              <a:ext uri="{FF2B5EF4-FFF2-40B4-BE49-F238E27FC236}">
                <a16:creationId xmlns:a16="http://schemas.microsoft.com/office/drawing/2014/main" id="{5DF4194B-F0BE-49F4-BFC5-9F534ECF268D}"/>
              </a:ext>
            </a:extLst>
          </p:cNvPr>
          <p:cNvCxnSpPr>
            <a:cxnSpLocks/>
            <a:stCxn id="12" idx="2"/>
            <a:endCxn id="14" idx="1"/>
          </p:cNvCxnSpPr>
          <p:nvPr/>
        </p:nvCxnSpPr>
        <p:spPr>
          <a:xfrm rot="5400000">
            <a:off x="5200547" y="1926959"/>
            <a:ext cx="656815" cy="1937182"/>
          </a:xfrm>
          <a:prstGeom prst="bentConnector3">
            <a:avLst>
              <a:gd name="adj1" fmla="val 50000"/>
            </a:avLst>
          </a:prstGeom>
          <a:ln>
            <a:solidFill>
              <a:schemeClr val="accent3">
                <a:lumMod val="75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18" name="Rectangle 17">
            <a:extLst>
              <a:ext uri="{FF2B5EF4-FFF2-40B4-BE49-F238E27FC236}">
                <a16:creationId xmlns:a16="http://schemas.microsoft.com/office/drawing/2014/main" id="{EEF850BE-19B1-4426-903A-C4431907A515}"/>
              </a:ext>
            </a:extLst>
          </p:cNvPr>
          <p:cNvSpPr/>
          <p:nvPr/>
        </p:nvSpPr>
        <p:spPr>
          <a:xfrm>
            <a:off x="3605441" y="4679455"/>
            <a:ext cx="909126" cy="1013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19" name="Group 18">
            <a:extLst>
              <a:ext uri="{FF2B5EF4-FFF2-40B4-BE49-F238E27FC236}">
                <a16:creationId xmlns:a16="http://schemas.microsoft.com/office/drawing/2014/main" id="{EFEA6EB6-D51B-492F-9AFD-F5A473C89CED}"/>
              </a:ext>
            </a:extLst>
          </p:cNvPr>
          <p:cNvGrpSpPr/>
          <p:nvPr/>
        </p:nvGrpSpPr>
        <p:grpSpPr>
          <a:xfrm>
            <a:off x="3857621" y="5042320"/>
            <a:ext cx="404765" cy="383235"/>
            <a:chOff x="6225311" y="2473385"/>
            <a:chExt cx="716280" cy="678180"/>
          </a:xfrm>
        </p:grpSpPr>
        <p:pic>
          <p:nvPicPr>
            <p:cNvPr id="20" name="Picture 19">
              <a:extLst>
                <a:ext uri="{FF2B5EF4-FFF2-40B4-BE49-F238E27FC236}">
                  <a16:creationId xmlns:a16="http://schemas.microsoft.com/office/drawing/2014/main" id="{4B5B230E-5698-4090-AEC0-85F9345A5C54}"/>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1" name="Picture 2" descr="Image result for python logo">
              <a:extLst>
                <a:ext uri="{FF2B5EF4-FFF2-40B4-BE49-F238E27FC236}">
                  <a16:creationId xmlns:a16="http://schemas.microsoft.com/office/drawing/2014/main" id="{3720F224-351E-4668-AAAF-56C6C75CBA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B56075C1-B9AD-4C64-B5E6-BECA3D89CCB3}"/>
              </a:ext>
            </a:extLst>
          </p:cNvPr>
          <p:cNvSpPr/>
          <p:nvPr/>
        </p:nvSpPr>
        <p:spPr>
          <a:xfrm>
            <a:off x="3656593" y="4680875"/>
            <a:ext cx="806820" cy="215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lumMod val="20000"/>
                    <a:lumOff val="80000"/>
                  </a:schemeClr>
                </a:solidFill>
              </a:rPr>
              <a:t>10.244.0.3</a:t>
            </a:r>
          </a:p>
        </p:txBody>
      </p:sp>
      <p:sp>
        <p:nvSpPr>
          <p:cNvPr id="23" name="Rectangle 22">
            <a:extLst>
              <a:ext uri="{FF2B5EF4-FFF2-40B4-BE49-F238E27FC236}">
                <a16:creationId xmlns:a16="http://schemas.microsoft.com/office/drawing/2014/main" id="{B253A0E3-0E5A-4D37-983A-5818CC31D43E}"/>
              </a:ext>
            </a:extLst>
          </p:cNvPr>
          <p:cNvSpPr/>
          <p:nvPr/>
        </p:nvSpPr>
        <p:spPr>
          <a:xfrm>
            <a:off x="7796385" y="4679455"/>
            <a:ext cx="909126" cy="1013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24" name="Group 23">
            <a:extLst>
              <a:ext uri="{FF2B5EF4-FFF2-40B4-BE49-F238E27FC236}">
                <a16:creationId xmlns:a16="http://schemas.microsoft.com/office/drawing/2014/main" id="{A3B5EEAA-6769-40BF-8E48-BF1612E2E2CD}"/>
              </a:ext>
            </a:extLst>
          </p:cNvPr>
          <p:cNvGrpSpPr/>
          <p:nvPr/>
        </p:nvGrpSpPr>
        <p:grpSpPr>
          <a:xfrm>
            <a:off x="8048565" y="5042320"/>
            <a:ext cx="404765" cy="383235"/>
            <a:chOff x="6225311" y="2473385"/>
            <a:chExt cx="716280" cy="678180"/>
          </a:xfrm>
        </p:grpSpPr>
        <p:pic>
          <p:nvPicPr>
            <p:cNvPr id="25" name="Picture 24">
              <a:extLst>
                <a:ext uri="{FF2B5EF4-FFF2-40B4-BE49-F238E27FC236}">
                  <a16:creationId xmlns:a16="http://schemas.microsoft.com/office/drawing/2014/main" id="{6736A7B8-6452-4AF9-99D0-4F1409325898}"/>
                </a:ext>
              </a:extLst>
            </p:cNvPr>
            <p:cNvPicPr>
              <a:picLocks noChangeAspect="1"/>
            </p:cNvPicPr>
            <p:nvPr/>
          </p:nvPicPr>
          <p:blipFill rotWithShape="1">
            <a:blip r:embed="rId5">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6" name="Picture 2" descr="Image result for python logo">
              <a:extLst>
                <a:ext uri="{FF2B5EF4-FFF2-40B4-BE49-F238E27FC236}">
                  <a16:creationId xmlns:a16="http://schemas.microsoft.com/office/drawing/2014/main" id="{E0879EEC-4FF7-4834-AF08-26F0D1F66F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Rectangle 26">
            <a:extLst>
              <a:ext uri="{FF2B5EF4-FFF2-40B4-BE49-F238E27FC236}">
                <a16:creationId xmlns:a16="http://schemas.microsoft.com/office/drawing/2014/main" id="{D2BB688F-5101-4625-A4AF-7AA8AF25D63D}"/>
              </a:ext>
            </a:extLst>
          </p:cNvPr>
          <p:cNvSpPr/>
          <p:nvPr/>
        </p:nvSpPr>
        <p:spPr>
          <a:xfrm>
            <a:off x="7847537" y="4680875"/>
            <a:ext cx="806820" cy="215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lumMod val="20000"/>
                    <a:lumOff val="80000"/>
                  </a:schemeClr>
                </a:solidFill>
              </a:rPr>
              <a:t>10.244.0.4</a:t>
            </a:r>
          </a:p>
        </p:txBody>
      </p:sp>
      <p:cxnSp>
        <p:nvCxnSpPr>
          <p:cNvPr id="28" name="Connector: Elbow 27">
            <a:extLst>
              <a:ext uri="{FF2B5EF4-FFF2-40B4-BE49-F238E27FC236}">
                <a16:creationId xmlns:a16="http://schemas.microsoft.com/office/drawing/2014/main" id="{D5F7DBCF-B305-48A7-9EA8-F095C61E88A0}"/>
              </a:ext>
            </a:extLst>
          </p:cNvPr>
          <p:cNvCxnSpPr>
            <a:cxnSpLocks/>
            <a:stCxn id="13" idx="2"/>
            <a:endCxn id="22" idx="0"/>
          </p:cNvCxnSpPr>
          <p:nvPr/>
        </p:nvCxnSpPr>
        <p:spPr>
          <a:xfrm rot="5400000">
            <a:off x="4816380" y="3212493"/>
            <a:ext cx="712006" cy="2224759"/>
          </a:xfrm>
          <a:prstGeom prst="bentConnector3">
            <a:avLst>
              <a:gd name="adj1" fmla="val 50000"/>
            </a:avLst>
          </a:prstGeom>
          <a:ln>
            <a:solidFill>
              <a:schemeClr val="accent3">
                <a:lumMod val="20000"/>
                <a:lumOff val="80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29" name="Connector: Elbow 28">
            <a:extLst>
              <a:ext uri="{FF2B5EF4-FFF2-40B4-BE49-F238E27FC236}">
                <a16:creationId xmlns:a16="http://schemas.microsoft.com/office/drawing/2014/main" id="{37D401EF-08D4-4050-A0D6-D60FE22C493B}"/>
              </a:ext>
            </a:extLst>
          </p:cNvPr>
          <p:cNvCxnSpPr>
            <a:cxnSpLocks/>
            <a:stCxn id="13" idx="2"/>
            <a:endCxn id="27" idx="0"/>
          </p:cNvCxnSpPr>
          <p:nvPr/>
        </p:nvCxnSpPr>
        <p:spPr>
          <a:xfrm rot="16200000" flipH="1">
            <a:off x="6911851" y="3341779"/>
            <a:ext cx="712006" cy="1966185"/>
          </a:xfrm>
          <a:prstGeom prst="bentConnector3">
            <a:avLst>
              <a:gd name="adj1" fmla="val 50000"/>
            </a:avLst>
          </a:prstGeom>
          <a:ln>
            <a:solidFill>
              <a:schemeClr val="accent3">
                <a:lumMod val="20000"/>
                <a:lumOff val="80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pic>
        <p:nvPicPr>
          <p:cNvPr id="32" name="Picture 31" descr="Related image">
            <a:extLst>
              <a:ext uri="{FF2B5EF4-FFF2-40B4-BE49-F238E27FC236}">
                <a16:creationId xmlns:a16="http://schemas.microsoft.com/office/drawing/2014/main" id="{0876A341-3A42-4EAF-9CCA-052D4B07A99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5565659" y="5750205"/>
            <a:ext cx="338970" cy="338970"/>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21F9DCB2-21FB-433E-8962-9D01FB686829}"/>
              </a:ext>
            </a:extLst>
          </p:cNvPr>
          <p:cNvSpPr/>
          <p:nvPr/>
        </p:nvSpPr>
        <p:spPr>
          <a:xfrm>
            <a:off x="5172044" y="3205558"/>
            <a:ext cx="1739402" cy="2793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accent2">
                    <a:lumMod val="75000"/>
                  </a:schemeClr>
                </a:solidFill>
              </a:rPr>
              <a:t>192.168.1.3</a:t>
            </a:r>
          </a:p>
        </p:txBody>
      </p:sp>
      <p:pic>
        <p:nvPicPr>
          <p:cNvPr id="41" name="Picture 40" descr="Related image">
            <a:extLst>
              <a:ext uri="{FF2B5EF4-FFF2-40B4-BE49-F238E27FC236}">
                <a16:creationId xmlns:a16="http://schemas.microsoft.com/office/drawing/2014/main" id="{4DA409E5-40DB-4A0F-BA25-00BB8115093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0000" y1="22000" x2="46000" y2="16500"/>
                        <a14:backgroundMark x1="46000" y1="16500" x2="79750" y2="25000"/>
                        <a14:backgroundMark x1="79750" y1="25000" x2="77500" y2="43250"/>
                        <a14:backgroundMark x1="77500" y1="43250" x2="87250" y2="58000"/>
                        <a14:backgroundMark x1="87250" y1="58000" x2="74250" y2="69500"/>
                        <a14:backgroundMark x1="74250" y1="69500" x2="68250" y2="85500"/>
                        <a14:backgroundMark x1="68250" y1="85500" x2="51750" y2="81000"/>
                        <a14:backgroundMark x1="51750" y1="81000" x2="35250" y2="86500"/>
                        <a14:backgroundMark x1="35250" y1="86500" x2="26750" y2="70250"/>
                        <a14:backgroundMark x1="26750" y1="70250" x2="12000" y2="61250"/>
                        <a14:backgroundMark x1="12000" y1="61250" x2="23500" y2="48000"/>
                        <a14:backgroundMark x1="23500" y1="48000" x2="19000" y2="31750"/>
                        <a14:backgroundMark x1="19000" y1="31750" x2="39750" y2="23500"/>
                        <a14:backgroundMark x1="41000" y1="37500" x2="43750" y2="37500"/>
                        <a14:backgroundMark x1="56000" y1="37750" x2="57500" y2="37500"/>
                        <a14:backgroundMark x1="64250" y1="47750" x2="68500" y2="49250"/>
                        <a14:backgroundMark x1="61750" y1="60000" x2="61500" y2="65250"/>
                        <a14:backgroundMark x1="50250" y1="66000" x2="49500" y2="69500"/>
                        <a14:backgroundMark x1="38500" y1="61000" x2="37000" y2="63750"/>
                        <a14:backgroundMark x1="55250" y1="39750" x2="57500" y2="37500"/>
                        <a14:backgroundMark x1="33250" y1="48500" x2="36750" y2="49500"/>
                        <a14:backgroundMark x1="49750" y1="52250" x2="50500" y2="51250"/>
                      </a14:backgroundRemoval>
                    </a14:imgEffect>
                  </a14:imgLayer>
                </a14:imgProps>
              </a:ext>
              <a:ext uri="{28A0092B-C50C-407E-A947-70E740481C1C}">
                <a14:useLocalDpi xmlns:a14="http://schemas.microsoft.com/office/drawing/2010/main" val="0"/>
              </a:ext>
            </a:extLst>
          </a:blip>
          <a:srcRect/>
          <a:stretch>
            <a:fillRect/>
          </a:stretch>
        </p:blipFill>
        <p:spPr bwMode="auto">
          <a:xfrm>
            <a:off x="7642684" y="5738338"/>
            <a:ext cx="338970" cy="338970"/>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42232C8C-22EC-4677-8E2E-BAA253D211AC}"/>
              </a:ext>
            </a:extLst>
          </p:cNvPr>
          <p:cNvSpPr/>
          <p:nvPr/>
        </p:nvSpPr>
        <p:spPr>
          <a:xfrm>
            <a:off x="7381246" y="3208589"/>
            <a:ext cx="1739402" cy="2793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accent2">
                    <a:lumMod val="75000"/>
                  </a:schemeClr>
                </a:solidFill>
              </a:rPr>
              <a:t>192.168.1.4</a:t>
            </a:r>
          </a:p>
        </p:txBody>
      </p:sp>
      <p:sp>
        <p:nvSpPr>
          <p:cNvPr id="47" name="Rectangle 46">
            <a:extLst>
              <a:ext uri="{FF2B5EF4-FFF2-40B4-BE49-F238E27FC236}">
                <a16:creationId xmlns:a16="http://schemas.microsoft.com/office/drawing/2014/main" id="{B2ADB12F-30AA-4B45-90A9-7602EBD7ADF2}"/>
              </a:ext>
            </a:extLst>
          </p:cNvPr>
          <p:cNvSpPr/>
          <p:nvPr/>
        </p:nvSpPr>
        <p:spPr>
          <a:xfrm rot="5400000">
            <a:off x="6392180" y="3056429"/>
            <a:ext cx="216777" cy="5096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accent2">
                    <a:lumMod val="75000"/>
                  </a:schemeClr>
                </a:solidFill>
              </a:rPr>
              <a:t>30008</a:t>
            </a:r>
          </a:p>
        </p:txBody>
      </p:sp>
      <p:sp>
        <p:nvSpPr>
          <p:cNvPr id="48" name="Rectangle 47">
            <a:extLst>
              <a:ext uri="{FF2B5EF4-FFF2-40B4-BE49-F238E27FC236}">
                <a16:creationId xmlns:a16="http://schemas.microsoft.com/office/drawing/2014/main" id="{088FA295-AE0A-4EC4-8C45-833295F5BF51}"/>
              </a:ext>
            </a:extLst>
          </p:cNvPr>
          <p:cNvSpPr/>
          <p:nvPr/>
        </p:nvSpPr>
        <p:spPr>
          <a:xfrm rot="5400000">
            <a:off x="8614759" y="3045202"/>
            <a:ext cx="216777" cy="5096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accent2">
                    <a:lumMod val="75000"/>
                  </a:schemeClr>
                </a:solidFill>
              </a:rPr>
              <a:t>30008</a:t>
            </a:r>
          </a:p>
        </p:txBody>
      </p:sp>
      <p:cxnSp>
        <p:nvCxnSpPr>
          <p:cNvPr id="49" name="Connector: Elbow 48">
            <a:extLst>
              <a:ext uri="{FF2B5EF4-FFF2-40B4-BE49-F238E27FC236}">
                <a16:creationId xmlns:a16="http://schemas.microsoft.com/office/drawing/2014/main" id="{8086E33A-C307-4B15-9F28-44BC5DE51642}"/>
              </a:ext>
            </a:extLst>
          </p:cNvPr>
          <p:cNvCxnSpPr>
            <a:cxnSpLocks/>
            <a:stCxn id="12" idx="2"/>
            <a:endCxn id="47" idx="1"/>
          </p:cNvCxnSpPr>
          <p:nvPr/>
        </p:nvCxnSpPr>
        <p:spPr>
          <a:xfrm rot="16200000" flipH="1">
            <a:off x="6181205" y="2883483"/>
            <a:ext cx="635704" cy="3024"/>
          </a:xfrm>
          <a:prstGeom prst="bentConnector3">
            <a:avLst>
              <a:gd name="adj1" fmla="val 50000"/>
            </a:avLst>
          </a:prstGeom>
          <a:ln>
            <a:solidFill>
              <a:schemeClr val="accent3">
                <a:lumMod val="75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52" name="Connector: Elbow 51">
            <a:extLst>
              <a:ext uri="{FF2B5EF4-FFF2-40B4-BE49-F238E27FC236}">
                <a16:creationId xmlns:a16="http://schemas.microsoft.com/office/drawing/2014/main" id="{9AC8C091-384F-4E4C-9BAA-2B39A1E1D192}"/>
              </a:ext>
            </a:extLst>
          </p:cNvPr>
          <p:cNvCxnSpPr>
            <a:cxnSpLocks/>
            <a:stCxn id="12" idx="2"/>
            <a:endCxn id="48" idx="1"/>
          </p:cNvCxnSpPr>
          <p:nvPr/>
        </p:nvCxnSpPr>
        <p:spPr>
          <a:xfrm rot="16200000" flipH="1">
            <a:off x="7298108" y="1766579"/>
            <a:ext cx="624477" cy="2225603"/>
          </a:xfrm>
          <a:prstGeom prst="bentConnector3">
            <a:avLst>
              <a:gd name="adj1" fmla="val 50000"/>
            </a:avLst>
          </a:prstGeom>
          <a:ln>
            <a:solidFill>
              <a:schemeClr val="accent3">
                <a:lumMod val="75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64" name="Connector: Elbow 63">
            <a:extLst>
              <a:ext uri="{FF2B5EF4-FFF2-40B4-BE49-F238E27FC236}">
                <a16:creationId xmlns:a16="http://schemas.microsoft.com/office/drawing/2014/main" id="{971E518D-6896-400A-B059-3D88C3B2FBE7}"/>
              </a:ext>
            </a:extLst>
          </p:cNvPr>
          <p:cNvCxnSpPr>
            <a:cxnSpLocks/>
            <a:stCxn id="47" idx="3"/>
          </p:cNvCxnSpPr>
          <p:nvPr/>
        </p:nvCxnSpPr>
        <p:spPr>
          <a:xfrm rot="5400000">
            <a:off x="6377857" y="3542334"/>
            <a:ext cx="245422" cy="2"/>
          </a:xfrm>
          <a:prstGeom prst="bentConnector3">
            <a:avLst>
              <a:gd name="adj1" fmla="val 50000"/>
            </a:avLst>
          </a:prstGeom>
          <a:ln>
            <a:solidFill>
              <a:schemeClr val="accent3">
                <a:lumMod val="20000"/>
                <a:lumOff val="80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67" name="Connector: Elbow 66">
            <a:extLst>
              <a:ext uri="{FF2B5EF4-FFF2-40B4-BE49-F238E27FC236}">
                <a16:creationId xmlns:a16="http://schemas.microsoft.com/office/drawing/2014/main" id="{9CBFD509-D961-4F0C-BA33-292EFA6EBA9F}"/>
              </a:ext>
            </a:extLst>
          </p:cNvPr>
          <p:cNvCxnSpPr>
            <a:cxnSpLocks/>
            <a:stCxn id="48" idx="3"/>
            <a:endCxn id="13" idx="0"/>
          </p:cNvCxnSpPr>
          <p:nvPr/>
        </p:nvCxnSpPr>
        <p:spPr>
          <a:xfrm rot="5400000">
            <a:off x="7375631" y="2317528"/>
            <a:ext cx="256649" cy="2438386"/>
          </a:xfrm>
          <a:prstGeom prst="bentConnector3">
            <a:avLst>
              <a:gd name="adj1" fmla="val 50000"/>
            </a:avLst>
          </a:prstGeom>
          <a:ln>
            <a:solidFill>
              <a:schemeClr val="accent3">
                <a:lumMod val="20000"/>
                <a:lumOff val="80000"/>
              </a:schemeClr>
            </a:solidFill>
            <a:prstDash val="dashDot"/>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75" name="Content Placeholder 3">
            <a:extLst>
              <a:ext uri="{FF2B5EF4-FFF2-40B4-BE49-F238E27FC236}">
                <a16:creationId xmlns:a16="http://schemas.microsoft.com/office/drawing/2014/main" id="{035389DD-2505-4DF5-BB84-B40E6BD34B25}"/>
              </a:ext>
            </a:extLst>
          </p:cNvPr>
          <p:cNvSpPr txBox="1">
            <a:spLocks/>
          </p:cNvSpPr>
          <p:nvPr/>
        </p:nvSpPr>
        <p:spPr>
          <a:xfrm>
            <a:off x="7337229" y="1872813"/>
            <a:ext cx="2189268" cy="866904"/>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000" dirty="0">
                <a:solidFill>
                  <a:schemeClr val="bg1">
                    <a:lumMod val="85000"/>
                  </a:schemeClr>
                </a:solidFill>
                <a:latin typeface="Consolas" panose="020B0609020204030204" pitchFamily="49" charset="0"/>
              </a:rPr>
              <a:t>&gt;curl http://192.168.1.2:30008</a:t>
            </a:r>
          </a:p>
          <a:p>
            <a:r>
              <a:rPr lang="en-US" sz="1000" dirty="0">
                <a:solidFill>
                  <a:schemeClr val="bg1">
                    <a:lumMod val="85000"/>
                  </a:schemeClr>
                </a:solidFill>
                <a:latin typeface="Consolas" panose="020B0609020204030204" pitchFamily="49" charset="0"/>
              </a:rPr>
              <a:t>&gt;curl http://192.168.1.3:30008</a:t>
            </a:r>
          </a:p>
          <a:p>
            <a:r>
              <a:rPr lang="en-US" sz="1000" dirty="0">
                <a:solidFill>
                  <a:schemeClr val="bg1">
                    <a:lumMod val="85000"/>
                  </a:schemeClr>
                </a:solidFill>
                <a:latin typeface="Consolas" panose="020B0609020204030204" pitchFamily="49" charset="0"/>
              </a:rPr>
              <a:t>&gt;curl http://192.168.1.4:30008</a:t>
            </a:r>
          </a:p>
        </p:txBody>
      </p:sp>
    </p:spTree>
    <p:extLst>
      <p:ext uri="{BB962C8B-B14F-4D97-AF65-F5344CB8AC3E}">
        <p14:creationId xmlns:p14="http://schemas.microsoft.com/office/powerpoint/2010/main" val="1993530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50"/>
                                            <p:tgtEl>
                                              <p:spTgt spid="18"/>
                                            </p:tgtEl>
                                          </p:cBhvr>
                                        </p:animEffect>
                                      </p:childTnLst>
                                    </p:cTn>
                                  </p:par>
                                  <p:par>
                                    <p:cTn id="8" presetID="64" presetClass="path" presetSubtype="0" accel="50000" fill="hold" grpId="1" nodeType="withEffect" p14:presetBounceEnd="63750">
                                      <p:stCondLst>
                                        <p:cond delay="0"/>
                                      </p:stCondLst>
                                      <p:childTnLst>
                                        <p:animMotion origin="layout" path="M -2.70833E-6 0.04444 L -2.70833E-6 1.11022E-16 " pathEditMode="relative" rAng="0" ptsTypes="AA" p14:bounceEnd="63750">
                                          <p:cBhvr>
                                            <p:cTn id="9" dur="750" fill="hold"/>
                                            <p:tgtEl>
                                              <p:spTgt spid="18"/>
                                            </p:tgtEl>
                                            <p:attrNameLst>
                                              <p:attrName>ppt_x</p:attrName>
                                              <p:attrName>ppt_y</p:attrName>
                                            </p:attrNameLst>
                                          </p:cBhvr>
                                          <p:rCtr x="0" y="-2222"/>
                                        </p:animMotion>
                                      </p:childTnLst>
                                    </p:cTn>
                                  </p:par>
                                  <p:par>
                                    <p:cTn id="10" presetID="10"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childTnLst>
                                    </p:cTn>
                                  </p:par>
                                  <p:par>
                                    <p:cTn id="13" presetID="64" presetClass="path" presetSubtype="0" accel="50000" fill="hold" nodeType="withEffect" p14:presetBounceEnd="63750">
                                      <p:stCondLst>
                                        <p:cond delay="0"/>
                                      </p:stCondLst>
                                      <p:childTnLst>
                                        <p:animMotion origin="layout" path="M -2.70833E-6 0.04445 L -2.70833E-6 -4.44444E-6 " pathEditMode="relative" rAng="0" ptsTypes="AA" p14:bounceEnd="63750">
                                          <p:cBhvr>
                                            <p:cTn id="14" dur="750" fill="hold"/>
                                            <p:tgtEl>
                                              <p:spTgt spid="19"/>
                                            </p:tgtEl>
                                            <p:attrNameLst>
                                              <p:attrName>ppt_x</p:attrName>
                                              <p:attrName>ppt_y</p:attrName>
                                            </p:attrNameLst>
                                          </p:cBhvr>
                                          <p:rCtr x="0" y="-2222"/>
                                        </p:animMotion>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750"/>
                                            <p:tgtEl>
                                              <p:spTgt spid="23"/>
                                            </p:tgtEl>
                                          </p:cBhvr>
                                        </p:animEffect>
                                      </p:childTnLst>
                                    </p:cTn>
                                  </p:par>
                                  <p:par>
                                    <p:cTn id="22" presetID="64" presetClass="path" presetSubtype="0" accel="50000" fill="hold" grpId="1" nodeType="withEffect" p14:presetBounceEnd="63750">
                                      <p:stCondLst>
                                        <p:cond delay="0"/>
                                      </p:stCondLst>
                                      <p:childTnLst>
                                        <p:animMotion origin="layout" path="M -2.70833E-6 0.04444 L -2.70833E-6 1.11022E-16 " pathEditMode="relative" rAng="0" ptsTypes="AA" p14:bounceEnd="63750">
                                          <p:cBhvr>
                                            <p:cTn id="23" dur="750" fill="hold"/>
                                            <p:tgtEl>
                                              <p:spTgt spid="23"/>
                                            </p:tgtEl>
                                            <p:attrNameLst>
                                              <p:attrName>ppt_x</p:attrName>
                                              <p:attrName>ppt_y</p:attrName>
                                            </p:attrNameLst>
                                          </p:cBhvr>
                                          <p:rCtr x="0" y="-2222"/>
                                        </p:animMotion>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750"/>
                                            <p:tgtEl>
                                              <p:spTgt spid="24"/>
                                            </p:tgtEl>
                                          </p:cBhvr>
                                        </p:animEffect>
                                      </p:childTnLst>
                                    </p:cTn>
                                  </p:par>
                                  <p:par>
                                    <p:cTn id="27" presetID="64" presetClass="path" presetSubtype="0" accel="50000" fill="hold" nodeType="withEffect" p14:presetBounceEnd="63750">
                                      <p:stCondLst>
                                        <p:cond delay="0"/>
                                      </p:stCondLst>
                                      <p:childTnLst>
                                        <p:animMotion origin="layout" path="M -2.70833E-6 0.04445 L -2.70833E-6 -4.44444E-6 " pathEditMode="relative" rAng="0" ptsTypes="AA" p14:bounceEnd="63750">
                                          <p:cBhvr>
                                            <p:cTn id="28" dur="750" fill="hold"/>
                                            <p:tgtEl>
                                              <p:spTgt spid="24"/>
                                            </p:tgtEl>
                                            <p:attrNameLst>
                                              <p:attrName>ppt_x</p:attrName>
                                              <p:attrName>ppt_y</p:attrName>
                                            </p:attrNameLst>
                                          </p:cBhvr>
                                          <p:rCtr x="0" y="-2222"/>
                                        </p:animMotion>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up)">
                                          <p:cBhvr>
                                            <p:cTn id="49" dur="500"/>
                                            <p:tgtEl>
                                              <p:spTgt spid="16"/>
                                            </p:tgtEl>
                                          </p:cBhvr>
                                        </p:animEffect>
                                      </p:childTnLst>
                                    </p:cTn>
                                  </p:par>
                                  <p:par>
                                    <p:cTn id="50" presetID="22" presetClass="entr" presetSubtype="1" fill="hold" nodeType="with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wipe(up)">
                                          <p:cBhvr>
                                            <p:cTn id="52" dur="500"/>
                                            <p:tgtEl>
                                              <p:spTgt spid="67"/>
                                            </p:tgtEl>
                                          </p:cBhvr>
                                        </p:animEffect>
                                      </p:childTnLst>
                                    </p:cTn>
                                  </p:par>
                                  <p:par>
                                    <p:cTn id="53" presetID="22" presetClass="entr" presetSubtype="1"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up)">
                                          <p:cBhvr>
                                            <p:cTn id="55" dur="500"/>
                                            <p:tgtEl>
                                              <p:spTgt spid="64"/>
                                            </p:tgtEl>
                                          </p:cBhvr>
                                        </p:animEffec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up)">
                                          <p:cBhvr>
                                            <p:cTn id="59" dur="500"/>
                                            <p:tgtEl>
                                              <p:spTgt spid="15"/>
                                            </p:tgtEl>
                                          </p:cBhvr>
                                        </p:animEffect>
                                      </p:childTnLst>
                                    </p:cTn>
                                  </p:par>
                                  <p:par>
                                    <p:cTn id="60" presetID="22" presetClass="entr" presetSubtype="1" fill="hold"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up)">
                                          <p:cBhvr>
                                            <p:cTn id="62" dur="500"/>
                                            <p:tgtEl>
                                              <p:spTgt spid="29"/>
                                            </p:tgtEl>
                                          </p:cBhvr>
                                        </p:animEffect>
                                      </p:childTnLst>
                                    </p:cTn>
                                  </p:par>
                                  <p:par>
                                    <p:cTn id="63" presetID="22" presetClass="entr" presetSubtype="1"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up)">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iterate type="lt">
                                        <p:tmAbs val="100"/>
                                      </p:iterate>
                                      <p:childTnLst>
                                        <p:set>
                                          <p:cBhvr>
                                            <p:cTn id="69"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8" grpId="1" animBg="1"/>
          <p:bldP spid="22" grpId="0" animBg="1"/>
          <p:bldP spid="23" grpId="0" animBg="1"/>
          <p:bldP spid="23" grpId="1" animBg="1"/>
          <p:bldP spid="27" grpId="0" animBg="1"/>
          <p:bldP spid="47" grpId="0" animBg="1"/>
          <p:bldP spid="48" grpId="0" animBg="1"/>
          <p:bldP spid="7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50"/>
                                            <p:tgtEl>
                                              <p:spTgt spid="18"/>
                                            </p:tgtEl>
                                          </p:cBhvr>
                                        </p:animEffect>
                                      </p:childTnLst>
                                    </p:cTn>
                                  </p:par>
                                  <p:par>
                                    <p:cTn id="8" presetID="64" presetClass="path" presetSubtype="0" accel="50000" fill="hold" grpId="1" nodeType="withEffect">
                                      <p:stCondLst>
                                        <p:cond delay="0"/>
                                      </p:stCondLst>
                                      <p:childTnLst>
                                        <p:animMotion origin="layout" path="M -2.70833E-6 0.04444 L -2.70833E-6 1.11022E-16 " pathEditMode="relative" rAng="0" ptsTypes="AA">
                                          <p:cBhvr>
                                            <p:cTn id="9" dur="750" fill="hold"/>
                                            <p:tgtEl>
                                              <p:spTgt spid="18"/>
                                            </p:tgtEl>
                                            <p:attrNameLst>
                                              <p:attrName>ppt_x</p:attrName>
                                              <p:attrName>ppt_y</p:attrName>
                                            </p:attrNameLst>
                                          </p:cBhvr>
                                          <p:rCtr x="0" y="-2222"/>
                                        </p:animMotion>
                                      </p:childTnLst>
                                    </p:cTn>
                                  </p:par>
                                  <p:par>
                                    <p:cTn id="10" presetID="10"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childTnLst>
                                    </p:cTn>
                                  </p:par>
                                  <p:par>
                                    <p:cTn id="13" presetID="64" presetClass="path" presetSubtype="0" accel="50000" fill="hold" nodeType="withEffect">
                                      <p:stCondLst>
                                        <p:cond delay="0"/>
                                      </p:stCondLst>
                                      <p:childTnLst>
                                        <p:animMotion origin="layout" path="M -2.70833E-6 0.04445 L -2.70833E-6 -4.44444E-6 " pathEditMode="relative" rAng="0" ptsTypes="AA">
                                          <p:cBhvr>
                                            <p:cTn id="14" dur="750" fill="hold"/>
                                            <p:tgtEl>
                                              <p:spTgt spid="19"/>
                                            </p:tgtEl>
                                            <p:attrNameLst>
                                              <p:attrName>ppt_x</p:attrName>
                                              <p:attrName>ppt_y</p:attrName>
                                            </p:attrNameLst>
                                          </p:cBhvr>
                                          <p:rCtr x="0" y="-2222"/>
                                        </p:animMotion>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750"/>
                                            <p:tgtEl>
                                              <p:spTgt spid="23"/>
                                            </p:tgtEl>
                                          </p:cBhvr>
                                        </p:animEffect>
                                      </p:childTnLst>
                                    </p:cTn>
                                  </p:par>
                                  <p:par>
                                    <p:cTn id="22" presetID="64" presetClass="path" presetSubtype="0" accel="50000" fill="hold" grpId="1" nodeType="withEffect">
                                      <p:stCondLst>
                                        <p:cond delay="0"/>
                                      </p:stCondLst>
                                      <p:childTnLst>
                                        <p:animMotion origin="layout" path="M -2.70833E-6 0.04444 L -2.70833E-6 1.11022E-16 " pathEditMode="relative" rAng="0" ptsTypes="AA">
                                          <p:cBhvr>
                                            <p:cTn id="23" dur="750" fill="hold"/>
                                            <p:tgtEl>
                                              <p:spTgt spid="23"/>
                                            </p:tgtEl>
                                            <p:attrNameLst>
                                              <p:attrName>ppt_x</p:attrName>
                                              <p:attrName>ppt_y</p:attrName>
                                            </p:attrNameLst>
                                          </p:cBhvr>
                                          <p:rCtr x="0" y="-2222"/>
                                        </p:animMotion>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750"/>
                                            <p:tgtEl>
                                              <p:spTgt spid="24"/>
                                            </p:tgtEl>
                                          </p:cBhvr>
                                        </p:animEffect>
                                      </p:childTnLst>
                                    </p:cTn>
                                  </p:par>
                                  <p:par>
                                    <p:cTn id="27" presetID="64" presetClass="path" presetSubtype="0" accel="50000" fill="hold" nodeType="withEffect">
                                      <p:stCondLst>
                                        <p:cond delay="0"/>
                                      </p:stCondLst>
                                      <p:childTnLst>
                                        <p:animMotion origin="layout" path="M -2.70833E-6 0.04445 L -2.70833E-6 -4.44444E-6 " pathEditMode="relative" rAng="0" ptsTypes="AA">
                                          <p:cBhvr>
                                            <p:cTn id="28" dur="750" fill="hold"/>
                                            <p:tgtEl>
                                              <p:spTgt spid="24"/>
                                            </p:tgtEl>
                                            <p:attrNameLst>
                                              <p:attrName>ppt_x</p:attrName>
                                              <p:attrName>ppt_y</p:attrName>
                                            </p:attrNameLst>
                                          </p:cBhvr>
                                          <p:rCtr x="0" y="-2222"/>
                                        </p:animMotion>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up)">
                                          <p:cBhvr>
                                            <p:cTn id="49" dur="500"/>
                                            <p:tgtEl>
                                              <p:spTgt spid="16"/>
                                            </p:tgtEl>
                                          </p:cBhvr>
                                        </p:animEffect>
                                      </p:childTnLst>
                                    </p:cTn>
                                  </p:par>
                                  <p:par>
                                    <p:cTn id="50" presetID="22" presetClass="entr" presetSubtype="1" fill="hold" nodeType="with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wipe(up)">
                                          <p:cBhvr>
                                            <p:cTn id="52" dur="500"/>
                                            <p:tgtEl>
                                              <p:spTgt spid="67"/>
                                            </p:tgtEl>
                                          </p:cBhvr>
                                        </p:animEffect>
                                      </p:childTnLst>
                                    </p:cTn>
                                  </p:par>
                                  <p:par>
                                    <p:cTn id="53" presetID="22" presetClass="entr" presetSubtype="1"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up)">
                                          <p:cBhvr>
                                            <p:cTn id="55" dur="500"/>
                                            <p:tgtEl>
                                              <p:spTgt spid="64"/>
                                            </p:tgtEl>
                                          </p:cBhvr>
                                        </p:animEffec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up)">
                                          <p:cBhvr>
                                            <p:cTn id="59" dur="500"/>
                                            <p:tgtEl>
                                              <p:spTgt spid="15"/>
                                            </p:tgtEl>
                                          </p:cBhvr>
                                        </p:animEffect>
                                      </p:childTnLst>
                                    </p:cTn>
                                  </p:par>
                                  <p:par>
                                    <p:cTn id="60" presetID="22" presetClass="entr" presetSubtype="1" fill="hold"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up)">
                                          <p:cBhvr>
                                            <p:cTn id="62" dur="500"/>
                                            <p:tgtEl>
                                              <p:spTgt spid="29"/>
                                            </p:tgtEl>
                                          </p:cBhvr>
                                        </p:animEffect>
                                      </p:childTnLst>
                                    </p:cTn>
                                  </p:par>
                                  <p:par>
                                    <p:cTn id="63" presetID="22" presetClass="entr" presetSubtype="1"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up)">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iterate type="lt">
                                        <p:tmAbs val="100"/>
                                      </p:iterate>
                                      <p:childTnLst>
                                        <p:set>
                                          <p:cBhvr>
                                            <p:cTn id="69"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8" grpId="1" animBg="1"/>
          <p:bldP spid="22" grpId="0" animBg="1"/>
          <p:bldP spid="23" grpId="0" animBg="1"/>
          <p:bldP spid="23" grpId="1" animBg="1"/>
          <p:bldP spid="27" grpId="0" animBg="1"/>
          <p:bldP spid="47" grpId="0" animBg="1"/>
          <p:bldP spid="48" grpId="0" animBg="1"/>
          <p:bldP spid="75" grpId="0" animBg="1"/>
        </p:bldLst>
      </p:timing>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240A2FC-E2C3-458D-96B4-5DF9028D93A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41">
            <a:extLst>
              <a:ext uri="{FF2B5EF4-FFF2-40B4-BE49-F238E27FC236}">
                <a16:creationId xmlns:a16="http://schemas.microsoft.com/office/drawing/2014/main" id="{5F097929-F3D6-4D1F-8AFC-CF348171A9E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4" name="Straight Connector 43">
            <a:extLst>
              <a:ext uri="{FF2B5EF4-FFF2-40B4-BE49-F238E27FC236}">
                <a16:creationId xmlns:a16="http://schemas.microsoft.com/office/drawing/2014/main" id="{43074C91-9045-414B-B5F9-567DAE3EED2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33428ACC-71EC-4171-9527-10983BA6B41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8967BEA-EA6A-4FF1-94E2-B010B61A36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2B9BBBC4-97A3-47D2-BFFE-A68530CDB9D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2" name="Straight Connector 51">
            <a:extLst>
              <a:ext uri="{FF2B5EF4-FFF2-40B4-BE49-F238E27FC236}">
                <a16:creationId xmlns:a16="http://schemas.microsoft.com/office/drawing/2014/main" id="{BA22713B-ABB6-4391-97F9-0449A2B9B66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D155AA0-1695-49A2-8DD3-2A340C4D2830}"/>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Demo</a:t>
            </a:r>
          </a:p>
        </p:txBody>
      </p:sp>
      <p:sp>
        <p:nvSpPr>
          <p:cNvPr id="28" name="Title 4">
            <a:extLst>
              <a:ext uri="{FF2B5EF4-FFF2-40B4-BE49-F238E27FC236}">
                <a16:creationId xmlns:a16="http://schemas.microsoft.com/office/drawing/2014/main" id="{28EB08AB-CBFC-48E7-8494-97B57439C862}"/>
              </a:ext>
            </a:extLst>
          </p:cNvPr>
          <p:cNvSpPr txBox="1">
            <a:spLocks/>
          </p:cNvSpPr>
          <p:nvPr/>
        </p:nvSpPr>
        <p:spPr>
          <a:xfrm>
            <a:off x="8037125" y="4244372"/>
            <a:ext cx="2509152" cy="6186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50" normalizeH="0" baseline="0" noProof="0" dirty="0">
                <a:ln>
                  <a:noFill/>
                </a:ln>
                <a:solidFill>
                  <a:prstClr val="black">
                    <a:lumMod val="75000"/>
                    <a:lumOff val="25000"/>
                  </a:prstClr>
                </a:solidFill>
                <a:effectLst/>
                <a:uLnTx/>
                <a:uFillTx/>
                <a:latin typeface="Calibri Light" panose="020F0302020204030204"/>
                <a:ea typeface="+mj-ea"/>
                <a:cs typeface="+mj-cs"/>
              </a:rPr>
              <a:t>Service - </a:t>
            </a:r>
            <a:r>
              <a:rPr kumimoji="0" lang="en-US" sz="2000" b="0" i="0" u="none" strike="noStrike" kern="1200" cap="none" spc="-50" normalizeH="0" baseline="0" noProof="0" dirty="0" err="1">
                <a:ln>
                  <a:noFill/>
                </a:ln>
                <a:solidFill>
                  <a:prstClr val="black">
                    <a:lumMod val="75000"/>
                    <a:lumOff val="25000"/>
                  </a:prstClr>
                </a:solidFill>
                <a:effectLst/>
                <a:uLnTx/>
                <a:uFillTx/>
                <a:latin typeface="Calibri Light" panose="020F0302020204030204"/>
                <a:ea typeface="+mj-ea"/>
                <a:cs typeface="+mj-cs"/>
              </a:rPr>
              <a:t>NodePort</a:t>
            </a:r>
            <a:endParaRPr kumimoji="0" lang="en-US" sz="2000" b="0" i="0" u="none" strike="noStrike" kern="1200" cap="none" spc="-50" normalizeH="0" baseline="0" noProof="0" dirty="0">
              <a:ln>
                <a:noFill/>
              </a:ln>
              <a:solidFill>
                <a:prstClr val="black">
                  <a:lumMod val="75000"/>
                  <a:lumOff val="25000"/>
                </a:prstClr>
              </a:solidFill>
              <a:effectLst/>
              <a:uLnTx/>
              <a:uFillTx/>
              <a:latin typeface="Calibri Light" panose="020F0302020204030204"/>
              <a:ea typeface="+mj-ea"/>
              <a:cs typeface="+mj-cs"/>
            </a:endParaRPr>
          </a:p>
        </p:txBody>
      </p:sp>
      <p:pic>
        <p:nvPicPr>
          <p:cNvPr id="4" name="Picture 3" descr="A close up of a logo&#10;&#10;Description generated with very high confidence">
            <a:extLst>
              <a:ext uri="{FF2B5EF4-FFF2-40B4-BE49-F238E27FC236}">
                <a16:creationId xmlns:a16="http://schemas.microsoft.com/office/drawing/2014/main" id="{157F40E2-E0E6-4115-9E36-EE1EB00DED4E}"/>
              </a:ext>
            </a:extLst>
          </p:cNvPr>
          <p:cNvPicPr>
            <a:picLocks noChangeAspect="1"/>
          </p:cNvPicPr>
          <p:nvPr/>
        </p:nvPicPr>
        <p:blipFill>
          <a:blip r:embed="rId3"/>
          <a:stretch>
            <a:fillRect/>
          </a:stretch>
        </p:blipFill>
        <p:spPr>
          <a:xfrm>
            <a:off x="1128077" y="302258"/>
            <a:ext cx="5729800" cy="5729800"/>
          </a:xfrm>
          <a:prstGeom prst="rect">
            <a:avLst/>
          </a:prstGeom>
        </p:spPr>
      </p:pic>
    </p:spTree>
    <p:extLst>
      <p:ext uri="{BB962C8B-B14F-4D97-AF65-F5344CB8AC3E}">
        <p14:creationId xmlns:p14="http://schemas.microsoft.com/office/powerpoint/2010/main" val="3156107825"/>
      </p:ext>
    </p:extLst>
  </p:cSld>
  <p:clrMapOvr>
    <a:masterClrMapping/>
  </p:clrMapOvr>
  <p:transition spd="slow">
    <p:push/>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E6AB-63AD-4DCE-876B-3D39DB88BCF5}"/>
              </a:ext>
            </a:extLst>
          </p:cNvPr>
          <p:cNvSpPr>
            <a:spLocks noGrp="1"/>
          </p:cNvSpPr>
          <p:nvPr>
            <p:ph type="title"/>
          </p:nvPr>
        </p:nvSpPr>
        <p:spPr/>
        <p:txBody>
          <a:bodyPr/>
          <a:lstStyle/>
          <a:p>
            <a:r>
              <a:rPr lang="en-US" dirty="0" err="1"/>
              <a:t>ClusterIP</a:t>
            </a:r>
            <a:endParaRPr lang="en-US" dirty="0"/>
          </a:p>
        </p:txBody>
      </p:sp>
      <p:sp>
        <p:nvSpPr>
          <p:cNvPr id="17" name="Rectangle 16">
            <a:extLst>
              <a:ext uri="{FF2B5EF4-FFF2-40B4-BE49-F238E27FC236}">
                <a16:creationId xmlns:a16="http://schemas.microsoft.com/office/drawing/2014/main" id="{50C31E9E-A396-4A61-8C26-B6993FEEAADB}"/>
              </a:ext>
            </a:extLst>
          </p:cNvPr>
          <p:cNvSpPr/>
          <p:nvPr/>
        </p:nvSpPr>
        <p:spPr>
          <a:xfrm>
            <a:off x="7078980" y="2461260"/>
            <a:ext cx="1981200" cy="1021080"/>
          </a:xfrm>
          <a:prstGeom prst="rect">
            <a:avLst/>
          </a:prstGeom>
          <a:noFill/>
          <a:ln w="38100">
            <a:solidFill>
              <a:srgbClr val="268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FFB667CB-9529-4879-B8F8-0C74D46E2E0F}"/>
              </a:ext>
            </a:extLst>
          </p:cNvPr>
          <p:cNvSpPr/>
          <p:nvPr/>
        </p:nvSpPr>
        <p:spPr>
          <a:xfrm>
            <a:off x="7993380" y="291846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44E9FAA-FEB6-420C-A073-C512779FE074}"/>
              </a:ext>
            </a:extLst>
          </p:cNvPr>
          <p:cNvSpPr/>
          <p:nvPr/>
        </p:nvSpPr>
        <p:spPr>
          <a:xfrm>
            <a:off x="7722598" y="2647678"/>
            <a:ext cx="693964" cy="693964"/>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DC3B01-E009-43C4-875C-25541F17ABDB}"/>
              </a:ext>
            </a:extLst>
          </p:cNvPr>
          <p:cNvSpPr/>
          <p:nvPr/>
        </p:nvSpPr>
        <p:spPr>
          <a:xfrm>
            <a:off x="0" y="6400801"/>
            <a:ext cx="12192000" cy="457200"/>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15F44F6-90EB-4257-8053-C8F58170C677}"/>
              </a:ext>
            </a:extLst>
          </p:cNvPr>
          <p:cNvSpPr/>
          <p:nvPr/>
        </p:nvSpPr>
        <p:spPr>
          <a:xfrm>
            <a:off x="0" y="6334780"/>
            <a:ext cx="12192000" cy="6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82E4211-380E-4120-A6A8-F919429254B0}"/>
              </a:ext>
            </a:extLst>
          </p:cNvPr>
          <p:cNvSpPr txBox="1"/>
          <p:nvPr/>
        </p:nvSpPr>
        <p:spPr>
          <a:xfrm>
            <a:off x="4448700" y="6334780"/>
            <a:ext cx="2165721" cy="523220"/>
          </a:xfrm>
          <a:prstGeom prst="rect">
            <a:avLst/>
          </a:prstGeom>
          <a:noFill/>
        </p:spPr>
        <p:txBody>
          <a:bodyPr wrap="none" rtlCol="0">
            <a:spAutoFit/>
          </a:bodyPr>
          <a:lstStyle/>
          <a:p>
            <a:r>
              <a:rPr lang="en-US" sz="2800" dirty="0">
                <a:solidFill>
                  <a:schemeClr val="accent1">
                    <a:lumMod val="20000"/>
                    <a:lumOff val="80000"/>
                  </a:schemeClr>
                </a:solidFill>
              </a:rPr>
              <a:t>    Gagandeep</a:t>
            </a:r>
          </a:p>
        </p:txBody>
      </p:sp>
    </p:spTree>
    <p:extLst>
      <p:ext uri="{BB962C8B-B14F-4D97-AF65-F5344CB8AC3E}">
        <p14:creationId xmlns:p14="http://schemas.microsoft.com/office/powerpoint/2010/main" val="92291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750"/>
                                        <p:tgtEl>
                                          <p:spTgt spid="17"/>
                                        </p:tgtEl>
                                      </p:cBhvr>
                                    </p:animEffect>
                                  </p:childTnLst>
                                </p:cTn>
                              </p:par>
                            </p:childTnLst>
                          </p:cTn>
                        </p:par>
                        <p:par>
                          <p:cTn id="8" fill="hold">
                            <p:stCondLst>
                              <p:cond delay="750"/>
                            </p:stCondLst>
                            <p:childTnLst>
                              <p:par>
                                <p:cTn id="9" presetID="31"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 calcmode="lin" valueType="num">
                                      <p:cBhvr>
                                        <p:cTn id="13" dur="500" fill="hold"/>
                                        <p:tgtEl>
                                          <p:spTgt spid="18"/>
                                        </p:tgtEl>
                                        <p:attrNameLst>
                                          <p:attrName>style.rotation</p:attrName>
                                        </p:attrNameLst>
                                      </p:cBhvr>
                                      <p:tavLst>
                                        <p:tav tm="0">
                                          <p:val>
                                            <p:fltVal val="90"/>
                                          </p:val>
                                        </p:tav>
                                        <p:tav tm="100000">
                                          <p:val>
                                            <p:fltVal val="0"/>
                                          </p:val>
                                        </p:tav>
                                      </p:tavLst>
                                    </p:anim>
                                    <p:animEffect transition="in" filter="fade">
                                      <p:cBhvr>
                                        <p:cTn id="14" dur="500"/>
                                        <p:tgtEl>
                                          <p:spTgt spid="1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childTnLst>
                          </p:cTn>
                        </p:par>
                        <p:par>
                          <p:cTn id="20" fill="hold">
                            <p:stCondLst>
                              <p:cond delay="1250"/>
                            </p:stCondLst>
                            <p:childTnLst>
                              <p:par>
                                <p:cTn id="21" presetID="6" presetClass="emph" presetSubtype="0" fill="hold" grpId="1" nodeType="afterEffect">
                                  <p:stCondLst>
                                    <p:cond delay="0"/>
                                  </p:stCondLst>
                                  <p:childTnLst>
                                    <p:animScale>
                                      <p:cBhvr>
                                        <p:cTn id="22" dur="500" fill="hold"/>
                                        <p:tgtEl>
                                          <p:spTgt spid="22"/>
                                        </p:tgtEl>
                                      </p:cBhvr>
                                      <p:by x="150000" y="150000"/>
                                    </p:animScale>
                                  </p:childTnLst>
                                </p:cTn>
                              </p:par>
                              <p:par>
                                <p:cTn id="23" presetID="10" presetClass="exit" presetSubtype="0" fill="hold" grpId="2" nodeType="withEffect">
                                  <p:stCondLst>
                                    <p:cond delay="0"/>
                                  </p:stCondLst>
                                  <p:childTnLst>
                                    <p:animEffect transition="out" filter="fade">
                                      <p:cBhvr>
                                        <p:cTn id="24" dur="500"/>
                                        <p:tgtEl>
                                          <p:spTgt spid="22"/>
                                        </p:tgtEl>
                                      </p:cBhvr>
                                    </p:animEffect>
                                    <p:set>
                                      <p:cBhvr>
                                        <p:cTn id="25"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2" grpId="0" animBg="1"/>
      <p:bldP spid="22" grpId="1" animBg="1"/>
      <p:bldP spid="22" grpId="2"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0B8A81-4FAA-4166-80BD-085B2F8BDB05}"/>
              </a:ext>
            </a:extLst>
          </p:cNvPr>
          <p:cNvSpPr>
            <a:spLocks noGrp="1"/>
          </p:cNvSpPr>
          <p:nvPr>
            <p:ph type="title"/>
          </p:nvPr>
        </p:nvSpPr>
        <p:spPr/>
        <p:txBody>
          <a:bodyPr/>
          <a:lstStyle/>
          <a:p>
            <a:r>
              <a:rPr lang="en-US" dirty="0" err="1"/>
              <a:t>ClusterIP</a:t>
            </a:r>
            <a:endParaRPr lang="en-US" dirty="0"/>
          </a:p>
        </p:txBody>
      </p:sp>
      <p:sp>
        <p:nvSpPr>
          <p:cNvPr id="7" name="Rectangle 6">
            <a:extLst>
              <a:ext uri="{FF2B5EF4-FFF2-40B4-BE49-F238E27FC236}">
                <a16:creationId xmlns:a16="http://schemas.microsoft.com/office/drawing/2014/main" id="{EBDF2C3F-81E4-43B2-BD53-F09514EC7015}"/>
              </a:ext>
            </a:extLst>
          </p:cNvPr>
          <p:cNvSpPr/>
          <p:nvPr/>
        </p:nvSpPr>
        <p:spPr>
          <a:xfrm>
            <a:off x="5605604" y="1788696"/>
            <a:ext cx="909126" cy="837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8" name="Group 7">
            <a:extLst>
              <a:ext uri="{FF2B5EF4-FFF2-40B4-BE49-F238E27FC236}">
                <a16:creationId xmlns:a16="http://schemas.microsoft.com/office/drawing/2014/main" id="{B5719774-A259-47D4-A3B6-BE0CA7CF0E16}"/>
              </a:ext>
            </a:extLst>
          </p:cNvPr>
          <p:cNvGrpSpPr/>
          <p:nvPr/>
        </p:nvGrpSpPr>
        <p:grpSpPr>
          <a:xfrm>
            <a:off x="5857784" y="2075361"/>
            <a:ext cx="404765" cy="383235"/>
            <a:chOff x="6225311" y="2473385"/>
            <a:chExt cx="716280" cy="678180"/>
          </a:xfrm>
        </p:grpSpPr>
        <p:pic>
          <p:nvPicPr>
            <p:cNvPr id="9" name="Picture 8">
              <a:extLst>
                <a:ext uri="{FF2B5EF4-FFF2-40B4-BE49-F238E27FC236}">
                  <a16:creationId xmlns:a16="http://schemas.microsoft.com/office/drawing/2014/main" id="{C675EAD7-D404-4165-82CB-37CC5FC4718D}"/>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0" name="Picture 2" descr="Image result for python logo">
              <a:extLst>
                <a:ext uri="{FF2B5EF4-FFF2-40B4-BE49-F238E27FC236}">
                  <a16:creationId xmlns:a16="http://schemas.microsoft.com/office/drawing/2014/main" id="{DC52C0A7-0CC7-4F96-9E0F-CABF25929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a:extLst>
              <a:ext uri="{FF2B5EF4-FFF2-40B4-BE49-F238E27FC236}">
                <a16:creationId xmlns:a16="http://schemas.microsoft.com/office/drawing/2014/main" id="{8BE88E57-2FFD-4B74-9545-1A5FC1C47D32}"/>
              </a:ext>
            </a:extLst>
          </p:cNvPr>
          <p:cNvSpPr/>
          <p:nvPr/>
        </p:nvSpPr>
        <p:spPr>
          <a:xfrm>
            <a:off x="5660606" y="1788696"/>
            <a:ext cx="806820" cy="215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lumMod val="20000"/>
                    <a:lumOff val="80000"/>
                  </a:schemeClr>
                </a:solidFill>
              </a:rPr>
              <a:t>10.244.0.2</a:t>
            </a:r>
          </a:p>
        </p:txBody>
      </p:sp>
      <p:sp>
        <p:nvSpPr>
          <p:cNvPr id="12" name="Rectangle 11">
            <a:extLst>
              <a:ext uri="{FF2B5EF4-FFF2-40B4-BE49-F238E27FC236}">
                <a16:creationId xmlns:a16="http://schemas.microsoft.com/office/drawing/2014/main" id="{E6CE0C0A-00A1-4821-BB4E-65FDA36BEF88}"/>
              </a:ext>
            </a:extLst>
          </p:cNvPr>
          <p:cNvSpPr/>
          <p:nvPr/>
        </p:nvSpPr>
        <p:spPr>
          <a:xfrm>
            <a:off x="3942941" y="1781519"/>
            <a:ext cx="909126" cy="837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13" name="Group 12">
            <a:extLst>
              <a:ext uri="{FF2B5EF4-FFF2-40B4-BE49-F238E27FC236}">
                <a16:creationId xmlns:a16="http://schemas.microsoft.com/office/drawing/2014/main" id="{253F49BF-CC7C-4C73-90F1-2A79FFD89FE4}"/>
              </a:ext>
            </a:extLst>
          </p:cNvPr>
          <p:cNvGrpSpPr/>
          <p:nvPr/>
        </p:nvGrpSpPr>
        <p:grpSpPr>
          <a:xfrm>
            <a:off x="4195121" y="2068184"/>
            <a:ext cx="404765" cy="383235"/>
            <a:chOff x="6225311" y="2473385"/>
            <a:chExt cx="716280" cy="678180"/>
          </a:xfrm>
        </p:grpSpPr>
        <p:pic>
          <p:nvPicPr>
            <p:cNvPr id="14" name="Picture 13">
              <a:extLst>
                <a:ext uri="{FF2B5EF4-FFF2-40B4-BE49-F238E27FC236}">
                  <a16:creationId xmlns:a16="http://schemas.microsoft.com/office/drawing/2014/main" id="{67014BF9-C31F-46EB-B239-F8900B8CE539}"/>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15" name="Picture 2" descr="Image result for python logo">
              <a:extLst>
                <a:ext uri="{FF2B5EF4-FFF2-40B4-BE49-F238E27FC236}">
                  <a16:creationId xmlns:a16="http://schemas.microsoft.com/office/drawing/2014/main" id="{7BECE0FC-2F15-4718-B06E-E4047C9F3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15">
            <a:extLst>
              <a:ext uri="{FF2B5EF4-FFF2-40B4-BE49-F238E27FC236}">
                <a16:creationId xmlns:a16="http://schemas.microsoft.com/office/drawing/2014/main" id="{725215FA-0AE2-4821-BD3B-025E8EF3F16E}"/>
              </a:ext>
            </a:extLst>
          </p:cNvPr>
          <p:cNvSpPr/>
          <p:nvPr/>
        </p:nvSpPr>
        <p:spPr>
          <a:xfrm>
            <a:off x="3994093" y="1782939"/>
            <a:ext cx="806820" cy="215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lumMod val="20000"/>
                    <a:lumOff val="80000"/>
                  </a:schemeClr>
                </a:solidFill>
              </a:rPr>
              <a:t>10.244.0.3</a:t>
            </a:r>
          </a:p>
        </p:txBody>
      </p:sp>
      <p:sp>
        <p:nvSpPr>
          <p:cNvPr id="17" name="Rectangle 16">
            <a:extLst>
              <a:ext uri="{FF2B5EF4-FFF2-40B4-BE49-F238E27FC236}">
                <a16:creationId xmlns:a16="http://schemas.microsoft.com/office/drawing/2014/main" id="{F0ACDC96-937D-4390-AAAB-467072870416}"/>
              </a:ext>
            </a:extLst>
          </p:cNvPr>
          <p:cNvSpPr/>
          <p:nvPr/>
        </p:nvSpPr>
        <p:spPr>
          <a:xfrm>
            <a:off x="7261763" y="1781519"/>
            <a:ext cx="909126" cy="837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grpSp>
        <p:nvGrpSpPr>
          <p:cNvPr id="18" name="Group 17">
            <a:extLst>
              <a:ext uri="{FF2B5EF4-FFF2-40B4-BE49-F238E27FC236}">
                <a16:creationId xmlns:a16="http://schemas.microsoft.com/office/drawing/2014/main" id="{143629D3-0076-4B51-BC4B-6DA2C8BE67C2}"/>
              </a:ext>
            </a:extLst>
          </p:cNvPr>
          <p:cNvGrpSpPr/>
          <p:nvPr/>
        </p:nvGrpSpPr>
        <p:grpSpPr>
          <a:xfrm>
            <a:off x="7513943" y="2068184"/>
            <a:ext cx="404765" cy="383235"/>
            <a:chOff x="6225311" y="2473385"/>
            <a:chExt cx="716280" cy="678180"/>
          </a:xfrm>
        </p:grpSpPr>
        <p:pic>
          <p:nvPicPr>
            <p:cNvPr id="19" name="Picture 18">
              <a:extLst>
                <a:ext uri="{FF2B5EF4-FFF2-40B4-BE49-F238E27FC236}">
                  <a16:creationId xmlns:a16="http://schemas.microsoft.com/office/drawing/2014/main" id="{93BAB657-3EE1-4323-9A72-6F52E4FC05AC}"/>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6225311" y="2473385"/>
              <a:ext cx="716280" cy="678180"/>
            </a:xfrm>
            <a:prstGeom prst="rect">
              <a:avLst/>
            </a:prstGeom>
          </p:spPr>
        </p:pic>
        <p:pic>
          <p:nvPicPr>
            <p:cNvPr id="20" name="Picture 2" descr="Image result for python logo">
              <a:extLst>
                <a:ext uri="{FF2B5EF4-FFF2-40B4-BE49-F238E27FC236}">
                  <a16:creationId xmlns:a16="http://schemas.microsoft.com/office/drawing/2014/main" id="{FD3C7832-BF14-4F79-9468-9B808F0ABE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99" y="2473385"/>
              <a:ext cx="640303" cy="640303"/>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821CCB55-0D40-4023-A53B-AD6AC5A96815}"/>
              </a:ext>
            </a:extLst>
          </p:cNvPr>
          <p:cNvSpPr/>
          <p:nvPr/>
        </p:nvSpPr>
        <p:spPr>
          <a:xfrm>
            <a:off x="7312915" y="1782939"/>
            <a:ext cx="806820" cy="215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lumMod val="20000"/>
                    <a:lumOff val="80000"/>
                  </a:schemeClr>
                </a:solidFill>
              </a:rPr>
              <a:t>10.244.0.4</a:t>
            </a:r>
          </a:p>
        </p:txBody>
      </p:sp>
      <p:sp>
        <p:nvSpPr>
          <p:cNvPr id="25" name="Rectangle 24">
            <a:extLst>
              <a:ext uri="{FF2B5EF4-FFF2-40B4-BE49-F238E27FC236}">
                <a16:creationId xmlns:a16="http://schemas.microsoft.com/office/drawing/2014/main" id="{7C2A23AD-9BC0-4820-BCF5-0D7FDC47CBC9}"/>
              </a:ext>
            </a:extLst>
          </p:cNvPr>
          <p:cNvSpPr/>
          <p:nvPr/>
        </p:nvSpPr>
        <p:spPr>
          <a:xfrm>
            <a:off x="3937507" y="3483276"/>
            <a:ext cx="909126" cy="837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sp>
        <p:nvSpPr>
          <p:cNvPr id="26" name="Rectangle 25">
            <a:extLst>
              <a:ext uri="{FF2B5EF4-FFF2-40B4-BE49-F238E27FC236}">
                <a16:creationId xmlns:a16="http://schemas.microsoft.com/office/drawing/2014/main" id="{E56CD9AB-97F5-4612-87C2-61CB225D8681}"/>
              </a:ext>
            </a:extLst>
          </p:cNvPr>
          <p:cNvSpPr/>
          <p:nvPr/>
        </p:nvSpPr>
        <p:spPr>
          <a:xfrm>
            <a:off x="3988659" y="3484696"/>
            <a:ext cx="806820" cy="215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lumMod val="20000"/>
                    <a:lumOff val="80000"/>
                  </a:schemeClr>
                </a:solidFill>
              </a:rPr>
              <a:t>10.244.0.5</a:t>
            </a:r>
          </a:p>
        </p:txBody>
      </p:sp>
      <p:grpSp>
        <p:nvGrpSpPr>
          <p:cNvPr id="22" name="Group 21">
            <a:extLst>
              <a:ext uri="{FF2B5EF4-FFF2-40B4-BE49-F238E27FC236}">
                <a16:creationId xmlns:a16="http://schemas.microsoft.com/office/drawing/2014/main" id="{A1109615-5AD5-4E37-A8F5-92C2B07FD963}"/>
              </a:ext>
            </a:extLst>
          </p:cNvPr>
          <p:cNvGrpSpPr/>
          <p:nvPr/>
        </p:nvGrpSpPr>
        <p:grpSpPr>
          <a:xfrm>
            <a:off x="4205269" y="3736727"/>
            <a:ext cx="373600" cy="353728"/>
            <a:chOff x="9238009" y="0"/>
            <a:chExt cx="716280" cy="678180"/>
          </a:xfrm>
        </p:grpSpPr>
        <p:pic>
          <p:nvPicPr>
            <p:cNvPr id="23" name="Picture 22">
              <a:extLst>
                <a:ext uri="{FF2B5EF4-FFF2-40B4-BE49-F238E27FC236}">
                  <a16:creationId xmlns:a16="http://schemas.microsoft.com/office/drawing/2014/main" id="{0456CFD2-5097-483C-A0AA-CDAA4FAC001D}"/>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9238009" y="0"/>
              <a:ext cx="716280" cy="678180"/>
            </a:xfrm>
            <a:prstGeom prst="rect">
              <a:avLst/>
            </a:prstGeom>
          </p:spPr>
        </p:pic>
        <p:pic>
          <p:nvPicPr>
            <p:cNvPr id="24" name="Picture 6" descr="Image result for .net">
              <a:extLst>
                <a:ext uri="{FF2B5EF4-FFF2-40B4-BE49-F238E27FC236}">
                  <a16:creationId xmlns:a16="http://schemas.microsoft.com/office/drawing/2014/main" id="{C4C21D63-1771-4595-A968-F003BEDCB3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0735" y="171860"/>
              <a:ext cx="616395" cy="267104"/>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Rectangle 26">
            <a:extLst>
              <a:ext uri="{FF2B5EF4-FFF2-40B4-BE49-F238E27FC236}">
                <a16:creationId xmlns:a16="http://schemas.microsoft.com/office/drawing/2014/main" id="{7EFAB5CD-5E18-4F21-ABC4-C9C51D9AE2DE}"/>
              </a:ext>
            </a:extLst>
          </p:cNvPr>
          <p:cNvSpPr/>
          <p:nvPr/>
        </p:nvSpPr>
        <p:spPr>
          <a:xfrm>
            <a:off x="5600171" y="3464908"/>
            <a:ext cx="909126" cy="837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sp>
        <p:nvSpPr>
          <p:cNvPr id="28" name="Rectangle 27">
            <a:extLst>
              <a:ext uri="{FF2B5EF4-FFF2-40B4-BE49-F238E27FC236}">
                <a16:creationId xmlns:a16="http://schemas.microsoft.com/office/drawing/2014/main" id="{5FE461A8-475F-428B-BB04-605263D0F570}"/>
              </a:ext>
            </a:extLst>
          </p:cNvPr>
          <p:cNvSpPr/>
          <p:nvPr/>
        </p:nvSpPr>
        <p:spPr>
          <a:xfrm>
            <a:off x="5651323" y="3466328"/>
            <a:ext cx="806820" cy="215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lumMod val="20000"/>
                    <a:lumOff val="80000"/>
                  </a:schemeClr>
                </a:solidFill>
              </a:rPr>
              <a:t>10.244.0.6</a:t>
            </a:r>
          </a:p>
        </p:txBody>
      </p:sp>
      <p:grpSp>
        <p:nvGrpSpPr>
          <p:cNvPr id="29" name="Group 28">
            <a:extLst>
              <a:ext uri="{FF2B5EF4-FFF2-40B4-BE49-F238E27FC236}">
                <a16:creationId xmlns:a16="http://schemas.microsoft.com/office/drawing/2014/main" id="{99562723-5887-4612-8FA4-BE70904CED6B}"/>
              </a:ext>
            </a:extLst>
          </p:cNvPr>
          <p:cNvGrpSpPr/>
          <p:nvPr/>
        </p:nvGrpSpPr>
        <p:grpSpPr>
          <a:xfrm>
            <a:off x="5867933" y="3718359"/>
            <a:ext cx="373600" cy="353728"/>
            <a:chOff x="9238009" y="0"/>
            <a:chExt cx="716280" cy="678180"/>
          </a:xfrm>
        </p:grpSpPr>
        <p:pic>
          <p:nvPicPr>
            <p:cNvPr id="30" name="Picture 29">
              <a:extLst>
                <a:ext uri="{FF2B5EF4-FFF2-40B4-BE49-F238E27FC236}">
                  <a16:creationId xmlns:a16="http://schemas.microsoft.com/office/drawing/2014/main" id="{D59481B7-2DA6-464F-9950-E44C6EAF1ECB}"/>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9238009" y="0"/>
              <a:ext cx="716280" cy="678180"/>
            </a:xfrm>
            <a:prstGeom prst="rect">
              <a:avLst/>
            </a:prstGeom>
          </p:spPr>
        </p:pic>
        <p:pic>
          <p:nvPicPr>
            <p:cNvPr id="31" name="Picture 6" descr="Image result for .net">
              <a:extLst>
                <a:ext uri="{FF2B5EF4-FFF2-40B4-BE49-F238E27FC236}">
                  <a16:creationId xmlns:a16="http://schemas.microsoft.com/office/drawing/2014/main" id="{C79C2B9A-B704-434F-AA7D-00FDC8C114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0735" y="171860"/>
              <a:ext cx="616395" cy="267104"/>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AFBFCCB9-7E68-4AB3-88B9-FCA004F3C213}"/>
              </a:ext>
            </a:extLst>
          </p:cNvPr>
          <p:cNvSpPr/>
          <p:nvPr/>
        </p:nvSpPr>
        <p:spPr>
          <a:xfrm>
            <a:off x="7248933" y="3460692"/>
            <a:ext cx="909126" cy="837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sp>
        <p:nvSpPr>
          <p:cNvPr id="33" name="Rectangle 32">
            <a:extLst>
              <a:ext uri="{FF2B5EF4-FFF2-40B4-BE49-F238E27FC236}">
                <a16:creationId xmlns:a16="http://schemas.microsoft.com/office/drawing/2014/main" id="{C0D0E732-8C3D-4801-8C2A-71EA134D709E}"/>
              </a:ext>
            </a:extLst>
          </p:cNvPr>
          <p:cNvSpPr/>
          <p:nvPr/>
        </p:nvSpPr>
        <p:spPr>
          <a:xfrm>
            <a:off x="7300085" y="3462112"/>
            <a:ext cx="806820" cy="215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lumMod val="20000"/>
                    <a:lumOff val="80000"/>
                  </a:schemeClr>
                </a:solidFill>
              </a:rPr>
              <a:t>10.244.0.7</a:t>
            </a:r>
          </a:p>
        </p:txBody>
      </p:sp>
      <p:grpSp>
        <p:nvGrpSpPr>
          <p:cNvPr id="34" name="Group 33">
            <a:extLst>
              <a:ext uri="{FF2B5EF4-FFF2-40B4-BE49-F238E27FC236}">
                <a16:creationId xmlns:a16="http://schemas.microsoft.com/office/drawing/2014/main" id="{D5C6DEB6-B15C-42AD-9E34-1AFC0ADBD60C}"/>
              </a:ext>
            </a:extLst>
          </p:cNvPr>
          <p:cNvGrpSpPr/>
          <p:nvPr/>
        </p:nvGrpSpPr>
        <p:grpSpPr>
          <a:xfrm>
            <a:off x="7516695" y="3714143"/>
            <a:ext cx="373600" cy="353728"/>
            <a:chOff x="9238009" y="0"/>
            <a:chExt cx="716280" cy="678180"/>
          </a:xfrm>
        </p:grpSpPr>
        <p:pic>
          <p:nvPicPr>
            <p:cNvPr id="35" name="Picture 34">
              <a:extLst>
                <a:ext uri="{FF2B5EF4-FFF2-40B4-BE49-F238E27FC236}">
                  <a16:creationId xmlns:a16="http://schemas.microsoft.com/office/drawing/2014/main" id="{459E25D3-0DD3-4A3D-B81A-ED6AA4D8388C}"/>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9238009" y="0"/>
              <a:ext cx="716280" cy="678180"/>
            </a:xfrm>
            <a:prstGeom prst="rect">
              <a:avLst/>
            </a:prstGeom>
          </p:spPr>
        </p:pic>
        <p:pic>
          <p:nvPicPr>
            <p:cNvPr id="36" name="Picture 6" descr="Image result for .net">
              <a:extLst>
                <a:ext uri="{FF2B5EF4-FFF2-40B4-BE49-F238E27FC236}">
                  <a16:creationId xmlns:a16="http://schemas.microsoft.com/office/drawing/2014/main" id="{FBE5EB03-0294-4E71-B897-40E2A89972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0735" y="171860"/>
              <a:ext cx="616395" cy="267104"/>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Rectangle 36">
            <a:extLst>
              <a:ext uri="{FF2B5EF4-FFF2-40B4-BE49-F238E27FC236}">
                <a16:creationId xmlns:a16="http://schemas.microsoft.com/office/drawing/2014/main" id="{256A712F-45FD-4C97-9FE5-6C8402E72C56}"/>
              </a:ext>
            </a:extLst>
          </p:cNvPr>
          <p:cNvSpPr/>
          <p:nvPr/>
        </p:nvSpPr>
        <p:spPr>
          <a:xfrm>
            <a:off x="3886355" y="5166362"/>
            <a:ext cx="909126" cy="837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sp>
        <p:nvSpPr>
          <p:cNvPr id="38" name="Rectangle 37">
            <a:extLst>
              <a:ext uri="{FF2B5EF4-FFF2-40B4-BE49-F238E27FC236}">
                <a16:creationId xmlns:a16="http://schemas.microsoft.com/office/drawing/2014/main" id="{A264AAE6-D0D8-450C-B474-4001BCDC9D06}"/>
              </a:ext>
            </a:extLst>
          </p:cNvPr>
          <p:cNvSpPr/>
          <p:nvPr/>
        </p:nvSpPr>
        <p:spPr>
          <a:xfrm>
            <a:off x="3937507" y="5167782"/>
            <a:ext cx="806820" cy="215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lumMod val="20000"/>
                    <a:lumOff val="80000"/>
                  </a:schemeClr>
                </a:solidFill>
              </a:rPr>
              <a:t>10.244.0.8</a:t>
            </a:r>
          </a:p>
        </p:txBody>
      </p:sp>
      <p:grpSp>
        <p:nvGrpSpPr>
          <p:cNvPr id="52" name="Group 51">
            <a:extLst>
              <a:ext uri="{FF2B5EF4-FFF2-40B4-BE49-F238E27FC236}">
                <a16:creationId xmlns:a16="http://schemas.microsoft.com/office/drawing/2014/main" id="{425B6FA5-229A-48DC-A4E4-A0CB87C0FEBC}"/>
              </a:ext>
            </a:extLst>
          </p:cNvPr>
          <p:cNvGrpSpPr/>
          <p:nvPr/>
        </p:nvGrpSpPr>
        <p:grpSpPr>
          <a:xfrm>
            <a:off x="4135012" y="5429887"/>
            <a:ext cx="368108" cy="348528"/>
            <a:chOff x="7883978" y="2807310"/>
            <a:chExt cx="716280" cy="678180"/>
          </a:xfrm>
        </p:grpSpPr>
        <p:pic>
          <p:nvPicPr>
            <p:cNvPr id="53" name="Picture 52">
              <a:extLst>
                <a:ext uri="{FF2B5EF4-FFF2-40B4-BE49-F238E27FC236}">
                  <a16:creationId xmlns:a16="http://schemas.microsoft.com/office/drawing/2014/main" id="{89311994-37F3-4556-9901-FF81346BE7BE}"/>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7883978" y="2807310"/>
              <a:ext cx="716280" cy="678180"/>
            </a:xfrm>
            <a:prstGeom prst="rect">
              <a:avLst/>
            </a:prstGeom>
          </p:spPr>
        </p:pic>
        <p:pic>
          <p:nvPicPr>
            <p:cNvPr id="54" name="Picture 53" descr="Image result for redis">
              <a:extLst>
                <a:ext uri="{FF2B5EF4-FFF2-40B4-BE49-F238E27FC236}">
                  <a16:creationId xmlns:a16="http://schemas.microsoft.com/office/drawing/2014/main" id="{DD946ABF-E1C4-4CBB-B86B-457129BFB20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98006" y="2969899"/>
              <a:ext cx="504012" cy="429344"/>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3EFF039D-A904-4EEF-8660-DF9759C5C387}"/>
              </a:ext>
            </a:extLst>
          </p:cNvPr>
          <p:cNvSpPr/>
          <p:nvPr/>
        </p:nvSpPr>
        <p:spPr>
          <a:xfrm>
            <a:off x="5542514" y="5169626"/>
            <a:ext cx="909126" cy="837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sp>
        <p:nvSpPr>
          <p:cNvPr id="56" name="Rectangle 55">
            <a:extLst>
              <a:ext uri="{FF2B5EF4-FFF2-40B4-BE49-F238E27FC236}">
                <a16:creationId xmlns:a16="http://schemas.microsoft.com/office/drawing/2014/main" id="{D3F2D2DD-E883-4FC6-AE16-1F422749BB54}"/>
              </a:ext>
            </a:extLst>
          </p:cNvPr>
          <p:cNvSpPr/>
          <p:nvPr/>
        </p:nvSpPr>
        <p:spPr>
          <a:xfrm>
            <a:off x="5593666" y="5171046"/>
            <a:ext cx="806820" cy="215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lumMod val="20000"/>
                    <a:lumOff val="80000"/>
                  </a:schemeClr>
                </a:solidFill>
              </a:rPr>
              <a:t>10.244.0.9</a:t>
            </a:r>
          </a:p>
        </p:txBody>
      </p:sp>
      <p:grpSp>
        <p:nvGrpSpPr>
          <p:cNvPr id="57" name="Group 56">
            <a:extLst>
              <a:ext uri="{FF2B5EF4-FFF2-40B4-BE49-F238E27FC236}">
                <a16:creationId xmlns:a16="http://schemas.microsoft.com/office/drawing/2014/main" id="{18BBE780-21AE-467B-A3F4-878C82DB3731}"/>
              </a:ext>
            </a:extLst>
          </p:cNvPr>
          <p:cNvGrpSpPr/>
          <p:nvPr/>
        </p:nvGrpSpPr>
        <p:grpSpPr>
          <a:xfrm>
            <a:off x="5791171" y="5433151"/>
            <a:ext cx="368108" cy="348528"/>
            <a:chOff x="7883978" y="2807310"/>
            <a:chExt cx="716280" cy="678180"/>
          </a:xfrm>
        </p:grpSpPr>
        <p:pic>
          <p:nvPicPr>
            <p:cNvPr id="58" name="Picture 57">
              <a:extLst>
                <a:ext uri="{FF2B5EF4-FFF2-40B4-BE49-F238E27FC236}">
                  <a16:creationId xmlns:a16="http://schemas.microsoft.com/office/drawing/2014/main" id="{14D494FE-4CB1-4CC1-9CC4-A0DEFE0B2501}"/>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7883978" y="2807310"/>
              <a:ext cx="716280" cy="678180"/>
            </a:xfrm>
            <a:prstGeom prst="rect">
              <a:avLst/>
            </a:prstGeom>
          </p:spPr>
        </p:pic>
        <p:pic>
          <p:nvPicPr>
            <p:cNvPr id="59" name="Picture 58" descr="Image result for redis">
              <a:extLst>
                <a:ext uri="{FF2B5EF4-FFF2-40B4-BE49-F238E27FC236}">
                  <a16:creationId xmlns:a16="http://schemas.microsoft.com/office/drawing/2014/main" id="{95B1F5F8-613A-426B-9F1C-438C8E2F450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98006" y="2969899"/>
              <a:ext cx="504012" cy="429344"/>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Rectangle 59">
            <a:extLst>
              <a:ext uri="{FF2B5EF4-FFF2-40B4-BE49-F238E27FC236}">
                <a16:creationId xmlns:a16="http://schemas.microsoft.com/office/drawing/2014/main" id="{8C6383EF-A532-4A6C-8B32-818DD2B34284}"/>
              </a:ext>
            </a:extLst>
          </p:cNvPr>
          <p:cNvSpPr/>
          <p:nvPr/>
        </p:nvSpPr>
        <p:spPr>
          <a:xfrm>
            <a:off x="7197781" y="5166362"/>
            <a:ext cx="909126" cy="837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POD</a:t>
            </a:r>
          </a:p>
        </p:txBody>
      </p:sp>
      <p:sp>
        <p:nvSpPr>
          <p:cNvPr id="61" name="Rectangle 60">
            <a:extLst>
              <a:ext uri="{FF2B5EF4-FFF2-40B4-BE49-F238E27FC236}">
                <a16:creationId xmlns:a16="http://schemas.microsoft.com/office/drawing/2014/main" id="{5EB7BE2C-5EDD-47F8-9070-F3FC542AB8D0}"/>
              </a:ext>
            </a:extLst>
          </p:cNvPr>
          <p:cNvSpPr/>
          <p:nvPr/>
        </p:nvSpPr>
        <p:spPr>
          <a:xfrm>
            <a:off x="7203213" y="5167782"/>
            <a:ext cx="909126" cy="215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lumMod val="20000"/>
                    <a:lumOff val="80000"/>
                  </a:schemeClr>
                </a:solidFill>
              </a:rPr>
              <a:t>10.244.0.10</a:t>
            </a:r>
          </a:p>
        </p:txBody>
      </p:sp>
      <p:grpSp>
        <p:nvGrpSpPr>
          <p:cNvPr id="62" name="Group 61">
            <a:extLst>
              <a:ext uri="{FF2B5EF4-FFF2-40B4-BE49-F238E27FC236}">
                <a16:creationId xmlns:a16="http://schemas.microsoft.com/office/drawing/2014/main" id="{A25C3903-C307-444E-AC66-1CE32FE0CBAF}"/>
              </a:ext>
            </a:extLst>
          </p:cNvPr>
          <p:cNvGrpSpPr/>
          <p:nvPr/>
        </p:nvGrpSpPr>
        <p:grpSpPr>
          <a:xfrm>
            <a:off x="7446438" y="5429887"/>
            <a:ext cx="368108" cy="348528"/>
            <a:chOff x="7883978" y="2807310"/>
            <a:chExt cx="716280" cy="678180"/>
          </a:xfrm>
        </p:grpSpPr>
        <p:pic>
          <p:nvPicPr>
            <p:cNvPr id="63" name="Picture 62">
              <a:extLst>
                <a:ext uri="{FF2B5EF4-FFF2-40B4-BE49-F238E27FC236}">
                  <a16:creationId xmlns:a16="http://schemas.microsoft.com/office/drawing/2014/main" id="{F00CCC00-0552-4BEA-A8C6-1DBEB71A819C}"/>
                </a:ext>
              </a:extLst>
            </p:cNvPr>
            <p:cNvPicPr>
              <a:picLocks noChangeAspect="1"/>
            </p:cNvPicPr>
            <p:nvPr/>
          </p:nvPicPr>
          <p:blipFill rotWithShape="1">
            <a:blip r:embed="rId3">
              <a:extLst>
                <a:ext uri="{28A0092B-C50C-407E-A947-70E740481C1C}">
                  <a14:useLocalDpi xmlns:a14="http://schemas.microsoft.com/office/drawing/2010/main" val="0"/>
                </a:ext>
              </a:extLst>
            </a:blip>
            <a:srcRect l="46778" t="-13" r="42463" b="87886"/>
            <a:stretch/>
          </p:blipFill>
          <p:spPr>
            <a:xfrm>
              <a:off x="7883978" y="2807310"/>
              <a:ext cx="716280" cy="678180"/>
            </a:xfrm>
            <a:prstGeom prst="rect">
              <a:avLst/>
            </a:prstGeom>
          </p:spPr>
        </p:pic>
        <p:pic>
          <p:nvPicPr>
            <p:cNvPr id="64" name="Picture 63" descr="Image result for redis">
              <a:extLst>
                <a:ext uri="{FF2B5EF4-FFF2-40B4-BE49-F238E27FC236}">
                  <a16:creationId xmlns:a16="http://schemas.microsoft.com/office/drawing/2014/main" id="{32F74CF0-5348-4B07-B775-27E928168D0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98006" y="2969899"/>
              <a:ext cx="504012" cy="42934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6" name="Straight Arrow Connector 65">
            <a:extLst>
              <a:ext uri="{FF2B5EF4-FFF2-40B4-BE49-F238E27FC236}">
                <a16:creationId xmlns:a16="http://schemas.microsoft.com/office/drawing/2014/main" id="{93D5A27C-A1AD-4CC5-8BA4-DBA5993C333A}"/>
              </a:ext>
            </a:extLst>
          </p:cNvPr>
          <p:cNvCxnSpPr>
            <a:cxnSpLocks/>
            <a:stCxn id="12" idx="2"/>
            <a:endCxn id="26" idx="0"/>
          </p:cNvCxnSpPr>
          <p:nvPr/>
        </p:nvCxnSpPr>
        <p:spPr>
          <a:xfrm flipH="1">
            <a:off x="4392069" y="2619034"/>
            <a:ext cx="5435" cy="86566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05F2570-C534-4BFF-A7D9-1610D99B7167}"/>
              </a:ext>
            </a:extLst>
          </p:cNvPr>
          <p:cNvCxnSpPr>
            <a:cxnSpLocks/>
            <a:stCxn id="12" idx="2"/>
            <a:endCxn id="28" idx="0"/>
          </p:cNvCxnSpPr>
          <p:nvPr/>
        </p:nvCxnSpPr>
        <p:spPr>
          <a:xfrm>
            <a:off x="4397504" y="2619034"/>
            <a:ext cx="1657229" cy="847294"/>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5079580-6EA2-4387-8796-26D82C1C4BCF}"/>
              </a:ext>
            </a:extLst>
          </p:cNvPr>
          <p:cNvCxnSpPr>
            <a:cxnSpLocks/>
            <a:stCxn id="12" idx="2"/>
            <a:endCxn id="33" idx="0"/>
          </p:cNvCxnSpPr>
          <p:nvPr/>
        </p:nvCxnSpPr>
        <p:spPr>
          <a:xfrm>
            <a:off x="4397504" y="2619034"/>
            <a:ext cx="3305991" cy="843078"/>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CBAEC46-1DBA-4594-9047-95759E64CC2E}"/>
              </a:ext>
            </a:extLst>
          </p:cNvPr>
          <p:cNvCxnSpPr>
            <a:cxnSpLocks/>
            <a:stCxn id="7" idx="2"/>
            <a:endCxn id="33" idx="0"/>
          </p:cNvCxnSpPr>
          <p:nvPr/>
        </p:nvCxnSpPr>
        <p:spPr>
          <a:xfrm>
            <a:off x="6060167" y="2626211"/>
            <a:ext cx="1643328" cy="835901"/>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770A889-A81C-4B61-BBCB-B904A6BD1E48}"/>
              </a:ext>
            </a:extLst>
          </p:cNvPr>
          <p:cNvCxnSpPr>
            <a:cxnSpLocks/>
            <a:stCxn id="7" idx="2"/>
            <a:endCxn id="28" idx="0"/>
          </p:cNvCxnSpPr>
          <p:nvPr/>
        </p:nvCxnSpPr>
        <p:spPr>
          <a:xfrm flipH="1">
            <a:off x="6054733" y="2626211"/>
            <a:ext cx="5434" cy="840117"/>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7D5353C-5CDE-407D-ACDA-FF6919EC8220}"/>
              </a:ext>
            </a:extLst>
          </p:cNvPr>
          <p:cNvCxnSpPr>
            <a:cxnSpLocks/>
            <a:stCxn id="7" idx="2"/>
            <a:endCxn id="26" idx="0"/>
          </p:cNvCxnSpPr>
          <p:nvPr/>
        </p:nvCxnSpPr>
        <p:spPr>
          <a:xfrm flipH="1">
            <a:off x="4392069" y="2626211"/>
            <a:ext cx="1668098" cy="858485"/>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35C01C2-4A41-4017-A510-8A25C7F1FFA1}"/>
              </a:ext>
            </a:extLst>
          </p:cNvPr>
          <p:cNvCxnSpPr>
            <a:cxnSpLocks/>
            <a:stCxn id="17" idx="2"/>
            <a:endCxn id="33" idx="0"/>
          </p:cNvCxnSpPr>
          <p:nvPr/>
        </p:nvCxnSpPr>
        <p:spPr>
          <a:xfrm flipH="1">
            <a:off x="7703495" y="2619034"/>
            <a:ext cx="12831" cy="843078"/>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C638C75-AD26-4DEC-B25A-32DC87A1F9E7}"/>
              </a:ext>
            </a:extLst>
          </p:cNvPr>
          <p:cNvCxnSpPr>
            <a:cxnSpLocks/>
            <a:stCxn id="7" idx="2"/>
            <a:endCxn id="33" idx="0"/>
          </p:cNvCxnSpPr>
          <p:nvPr/>
        </p:nvCxnSpPr>
        <p:spPr>
          <a:xfrm>
            <a:off x="6060167" y="2626211"/>
            <a:ext cx="1643328" cy="835901"/>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2B1C88A-83EE-4652-B96F-BD8BB799C7D0}"/>
              </a:ext>
            </a:extLst>
          </p:cNvPr>
          <p:cNvCxnSpPr>
            <a:cxnSpLocks/>
            <a:stCxn id="17" idx="2"/>
            <a:endCxn id="28" idx="0"/>
          </p:cNvCxnSpPr>
          <p:nvPr/>
        </p:nvCxnSpPr>
        <p:spPr>
          <a:xfrm flipH="1">
            <a:off x="6054733" y="2619034"/>
            <a:ext cx="1661593" cy="847294"/>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49FBF831-4FE5-489A-9E89-353E22932F9E}"/>
              </a:ext>
            </a:extLst>
          </p:cNvPr>
          <p:cNvSpPr/>
          <p:nvPr/>
        </p:nvSpPr>
        <p:spPr>
          <a:xfrm>
            <a:off x="3941559" y="5168196"/>
            <a:ext cx="806820" cy="215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lumMod val="20000"/>
                    <a:lumOff val="80000"/>
                  </a:schemeClr>
                </a:solidFill>
              </a:rPr>
              <a:t>10.244.0.5</a:t>
            </a:r>
          </a:p>
        </p:txBody>
      </p:sp>
      <p:cxnSp>
        <p:nvCxnSpPr>
          <p:cNvPr id="104" name="Straight Arrow Connector 103">
            <a:extLst>
              <a:ext uri="{FF2B5EF4-FFF2-40B4-BE49-F238E27FC236}">
                <a16:creationId xmlns:a16="http://schemas.microsoft.com/office/drawing/2014/main" id="{2FF36F93-9116-4CB9-91CC-1C9E43070A57}"/>
              </a:ext>
            </a:extLst>
          </p:cNvPr>
          <p:cNvCxnSpPr>
            <a:cxnSpLocks/>
          </p:cNvCxnSpPr>
          <p:nvPr/>
        </p:nvCxnSpPr>
        <p:spPr>
          <a:xfrm flipH="1">
            <a:off x="4334503" y="4414893"/>
            <a:ext cx="5435" cy="69014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5B26A6A-0631-4000-8258-DEE8FF171693}"/>
              </a:ext>
            </a:extLst>
          </p:cNvPr>
          <p:cNvCxnSpPr>
            <a:cxnSpLocks/>
          </p:cNvCxnSpPr>
          <p:nvPr/>
        </p:nvCxnSpPr>
        <p:spPr>
          <a:xfrm>
            <a:off x="4339938" y="4414893"/>
            <a:ext cx="1657229" cy="671778"/>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75543E6-9671-4F0D-8B07-5453DED1B2AD}"/>
              </a:ext>
            </a:extLst>
          </p:cNvPr>
          <p:cNvCxnSpPr>
            <a:cxnSpLocks/>
          </p:cNvCxnSpPr>
          <p:nvPr/>
        </p:nvCxnSpPr>
        <p:spPr>
          <a:xfrm>
            <a:off x="4339938" y="4414893"/>
            <a:ext cx="3305991" cy="66756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8E648267-7414-44D7-8154-33E65E756670}"/>
              </a:ext>
            </a:extLst>
          </p:cNvPr>
          <p:cNvCxnSpPr>
            <a:cxnSpLocks/>
          </p:cNvCxnSpPr>
          <p:nvPr/>
        </p:nvCxnSpPr>
        <p:spPr>
          <a:xfrm>
            <a:off x="6002601" y="4422070"/>
            <a:ext cx="1643328" cy="660385"/>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426FCDBD-A7DB-46DD-9E7C-15701FDD14DC}"/>
              </a:ext>
            </a:extLst>
          </p:cNvPr>
          <p:cNvCxnSpPr>
            <a:cxnSpLocks/>
          </p:cNvCxnSpPr>
          <p:nvPr/>
        </p:nvCxnSpPr>
        <p:spPr>
          <a:xfrm flipH="1">
            <a:off x="5997167" y="4422070"/>
            <a:ext cx="5434" cy="664601"/>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62737A20-3640-4A72-9CF1-D7FE3D3B4009}"/>
              </a:ext>
            </a:extLst>
          </p:cNvPr>
          <p:cNvCxnSpPr>
            <a:cxnSpLocks/>
          </p:cNvCxnSpPr>
          <p:nvPr/>
        </p:nvCxnSpPr>
        <p:spPr>
          <a:xfrm flipH="1">
            <a:off x="4334503" y="4422070"/>
            <a:ext cx="1668098" cy="682969"/>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E7239A3E-E56B-4041-B4EC-4B346149AADE}"/>
              </a:ext>
            </a:extLst>
          </p:cNvPr>
          <p:cNvCxnSpPr>
            <a:cxnSpLocks/>
          </p:cNvCxnSpPr>
          <p:nvPr/>
        </p:nvCxnSpPr>
        <p:spPr>
          <a:xfrm flipH="1">
            <a:off x="7645929" y="4414893"/>
            <a:ext cx="12831" cy="66756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97DF46C3-1F05-4B27-89DE-1873B3FEC07C}"/>
              </a:ext>
            </a:extLst>
          </p:cNvPr>
          <p:cNvCxnSpPr>
            <a:cxnSpLocks/>
          </p:cNvCxnSpPr>
          <p:nvPr/>
        </p:nvCxnSpPr>
        <p:spPr>
          <a:xfrm>
            <a:off x="6002601" y="4422070"/>
            <a:ext cx="1643328" cy="660385"/>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C2EDCE72-F95C-4504-B8C4-E500A8FF5DD9}"/>
              </a:ext>
            </a:extLst>
          </p:cNvPr>
          <p:cNvCxnSpPr>
            <a:cxnSpLocks/>
          </p:cNvCxnSpPr>
          <p:nvPr/>
        </p:nvCxnSpPr>
        <p:spPr>
          <a:xfrm flipH="1">
            <a:off x="5997167" y="4414893"/>
            <a:ext cx="1661593" cy="671778"/>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4122D6CF-714B-45D4-B813-F27024B70694}"/>
              </a:ext>
            </a:extLst>
          </p:cNvPr>
          <p:cNvSpPr/>
          <p:nvPr/>
        </p:nvSpPr>
        <p:spPr>
          <a:xfrm>
            <a:off x="4296873" y="3173202"/>
            <a:ext cx="3492189" cy="14566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t>back-end</a:t>
            </a:r>
            <a:endParaRPr lang="en-US" dirty="0"/>
          </a:p>
        </p:txBody>
      </p:sp>
      <p:sp>
        <p:nvSpPr>
          <p:cNvPr id="114" name="TextBox 113">
            <a:extLst>
              <a:ext uri="{FF2B5EF4-FFF2-40B4-BE49-F238E27FC236}">
                <a16:creationId xmlns:a16="http://schemas.microsoft.com/office/drawing/2014/main" id="{23364AF7-405F-4E8C-8C8F-2F77DC51794F}"/>
              </a:ext>
            </a:extLst>
          </p:cNvPr>
          <p:cNvSpPr txBox="1"/>
          <p:nvPr/>
        </p:nvSpPr>
        <p:spPr>
          <a:xfrm>
            <a:off x="2073279" y="2240986"/>
            <a:ext cx="1079719" cy="369332"/>
          </a:xfrm>
          <a:prstGeom prst="rect">
            <a:avLst/>
          </a:prstGeom>
          <a:noFill/>
        </p:spPr>
        <p:txBody>
          <a:bodyPr wrap="none" rtlCol="0">
            <a:spAutoFit/>
          </a:bodyPr>
          <a:lstStyle/>
          <a:p>
            <a:r>
              <a:rPr lang="en-US">
                <a:solidFill>
                  <a:schemeClr val="accent1">
                    <a:lumMod val="50000"/>
                  </a:schemeClr>
                </a:solidFill>
              </a:rPr>
              <a:t>front-end</a:t>
            </a:r>
            <a:endParaRPr lang="en-US" dirty="0">
              <a:solidFill>
                <a:schemeClr val="accent1">
                  <a:lumMod val="50000"/>
                </a:schemeClr>
              </a:solidFill>
            </a:endParaRPr>
          </a:p>
        </p:txBody>
      </p:sp>
      <p:sp>
        <p:nvSpPr>
          <p:cNvPr id="115" name="TextBox 114">
            <a:extLst>
              <a:ext uri="{FF2B5EF4-FFF2-40B4-BE49-F238E27FC236}">
                <a16:creationId xmlns:a16="http://schemas.microsoft.com/office/drawing/2014/main" id="{B56EB81C-36B4-4A9E-991F-8D7F13A608AE}"/>
              </a:ext>
            </a:extLst>
          </p:cNvPr>
          <p:cNvSpPr txBox="1"/>
          <p:nvPr/>
        </p:nvSpPr>
        <p:spPr>
          <a:xfrm>
            <a:off x="2073279" y="3825813"/>
            <a:ext cx="1048685" cy="369332"/>
          </a:xfrm>
          <a:prstGeom prst="rect">
            <a:avLst/>
          </a:prstGeom>
          <a:noFill/>
        </p:spPr>
        <p:txBody>
          <a:bodyPr wrap="none" rtlCol="0">
            <a:spAutoFit/>
          </a:bodyPr>
          <a:lstStyle/>
          <a:p>
            <a:r>
              <a:rPr lang="en-US" dirty="0">
                <a:solidFill>
                  <a:schemeClr val="accent1">
                    <a:lumMod val="50000"/>
                  </a:schemeClr>
                </a:solidFill>
              </a:rPr>
              <a:t>back-end</a:t>
            </a:r>
          </a:p>
        </p:txBody>
      </p:sp>
      <p:sp>
        <p:nvSpPr>
          <p:cNvPr id="116" name="TextBox 115">
            <a:extLst>
              <a:ext uri="{FF2B5EF4-FFF2-40B4-BE49-F238E27FC236}">
                <a16:creationId xmlns:a16="http://schemas.microsoft.com/office/drawing/2014/main" id="{F9BC7730-FFC2-4A78-A84A-F927D2850799}"/>
              </a:ext>
            </a:extLst>
          </p:cNvPr>
          <p:cNvSpPr txBox="1"/>
          <p:nvPr/>
        </p:nvSpPr>
        <p:spPr>
          <a:xfrm>
            <a:off x="2276764" y="5488211"/>
            <a:ext cx="641714" cy="369332"/>
          </a:xfrm>
          <a:prstGeom prst="rect">
            <a:avLst/>
          </a:prstGeom>
          <a:noFill/>
        </p:spPr>
        <p:txBody>
          <a:bodyPr wrap="none" rtlCol="0">
            <a:spAutoFit/>
          </a:bodyPr>
          <a:lstStyle/>
          <a:p>
            <a:r>
              <a:rPr lang="en-US" dirty="0" err="1">
                <a:solidFill>
                  <a:schemeClr val="accent1">
                    <a:lumMod val="50000"/>
                  </a:schemeClr>
                </a:solidFill>
              </a:rPr>
              <a:t>redis</a:t>
            </a:r>
            <a:endParaRPr lang="en-US" dirty="0">
              <a:solidFill>
                <a:schemeClr val="accent1">
                  <a:lumMod val="50000"/>
                </a:schemeClr>
              </a:solidFill>
            </a:endParaRPr>
          </a:p>
        </p:txBody>
      </p:sp>
      <p:cxnSp>
        <p:nvCxnSpPr>
          <p:cNvPr id="135" name="Straight Arrow Connector 134">
            <a:extLst>
              <a:ext uri="{FF2B5EF4-FFF2-40B4-BE49-F238E27FC236}">
                <a16:creationId xmlns:a16="http://schemas.microsoft.com/office/drawing/2014/main" id="{684556F3-716F-4F68-9564-CD5DB5990448}"/>
              </a:ext>
            </a:extLst>
          </p:cNvPr>
          <p:cNvCxnSpPr>
            <a:cxnSpLocks/>
            <a:stCxn id="113" idx="2"/>
            <a:endCxn id="26" idx="0"/>
          </p:cNvCxnSpPr>
          <p:nvPr/>
        </p:nvCxnSpPr>
        <p:spPr>
          <a:xfrm flipH="1">
            <a:off x="4392069" y="3318866"/>
            <a:ext cx="1650899" cy="16583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20DA976-D256-453A-BD9E-767B11509090}"/>
              </a:ext>
            </a:extLst>
          </p:cNvPr>
          <p:cNvCxnSpPr>
            <a:cxnSpLocks/>
            <a:stCxn id="113" idx="2"/>
            <a:endCxn id="28" idx="0"/>
          </p:cNvCxnSpPr>
          <p:nvPr/>
        </p:nvCxnSpPr>
        <p:spPr>
          <a:xfrm>
            <a:off x="6042968" y="3318866"/>
            <a:ext cx="11765" cy="14746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9CC4D632-4963-490B-9950-40BA7A03707D}"/>
              </a:ext>
            </a:extLst>
          </p:cNvPr>
          <p:cNvCxnSpPr>
            <a:cxnSpLocks/>
            <a:stCxn id="113" idx="2"/>
            <a:endCxn id="33" idx="0"/>
          </p:cNvCxnSpPr>
          <p:nvPr/>
        </p:nvCxnSpPr>
        <p:spPr>
          <a:xfrm>
            <a:off x="6042968" y="3318866"/>
            <a:ext cx="1660527" cy="14324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CDA417B4-725C-4B1A-8F3C-86917FF19987}"/>
              </a:ext>
            </a:extLst>
          </p:cNvPr>
          <p:cNvCxnSpPr>
            <a:cxnSpLocks/>
            <a:stCxn id="12" idx="2"/>
            <a:endCxn id="113" idx="0"/>
          </p:cNvCxnSpPr>
          <p:nvPr/>
        </p:nvCxnSpPr>
        <p:spPr>
          <a:xfrm>
            <a:off x="4397504" y="2619034"/>
            <a:ext cx="1645464" cy="554168"/>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E31C0A76-5269-4995-AA8F-740534F850AC}"/>
              </a:ext>
            </a:extLst>
          </p:cNvPr>
          <p:cNvCxnSpPr>
            <a:cxnSpLocks/>
            <a:stCxn id="7" idx="2"/>
            <a:endCxn id="113" idx="0"/>
          </p:cNvCxnSpPr>
          <p:nvPr/>
        </p:nvCxnSpPr>
        <p:spPr>
          <a:xfrm flipH="1">
            <a:off x="6042968" y="2626211"/>
            <a:ext cx="17199" cy="546991"/>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23D34DD8-B0BB-4F8C-8400-CEEAD7D86054}"/>
              </a:ext>
            </a:extLst>
          </p:cNvPr>
          <p:cNvCxnSpPr>
            <a:cxnSpLocks/>
            <a:stCxn id="17" idx="2"/>
            <a:endCxn id="113" idx="0"/>
          </p:cNvCxnSpPr>
          <p:nvPr/>
        </p:nvCxnSpPr>
        <p:spPr>
          <a:xfrm flipH="1">
            <a:off x="6042968" y="2619034"/>
            <a:ext cx="1673358" cy="554168"/>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0E3E81FC-6882-464F-A3EB-BC527B03267F}"/>
              </a:ext>
            </a:extLst>
          </p:cNvPr>
          <p:cNvSpPr/>
          <p:nvPr/>
        </p:nvSpPr>
        <p:spPr>
          <a:xfrm>
            <a:off x="4193613" y="4933092"/>
            <a:ext cx="3492189" cy="145664"/>
          </a:xfrm>
          <a:prstGeom prst="rect">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err="1"/>
              <a:t>redis</a:t>
            </a:r>
            <a:endParaRPr lang="en-US" dirty="0"/>
          </a:p>
        </p:txBody>
      </p:sp>
      <p:cxnSp>
        <p:nvCxnSpPr>
          <p:cNvPr id="155" name="Straight Arrow Connector 154">
            <a:extLst>
              <a:ext uri="{FF2B5EF4-FFF2-40B4-BE49-F238E27FC236}">
                <a16:creationId xmlns:a16="http://schemas.microsoft.com/office/drawing/2014/main" id="{8D39CC98-3E91-4DF5-9B37-6B81147E9F3C}"/>
              </a:ext>
            </a:extLst>
          </p:cNvPr>
          <p:cNvCxnSpPr>
            <a:cxnSpLocks/>
          </p:cNvCxnSpPr>
          <p:nvPr/>
        </p:nvCxnSpPr>
        <p:spPr>
          <a:xfrm flipH="1">
            <a:off x="4344352" y="5059362"/>
            <a:ext cx="1650899" cy="16583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FB95D33-F926-4671-B60F-756B0B21B98D}"/>
              </a:ext>
            </a:extLst>
          </p:cNvPr>
          <p:cNvCxnSpPr>
            <a:cxnSpLocks/>
          </p:cNvCxnSpPr>
          <p:nvPr/>
        </p:nvCxnSpPr>
        <p:spPr>
          <a:xfrm>
            <a:off x="5995251" y="5059362"/>
            <a:ext cx="11765" cy="14746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2E2CC328-B8E5-4867-9104-893258B4BE6E}"/>
              </a:ext>
            </a:extLst>
          </p:cNvPr>
          <p:cNvCxnSpPr>
            <a:cxnSpLocks/>
          </p:cNvCxnSpPr>
          <p:nvPr/>
        </p:nvCxnSpPr>
        <p:spPr>
          <a:xfrm>
            <a:off x="5995251" y="5059362"/>
            <a:ext cx="1660527" cy="14324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9918780A-30D9-41C9-B872-59AF08CFCB4E}"/>
              </a:ext>
            </a:extLst>
          </p:cNvPr>
          <p:cNvCxnSpPr>
            <a:cxnSpLocks/>
          </p:cNvCxnSpPr>
          <p:nvPr/>
        </p:nvCxnSpPr>
        <p:spPr>
          <a:xfrm>
            <a:off x="4349787" y="4359530"/>
            <a:ext cx="1645464" cy="554168"/>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3E6741B2-B889-4890-A41C-48001F78C2D9}"/>
              </a:ext>
            </a:extLst>
          </p:cNvPr>
          <p:cNvCxnSpPr>
            <a:cxnSpLocks/>
          </p:cNvCxnSpPr>
          <p:nvPr/>
        </p:nvCxnSpPr>
        <p:spPr>
          <a:xfrm flipH="1">
            <a:off x="5995251" y="4366707"/>
            <a:ext cx="17199" cy="546991"/>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C0AB9593-DCB5-43C0-BD2B-C65FFE669614}"/>
              </a:ext>
            </a:extLst>
          </p:cNvPr>
          <p:cNvCxnSpPr>
            <a:cxnSpLocks/>
          </p:cNvCxnSpPr>
          <p:nvPr/>
        </p:nvCxnSpPr>
        <p:spPr>
          <a:xfrm flipH="1">
            <a:off x="5995251" y="4359530"/>
            <a:ext cx="1673358" cy="554168"/>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72496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64" presetClass="path" presetSubtype="0" accel="50000" fill="hold" grpId="1" nodeType="withEffect" p14:presetBounceEnd="63750">
                                      <p:stCondLst>
                                        <p:cond delay="0"/>
                                      </p:stCondLst>
                                      <p:childTnLst>
                                        <p:animMotion origin="layout" path="M 2.91667E-6 0.04445 L 2.91667E-6 -3.33333E-6 " pathEditMode="relative" rAng="0" ptsTypes="AA" p14:bounceEnd="63750">
                                          <p:cBhvr>
                                            <p:cTn id="9" dur="500" fill="hold"/>
                                            <p:tgtEl>
                                              <p:spTgt spid="12"/>
                                            </p:tgtEl>
                                            <p:attrNameLst>
                                              <p:attrName>ppt_x</p:attrName>
                                              <p:attrName>ppt_y</p:attrName>
                                            </p:attrNameLst>
                                          </p:cBhvr>
                                          <p:rCtr x="0" y="-2222"/>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64" presetClass="path" presetSubtype="0" accel="50000" fill="hold" nodeType="withEffect" p14:presetBounceEnd="63750">
                                      <p:stCondLst>
                                        <p:cond delay="0"/>
                                      </p:stCondLst>
                                      <p:childTnLst>
                                        <p:animMotion origin="layout" path="M 2.91667E-6 0.04444 L 2.91667E-6 1.85185E-6 " pathEditMode="relative" rAng="0" ptsTypes="AA" p14:bounceEnd="63750">
                                          <p:cBhvr>
                                            <p:cTn id="14" dur="500" fill="hold"/>
                                            <p:tgtEl>
                                              <p:spTgt spid="13"/>
                                            </p:tgtEl>
                                            <p:attrNameLst>
                                              <p:attrName>ppt_x</p:attrName>
                                              <p:attrName>ppt_y</p:attrName>
                                            </p:attrNameLst>
                                          </p:cBhvr>
                                          <p:rCtr x="0" y="-2222"/>
                                        </p:animMotion>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64" presetClass="path" presetSubtype="0" accel="50000" fill="hold" grpId="1" nodeType="withEffect" p14:presetBounceEnd="63750">
                                      <p:stCondLst>
                                        <p:cond delay="250"/>
                                      </p:stCondLst>
                                      <p:childTnLst>
                                        <p:animMotion origin="layout" path="M 4.79167E-6 0.04444 L 4.79167E-6 7.40741E-7 " pathEditMode="relative" rAng="0" ptsTypes="AA" p14:bounceEnd="63750">
                                          <p:cBhvr>
                                            <p:cTn id="22" dur="500" fill="hold"/>
                                            <p:tgtEl>
                                              <p:spTgt spid="7"/>
                                            </p:tgtEl>
                                            <p:attrNameLst>
                                              <p:attrName>ppt_x</p:attrName>
                                              <p:attrName>ppt_y</p:attrName>
                                            </p:attrNameLst>
                                          </p:cBhvr>
                                          <p:rCtr x="0" y="-2222"/>
                                        </p:animMotion>
                                      </p:childTnLst>
                                    </p:cTn>
                                  </p:par>
                                  <p:par>
                                    <p:cTn id="23" presetID="10" presetClass="entr" presetSubtype="0" fill="hold" nodeType="withEffect">
                                      <p:stCondLst>
                                        <p:cond delay="2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64" presetClass="path" presetSubtype="0" accel="50000" fill="hold" nodeType="withEffect" p14:presetBounceEnd="63750">
                                      <p:stCondLst>
                                        <p:cond delay="250"/>
                                      </p:stCondLst>
                                      <p:childTnLst>
                                        <p:animMotion origin="layout" path="M 4.79167E-6 0.04444 L 4.79167E-6 4.44444E-6 " pathEditMode="relative" rAng="0" ptsTypes="AA" p14:bounceEnd="63750">
                                          <p:cBhvr>
                                            <p:cTn id="27" dur="500" fill="hold"/>
                                            <p:tgtEl>
                                              <p:spTgt spid="8"/>
                                            </p:tgtEl>
                                            <p:attrNameLst>
                                              <p:attrName>ppt_x</p:attrName>
                                              <p:attrName>ppt_y</p:attrName>
                                            </p:attrNameLst>
                                          </p:cBhvr>
                                          <p:rCtr x="0" y="-2222"/>
                                        </p:animMotion>
                                      </p:childTnLst>
                                    </p:cTn>
                                  </p:par>
                                  <p:par>
                                    <p:cTn id="28" presetID="10" presetClass="entr" presetSubtype="0" fill="hold" grpId="0" nodeType="withEffect">
                                      <p:stCondLst>
                                        <p:cond delay="25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64" presetClass="path" presetSubtype="0" accel="50000" fill="hold" grpId="1" nodeType="withEffect" p14:presetBounceEnd="63750">
                                      <p:stCondLst>
                                        <p:cond delay="500"/>
                                      </p:stCondLst>
                                      <p:childTnLst>
                                        <p:animMotion origin="layout" path="M -2.5E-6 0.04445 L -2.5E-6 -3.33333E-6 " pathEditMode="relative" rAng="0" ptsTypes="AA" p14:bounceEnd="63750">
                                          <p:cBhvr>
                                            <p:cTn id="35" dur="500" fill="hold"/>
                                            <p:tgtEl>
                                              <p:spTgt spid="17"/>
                                            </p:tgtEl>
                                            <p:attrNameLst>
                                              <p:attrName>ppt_x</p:attrName>
                                              <p:attrName>ppt_y</p:attrName>
                                            </p:attrNameLst>
                                          </p:cBhvr>
                                          <p:rCtr x="0" y="-2222"/>
                                        </p:animMotion>
                                      </p:childTnLst>
                                    </p:cTn>
                                  </p:par>
                                  <p:par>
                                    <p:cTn id="36" presetID="10" presetClass="entr" presetSubtype="0" fill="hold" nodeType="withEffect">
                                      <p:stCondLst>
                                        <p:cond delay="5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64" presetClass="path" presetSubtype="0" accel="50000" fill="hold" nodeType="withEffect" p14:presetBounceEnd="63750">
                                      <p:stCondLst>
                                        <p:cond delay="500"/>
                                      </p:stCondLst>
                                      <p:childTnLst>
                                        <p:animMotion origin="layout" path="M -2.5E-6 0.04444 L -2.5E-6 1.85185E-6 " pathEditMode="relative" rAng="0" ptsTypes="AA" p14:bounceEnd="63750">
                                          <p:cBhvr>
                                            <p:cTn id="40" dur="500" fill="hold"/>
                                            <p:tgtEl>
                                              <p:spTgt spid="18"/>
                                            </p:tgtEl>
                                            <p:attrNameLst>
                                              <p:attrName>ppt_x</p:attrName>
                                              <p:attrName>ppt_y</p:attrName>
                                            </p:attrNameLst>
                                          </p:cBhvr>
                                          <p:rCtr x="0" y="-2222"/>
                                        </p:animMotion>
                                      </p:childTnLst>
                                    </p:cTn>
                                  </p:par>
                                  <p:par>
                                    <p:cTn id="41" presetID="10" presetClass="entr" presetSubtype="0" fill="hold" grpId="0" nodeType="withEffect">
                                      <p:stCondLst>
                                        <p:cond delay="50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64" presetClass="path" presetSubtype="0" accel="50000" fill="hold" grpId="1" nodeType="withEffect" p14:presetBounceEnd="63750">
                                      <p:stCondLst>
                                        <p:cond delay="0"/>
                                      </p:stCondLst>
                                      <p:childTnLst>
                                        <p:animMotion origin="layout" path="M 3.75E-6 0.04445 L 3.75E-6 -1.48148E-6 " pathEditMode="relative" rAng="0" ptsTypes="AA" p14:bounceEnd="63750">
                                          <p:cBhvr>
                                            <p:cTn id="49" dur="500" fill="hold"/>
                                            <p:tgtEl>
                                              <p:spTgt spid="25"/>
                                            </p:tgtEl>
                                            <p:attrNameLst>
                                              <p:attrName>ppt_x</p:attrName>
                                              <p:attrName>ppt_y</p:attrName>
                                            </p:attrNameLst>
                                          </p:cBhvr>
                                          <p:rCtr x="0" y="-2222"/>
                                        </p:animMotion>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64" presetClass="path" presetSubtype="0" accel="50000" fill="hold" nodeType="withEffect" p14:presetBounceEnd="63750">
                                      <p:stCondLst>
                                        <p:cond delay="0"/>
                                      </p:stCondLst>
                                      <p:childTnLst>
                                        <p:animMotion origin="layout" path="M 3.75E-6 0.04445 L 3.75E-6 -1.85185E-6 " pathEditMode="relative" rAng="0" ptsTypes="AA" p14:bounceEnd="63750">
                                          <p:cBhvr>
                                            <p:cTn id="57" dur="500" fill="hold"/>
                                            <p:tgtEl>
                                              <p:spTgt spid="22"/>
                                            </p:tgtEl>
                                            <p:attrNameLst>
                                              <p:attrName>ppt_x</p:attrName>
                                              <p:attrName>ppt_y</p:attrName>
                                            </p:attrNameLst>
                                          </p:cBhvr>
                                          <p:rCtr x="0" y="-2222"/>
                                        </p:animMotion>
                                      </p:childTnLst>
                                    </p:cTn>
                                  </p:par>
                                  <p:par>
                                    <p:cTn id="58" presetID="10" presetClass="entr" presetSubtype="0" fill="hold" grpId="0" nodeType="withEffect">
                                      <p:stCondLst>
                                        <p:cond delay="25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64" presetClass="path" presetSubtype="0" accel="50000" fill="hold" grpId="1" nodeType="withEffect" p14:presetBounceEnd="63750">
                                      <p:stCondLst>
                                        <p:cond delay="250"/>
                                      </p:stCondLst>
                                      <p:childTnLst>
                                        <p:animMotion origin="layout" path="M -4.58333E-6 0.04445 L -4.58333E-6 -3.7037E-6 " pathEditMode="relative" rAng="0" ptsTypes="AA" p14:bounceEnd="63750">
                                          <p:cBhvr>
                                            <p:cTn id="62" dur="500" fill="hold"/>
                                            <p:tgtEl>
                                              <p:spTgt spid="27"/>
                                            </p:tgtEl>
                                            <p:attrNameLst>
                                              <p:attrName>ppt_x</p:attrName>
                                              <p:attrName>ppt_y</p:attrName>
                                            </p:attrNameLst>
                                          </p:cBhvr>
                                          <p:rCtr x="0" y="-2222"/>
                                        </p:animMotion>
                                      </p:childTnLst>
                                    </p:cTn>
                                  </p:par>
                                </p:childTnLst>
                              </p:cTn>
                            </p:par>
                            <p:par>
                              <p:cTn id="63" fill="hold">
                                <p:stCondLst>
                                  <p:cond delay="1750"/>
                                </p:stCondLst>
                                <p:childTnLst>
                                  <p:par>
                                    <p:cTn id="64" presetID="22" presetClass="entr" presetSubtype="1" fill="hold" grpId="0"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up)">
                                          <p:cBhvr>
                                            <p:cTn id="66" dur="500"/>
                                            <p:tgtEl>
                                              <p:spTgt spid="28"/>
                                            </p:tgtEl>
                                          </p:cBhvr>
                                        </p:animEffect>
                                      </p:childTnLst>
                                    </p:cTn>
                                  </p:par>
                                  <p:par>
                                    <p:cTn id="67" presetID="10" presetClass="entr" presetSubtype="0" fill="hold" nodeType="withEffect">
                                      <p:stCondLst>
                                        <p:cond delay="25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par>
                                    <p:cTn id="70" presetID="64" presetClass="path" presetSubtype="0" accel="50000" fill="hold" nodeType="withEffect" p14:presetBounceEnd="63750">
                                      <p:stCondLst>
                                        <p:cond delay="250"/>
                                      </p:stCondLst>
                                      <p:childTnLst>
                                        <p:animMotion origin="layout" path="M -4.58333E-6 0.04445 L -4.58333E-6 -4.07407E-6 " pathEditMode="relative" rAng="0" ptsTypes="AA" p14:bounceEnd="63750">
                                          <p:cBhvr>
                                            <p:cTn id="71" dur="500" fill="hold"/>
                                            <p:tgtEl>
                                              <p:spTgt spid="29"/>
                                            </p:tgtEl>
                                            <p:attrNameLst>
                                              <p:attrName>ppt_x</p:attrName>
                                              <p:attrName>ppt_y</p:attrName>
                                            </p:attrNameLst>
                                          </p:cBhvr>
                                          <p:rCtr x="0" y="-2222"/>
                                        </p:animMotion>
                                      </p:childTnLst>
                                    </p:cTn>
                                  </p:par>
                                  <p:par>
                                    <p:cTn id="72" presetID="10" presetClass="entr" presetSubtype="0" fill="hold" grpId="0" nodeType="withEffect">
                                      <p:stCondLst>
                                        <p:cond delay="50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64" presetClass="path" presetSubtype="0" accel="50000" fill="hold" grpId="1" nodeType="withEffect" p14:presetBounceEnd="63750">
                                      <p:stCondLst>
                                        <p:cond delay="500"/>
                                      </p:stCondLst>
                                      <p:childTnLst>
                                        <p:animMotion origin="layout" path="M -8.33333E-7 0.04445 L -8.33333E-7 -7.40741E-7 " pathEditMode="relative" rAng="0" ptsTypes="AA" p14:bounceEnd="63750">
                                          <p:cBhvr>
                                            <p:cTn id="76" dur="500" fill="hold"/>
                                            <p:tgtEl>
                                              <p:spTgt spid="32"/>
                                            </p:tgtEl>
                                            <p:attrNameLst>
                                              <p:attrName>ppt_x</p:attrName>
                                              <p:attrName>ppt_y</p:attrName>
                                            </p:attrNameLst>
                                          </p:cBhvr>
                                          <p:rCtr x="0" y="-2222"/>
                                        </p:animMotion>
                                      </p:childTnLst>
                                    </p:cTn>
                                  </p:par>
                                  <p:par>
                                    <p:cTn id="77" presetID="22" presetClass="entr" presetSubtype="1"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up)">
                                          <p:cBhvr>
                                            <p:cTn id="79" dur="500"/>
                                            <p:tgtEl>
                                              <p:spTgt spid="33"/>
                                            </p:tgtEl>
                                          </p:cBhvr>
                                        </p:animEffect>
                                      </p:childTnLst>
                                    </p:cTn>
                                  </p:par>
                                  <p:par>
                                    <p:cTn id="80" presetID="10" presetClass="entr" presetSubtype="0" fill="hold" nodeType="withEffect">
                                      <p:stCondLst>
                                        <p:cond delay="50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par>
                                    <p:cTn id="83" presetID="64" presetClass="path" presetSubtype="0" accel="50000" fill="hold" nodeType="withEffect" p14:presetBounceEnd="63750">
                                      <p:stCondLst>
                                        <p:cond delay="500"/>
                                      </p:stCondLst>
                                      <p:childTnLst>
                                        <p:animMotion origin="layout" path="M -8.33333E-7 0.04445 L -8.33333E-7 -1.11111E-6 " pathEditMode="relative" rAng="0" ptsTypes="AA" p14:bounceEnd="63750">
                                          <p:cBhvr>
                                            <p:cTn id="84" dur="500" fill="hold"/>
                                            <p:tgtEl>
                                              <p:spTgt spid="34"/>
                                            </p:tgtEl>
                                            <p:attrNameLst>
                                              <p:attrName>ppt_x</p:attrName>
                                              <p:attrName>ppt_y</p:attrName>
                                            </p:attrNameLst>
                                          </p:cBhvr>
                                          <p:rCtr x="0" y="-2222"/>
                                        </p:animMotion>
                                      </p:childTnLst>
                                    </p:cTn>
                                  </p:par>
                                </p:childTnLst>
                              </p:cTn>
                            </p:par>
                            <p:par>
                              <p:cTn id="85" fill="hold">
                                <p:stCondLst>
                                  <p:cond delay="2750"/>
                                </p:stCondLst>
                                <p:childTnLst>
                                  <p:par>
                                    <p:cTn id="86" presetID="10" presetClass="entr" presetSubtype="0" fill="hold" grpId="0" nodeType="after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fade">
                                          <p:cBhvr>
                                            <p:cTn id="88" dur="500"/>
                                            <p:tgtEl>
                                              <p:spTgt spid="37"/>
                                            </p:tgtEl>
                                          </p:cBhvr>
                                        </p:animEffect>
                                      </p:childTnLst>
                                    </p:cTn>
                                  </p:par>
                                  <p:par>
                                    <p:cTn id="89" presetID="64" presetClass="path" presetSubtype="0" accel="50000" fill="hold" grpId="1" nodeType="withEffect" p14:presetBounceEnd="63750">
                                      <p:stCondLst>
                                        <p:cond delay="0"/>
                                      </p:stCondLst>
                                      <p:childTnLst>
                                        <p:animMotion origin="layout" path="M 4.16667E-7 0.04445 L 4.16667E-7 -1.85185E-6 " pathEditMode="relative" rAng="0" ptsTypes="AA" p14:bounceEnd="63750">
                                          <p:cBhvr>
                                            <p:cTn id="90" dur="500" fill="hold"/>
                                            <p:tgtEl>
                                              <p:spTgt spid="37"/>
                                            </p:tgtEl>
                                            <p:attrNameLst>
                                              <p:attrName>ppt_x</p:attrName>
                                              <p:attrName>ppt_y</p:attrName>
                                            </p:attrNameLst>
                                          </p:cBhvr>
                                          <p:rCtr x="0" y="-2222"/>
                                        </p:animMotion>
                                      </p:childTnLst>
                                    </p:cTn>
                                  </p:par>
                                  <p:par>
                                    <p:cTn id="91" presetID="10" presetClass="entr" presetSubtype="0" fill="hold" grpId="0"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500"/>
                                            <p:tgtEl>
                                              <p:spTgt spid="38"/>
                                            </p:tgtEl>
                                          </p:cBhvr>
                                        </p:animEffect>
                                      </p:childTnLst>
                                    </p:cTn>
                                  </p:par>
                                  <p:par>
                                    <p:cTn id="94" presetID="10" presetClass="entr" presetSubtype="0" fill="hold" nodeType="withEffect">
                                      <p:stCondLst>
                                        <p:cond delay="0"/>
                                      </p:stCondLst>
                                      <p:childTnLst>
                                        <p:set>
                                          <p:cBhvr>
                                            <p:cTn id="95" dur="1" fill="hold">
                                              <p:stCondLst>
                                                <p:cond delay="0"/>
                                              </p:stCondLst>
                                            </p:cTn>
                                            <p:tgtEl>
                                              <p:spTgt spid="52"/>
                                            </p:tgtEl>
                                            <p:attrNameLst>
                                              <p:attrName>style.visibility</p:attrName>
                                            </p:attrNameLst>
                                          </p:cBhvr>
                                          <p:to>
                                            <p:strVal val="visible"/>
                                          </p:to>
                                        </p:set>
                                        <p:animEffect transition="in" filter="fade">
                                          <p:cBhvr>
                                            <p:cTn id="96" dur="500"/>
                                            <p:tgtEl>
                                              <p:spTgt spid="52"/>
                                            </p:tgtEl>
                                          </p:cBhvr>
                                        </p:animEffect>
                                      </p:childTnLst>
                                    </p:cTn>
                                  </p:par>
                                  <p:par>
                                    <p:cTn id="97" presetID="64" presetClass="path" presetSubtype="0" accel="50000" fill="hold" nodeType="withEffect" p14:presetBounceEnd="63750">
                                      <p:stCondLst>
                                        <p:cond delay="0"/>
                                      </p:stCondLst>
                                      <p:childTnLst>
                                        <p:animMotion origin="layout" path="M 3.125E-6 0.04444 L 3.125E-6 3.7037E-7 " pathEditMode="relative" rAng="0" ptsTypes="AA" p14:bounceEnd="63750">
                                          <p:cBhvr>
                                            <p:cTn id="98" dur="500" fill="hold"/>
                                            <p:tgtEl>
                                              <p:spTgt spid="52"/>
                                            </p:tgtEl>
                                            <p:attrNameLst>
                                              <p:attrName>ppt_x</p:attrName>
                                              <p:attrName>ppt_y</p:attrName>
                                            </p:attrNameLst>
                                          </p:cBhvr>
                                          <p:rCtr x="0" y="-2222"/>
                                        </p:animMotion>
                                      </p:childTnLst>
                                    </p:cTn>
                                  </p:par>
                                  <p:par>
                                    <p:cTn id="99" presetID="10" presetClass="entr" presetSubtype="0" fill="hold" grpId="0" nodeType="withEffect">
                                      <p:stCondLst>
                                        <p:cond delay="250"/>
                                      </p:stCondLst>
                                      <p:childTnLst>
                                        <p:set>
                                          <p:cBhvr>
                                            <p:cTn id="100" dur="1" fill="hold">
                                              <p:stCondLst>
                                                <p:cond delay="0"/>
                                              </p:stCondLst>
                                            </p:cTn>
                                            <p:tgtEl>
                                              <p:spTgt spid="55"/>
                                            </p:tgtEl>
                                            <p:attrNameLst>
                                              <p:attrName>style.visibility</p:attrName>
                                            </p:attrNameLst>
                                          </p:cBhvr>
                                          <p:to>
                                            <p:strVal val="visible"/>
                                          </p:to>
                                        </p:set>
                                        <p:animEffect transition="in" filter="fade">
                                          <p:cBhvr>
                                            <p:cTn id="101" dur="500"/>
                                            <p:tgtEl>
                                              <p:spTgt spid="55"/>
                                            </p:tgtEl>
                                          </p:cBhvr>
                                        </p:animEffect>
                                      </p:childTnLst>
                                    </p:cTn>
                                  </p:par>
                                  <p:par>
                                    <p:cTn id="102" presetID="64" presetClass="path" presetSubtype="0" accel="50000" fill="hold" grpId="1" nodeType="withEffect" p14:presetBounceEnd="63750">
                                      <p:stCondLst>
                                        <p:cond delay="250"/>
                                      </p:stCondLst>
                                      <p:childTnLst>
                                        <p:animMotion origin="layout" path="M 3.125E-6 0.04445 L 3.125E-6 -4.81481E-6 " pathEditMode="relative" rAng="0" ptsTypes="AA" p14:bounceEnd="63750">
                                          <p:cBhvr>
                                            <p:cTn id="103" dur="500" fill="hold"/>
                                            <p:tgtEl>
                                              <p:spTgt spid="55"/>
                                            </p:tgtEl>
                                            <p:attrNameLst>
                                              <p:attrName>ppt_x</p:attrName>
                                              <p:attrName>ppt_y</p:attrName>
                                            </p:attrNameLst>
                                          </p:cBhvr>
                                          <p:rCtr x="0" y="-2222"/>
                                        </p:animMotion>
                                      </p:childTnLst>
                                    </p:cTn>
                                  </p:par>
                                  <p:par>
                                    <p:cTn id="104" presetID="10" presetClass="entr" presetSubtype="0" fill="hold" grpId="0" nodeType="withEffect">
                                      <p:stCondLst>
                                        <p:cond delay="250"/>
                                      </p:stCondLst>
                                      <p:childTnLst>
                                        <p:set>
                                          <p:cBhvr>
                                            <p:cTn id="105" dur="1" fill="hold">
                                              <p:stCondLst>
                                                <p:cond delay="0"/>
                                              </p:stCondLst>
                                            </p:cTn>
                                            <p:tgtEl>
                                              <p:spTgt spid="56"/>
                                            </p:tgtEl>
                                            <p:attrNameLst>
                                              <p:attrName>style.visibility</p:attrName>
                                            </p:attrNameLst>
                                          </p:cBhvr>
                                          <p:to>
                                            <p:strVal val="visible"/>
                                          </p:to>
                                        </p:set>
                                        <p:animEffect transition="in" filter="fade">
                                          <p:cBhvr>
                                            <p:cTn id="106" dur="500"/>
                                            <p:tgtEl>
                                              <p:spTgt spid="56"/>
                                            </p:tgtEl>
                                          </p:cBhvr>
                                        </p:animEffect>
                                      </p:childTnLst>
                                    </p:cTn>
                                  </p:par>
                                  <p:par>
                                    <p:cTn id="107" presetID="10" presetClass="entr" presetSubtype="0" fill="hold" nodeType="withEffect">
                                      <p:stCondLst>
                                        <p:cond delay="250"/>
                                      </p:stCondLst>
                                      <p:childTnLst>
                                        <p:set>
                                          <p:cBhvr>
                                            <p:cTn id="108" dur="1" fill="hold">
                                              <p:stCondLst>
                                                <p:cond delay="0"/>
                                              </p:stCondLst>
                                            </p:cTn>
                                            <p:tgtEl>
                                              <p:spTgt spid="57"/>
                                            </p:tgtEl>
                                            <p:attrNameLst>
                                              <p:attrName>style.visibility</p:attrName>
                                            </p:attrNameLst>
                                          </p:cBhvr>
                                          <p:to>
                                            <p:strVal val="visible"/>
                                          </p:to>
                                        </p:set>
                                        <p:animEffect transition="in" filter="fade">
                                          <p:cBhvr>
                                            <p:cTn id="109" dur="500"/>
                                            <p:tgtEl>
                                              <p:spTgt spid="57"/>
                                            </p:tgtEl>
                                          </p:cBhvr>
                                        </p:animEffect>
                                      </p:childTnLst>
                                    </p:cTn>
                                  </p:par>
                                  <p:par>
                                    <p:cTn id="110" presetID="64" presetClass="path" presetSubtype="0" accel="50000" fill="hold" nodeType="withEffect" p14:presetBounceEnd="63750">
                                      <p:stCondLst>
                                        <p:cond delay="250"/>
                                      </p:stCondLst>
                                      <p:childTnLst>
                                        <p:animMotion origin="layout" path="M -4.16667E-6 0.04445 L -4.16667E-6 -2.59259E-6 " pathEditMode="relative" rAng="0" ptsTypes="AA" p14:bounceEnd="63750">
                                          <p:cBhvr>
                                            <p:cTn id="111" dur="500" fill="hold"/>
                                            <p:tgtEl>
                                              <p:spTgt spid="57"/>
                                            </p:tgtEl>
                                            <p:attrNameLst>
                                              <p:attrName>ppt_x</p:attrName>
                                              <p:attrName>ppt_y</p:attrName>
                                            </p:attrNameLst>
                                          </p:cBhvr>
                                          <p:rCtr x="0" y="-2222"/>
                                        </p:animMotion>
                                      </p:childTnLst>
                                    </p:cTn>
                                  </p:par>
                                  <p:par>
                                    <p:cTn id="112" presetID="10" presetClass="entr" presetSubtype="0" fill="hold" grpId="0" nodeType="withEffect">
                                      <p:stCondLst>
                                        <p:cond delay="500"/>
                                      </p:stCondLst>
                                      <p:childTnLst>
                                        <p:set>
                                          <p:cBhvr>
                                            <p:cTn id="113" dur="1" fill="hold">
                                              <p:stCondLst>
                                                <p:cond delay="0"/>
                                              </p:stCondLst>
                                            </p:cTn>
                                            <p:tgtEl>
                                              <p:spTgt spid="60"/>
                                            </p:tgtEl>
                                            <p:attrNameLst>
                                              <p:attrName>style.visibility</p:attrName>
                                            </p:attrNameLst>
                                          </p:cBhvr>
                                          <p:to>
                                            <p:strVal val="visible"/>
                                          </p:to>
                                        </p:set>
                                        <p:animEffect transition="in" filter="fade">
                                          <p:cBhvr>
                                            <p:cTn id="114" dur="500"/>
                                            <p:tgtEl>
                                              <p:spTgt spid="60"/>
                                            </p:tgtEl>
                                          </p:cBhvr>
                                        </p:animEffect>
                                      </p:childTnLst>
                                    </p:cTn>
                                  </p:par>
                                  <p:par>
                                    <p:cTn id="115" presetID="64" presetClass="path" presetSubtype="0" accel="50000" fill="hold" grpId="1" nodeType="withEffect" p14:presetBounceEnd="63750">
                                      <p:stCondLst>
                                        <p:cond delay="500"/>
                                      </p:stCondLst>
                                      <p:childTnLst>
                                        <p:animMotion origin="layout" path="M -4.16667E-6 0.04445 L -4.16667E-6 -1.85185E-6 " pathEditMode="relative" rAng="0" ptsTypes="AA" p14:bounceEnd="63750">
                                          <p:cBhvr>
                                            <p:cTn id="116" dur="500" fill="hold"/>
                                            <p:tgtEl>
                                              <p:spTgt spid="60"/>
                                            </p:tgtEl>
                                            <p:attrNameLst>
                                              <p:attrName>ppt_x</p:attrName>
                                              <p:attrName>ppt_y</p:attrName>
                                            </p:attrNameLst>
                                          </p:cBhvr>
                                          <p:rCtr x="0" y="-2222"/>
                                        </p:animMotion>
                                      </p:childTnLst>
                                    </p:cTn>
                                  </p:par>
                                  <p:par>
                                    <p:cTn id="117" presetID="10" presetClass="entr" presetSubtype="0" fill="hold" grpId="0" nodeType="withEffect">
                                      <p:stCondLst>
                                        <p:cond delay="500"/>
                                      </p:stCondLst>
                                      <p:childTnLst>
                                        <p:set>
                                          <p:cBhvr>
                                            <p:cTn id="118" dur="1" fill="hold">
                                              <p:stCondLst>
                                                <p:cond delay="0"/>
                                              </p:stCondLst>
                                            </p:cTn>
                                            <p:tgtEl>
                                              <p:spTgt spid="61"/>
                                            </p:tgtEl>
                                            <p:attrNameLst>
                                              <p:attrName>style.visibility</p:attrName>
                                            </p:attrNameLst>
                                          </p:cBhvr>
                                          <p:to>
                                            <p:strVal val="visible"/>
                                          </p:to>
                                        </p:set>
                                        <p:animEffect transition="in" filter="fade">
                                          <p:cBhvr>
                                            <p:cTn id="119" dur="500"/>
                                            <p:tgtEl>
                                              <p:spTgt spid="61"/>
                                            </p:tgtEl>
                                          </p:cBhvr>
                                        </p:animEffect>
                                      </p:childTnLst>
                                    </p:cTn>
                                  </p:par>
                                  <p:par>
                                    <p:cTn id="120" presetID="10" presetClass="entr" presetSubtype="0" fill="hold" nodeType="withEffect">
                                      <p:stCondLst>
                                        <p:cond delay="500"/>
                                      </p:stCondLst>
                                      <p:childTnLst>
                                        <p:set>
                                          <p:cBhvr>
                                            <p:cTn id="121" dur="1" fill="hold">
                                              <p:stCondLst>
                                                <p:cond delay="0"/>
                                              </p:stCondLst>
                                            </p:cTn>
                                            <p:tgtEl>
                                              <p:spTgt spid="62"/>
                                            </p:tgtEl>
                                            <p:attrNameLst>
                                              <p:attrName>style.visibility</p:attrName>
                                            </p:attrNameLst>
                                          </p:cBhvr>
                                          <p:to>
                                            <p:strVal val="visible"/>
                                          </p:to>
                                        </p:set>
                                        <p:animEffect transition="in" filter="fade">
                                          <p:cBhvr>
                                            <p:cTn id="122" dur="500"/>
                                            <p:tgtEl>
                                              <p:spTgt spid="62"/>
                                            </p:tgtEl>
                                          </p:cBhvr>
                                        </p:animEffect>
                                      </p:childTnLst>
                                    </p:cTn>
                                  </p:par>
                                  <p:par>
                                    <p:cTn id="123" presetID="64" presetClass="path" presetSubtype="0" accel="50000" fill="hold" nodeType="withEffect" p14:presetBounceEnd="63750">
                                      <p:stCondLst>
                                        <p:cond delay="500"/>
                                      </p:stCondLst>
                                      <p:childTnLst>
                                        <p:animMotion origin="layout" path="M -1.45833E-6 0.04444 L -1.45833E-6 3.7037E-7 " pathEditMode="relative" rAng="0" ptsTypes="AA" p14:bounceEnd="63750">
                                          <p:cBhvr>
                                            <p:cTn id="124" dur="500" fill="hold"/>
                                            <p:tgtEl>
                                              <p:spTgt spid="62"/>
                                            </p:tgtEl>
                                            <p:attrNameLst>
                                              <p:attrName>ppt_x</p:attrName>
                                              <p:attrName>ppt_y</p:attrName>
                                            </p:attrNameLst>
                                          </p:cBhvr>
                                          <p:rCtr x="0" y="-2222"/>
                                        </p:animMotion>
                                      </p:childTnLst>
                                    </p:cTn>
                                  </p:par>
                                  <p:par>
                                    <p:cTn id="125" presetID="10" presetClass="entr" presetSubtype="0" fill="hold" grpId="0" nodeType="withEffect">
                                      <p:stCondLst>
                                        <p:cond delay="0"/>
                                      </p:stCondLst>
                                      <p:childTnLst>
                                        <p:set>
                                          <p:cBhvr>
                                            <p:cTn id="126" dur="1" fill="hold">
                                              <p:stCondLst>
                                                <p:cond delay="0"/>
                                              </p:stCondLst>
                                            </p:cTn>
                                            <p:tgtEl>
                                              <p:spTgt spid="92"/>
                                            </p:tgtEl>
                                            <p:attrNameLst>
                                              <p:attrName>style.visibility</p:attrName>
                                            </p:attrNameLst>
                                          </p:cBhvr>
                                          <p:to>
                                            <p:strVal val="visible"/>
                                          </p:to>
                                        </p:set>
                                        <p:animEffect transition="in" filter="fade">
                                          <p:cBhvr>
                                            <p:cTn id="127" dur="500"/>
                                            <p:tgtEl>
                                              <p:spTgt spid="92"/>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66"/>
                                            </p:tgtEl>
                                            <p:attrNameLst>
                                              <p:attrName>style.visibility</p:attrName>
                                            </p:attrNameLst>
                                          </p:cBhvr>
                                          <p:to>
                                            <p:strVal val="visible"/>
                                          </p:to>
                                        </p:set>
                                        <p:animEffect transition="in" filter="wipe(up)">
                                          <p:cBhvr>
                                            <p:cTn id="132" dur="500"/>
                                            <p:tgtEl>
                                              <p:spTgt spid="66"/>
                                            </p:tgtEl>
                                          </p:cBhvr>
                                        </p:animEffect>
                                      </p:childTnLst>
                                    </p:cTn>
                                  </p:par>
                                  <p:par>
                                    <p:cTn id="133" presetID="22" presetClass="entr" presetSubtype="1" fill="hold" nodeType="withEffect">
                                      <p:stCondLst>
                                        <p:cond delay="250"/>
                                      </p:stCondLst>
                                      <p:childTnLst>
                                        <p:set>
                                          <p:cBhvr>
                                            <p:cTn id="134" dur="1" fill="hold">
                                              <p:stCondLst>
                                                <p:cond delay="0"/>
                                              </p:stCondLst>
                                            </p:cTn>
                                            <p:tgtEl>
                                              <p:spTgt spid="67"/>
                                            </p:tgtEl>
                                            <p:attrNameLst>
                                              <p:attrName>style.visibility</p:attrName>
                                            </p:attrNameLst>
                                          </p:cBhvr>
                                          <p:to>
                                            <p:strVal val="visible"/>
                                          </p:to>
                                        </p:set>
                                        <p:animEffect transition="in" filter="wipe(up)">
                                          <p:cBhvr>
                                            <p:cTn id="135" dur="500"/>
                                            <p:tgtEl>
                                              <p:spTgt spid="67"/>
                                            </p:tgtEl>
                                          </p:cBhvr>
                                        </p:animEffect>
                                      </p:childTnLst>
                                    </p:cTn>
                                  </p:par>
                                  <p:par>
                                    <p:cTn id="136" presetID="22" presetClass="entr" presetSubtype="1" fill="hold" nodeType="withEffect">
                                      <p:stCondLst>
                                        <p:cond delay="500"/>
                                      </p:stCondLst>
                                      <p:childTnLst>
                                        <p:set>
                                          <p:cBhvr>
                                            <p:cTn id="137" dur="1" fill="hold">
                                              <p:stCondLst>
                                                <p:cond delay="0"/>
                                              </p:stCondLst>
                                            </p:cTn>
                                            <p:tgtEl>
                                              <p:spTgt spid="70"/>
                                            </p:tgtEl>
                                            <p:attrNameLst>
                                              <p:attrName>style.visibility</p:attrName>
                                            </p:attrNameLst>
                                          </p:cBhvr>
                                          <p:to>
                                            <p:strVal val="visible"/>
                                          </p:to>
                                        </p:set>
                                        <p:animEffect transition="in" filter="wipe(up)">
                                          <p:cBhvr>
                                            <p:cTn id="138" dur="500"/>
                                            <p:tgtEl>
                                              <p:spTgt spid="70"/>
                                            </p:tgtEl>
                                          </p:cBhvr>
                                        </p:animEffect>
                                      </p:childTnLst>
                                    </p:cTn>
                                  </p:par>
                                  <p:par>
                                    <p:cTn id="139" presetID="22" presetClass="entr" presetSubtype="1" fill="hold" nodeType="withEffect">
                                      <p:stCondLst>
                                        <p:cond delay="750"/>
                                      </p:stCondLst>
                                      <p:childTnLst>
                                        <p:set>
                                          <p:cBhvr>
                                            <p:cTn id="140" dur="1" fill="hold">
                                              <p:stCondLst>
                                                <p:cond delay="0"/>
                                              </p:stCondLst>
                                            </p:cTn>
                                            <p:tgtEl>
                                              <p:spTgt spid="73"/>
                                            </p:tgtEl>
                                            <p:attrNameLst>
                                              <p:attrName>style.visibility</p:attrName>
                                            </p:attrNameLst>
                                          </p:cBhvr>
                                          <p:to>
                                            <p:strVal val="visible"/>
                                          </p:to>
                                        </p:set>
                                        <p:animEffect transition="in" filter="wipe(up)">
                                          <p:cBhvr>
                                            <p:cTn id="141" dur="500"/>
                                            <p:tgtEl>
                                              <p:spTgt spid="73"/>
                                            </p:tgtEl>
                                          </p:cBhvr>
                                        </p:animEffect>
                                      </p:childTnLst>
                                    </p:cTn>
                                  </p:par>
                                  <p:par>
                                    <p:cTn id="142" presetID="22" presetClass="entr" presetSubtype="1" fill="hold" nodeType="withEffect">
                                      <p:stCondLst>
                                        <p:cond delay="1750"/>
                                      </p:stCondLst>
                                      <p:childTnLst>
                                        <p:set>
                                          <p:cBhvr>
                                            <p:cTn id="143" dur="1" fill="hold">
                                              <p:stCondLst>
                                                <p:cond delay="0"/>
                                              </p:stCondLst>
                                            </p:cTn>
                                            <p:tgtEl>
                                              <p:spTgt spid="76"/>
                                            </p:tgtEl>
                                            <p:attrNameLst>
                                              <p:attrName>style.visibility</p:attrName>
                                            </p:attrNameLst>
                                          </p:cBhvr>
                                          <p:to>
                                            <p:strVal val="visible"/>
                                          </p:to>
                                        </p:set>
                                        <p:animEffect transition="in" filter="wipe(up)">
                                          <p:cBhvr>
                                            <p:cTn id="144" dur="500"/>
                                            <p:tgtEl>
                                              <p:spTgt spid="76"/>
                                            </p:tgtEl>
                                          </p:cBhvr>
                                        </p:animEffect>
                                      </p:childTnLst>
                                    </p:cTn>
                                  </p:par>
                                  <p:par>
                                    <p:cTn id="145" presetID="22" presetClass="entr" presetSubtype="1" fill="hold" nodeType="withEffect">
                                      <p:stCondLst>
                                        <p:cond delay="1250"/>
                                      </p:stCondLst>
                                      <p:childTnLst>
                                        <p:set>
                                          <p:cBhvr>
                                            <p:cTn id="146" dur="1" fill="hold">
                                              <p:stCondLst>
                                                <p:cond delay="0"/>
                                              </p:stCondLst>
                                            </p:cTn>
                                            <p:tgtEl>
                                              <p:spTgt spid="80"/>
                                            </p:tgtEl>
                                            <p:attrNameLst>
                                              <p:attrName>style.visibility</p:attrName>
                                            </p:attrNameLst>
                                          </p:cBhvr>
                                          <p:to>
                                            <p:strVal val="visible"/>
                                          </p:to>
                                        </p:set>
                                        <p:animEffect transition="in" filter="wipe(up)">
                                          <p:cBhvr>
                                            <p:cTn id="147" dur="500"/>
                                            <p:tgtEl>
                                              <p:spTgt spid="80"/>
                                            </p:tgtEl>
                                          </p:cBhvr>
                                        </p:animEffect>
                                      </p:childTnLst>
                                    </p:cTn>
                                  </p:par>
                                  <p:par>
                                    <p:cTn id="148" presetID="22" presetClass="entr" presetSubtype="1" fill="hold" nodeType="withEffect">
                                      <p:stCondLst>
                                        <p:cond delay="1000"/>
                                      </p:stCondLst>
                                      <p:childTnLst>
                                        <p:set>
                                          <p:cBhvr>
                                            <p:cTn id="149" dur="1" fill="hold">
                                              <p:stCondLst>
                                                <p:cond delay="0"/>
                                              </p:stCondLst>
                                            </p:cTn>
                                            <p:tgtEl>
                                              <p:spTgt spid="83"/>
                                            </p:tgtEl>
                                            <p:attrNameLst>
                                              <p:attrName>style.visibility</p:attrName>
                                            </p:attrNameLst>
                                          </p:cBhvr>
                                          <p:to>
                                            <p:strVal val="visible"/>
                                          </p:to>
                                        </p:set>
                                        <p:animEffect transition="in" filter="wipe(up)">
                                          <p:cBhvr>
                                            <p:cTn id="150" dur="500"/>
                                            <p:tgtEl>
                                              <p:spTgt spid="83"/>
                                            </p:tgtEl>
                                          </p:cBhvr>
                                        </p:animEffect>
                                      </p:childTnLst>
                                    </p:cTn>
                                  </p:par>
                                  <p:par>
                                    <p:cTn id="151" presetID="22" presetClass="entr" presetSubtype="1" fill="hold" nodeType="withEffect">
                                      <p:stCondLst>
                                        <p:cond delay="1500"/>
                                      </p:stCondLst>
                                      <p:childTnLst>
                                        <p:set>
                                          <p:cBhvr>
                                            <p:cTn id="152" dur="1" fill="hold">
                                              <p:stCondLst>
                                                <p:cond delay="0"/>
                                              </p:stCondLst>
                                            </p:cTn>
                                            <p:tgtEl>
                                              <p:spTgt spid="86"/>
                                            </p:tgtEl>
                                            <p:attrNameLst>
                                              <p:attrName>style.visibility</p:attrName>
                                            </p:attrNameLst>
                                          </p:cBhvr>
                                          <p:to>
                                            <p:strVal val="visible"/>
                                          </p:to>
                                        </p:set>
                                        <p:animEffect transition="in" filter="wipe(up)">
                                          <p:cBhvr>
                                            <p:cTn id="153" dur="500"/>
                                            <p:tgtEl>
                                              <p:spTgt spid="86"/>
                                            </p:tgtEl>
                                          </p:cBhvr>
                                        </p:animEffect>
                                      </p:childTnLst>
                                    </p:cTn>
                                  </p:par>
                                  <p:par>
                                    <p:cTn id="154" presetID="22" presetClass="entr" presetSubtype="1" fill="hold" nodeType="withEffect">
                                      <p:stCondLst>
                                        <p:cond delay="2250"/>
                                      </p:stCondLst>
                                      <p:childTnLst>
                                        <p:set>
                                          <p:cBhvr>
                                            <p:cTn id="155" dur="1" fill="hold">
                                              <p:stCondLst>
                                                <p:cond delay="0"/>
                                              </p:stCondLst>
                                            </p:cTn>
                                            <p:tgtEl>
                                              <p:spTgt spid="89"/>
                                            </p:tgtEl>
                                            <p:attrNameLst>
                                              <p:attrName>style.visibility</p:attrName>
                                            </p:attrNameLst>
                                          </p:cBhvr>
                                          <p:to>
                                            <p:strVal val="visible"/>
                                          </p:to>
                                        </p:set>
                                        <p:animEffect transition="in" filter="wipe(up)">
                                          <p:cBhvr>
                                            <p:cTn id="156" dur="500"/>
                                            <p:tgtEl>
                                              <p:spTgt spid="89"/>
                                            </p:tgtEl>
                                          </p:cBhvr>
                                        </p:animEffect>
                                      </p:childTnLst>
                                    </p:cTn>
                                  </p:par>
                                </p:childTnLst>
                              </p:cTn>
                            </p:par>
                            <p:par>
                              <p:cTn id="157" fill="hold">
                                <p:stCondLst>
                                  <p:cond delay="2750"/>
                                </p:stCondLst>
                                <p:childTnLst>
                                  <p:par>
                                    <p:cTn id="158" presetID="22" presetClass="entr" presetSubtype="1" fill="hold" nodeType="afterEffect">
                                      <p:stCondLst>
                                        <p:cond delay="0"/>
                                      </p:stCondLst>
                                      <p:childTnLst>
                                        <p:set>
                                          <p:cBhvr>
                                            <p:cTn id="159" dur="1" fill="hold">
                                              <p:stCondLst>
                                                <p:cond delay="0"/>
                                              </p:stCondLst>
                                            </p:cTn>
                                            <p:tgtEl>
                                              <p:spTgt spid="104"/>
                                            </p:tgtEl>
                                            <p:attrNameLst>
                                              <p:attrName>style.visibility</p:attrName>
                                            </p:attrNameLst>
                                          </p:cBhvr>
                                          <p:to>
                                            <p:strVal val="visible"/>
                                          </p:to>
                                        </p:set>
                                        <p:animEffect transition="in" filter="wipe(up)">
                                          <p:cBhvr>
                                            <p:cTn id="160" dur="500"/>
                                            <p:tgtEl>
                                              <p:spTgt spid="104"/>
                                            </p:tgtEl>
                                          </p:cBhvr>
                                        </p:animEffect>
                                      </p:childTnLst>
                                    </p:cTn>
                                  </p:par>
                                  <p:par>
                                    <p:cTn id="161" presetID="22" presetClass="entr" presetSubtype="1" fill="hold" nodeType="withEffect">
                                      <p:stCondLst>
                                        <p:cond delay="250"/>
                                      </p:stCondLst>
                                      <p:childTnLst>
                                        <p:set>
                                          <p:cBhvr>
                                            <p:cTn id="162" dur="1" fill="hold">
                                              <p:stCondLst>
                                                <p:cond delay="0"/>
                                              </p:stCondLst>
                                            </p:cTn>
                                            <p:tgtEl>
                                              <p:spTgt spid="105"/>
                                            </p:tgtEl>
                                            <p:attrNameLst>
                                              <p:attrName>style.visibility</p:attrName>
                                            </p:attrNameLst>
                                          </p:cBhvr>
                                          <p:to>
                                            <p:strVal val="visible"/>
                                          </p:to>
                                        </p:set>
                                        <p:animEffect transition="in" filter="wipe(up)">
                                          <p:cBhvr>
                                            <p:cTn id="163" dur="500"/>
                                            <p:tgtEl>
                                              <p:spTgt spid="105"/>
                                            </p:tgtEl>
                                          </p:cBhvr>
                                        </p:animEffect>
                                      </p:childTnLst>
                                    </p:cTn>
                                  </p:par>
                                  <p:par>
                                    <p:cTn id="164" presetID="22" presetClass="entr" presetSubtype="1" fill="hold" nodeType="withEffect">
                                      <p:stCondLst>
                                        <p:cond delay="500"/>
                                      </p:stCondLst>
                                      <p:childTnLst>
                                        <p:set>
                                          <p:cBhvr>
                                            <p:cTn id="165" dur="1" fill="hold">
                                              <p:stCondLst>
                                                <p:cond delay="0"/>
                                              </p:stCondLst>
                                            </p:cTn>
                                            <p:tgtEl>
                                              <p:spTgt spid="106"/>
                                            </p:tgtEl>
                                            <p:attrNameLst>
                                              <p:attrName>style.visibility</p:attrName>
                                            </p:attrNameLst>
                                          </p:cBhvr>
                                          <p:to>
                                            <p:strVal val="visible"/>
                                          </p:to>
                                        </p:set>
                                        <p:animEffect transition="in" filter="wipe(up)">
                                          <p:cBhvr>
                                            <p:cTn id="166" dur="500"/>
                                            <p:tgtEl>
                                              <p:spTgt spid="106"/>
                                            </p:tgtEl>
                                          </p:cBhvr>
                                        </p:animEffect>
                                      </p:childTnLst>
                                    </p:cTn>
                                  </p:par>
                                  <p:par>
                                    <p:cTn id="167" presetID="22" presetClass="entr" presetSubtype="1" fill="hold" nodeType="withEffect">
                                      <p:stCondLst>
                                        <p:cond delay="750"/>
                                      </p:stCondLst>
                                      <p:childTnLst>
                                        <p:set>
                                          <p:cBhvr>
                                            <p:cTn id="168" dur="1" fill="hold">
                                              <p:stCondLst>
                                                <p:cond delay="0"/>
                                              </p:stCondLst>
                                            </p:cTn>
                                            <p:tgtEl>
                                              <p:spTgt spid="107"/>
                                            </p:tgtEl>
                                            <p:attrNameLst>
                                              <p:attrName>style.visibility</p:attrName>
                                            </p:attrNameLst>
                                          </p:cBhvr>
                                          <p:to>
                                            <p:strVal val="visible"/>
                                          </p:to>
                                        </p:set>
                                        <p:animEffect transition="in" filter="wipe(up)">
                                          <p:cBhvr>
                                            <p:cTn id="169" dur="500"/>
                                            <p:tgtEl>
                                              <p:spTgt spid="107"/>
                                            </p:tgtEl>
                                          </p:cBhvr>
                                        </p:animEffect>
                                      </p:childTnLst>
                                    </p:cTn>
                                  </p:par>
                                  <p:par>
                                    <p:cTn id="170" presetID="22" presetClass="entr" presetSubtype="1" fill="hold" nodeType="withEffect">
                                      <p:stCondLst>
                                        <p:cond delay="1750"/>
                                      </p:stCondLst>
                                      <p:childTnLst>
                                        <p:set>
                                          <p:cBhvr>
                                            <p:cTn id="171" dur="1" fill="hold">
                                              <p:stCondLst>
                                                <p:cond delay="0"/>
                                              </p:stCondLst>
                                            </p:cTn>
                                            <p:tgtEl>
                                              <p:spTgt spid="108"/>
                                            </p:tgtEl>
                                            <p:attrNameLst>
                                              <p:attrName>style.visibility</p:attrName>
                                            </p:attrNameLst>
                                          </p:cBhvr>
                                          <p:to>
                                            <p:strVal val="visible"/>
                                          </p:to>
                                        </p:set>
                                        <p:animEffect transition="in" filter="wipe(up)">
                                          <p:cBhvr>
                                            <p:cTn id="172" dur="500"/>
                                            <p:tgtEl>
                                              <p:spTgt spid="108"/>
                                            </p:tgtEl>
                                          </p:cBhvr>
                                        </p:animEffect>
                                      </p:childTnLst>
                                    </p:cTn>
                                  </p:par>
                                  <p:par>
                                    <p:cTn id="173" presetID="22" presetClass="entr" presetSubtype="1" fill="hold" nodeType="withEffect">
                                      <p:stCondLst>
                                        <p:cond delay="1250"/>
                                      </p:stCondLst>
                                      <p:childTnLst>
                                        <p:set>
                                          <p:cBhvr>
                                            <p:cTn id="174" dur="1" fill="hold">
                                              <p:stCondLst>
                                                <p:cond delay="0"/>
                                              </p:stCondLst>
                                            </p:cTn>
                                            <p:tgtEl>
                                              <p:spTgt spid="109"/>
                                            </p:tgtEl>
                                            <p:attrNameLst>
                                              <p:attrName>style.visibility</p:attrName>
                                            </p:attrNameLst>
                                          </p:cBhvr>
                                          <p:to>
                                            <p:strVal val="visible"/>
                                          </p:to>
                                        </p:set>
                                        <p:animEffect transition="in" filter="wipe(up)">
                                          <p:cBhvr>
                                            <p:cTn id="175" dur="500"/>
                                            <p:tgtEl>
                                              <p:spTgt spid="109"/>
                                            </p:tgtEl>
                                          </p:cBhvr>
                                        </p:animEffect>
                                      </p:childTnLst>
                                    </p:cTn>
                                  </p:par>
                                  <p:par>
                                    <p:cTn id="176" presetID="22" presetClass="entr" presetSubtype="1" fill="hold" nodeType="withEffect">
                                      <p:stCondLst>
                                        <p:cond delay="1000"/>
                                      </p:stCondLst>
                                      <p:childTnLst>
                                        <p:set>
                                          <p:cBhvr>
                                            <p:cTn id="177" dur="1" fill="hold">
                                              <p:stCondLst>
                                                <p:cond delay="0"/>
                                              </p:stCondLst>
                                            </p:cTn>
                                            <p:tgtEl>
                                              <p:spTgt spid="110"/>
                                            </p:tgtEl>
                                            <p:attrNameLst>
                                              <p:attrName>style.visibility</p:attrName>
                                            </p:attrNameLst>
                                          </p:cBhvr>
                                          <p:to>
                                            <p:strVal val="visible"/>
                                          </p:to>
                                        </p:set>
                                        <p:animEffect transition="in" filter="wipe(up)">
                                          <p:cBhvr>
                                            <p:cTn id="178" dur="500"/>
                                            <p:tgtEl>
                                              <p:spTgt spid="110"/>
                                            </p:tgtEl>
                                          </p:cBhvr>
                                        </p:animEffect>
                                      </p:childTnLst>
                                    </p:cTn>
                                  </p:par>
                                  <p:par>
                                    <p:cTn id="179" presetID="22" presetClass="entr" presetSubtype="1" fill="hold" nodeType="withEffect">
                                      <p:stCondLst>
                                        <p:cond delay="1500"/>
                                      </p:stCondLst>
                                      <p:childTnLst>
                                        <p:set>
                                          <p:cBhvr>
                                            <p:cTn id="180" dur="1" fill="hold">
                                              <p:stCondLst>
                                                <p:cond delay="0"/>
                                              </p:stCondLst>
                                            </p:cTn>
                                            <p:tgtEl>
                                              <p:spTgt spid="111"/>
                                            </p:tgtEl>
                                            <p:attrNameLst>
                                              <p:attrName>style.visibility</p:attrName>
                                            </p:attrNameLst>
                                          </p:cBhvr>
                                          <p:to>
                                            <p:strVal val="visible"/>
                                          </p:to>
                                        </p:set>
                                        <p:animEffect transition="in" filter="wipe(up)">
                                          <p:cBhvr>
                                            <p:cTn id="181" dur="500"/>
                                            <p:tgtEl>
                                              <p:spTgt spid="111"/>
                                            </p:tgtEl>
                                          </p:cBhvr>
                                        </p:animEffect>
                                      </p:childTnLst>
                                    </p:cTn>
                                  </p:par>
                                  <p:par>
                                    <p:cTn id="182" presetID="22" presetClass="entr" presetSubtype="1" fill="hold" nodeType="withEffect">
                                      <p:stCondLst>
                                        <p:cond delay="2250"/>
                                      </p:stCondLst>
                                      <p:childTnLst>
                                        <p:set>
                                          <p:cBhvr>
                                            <p:cTn id="183" dur="1" fill="hold">
                                              <p:stCondLst>
                                                <p:cond delay="0"/>
                                              </p:stCondLst>
                                            </p:cTn>
                                            <p:tgtEl>
                                              <p:spTgt spid="112"/>
                                            </p:tgtEl>
                                            <p:attrNameLst>
                                              <p:attrName>style.visibility</p:attrName>
                                            </p:attrNameLst>
                                          </p:cBhvr>
                                          <p:to>
                                            <p:strVal val="visible"/>
                                          </p:to>
                                        </p:set>
                                        <p:animEffect transition="in" filter="wipe(up)">
                                          <p:cBhvr>
                                            <p:cTn id="184" dur="500"/>
                                            <p:tgtEl>
                                              <p:spTgt spid="112"/>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xit" presetSubtype="0" fill="hold" nodeType="clickEffect">
                                      <p:stCondLst>
                                        <p:cond delay="0"/>
                                      </p:stCondLst>
                                      <p:childTnLst>
                                        <p:animEffect transition="out" filter="fade">
                                          <p:cBhvr>
                                            <p:cTn id="188" dur="500"/>
                                            <p:tgtEl>
                                              <p:spTgt spid="66"/>
                                            </p:tgtEl>
                                          </p:cBhvr>
                                        </p:animEffect>
                                        <p:set>
                                          <p:cBhvr>
                                            <p:cTn id="189" dur="1" fill="hold">
                                              <p:stCondLst>
                                                <p:cond delay="499"/>
                                              </p:stCondLst>
                                            </p:cTn>
                                            <p:tgtEl>
                                              <p:spTgt spid="66"/>
                                            </p:tgtEl>
                                            <p:attrNameLst>
                                              <p:attrName>style.visibility</p:attrName>
                                            </p:attrNameLst>
                                          </p:cBhvr>
                                          <p:to>
                                            <p:strVal val="hidden"/>
                                          </p:to>
                                        </p:set>
                                      </p:childTnLst>
                                    </p:cTn>
                                  </p:par>
                                  <p:par>
                                    <p:cTn id="190" presetID="10" presetClass="exit" presetSubtype="0" fill="hold" nodeType="withEffect">
                                      <p:stCondLst>
                                        <p:cond delay="0"/>
                                      </p:stCondLst>
                                      <p:childTnLst>
                                        <p:animEffect transition="out" filter="fade">
                                          <p:cBhvr>
                                            <p:cTn id="191" dur="500"/>
                                            <p:tgtEl>
                                              <p:spTgt spid="67"/>
                                            </p:tgtEl>
                                          </p:cBhvr>
                                        </p:animEffect>
                                        <p:set>
                                          <p:cBhvr>
                                            <p:cTn id="192" dur="1" fill="hold">
                                              <p:stCondLst>
                                                <p:cond delay="499"/>
                                              </p:stCondLst>
                                            </p:cTn>
                                            <p:tgtEl>
                                              <p:spTgt spid="67"/>
                                            </p:tgtEl>
                                            <p:attrNameLst>
                                              <p:attrName>style.visibility</p:attrName>
                                            </p:attrNameLst>
                                          </p:cBhvr>
                                          <p:to>
                                            <p:strVal val="hidden"/>
                                          </p:to>
                                        </p:set>
                                      </p:childTnLst>
                                    </p:cTn>
                                  </p:par>
                                  <p:par>
                                    <p:cTn id="193" presetID="10" presetClass="exit" presetSubtype="0" fill="hold" nodeType="withEffect">
                                      <p:stCondLst>
                                        <p:cond delay="0"/>
                                      </p:stCondLst>
                                      <p:childTnLst>
                                        <p:animEffect transition="out" filter="fade">
                                          <p:cBhvr>
                                            <p:cTn id="194" dur="500"/>
                                            <p:tgtEl>
                                              <p:spTgt spid="70"/>
                                            </p:tgtEl>
                                          </p:cBhvr>
                                        </p:animEffect>
                                        <p:set>
                                          <p:cBhvr>
                                            <p:cTn id="195" dur="1" fill="hold">
                                              <p:stCondLst>
                                                <p:cond delay="499"/>
                                              </p:stCondLst>
                                            </p:cTn>
                                            <p:tgtEl>
                                              <p:spTgt spid="70"/>
                                            </p:tgtEl>
                                            <p:attrNameLst>
                                              <p:attrName>style.visibility</p:attrName>
                                            </p:attrNameLst>
                                          </p:cBhvr>
                                          <p:to>
                                            <p:strVal val="hidden"/>
                                          </p:to>
                                        </p:set>
                                      </p:childTnLst>
                                    </p:cTn>
                                  </p:par>
                                  <p:par>
                                    <p:cTn id="196" presetID="10" presetClass="exit" presetSubtype="0" fill="hold" nodeType="withEffect">
                                      <p:stCondLst>
                                        <p:cond delay="0"/>
                                      </p:stCondLst>
                                      <p:childTnLst>
                                        <p:animEffect transition="out" filter="fade">
                                          <p:cBhvr>
                                            <p:cTn id="197" dur="500"/>
                                            <p:tgtEl>
                                              <p:spTgt spid="73"/>
                                            </p:tgtEl>
                                          </p:cBhvr>
                                        </p:animEffect>
                                        <p:set>
                                          <p:cBhvr>
                                            <p:cTn id="198" dur="1" fill="hold">
                                              <p:stCondLst>
                                                <p:cond delay="499"/>
                                              </p:stCondLst>
                                            </p:cTn>
                                            <p:tgtEl>
                                              <p:spTgt spid="73"/>
                                            </p:tgtEl>
                                            <p:attrNameLst>
                                              <p:attrName>style.visibility</p:attrName>
                                            </p:attrNameLst>
                                          </p:cBhvr>
                                          <p:to>
                                            <p:strVal val="hidden"/>
                                          </p:to>
                                        </p:set>
                                      </p:childTnLst>
                                    </p:cTn>
                                  </p:par>
                                  <p:par>
                                    <p:cTn id="199" presetID="10" presetClass="exit" presetSubtype="0" fill="hold" nodeType="withEffect">
                                      <p:stCondLst>
                                        <p:cond delay="0"/>
                                      </p:stCondLst>
                                      <p:childTnLst>
                                        <p:animEffect transition="out" filter="fade">
                                          <p:cBhvr>
                                            <p:cTn id="200" dur="500"/>
                                            <p:tgtEl>
                                              <p:spTgt spid="76"/>
                                            </p:tgtEl>
                                          </p:cBhvr>
                                        </p:animEffect>
                                        <p:set>
                                          <p:cBhvr>
                                            <p:cTn id="201" dur="1" fill="hold">
                                              <p:stCondLst>
                                                <p:cond delay="499"/>
                                              </p:stCondLst>
                                            </p:cTn>
                                            <p:tgtEl>
                                              <p:spTgt spid="76"/>
                                            </p:tgtEl>
                                            <p:attrNameLst>
                                              <p:attrName>style.visibility</p:attrName>
                                            </p:attrNameLst>
                                          </p:cBhvr>
                                          <p:to>
                                            <p:strVal val="hidden"/>
                                          </p:to>
                                        </p:set>
                                      </p:childTnLst>
                                    </p:cTn>
                                  </p:par>
                                  <p:par>
                                    <p:cTn id="202" presetID="10" presetClass="exit" presetSubtype="0" fill="hold" nodeType="withEffect">
                                      <p:stCondLst>
                                        <p:cond delay="0"/>
                                      </p:stCondLst>
                                      <p:childTnLst>
                                        <p:animEffect transition="out" filter="fade">
                                          <p:cBhvr>
                                            <p:cTn id="203" dur="500"/>
                                            <p:tgtEl>
                                              <p:spTgt spid="80"/>
                                            </p:tgtEl>
                                          </p:cBhvr>
                                        </p:animEffect>
                                        <p:set>
                                          <p:cBhvr>
                                            <p:cTn id="204" dur="1" fill="hold">
                                              <p:stCondLst>
                                                <p:cond delay="499"/>
                                              </p:stCondLst>
                                            </p:cTn>
                                            <p:tgtEl>
                                              <p:spTgt spid="80"/>
                                            </p:tgtEl>
                                            <p:attrNameLst>
                                              <p:attrName>style.visibility</p:attrName>
                                            </p:attrNameLst>
                                          </p:cBhvr>
                                          <p:to>
                                            <p:strVal val="hidden"/>
                                          </p:to>
                                        </p:set>
                                      </p:childTnLst>
                                    </p:cTn>
                                  </p:par>
                                  <p:par>
                                    <p:cTn id="205" presetID="10" presetClass="exit" presetSubtype="0" fill="hold" nodeType="withEffect">
                                      <p:stCondLst>
                                        <p:cond delay="0"/>
                                      </p:stCondLst>
                                      <p:childTnLst>
                                        <p:animEffect transition="out" filter="fade">
                                          <p:cBhvr>
                                            <p:cTn id="206" dur="500"/>
                                            <p:tgtEl>
                                              <p:spTgt spid="83"/>
                                            </p:tgtEl>
                                          </p:cBhvr>
                                        </p:animEffect>
                                        <p:set>
                                          <p:cBhvr>
                                            <p:cTn id="207" dur="1" fill="hold">
                                              <p:stCondLst>
                                                <p:cond delay="499"/>
                                              </p:stCondLst>
                                            </p:cTn>
                                            <p:tgtEl>
                                              <p:spTgt spid="83"/>
                                            </p:tgtEl>
                                            <p:attrNameLst>
                                              <p:attrName>style.visibility</p:attrName>
                                            </p:attrNameLst>
                                          </p:cBhvr>
                                          <p:to>
                                            <p:strVal val="hidden"/>
                                          </p:to>
                                        </p:set>
                                      </p:childTnLst>
                                    </p:cTn>
                                  </p:par>
                                  <p:par>
                                    <p:cTn id="208" presetID="10" presetClass="exit" presetSubtype="0" fill="hold" nodeType="withEffect">
                                      <p:stCondLst>
                                        <p:cond delay="0"/>
                                      </p:stCondLst>
                                      <p:childTnLst>
                                        <p:animEffect transition="out" filter="fade">
                                          <p:cBhvr>
                                            <p:cTn id="209" dur="500"/>
                                            <p:tgtEl>
                                              <p:spTgt spid="86"/>
                                            </p:tgtEl>
                                          </p:cBhvr>
                                        </p:animEffect>
                                        <p:set>
                                          <p:cBhvr>
                                            <p:cTn id="210" dur="1" fill="hold">
                                              <p:stCondLst>
                                                <p:cond delay="499"/>
                                              </p:stCondLst>
                                            </p:cTn>
                                            <p:tgtEl>
                                              <p:spTgt spid="86"/>
                                            </p:tgtEl>
                                            <p:attrNameLst>
                                              <p:attrName>style.visibility</p:attrName>
                                            </p:attrNameLst>
                                          </p:cBhvr>
                                          <p:to>
                                            <p:strVal val="hidden"/>
                                          </p:to>
                                        </p:set>
                                      </p:childTnLst>
                                    </p:cTn>
                                  </p:par>
                                  <p:par>
                                    <p:cTn id="211" presetID="10" presetClass="exit" presetSubtype="0" fill="hold" nodeType="withEffect">
                                      <p:stCondLst>
                                        <p:cond delay="0"/>
                                      </p:stCondLst>
                                      <p:childTnLst>
                                        <p:animEffect transition="out" filter="fade">
                                          <p:cBhvr>
                                            <p:cTn id="212" dur="500"/>
                                            <p:tgtEl>
                                              <p:spTgt spid="89"/>
                                            </p:tgtEl>
                                          </p:cBhvr>
                                        </p:animEffect>
                                        <p:set>
                                          <p:cBhvr>
                                            <p:cTn id="213" dur="1" fill="hold">
                                              <p:stCondLst>
                                                <p:cond delay="499"/>
                                              </p:stCondLst>
                                            </p:cTn>
                                            <p:tgtEl>
                                              <p:spTgt spid="89"/>
                                            </p:tgtEl>
                                            <p:attrNameLst>
                                              <p:attrName>style.visibility</p:attrName>
                                            </p:attrNameLst>
                                          </p:cBhvr>
                                          <p:to>
                                            <p:strVal val="hidden"/>
                                          </p:to>
                                        </p:set>
                                      </p:childTnLst>
                                    </p:cTn>
                                  </p:par>
                                  <p:par>
                                    <p:cTn id="214" presetID="10" presetClass="exit" presetSubtype="0" fill="hold" nodeType="withEffect">
                                      <p:stCondLst>
                                        <p:cond delay="0"/>
                                      </p:stCondLst>
                                      <p:childTnLst>
                                        <p:animEffect transition="out" filter="fade">
                                          <p:cBhvr>
                                            <p:cTn id="215" dur="500"/>
                                            <p:tgtEl>
                                              <p:spTgt spid="104"/>
                                            </p:tgtEl>
                                          </p:cBhvr>
                                        </p:animEffect>
                                        <p:set>
                                          <p:cBhvr>
                                            <p:cTn id="216" dur="1" fill="hold">
                                              <p:stCondLst>
                                                <p:cond delay="499"/>
                                              </p:stCondLst>
                                            </p:cTn>
                                            <p:tgtEl>
                                              <p:spTgt spid="104"/>
                                            </p:tgtEl>
                                            <p:attrNameLst>
                                              <p:attrName>style.visibility</p:attrName>
                                            </p:attrNameLst>
                                          </p:cBhvr>
                                          <p:to>
                                            <p:strVal val="hidden"/>
                                          </p:to>
                                        </p:set>
                                      </p:childTnLst>
                                    </p:cTn>
                                  </p:par>
                                  <p:par>
                                    <p:cTn id="217" presetID="10" presetClass="exit" presetSubtype="0" fill="hold" nodeType="withEffect">
                                      <p:stCondLst>
                                        <p:cond delay="0"/>
                                      </p:stCondLst>
                                      <p:childTnLst>
                                        <p:animEffect transition="out" filter="fade">
                                          <p:cBhvr>
                                            <p:cTn id="218" dur="500"/>
                                            <p:tgtEl>
                                              <p:spTgt spid="105"/>
                                            </p:tgtEl>
                                          </p:cBhvr>
                                        </p:animEffect>
                                        <p:set>
                                          <p:cBhvr>
                                            <p:cTn id="219" dur="1" fill="hold">
                                              <p:stCondLst>
                                                <p:cond delay="499"/>
                                              </p:stCondLst>
                                            </p:cTn>
                                            <p:tgtEl>
                                              <p:spTgt spid="105"/>
                                            </p:tgtEl>
                                            <p:attrNameLst>
                                              <p:attrName>style.visibility</p:attrName>
                                            </p:attrNameLst>
                                          </p:cBhvr>
                                          <p:to>
                                            <p:strVal val="hidden"/>
                                          </p:to>
                                        </p:set>
                                      </p:childTnLst>
                                    </p:cTn>
                                  </p:par>
                                  <p:par>
                                    <p:cTn id="220" presetID="10" presetClass="exit" presetSubtype="0" fill="hold" nodeType="withEffect">
                                      <p:stCondLst>
                                        <p:cond delay="0"/>
                                      </p:stCondLst>
                                      <p:childTnLst>
                                        <p:animEffect transition="out" filter="fade">
                                          <p:cBhvr>
                                            <p:cTn id="221" dur="500"/>
                                            <p:tgtEl>
                                              <p:spTgt spid="106"/>
                                            </p:tgtEl>
                                          </p:cBhvr>
                                        </p:animEffect>
                                        <p:set>
                                          <p:cBhvr>
                                            <p:cTn id="222" dur="1" fill="hold">
                                              <p:stCondLst>
                                                <p:cond delay="499"/>
                                              </p:stCondLst>
                                            </p:cTn>
                                            <p:tgtEl>
                                              <p:spTgt spid="106"/>
                                            </p:tgtEl>
                                            <p:attrNameLst>
                                              <p:attrName>style.visibility</p:attrName>
                                            </p:attrNameLst>
                                          </p:cBhvr>
                                          <p:to>
                                            <p:strVal val="hidden"/>
                                          </p:to>
                                        </p:set>
                                      </p:childTnLst>
                                    </p:cTn>
                                  </p:par>
                                  <p:par>
                                    <p:cTn id="223" presetID="10" presetClass="exit" presetSubtype="0" fill="hold" nodeType="withEffect">
                                      <p:stCondLst>
                                        <p:cond delay="0"/>
                                      </p:stCondLst>
                                      <p:childTnLst>
                                        <p:animEffect transition="out" filter="fade">
                                          <p:cBhvr>
                                            <p:cTn id="224" dur="500"/>
                                            <p:tgtEl>
                                              <p:spTgt spid="107"/>
                                            </p:tgtEl>
                                          </p:cBhvr>
                                        </p:animEffect>
                                        <p:set>
                                          <p:cBhvr>
                                            <p:cTn id="225" dur="1" fill="hold">
                                              <p:stCondLst>
                                                <p:cond delay="499"/>
                                              </p:stCondLst>
                                            </p:cTn>
                                            <p:tgtEl>
                                              <p:spTgt spid="107"/>
                                            </p:tgtEl>
                                            <p:attrNameLst>
                                              <p:attrName>style.visibility</p:attrName>
                                            </p:attrNameLst>
                                          </p:cBhvr>
                                          <p:to>
                                            <p:strVal val="hidden"/>
                                          </p:to>
                                        </p:set>
                                      </p:childTnLst>
                                    </p:cTn>
                                  </p:par>
                                  <p:par>
                                    <p:cTn id="226" presetID="10" presetClass="exit" presetSubtype="0" fill="hold" nodeType="withEffect">
                                      <p:stCondLst>
                                        <p:cond delay="0"/>
                                      </p:stCondLst>
                                      <p:childTnLst>
                                        <p:animEffect transition="out" filter="fade">
                                          <p:cBhvr>
                                            <p:cTn id="227" dur="500"/>
                                            <p:tgtEl>
                                              <p:spTgt spid="108"/>
                                            </p:tgtEl>
                                          </p:cBhvr>
                                        </p:animEffect>
                                        <p:set>
                                          <p:cBhvr>
                                            <p:cTn id="228" dur="1" fill="hold">
                                              <p:stCondLst>
                                                <p:cond delay="499"/>
                                              </p:stCondLst>
                                            </p:cTn>
                                            <p:tgtEl>
                                              <p:spTgt spid="108"/>
                                            </p:tgtEl>
                                            <p:attrNameLst>
                                              <p:attrName>style.visibility</p:attrName>
                                            </p:attrNameLst>
                                          </p:cBhvr>
                                          <p:to>
                                            <p:strVal val="hidden"/>
                                          </p:to>
                                        </p:set>
                                      </p:childTnLst>
                                    </p:cTn>
                                  </p:par>
                                  <p:par>
                                    <p:cTn id="229" presetID="10" presetClass="exit" presetSubtype="0" fill="hold" nodeType="withEffect">
                                      <p:stCondLst>
                                        <p:cond delay="0"/>
                                      </p:stCondLst>
                                      <p:childTnLst>
                                        <p:animEffect transition="out" filter="fade">
                                          <p:cBhvr>
                                            <p:cTn id="230" dur="500"/>
                                            <p:tgtEl>
                                              <p:spTgt spid="109"/>
                                            </p:tgtEl>
                                          </p:cBhvr>
                                        </p:animEffect>
                                        <p:set>
                                          <p:cBhvr>
                                            <p:cTn id="231" dur="1" fill="hold">
                                              <p:stCondLst>
                                                <p:cond delay="499"/>
                                              </p:stCondLst>
                                            </p:cTn>
                                            <p:tgtEl>
                                              <p:spTgt spid="109"/>
                                            </p:tgtEl>
                                            <p:attrNameLst>
                                              <p:attrName>style.visibility</p:attrName>
                                            </p:attrNameLst>
                                          </p:cBhvr>
                                          <p:to>
                                            <p:strVal val="hidden"/>
                                          </p:to>
                                        </p:set>
                                      </p:childTnLst>
                                    </p:cTn>
                                  </p:par>
                                  <p:par>
                                    <p:cTn id="232" presetID="10" presetClass="exit" presetSubtype="0" fill="hold" nodeType="withEffect">
                                      <p:stCondLst>
                                        <p:cond delay="0"/>
                                      </p:stCondLst>
                                      <p:childTnLst>
                                        <p:animEffect transition="out" filter="fade">
                                          <p:cBhvr>
                                            <p:cTn id="233" dur="500"/>
                                            <p:tgtEl>
                                              <p:spTgt spid="110"/>
                                            </p:tgtEl>
                                          </p:cBhvr>
                                        </p:animEffect>
                                        <p:set>
                                          <p:cBhvr>
                                            <p:cTn id="234" dur="1" fill="hold">
                                              <p:stCondLst>
                                                <p:cond delay="499"/>
                                              </p:stCondLst>
                                            </p:cTn>
                                            <p:tgtEl>
                                              <p:spTgt spid="110"/>
                                            </p:tgtEl>
                                            <p:attrNameLst>
                                              <p:attrName>style.visibility</p:attrName>
                                            </p:attrNameLst>
                                          </p:cBhvr>
                                          <p:to>
                                            <p:strVal val="hidden"/>
                                          </p:to>
                                        </p:set>
                                      </p:childTnLst>
                                    </p:cTn>
                                  </p:par>
                                  <p:par>
                                    <p:cTn id="235" presetID="10" presetClass="exit" presetSubtype="0" fill="hold" nodeType="withEffect">
                                      <p:stCondLst>
                                        <p:cond delay="0"/>
                                      </p:stCondLst>
                                      <p:childTnLst>
                                        <p:animEffect transition="out" filter="fade">
                                          <p:cBhvr>
                                            <p:cTn id="236" dur="500"/>
                                            <p:tgtEl>
                                              <p:spTgt spid="111"/>
                                            </p:tgtEl>
                                          </p:cBhvr>
                                        </p:animEffect>
                                        <p:set>
                                          <p:cBhvr>
                                            <p:cTn id="237" dur="1" fill="hold">
                                              <p:stCondLst>
                                                <p:cond delay="499"/>
                                              </p:stCondLst>
                                            </p:cTn>
                                            <p:tgtEl>
                                              <p:spTgt spid="111"/>
                                            </p:tgtEl>
                                            <p:attrNameLst>
                                              <p:attrName>style.visibility</p:attrName>
                                            </p:attrNameLst>
                                          </p:cBhvr>
                                          <p:to>
                                            <p:strVal val="hidden"/>
                                          </p:to>
                                        </p:set>
                                      </p:childTnLst>
                                    </p:cTn>
                                  </p:par>
                                  <p:par>
                                    <p:cTn id="238" presetID="10" presetClass="exit" presetSubtype="0" fill="hold" nodeType="withEffect">
                                      <p:stCondLst>
                                        <p:cond delay="0"/>
                                      </p:stCondLst>
                                      <p:childTnLst>
                                        <p:animEffect transition="out" filter="fade">
                                          <p:cBhvr>
                                            <p:cTn id="239" dur="500"/>
                                            <p:tgtEl>
                                              <p:spTgt spid="112"/>
                                            </p:tgtEl>
                                          </p:cBhvr>
                                        </p:animEffect>
                                        <p:set>
                                          <p:cBhvr>
                                            <p:cTn id="240" dur="1" fill="hold">
                                              <p:stCondLst>
                                                <p:cond delay="499"/>
                                              </p:stCondLst>
                                            </p:cTn>
                                            <p:tgtEl>
                                              <p:spTgt spid="112"/>
                                            </p:tgtEl>
                                            <p:attrNameLst>
                                              <p:attrName>style.visibility</p:attrName>
                                            </p:attrNameLst>
                                          </p:cBhvr>
                                          <p:to>
                                            <p:strVal val="hidden"/>
                                          </p:to>
                                        </p:set>
                                      </p:childTnLst>
                                    </p:cTn>
                                  </p:par>
                                </p:childTnLst>
                              </p:cTn>
                            </p:par>
                            <p:par>
                              <p:cTn id="241" fill="hold">
                                <p:stCondLst>
                                  <p:cond delay="500"/>
                                </p:stCondLst>
                                <p:childTnLst>
                                  <p:par>
                                    <p:cTn id="242" presetID="10" presetClass="entr" presetSubtype="0" fill="hold" grpId="0" nodeType="afterEffect">
                                      <p:stCondLst>
                                        <p:cond delay="0"/>
                                      </p:stCondLst>
                                      <p:childTnLst>
                                        <p:set>
                                          <p:cBhvr>
                                            <p:cTn id="243" dur="1" fill="hold">
                                              <p:stCondLst>
                                                <p:cond delay="0"/>
                                              </p:stCondLst>
                                            </p:cTn>
                                            <p:tgtEl>
                                              <p:spTgt spid="113"/>
                                            </p:tgtEl>
                                            <p:attrNameLst>
                                              <p:attrName>style.visibility</p:attrName>
                                            </p:attrNameLst>
                                          </p:cBhvr>
                                          <p:to>
                                            <p:strVal val="visible"/>
                                          </p:to>
                                        </p:set>
                                        <p:animEffect transition="in" filter="fade">
                                          <p:cBhvr>
                                            <p:cTn id="244" dur="500"/>
                                            <p:tgtEl>
                                              <p:spTgt spid="113"/>
                                            </p:tgtEl>
                                          </p:cBhvr>
                                        </p:animEffect>
                                      </p:childTnLst>
                                    </p:cTn>
                                  </p:par>
                                </p:childTnLst>
                              </p:cTn>
                            </p:par>
                            <p:par>
                              <p:cTn id="245" fill="hold">
                                <p:stCondLst>
                                  <p:cond delay="1000"/>
                                </p:stCondLst>
                                <p:childTnLst>
                                  <p:par>
                                    <p:cTn id="246" presetID="22" presetClass="entr" presetSubtype="1" fill="hold" nodeType="afterEffect">
                                      <p:stCondLst>
                                        <p:cond delay="0"/>
                                      </p:stCondLst>
                                      <p:childTnLst>
                                        <p:set>
                                          <p:cBhvr>
                                            <p:cTn id="247" dur="1" fill="hold">
                                              <p:stCondLst>
                                                <p:cond delay="0"/>
                                              </p:stCondLst>
                                            </p:cTn>
                                            <p:tgtEl>
                                              <p:spTgt spid="135"/>
                                            </p:tgtEl>
                                            <p:attrNameLst>
                                              <p:attrName>style.visibility</p:attrName>
                                            </p:attrNameLst>
                                          </p:cBhvr>
                                          <p:to>
                                            <p:strVal val="visible"/>
                                          </p:to>
                                        </p:set>
                                        <p:animEffect transition="in" filter="wipe(up)">
                                          <p:cBhvr>
                                            <p:cTn id="248" dur="500"/>
                                            <p:tgtEl>
                                              <p:spTgt spid="135"/>
                                            </p:tgtEl>
                                          </p:cBhvr>
                                        </p:animEffect>
                                      </p:childTnLst>
                                    </p:cTn>
                                  </p:par>
                                  <p:par>
                                    <p:cTn id="249" presetID="22" presetClass="entr" presetSubtype="1" fill="hold" nodeType="withEffect">
                                      <p:stCondLst>
                                        <p:cond delay="0"/>
                                      </p:stCondLst>
                                      <p:childTnLst>
                                        <p:set>
                                          <p:cBhvr>
                                            <p:cTn id="250" dur="1" fill="hold">
                                              <p:stCondLst>
                                                <p:cond delay="0"/>
                                              </p:stCondLst>
                                            </p:cTn>
                                            <p:tgtEl>
                                              <p:spTgt spid="138"/>
                                            </p:tgtEl>
                                            <p:attrNameLst>
                                              <p:attrName>style.visibility</p:attrName>
                                            </p:attrNameLst>
                                          </p:cBhvr>
                                          <p:to>
                                            <p:strVal val="visible"/>
                                          </p:to>
                                        </p:set>
                                        <p:animEffect transition="in" filter="wipe(up)">
                                          <p:cBhvr>
                                            <p:cTn id="251" dur="500"/>
                                            <p:tgtEl>
                                              <p:spTgt spid="138"/>
                                            </p:tgtEl>
                                          </p:cBhvr>
                                        </p:animEffect>
                                      </p:childTnLst>
                                    </p:cTn>
                                  </p:par>
                                  <p:par>
                                    <p:cTn id="252" presetID="22" presetClass="entr" presetSubtype="1" fill="hold" nodeType="withEffect">
                                      <p:stCondLst>
                                        <p:cond delay="0"/>
                                      </p:stCondLst>
                                      <p:childTnLst>
                                        <p:set>
                                          <p:cBhvr>
                                            <p:cTn id="253" dur="1" fill="hold">
                                              <p:stCondLst>
                                                <p:cond delay="0"/>
                                              </p:stCondLst>
                                            </p:cTn>
                                            <p:tgtEl>
                                              <p:spTgt spid="141"/>
                                            </p:tgtEl>
                                            <p:attrNameLst>
                                              <p:attrName>style.visibility</p:attrName>
                                            </p:attrNameLst>
                                          </p:cBhvr>
                                          <p:to>
                                            <p:strVal val="visible"/>
                                          </p:to>
                                        </p:set>
                                        <p:animEffect transition="in" filter="wipe(up)">
                                          <p:cBhvr>
                                            <p:cTn id="254" dur="500"/>
                                            <p:tgtEl>
                                              <p:spTgt spid="141"/>
                                            </p:tgtEl>
                                          </p:cBhvr>
                                        </p:animEffect>
                                      </p:childTnLst>
                                    </p:cTn>
                                  </p:par>
                                  <p:par>
                                    <p:cTn id="255" presetID="22" presetClass="entr" presetSubtype="1" fill="hold" nodeType="withEffect">
                                      <p:stCondLst>
                                        <p:cond delay="0"/>
                                      </p:stCondLst>
                                      <p:childTnLst>
                                        <p:set>
                                          <p:cBhvr>
                                            <p:cTn id="256" dur="1" fill="hold">
                                              <p:stCondLst>
                                                <p:cond delay="0"/>
                                              </p:stCondLst>
                                            </p:cTn>
                                            <p:tgtEl>
                                              <p:spTgt spid="144"/>
                                            </p:tgtEl>
                                            <p:attrNameLst>
                                              <p:attrName>style.visibility</p:attrName>
                                            </p:attrNameLst>
                                          </p:cBhvr>
                                          <p:to>
                                            <p:strVal val="visible"/>
                                          </p:to>
                                        </p:set>
                                        <p:animEffect transition="in" filter="wipe(up)">
                                          <p:cBhvr>
                                            <p:cTn id="257" dur="500"/>
                                            <p:tgtEl>
                                              <p:spTgt spid="144"/>
                                            </p:tgtEl>
                                          </p:cBhvr>
                                        </p:animEffect>
                                      </p:childTnLst>
                                    </p:cTn>
                                  </p:par>
                                  <p:par>
                                    <p:cTn id="258" presetID="22" presetClass="entr" presetSubtype="1" fill="hold" nodeType="withEffect">
                                      <p:stCondLst>
                                        <p:cond delay="0"/>
                                      </p:stCondLst>
                                      <p:childTnLst>
                                        <p:set>
                                          <p:cBhvr>
                                            <p:cTn id="259" dur="1" fill="hold">
                                              <p:stCondLst>
                                                <p:cond delay="0"/>
                                              </p:stCondLst>
                                            </p:cTn>
                                            <p:tgtEl>
                                              <p:spTgt spid="147"/>
                                            </p:tgtEl>
                                            <p:attrNameLst>
                                              <p:attrName>style.visibility</p:attrName>
                                            </p:attrNameLst>
                                          </p:cBhvr>
                                          <p:to>
                                            <p:strVal val="visible"/>
                                          </p:to>
                                        </p:set>
                                        <p:animEffect transition="in" filter="wipe(up)">
                                          <p:cBhvr>
                                            <p:cTn id="260" dur="500"/>
                                            <p:tgtEl>
                                              <p:spTgt spid="147"/>
                                            </p:tgtEl>
                                          </p:cBhvr>
                                        </p:animEffect>
                                      </p:childTnLst>
                                    </p:cTn>
                                  </p:par>
                                  <p:par>
                                    <p:cTn id="261" presetID="22" presetClass="entr" presetSubtype="1" fill="hold" nodeType="withEffect">
                                      <p:stCondLst>
                                        <p:cond delay="0"/>
                                      </p:stCondLst>
                                      <p:childTnLst>
                                        <p:set>
                                          <p:cBhvr>
                                            <p:cTn id="262" dur="1" fill="hold">
                                              <p:stCondLst>
                                                <p:cond delay="0"/>
                                              </p:stCondLst>
                                            </p:cTn>
                                            <p:tgtEl>
                                              <p:spTgt spid="150"/>
                                            </p:tgtEl>
                                            <p:attrNameLst>
                                              <p:attrName>style.visibility</p:attrName>
                                            </p:attrNameLst>
                                          </p:cBhvr>
                                          <p:to>
                                            <p:strVal val="visible"/>
                                          </p:to>
                                        </p:set>
                                        <p:animEffect transition="in" filter="wipe(up)">
                                          <p:cBhvr>
                                            <p:cTn id="263" dur="500"/>
                                            <p:tgtEl>
                                              <p:spTgt spid="150"/>
                                            </p:tgtEl>
                                          </p:cBhvr>
                                        </p:animEffect>
                                      </p:childTnLst>
                                    </p:cTn>
                                  </p:par>
                                </p:childTnLst>
                              </p:cTn>
                            </p:par>
                          </p:childTnLst>
                        </p:cTn>
                      </p:par>
                      <p:par>
                        <p:cTn id="264" fill="hold">
                          <p:stCondLst>
                            <p:cond delay="indefinite"/>
                          </p:stCondLst>
                          <p:childTnLst>
                            <p:par>
                              <p:cTn id="265" fill="hold">
                                <p:stCondLst>
                                  <p:cond delay="0"/>
                                </p:stCondLst>
                                <p:childTnLst>
                                  <p:par>
                                    <p:cTn id="266" presetID="10" presetClass="entr" presetSubtype="0" fill="hold" grpId="0" nodeType="clickEffect">
                                      <p:stCondLst>
                                        <p:cond delay="0"/>
                                      </p:stCondLst>
                                      <p:childTnLst>
                                        <p:set>
                                          <p:cBhvr>
                                            <p:cTn id="267" dur="1" fill="hold">
                                              <p:stCondLst>
                                                <p:cond delay="0"/>
                                              </p:stCondLst>
                                            </p:cTn>
                                            <p:tgtEl>
                                              <p:spTgt spid="154"/>
                                            </p:tgtEl>
                                            <p:attrNameLst>
                                              <p:attrName>style.visibility</p:attrName>
                                            </p:attrNameLst>
                                          </p:cBhvr>
                                          <p:to>
                                            <p:strVal val="visible"/>
                                          </p:to>
                                        </p:set>
                                        <p:animEffect transition="in" filter="fade">
                                          <p:cBhvr>
                                            <p:cTn id="268" dur="500"/>
                                            <p:tgtEl>
                                              <p:spTgt spid="154"/>
                                            </p:tgtEl>
                                          </p:cBhvr>
                                        </p:animEffect>
                                      </p:childTnLst>
                                    </p:cTn>
                                  </p:par>
                                </p:childTnLst>
                              </p:cTn>
                            </p:par>
                            <p:par>
                              <p:cTn id="269" fill="hold">
                                <p:stCondLst>
                                  <p:cond delay="500"/>
                                </p:stCondLst>
                                <p:childTnLst>
                                  <p:par>
                                    <p:cTn id="270" presetID="22" presetClass="entr" presetSubtype="1" fill="hold" nodeType="afterEffect">
                                      <p:stCondLst>
                                        <p:cond delay="0"/>
                                      </p:stCondLst>
                                      <p:childTnLst>
                                        <p:set>
                                          <p:cBhvr>
                                            <p:cTn id="271" dur="1" fill="hold">
                                              <p:stCondLst>
                                                <p:cond delay="0"/>
                                              </p:stCondLst>
                                            </p:cTn>
                                            <p:tgtEl>
                                              <p:spTgt spid="155"/>
                                            </p:tgtEl>
                                            <p:attrNameLst>
                                              <p:attrName>style.visibility</p:attrName>
                                            </p:attrNameLst>
                                          </p:cBhvr>
                                          <p:to>
                                            <p:strVal val="visible"/>
                                          </p:to>
                                        </p:set>
                                        <p:animEffect transition="in" filter="wipe(up)">
                                          <p:cBhvr>
                                            <p:cTn id="272" dur="500"/>
                                            <p:tgtEl>
                                              <p:spTgt spid="155"/>
                                            </p:tgtEl>
                                          </p:cBhvr>
                                        </p:animEffect>
                                      </p:childTnLst>
                                    </p:cTn>
                                  </p:par>
                                  <p:par>
                                    <p:cTn id="273" presetID="22" presetClass="entr" presetSubtype="1" fill="hold" nodeType="withEffect">
                                      <p:stCondLst>
                                        <p:cond delay="0"/>
                                      </p:stCondLst>
                                      <p:childTnLst>
                                        <p:set>
                                          <p:cBhvr>
                                            <p:cTn id="274" dur="1" fill="hold">
                                              <p:stCondLst>
                                                <p:cond delay="0"/>
                                              </p:stCondLst>
                                            </p:cTn>
                                            <p:tgtEl>
                                              <p:spTgt spid="156"/>
                                            </p:tgtEl>
                                            <p:attrNameLst>
                                              <p:attrName>style.visibility</p:attrName>
                                            </p:attrNameLst>
                                          </p:cBhvr>
                                          <p:to>
                                            <p:strVal val="visible"/>
                                          </p:to>
                                        </p:set>
                                        <p:animEffect transition="in" filter="wipe(up)">
                                          <p:cBhvr>
                                            <p:cTn id="275" dur="500"/>
                                            <p:tgtEl>
                                              <p:spTgt spid="156"/>
                                            </p:tgtEl>
                                          </p:cBhvr>
                                        </p:animEffect>
                                      </p:childTnLst>
                                    </p:cTn>
                                  </p:par>
                                  <p:par>
                                    <p:cTn id="276" presetID="22" presetClass="entr" presetSubtype="1" fill="hold" nodeType="withEffect">
                                      <p:stCondLst>
                                        <p:cond delay="0"/>
                                      </p:stCondLst>
                                      <p:childTnLst>
                                        <p:set>
                                          <p:cBhvr>
                                            <p:cTn id="277" dur="1" fill="hold">
                                              <p:stCondLst>
                                                <p:cond delay="0"/>
                                              </p:stCondLst>
                                            </p:cTn>
                                            <p:tgtEl>
                                              <p:spTgt spid="157"/>
                                            </p:tgtEl>
                                            <p:attrNameLst>
                                              <p:attrName>style.visibility</p:attrName>
                                            </p:attrNameLst>
                                          </p:cBhvr>
                                          <p:to>
                                            <p:strVal val="visible"/>
                                          </p:to>
                                        </p:set>
                                        <p:animEffect transition="in" filter="wipe(up)">
                                          <p:cBhvr>
                                            <p:cTn id="278" dur="500"/>
                                            <p:tgtEl>
                                              <p:spTgt spid="157"/>
                                            </p:tgtEl>
                                          </p:cBhvr>
                                        </p:animEffect>
                                      </p:childTnLst>
                                    </p:cTn>
                                  </p:par>
                                  <p:par>
                                    <p:cTn id="279" presetID="22" presetClass="entr" presetSubtype="1" fill="hold" nodeType="withEffect">
                                      <p:stCondLst>
                                        <p:cond delay="0"/>
                                      </p:stCondLst>
                                      <p:childTnLst>
                                        <p:set>
                                          <p:cBhvr>
                                            <p:cTn id="280" dur="1" fill="hold">
                                              <p:stCondLst>
                                                <p:cond delay="0"/>
                                              </p:stCondLst>
                                            </p:cTn>
                                            <p:tgtEl>
                                              <p:spTgt spid="158"/>
                                            </p:tgtEl>
                                            <p:attrNameLst>
                                              <p:attrName>style.visibility</p:attrName>
                                            </p:attrNameLst>
                                          </p:cBhvr>
                                          <p:to>
                                            <p:strVal val="visible"/>
                                          </p:to>
                                        </p:set>
                                        <p:animEffect transition="in" filter="wipe(up)">
                                          <p:cBhvr>
                                            <p:cTn id="281" dur="500"/>
                                            <p:tgtEl>
                                              <p:spTgt spid="158"/>
                                            </p:tgtEl>
                                          </p:cBhvr>
                                        </p:animEffect>
                                      </p:childTnLst>
                                    </p:cTn>
                                  </p:par>
                                  <p:par>
                                    <p:cTn id="282" presetID="22" presetClass="entr" presetSubtype="1" fill="hold" nodeType="withEffect">
                                      <p:stCondLst>
                                        <p:cond delay="0"/>
                                      </p:stCondLst>
                                      <p:childTnLst>
                                        <p:set>
                                          <p:cBhvr>
                                            <p:cTn id="283" dur="1" fill="hold">
                                              <p:stCondLst>
                                                <p:cond delay="0"/>
                                              </p:stCondLst>
                                            </p:cTn>
                                            <p:tgtEl>
                                              <p:spTgt spid="159"/>
                                            </p:tgtEl>
                                            <p:attrNameLst>
                                              <p:attrName>style.visibility</p:attrName>
                                            </p:attrNameLst>
                                          </p:cBhvr>
                                          <p:to>
                                            <p:strVal val="visible"/>
                                          </p:to>
                                        </p:set>
                                        <p:animEffect transition="in" filter="wipe(up)">
                                          <p:cBhvr>
                                            <p:cTn id="284" dur="500"/>
                                            <p:tgtEl>
                                              <p:spTgt spid="159"/>
                                            </p:tgtEl>
                                          </p:cBhvr>
                                        </p:animEffect>
                                      </p:childTnLst>
                                    </p:cTn>
                                  </p:par>
                                  <p:par>
                                    <p:cTn id="285" presetID="22" presetClass="entr" presetSubtype="1" fill="hold" nodeType="withEffect">
                                      <p:stCondLst>
                                        <p:cond delay="0"/>
                                      </p:stCondLst>
                                      <p:childTnLst>
                                        <p:set>
                                          <p:cBhvr>
                                            <p:cTn id="286" dur="1" fill="hold">
                                              <p:stCondLst>
                                                <p:cond delay="0"/>
                                              </p:stCondLst>
                                            </p:cTn>
                                            <p:tgtEl>
                                              <p:spTgt spid="160"/>
                                            </p:tgtEl>
                                            <p:attrNameLst>
                                              <p:attrName>style.visibility</p:attrName>
                                            </p:attrNameLst>
                                          </p:cBhvr>
                                          <p:to>
                                            <p:strVal val="visible"/>
                                          </p:to>
                                        </p:set>
                                        <p:animEffect transition="in" filter="wipe(up)">
                                          <p:cBhvr>
                                            <p:cTn id="287" dur="500"/>
                                            <p:tgtEl>
                                              <p:spTgt spid="160"/>
                                            </p:tgtEl>
                                          </p:cBhvr>
                                        </p:animEffect>
                                      </p:childTnLst>
                                    </p:cTn>
                                  </p:par>
                                </p:childTnLst>
                              </p:cTn>
                            </p:par>
                          </p:childTnLst>
                        </p:cTn>
                      </p:par>
                      <p:par>
                        <p:cTn id="288" fill="hold">
                          <p:stCondLst>
                            <p:cond delay="indefinite"/>
                          </p:stCondLst>
                          <p:childTnLst>
                            <p:par>
                              <p:cTn id="289" fill="hold">
                                <p:stCondLst>
                                  <p:cond delay="0"/>
                                </p:stCondLst>
                                <p:childTnLst>
                                  <p:par>
                                    <p:cTn id="290" presetID="10" presetClass="entr" presetSubtype="0" fill="hold" grpId="0" nodeType="clickEffect">
                                      <p:stCondLst>
                                        <p:cond delay="0"/>
                                      </p:stCondLst>
                                      <p:childTnLst>
                                        <p:set>
                                          <p:cBhvr>
                                            <p:cTn id="291" dur="1" fill="hold">
                                              <p:stCondLst>
                                                <p:cond delay="0"/>
                                              </p:stCondLst>
                                            </p:cTn>
                                            <p:tgtEl>
                                              <p:spTgt spid="5"/>
                                            </p:tgtEl>
                                            <p:attrNameLst>
                                              <p:attrName>style.visibility</p:attrName>
                                            </p:attrNameLst>
                                          </p:cBhvr>
                                          <p:to>
                                            <p:strVal val="visible"/>
                                          </p:to>
                                        </p:set>
                                        <p:animEffect transition="in" filter="fade">
                                          <p:cBhvr>
                                            <p:cTn id="29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7" grpId="1" animBg="1"/>
          <p:bldP spid="11" grpId="0" animBg="1"/>
          <p:bldP spid="12" grpId="0" animBg="1"/>
          <p:bldP spid="12" grpId="1" animBg="1"/>
          <p:bldP spid="16" grpId="0" animBg="1"/>
          <p:bldP spid="17" grpId="0" animBg="1"/>
          <p:bldP spid="17" grpId="1" animBg="1"/>
          <p:bldP spid="21" grpId="0" animBg="1"/>
          <p:bldP spid="25" grpId="0" animBg="1"/>
          <p:bldP spid="25" grpId="1" animBg="1"/>
          <p:bldP spid="26" grpId="0" animBg="1"/>
          <p:bldP spid="27" grpId="0" animBg="1"/>
          <p:bldP spid="27" grpId="1" animBg="1"/>
          <p:bldP spid="28" grpId="0" animBg="1"/>
          <p:bldP spid="32" grpId="0" animBg="1"/>
          <p:bldP spid="32" grpId="1" animBg="1"/>
          <p:bldP spid="33" grpId="0" animBg="1"/>
          <p:bldP spid="37" grpId="0" animBg="1"/>
          <p:bldP spid="37" grpId="1" animBg="1"/>
          <p:bldP spid="38" grpId="0" animBg="1"/>
          <p:bldP spid="55" grpId="0" animBg="1"/>
          <p:bldP spid="55" grpId="1" animBg="1"/>
          <p:bldP spid="56" grpId="0" animBg="1"/>
          <p:bldP spid="60" grpId="0" animBg="1"/>
          <p:bldP spid="60" grpId="1" animBg="1"/>
          <p:bldP spid="61" grpId="0" animBg="1"/>
          <p:bldP spid="92" grpId="0" animBg="1"/>
          <p:bldP spid="113" grpId="0" animBg="1"/>
          <p:bldP spid="154"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64" presetClass="path" presetSubtype="0" accel="50000" fill="hold" grpId="1" nodeType="withEffect">
                                      <p:stCondLst>
                                        <p:cond delay="0"/>
                                      </p:stCondLst>
                                      <p:childTnLst>
                                        <p:animMotion origin="layout" path="M 2.91667E-6 0.04445 L 2.91667E-6 -3.33333E-6 " pathEditMode="relative" rAng="0" ptsTypes="AA">
                                          <p:cBhvr>
                                            <p:cTn id="9" dur="500" fill="hold"/>
                                            <p:tgtEl>
                                              <p:spTgt spid="12"/>
                                            </p:tgtEl>
                                            <p:attrNameLst>
                                              <p:attrName>ppt_x</p:attrName>
                                              <p:attrName>ppt_y</p:attrName>
                                            </p:attrNameLst>
                                          </p:cBhvr>
                                          <p:rCtr x="0" y="-2222"/>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64" presetClass="path" presetSubtype="0" accel="50000" fill="hold" nodeType="withEffect">
                                      <p:stCondLst>
                                        <p:cond delay="0"/>
                                      </p:stCondLst>
                                      <p:childTnLst>
                                        <p:animMotion origin="layout" path="M 2.91667E-6 0.04444 L 2.91667E-6 1.85185E-6 " pathEditMode="relative" rAng="0" ptsTypes="AA">
                                          <p:cBhvr>
                                            <p:cTn id="14" dur="500" fill="hold"/>
                                            <p:tgtEl>
                                              <p:spTgt spid="13"/>
                                            </p:tgtEl>
                                            <p:attrNameLst>
                                              <p:attrName>ppt_x</p:attrName>
                                              <p:attrName>ppt_y</p:attrName>
                                            </p:attrNameLst>
                                          </p:cBhvr>
                                          <p:rCtr x="0" y="-2222"/>
                                        </p:animMotion>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64" presetClass="path" presetSubtype="0" accel="50000" fill="hold" grpId="1" nodeType="withEffect">
                                      <p:stCondLst>
                                        <p:cond delay="250"/>
                                      </p:stCondLst>
                                      <p:childTnLst>
                                        <p:animMotion origin="layout" path="M 4.79167E-6 0.04444 L 4.79167E-6 7.40741E-7 " pathEditMode="relative" rAng="0" ptsTypes="AA">
                                          <p:cBhvr>
                                            <p:cTn id="22" dur="500" fill="hold"/>
                                            <p:tgtEl>
                                              <p:spTgt spid="7"/>
                                            </p:tgtEl>
                                            <p:attrNameLst>
                                              <p:attrName>ppt_x</p:attrName>
                                              <p:attrName>ppt_y</p:attrName>
                                            </p:attrNameLst>
                                          </p:cBhvr>
                                          <p:rCtr x="0" y="-2222"/>
                                        </p:animMotion>
                                      </p:childTnLst>
                                    </p:cTn>
                                  </p:par>
                                  <p:par>
                                    <p:cTn id="23" presetID="10" presetClass="entr" presetSubtype="0" fill="hold" nodeType="withEffect">
                                      <p:stCondLst>
                                        <p:cond delay="2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64" presetClass="path" presetSubtype="0" accel="50000" fill="hold" nodeType="withEffect">
                                      <p:stCondLst>
                                        <p:cond delay="250"/>
                                      </p:stCondLst>
                                      <p:childTnLst>
                                        <p:animMotion origin="layout" path="M 4.79167E-6 0.04444 L 4.79167E-6 4.44444E-6 " pathEditMode="relative" rAng="0" ptsTypes="AA">
                                          <p:cBhvr>
                                            <p:cTn id="27" dur="500" fill="hold"/>
                                            <p:tgtEl>
                                              <p:spTgt spid="8"/>
                                            </p:tgtEl>
                                            <p:attrNameLst>
                                              <p:attrName>ppt_x</p:attrName>
                                              <p:attrName>ppt_y</p:attrName>
                                            </p:attrNameLst>
                                          </p:cBhvr>
                                          <p:rCtr x="0" y="-2222"/>
                                        </p:animMotion>
                                      </p:childTnLst>
                                    </p:cTn>
                                  </p:par>
                                  <p:par>
                                    <p:cTn id="28" presetID="10" presetClass="entr" presetSubtype="0" fill="hold" grpId="0" nodeType="withEffect">
                                      <p:stCondLst>
                                        <p:cond delay="25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64" presetClass="path" presetSubtype="0" accel="50000" fill="hold" grpId="1" nodeType="withEffect">
                                      <p:stCondLst>
                                        <p:cond delay="500"/>
                                      </p:stCondLst>
                                      <p:childTnLst>
                                        <p:animMotion origin="layout" path="M -2.5E-6 0.04445 L -2.5E-6 -3.33333E-6 " pathEditMode="relative" rAng="0" ptsTypes="AA">
                                          <p:cBhvr>
                                            <p:cTn id="35" dur="500" fill="hold"/>
                                            <p:tgtEl>
                                              <p:spTgt spid="17"/>
                                            </p:tgtEl>
                                            <p:attrNameLst>
                                              <p:attrName>ppt_x</p:attrName>
                                              <p:attrName>ppt_y</p:attrName>
                                            </p:attrNameLst>
                                          </p:cBhvr>
                                          <p:rCtr x="0" y="-2222"/>
                                        </p:animMotion>
                                      </p:childTnLst>
                                    </p:cTn>
                                  </p:par>
                                  <p:par>
                                    <p:cTn id="36" presetID="10" presetClass="entr" presetSubtype="0" fill="hold" nodeType="withEffect">
                                      <p:stCondLst>
                                        <p:cond delay="5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64" presetClass="path" presetSubtype="0" accel="50000" fill="hold" nodeType="withEffect">
                                      <p:stCondLst>
                                        <p:cond delay="500"/>
                                      </p:stCondLst>
                                      <p:childTnLst>
                                        <p:animMotion origin="layout" path="M -2.5E-6 0.04444 L -2.5E-6 1.85185E-6 " pathEditMode="relative" rAng="0" ptsTypes="AA">
                                          <p:cBhvr>
                                            <p:cTn id="40" dur="500" fill="hold"/>
                                            <p:tgtEl>
                                              <p:spTgt spid="18"/>
                                            </p:tgtEl>
                                            <p:attrNameLst>
                                              <p:attrName>ppt_x</p:attrName>
                                              <p:attrName>ppt_y</p:attrName>
                                            </p:attrNameLst>
                                          </p:cBhvr>
                                          <p:rCtr x="0" y="-2222"/>
                                        </p:animMotion>
                                      </p:childTnLst>
                                    </p:cTn>
                                  </p:par>
                                  <p:par>
                                    <p:cTn id="41" presetID="10" presetClass="entr" presetSubtype="0" fill="hold" grpId="0" nodeType="withEffect">
                                      <p:stCondLst>
                                        <p:cond delay="50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64" presetClass="path" presetSubtype="0" accel="50000" fill="hold" grpId="1" nodeType="withEffect">
                                      <p:stCondLst>
                                        <p:cond delay="0"/>
                                      </p:stCondLst>
                                      <p:childTnLst>
                                        <p:animMotion origin="layout" path="M 3.75E-6 0.04445 L 3.75E-6 -1.48148E-6 " pathEditMode="relative" rAng="0" ptsTypes="AA">
                                          <p:cBhvr>
                                            <p:cTn id="49" dur="500" fill="hold"/>
                                            <p:tgtEl>
                                              <p:spTgt spid="25"/>
                                            </p:tgtEl>
                                            <p:attrNameLst>
                                              <p:attrName>ppt_x</p:attrName>
                                              <p:attrName>ppt_y</p:attrName>
                                            </p:attrNameLst>
                                          </p:cBhvr>
                                          <p:rCtr x="0" y="-2222"/>
                                        </p:animMotion>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64" presetClass="path" presetSubtype="0" accel="50000" fill="hold" nodeType="withEffect">
                                      <p:stCondLst>
                                        <p:cond delay="0"/>
                                      </p:stCondLst>
                                      <p:childTnLst>
                                        <p:animMotion origin="layout" path="M 3.75E-6 0.04445 L 3.75E-6 -1.85185E-6 " pathEditMode="relative" rAng="0" ptsTypes="AA">
                                          <p:cBhvr>
                                            <p:cTn id="57" dur="500" fill="hold"/>
                                            <p:tgtEl>
                                              <p:spTgt spid="22"/>
                                            </p:tgtEl>
                                            <p:attrNameLst>
                                              <p:attrName>ppt_x</p:attrName>
                                              <p:attrName>ppt_y</p:attrName>
                                            </p:attrNameLst>
                                          </p:cBhvr>
                                          <p:rCtr x="0" y="-2222"/>
                                        </p:animMotion>
                                      </p:childTnLst>
                                    </p:cTn>
                                  </p:par>
                                  <p:par>
                                    <p:cTn id="58" presetID="10" presetClass="entr" presetSubtype="0" fill="hold" grpId="0" nodeType="withEffect">
                                      <p:stCondLst>
                                        <p:cond delay="25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64" presetClass="path" presetSubtype="0" accel="50000" fill="hold" grpId="1" nodeType="withEffect">
                                      <p:stCondLst>
                                        <p:cond delay="250"/>
                                      </p:stCondLst>
                                      <p:childTnLst>
                                        <p:animMotion origin="layout" path="M -4.58333E-6 0.04445 L -4.58333E-6 -3.7037E-6 " pathEditMode="relative" rAng="0" ptsTypes="AA">
                                          <p:cBhvr>
                                            <p:cTn id="62" dur="500" fill="hold"/>
                                            <p:tgtEl>
                                              <p:spTgt spid="27"/>
                                            </p:tgtEl>
                                            <p:attrNameLst>
                                              <p:attrName>ppt_x</p:attrName>
                                              <p:attrName>ppt_y</p:attrName>
                                            </p:attrNameLst>
                                          </p:cBhvr>
                                          <p:rCtr x="0" y="-2222"/>
                                        </p:animMotion>
                                      </p:childTnLst>
                                    </p:cTn>
                                  </p:par>
                                </p:childTnLst>
                              </p:cTn>
                            </p:par>
                            <p:par>
                              <p:cTn id="63" fill="hold">
                                <p:stCondLst>
                                  <p:cond delay="1750"/>
                                </p:stCondLst>
                                <p:childTnLst>
                                  <p:par>
                                    <p:cTn id="64" presetID="22" presetClass="entr" presetSubtype="1" fill="hold" grpId="0"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up)">
                                          <p:cBhvr>
                                            <p:cTn id="66" dur="500"/>
                                            <p:tgtEl>
                                              <p:spTgt spid="28"/>
                                            </p:tgtEl>
                                          </p:cBhvr>
                                        </p:animEffect>
                                      </p:childTnLst>
                                    </p:cTn>
                                  </p:par>
                                  <p:par>
                                    <p:cTn id="67" presetID="10" presetClass="entr" presetSubtype="0" fill="hold" nodeType="withEffect">
                                      <p:stCondLst>
                                        <p:cond delay="25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par>
                                    <p:cTn id="70" presetID="64" presetClass="path" presetSubtype="0" accel="50000" fill="hold" nodeType="withEffect">
                                      <p:stCondLst>
                                        <p:cond delay="250"/>
                                      </p:stCondLst>
                                      <p:childTnLst>
                                        <p:animMotion origin="layout" path="M -4.58333E-6 0.04445 L -4.58333E-6 -4.07407E-6 " pathEditMode="relative" rAng="0" ptsTypes="AA">
                                          <p:cBhvr>
                                            <p:cTn id="71" dur="500" fill="hold"/>
                                            <p:tgtEl>
                                              <p:spTgt spid="29"/>
                                            </p:tgtEl>
                                            <p:attrNameLst>
                                              <p:attrName>ppt_x</p:attrName>
                                              <p:attrName>ppt_y</p:attrName>
                                            </p:attrNameLst>
                                          </p:cBhvr>
                                          <p:rCtr x="0" y="-2222"/>
                                        </p:animMotion>
                                      </p:childTnLst>
                                    </p:cTn>
                                  </p:par>
                                  <p:par>
                                    <p:cTn id="72" presetID="10" presetClass="entr" presetSubtype="0" fill="hold" grpId="0" nodeType="withEffect">
                                      <p:stCondLst>
                                        <p:cond delay="50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64" presetClass="path" presetSubtype="0" accel="50000" fill="hold" grpId="1" nodeType="withEffect">
                                      <p:stCondLst>
                                        <p:cond delay="500"/>
                                      </p:stCondLst>
                                      <p:childTnLst>
                                        <p:animMotion origin="layout" path="M -8.33333E-7 0.04445 L -8.33333E-7 -7.40741E-7 " pathEditMode="relative" rAng="0" ptsTypes="AA">
                                          <p:cBhvr>
                                            <p:cTn id="76" dur="500" fill="hold"/>
                                            <p:tgtEl>
                                              <p:spTgt spid="32"/>
                                            </p:tgtEl>
                                            <p:attrNameLst>
                                              <p:attrName>ppt_x</p:attrName>
                                              <p:attrName>ppt_y</p:attrName>
                                            </p:attrNameLst>
                                          </p:cBhvr>
                                          <p:rCtr x="0" y="-2222"/>
                                        </p:animMotion>
                                      </p:childTnLst>
                                    </p:cTn>
                                  </p:par>
                                  <p:par>
                                    <p:cTn id="77" presetID="22" presetClass="entr" presetSubtype="1"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up)">
                                          <p:cBhvr>
                                            <p:cTn id="79" dur="500"/>
                                            <p:tgtEl>
                                              <p:spTgt spid="33"/>
                                            </p:tgtEl>
                                          </p:cBhvr>
                                        </p:animEffect>
                                      </p:childTnLst>
                                    </p:cTn>
                                  </p:par>
                                  <p:par>
                                    <p:cTn id="80" presetID="10" presetClass="entr" presetSubtype="0" fill="hold" nodeType="withEffect">
                                      <p:stCondLst>
                                        <p:cond delay="50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par>
                                    <p:cTn id="83" presetID="64" presetClass="path" presetSubtype="0" accel="50000" fill="hold" nodeType="withEffect">
                                      <p:stCondLst>
                                        <p:cond delay="500"/>
                                      </p:stCondLst>
                                      <p:childTnLst>
                                        <p:animMotion origin="layout" path="M -8.33333E-7 0.04445 L -8.33333E-7 -1.11111E-6 " pathEditMode="relative" rAng="0" ptsTypes="AA">
                                          <p:cBhvr>
                                            <p:cTn id="84" dur="500" fill="hold"/>
                                            <p:tgtEl>
                                              <p:spTgt spid="34"/>
                                            </p:tgtEl>
                                            <p:attrNameLst>
                                              <p:attrName>ppt_x</p:attrName>
                                              <p:attrName>ppt_y</p:attrName>
                                            </p:attrNameLst>
                                          </p:cBhvr>
                                          <p:rCtr x="0" y="-2222"/>
                                        </p:animMotion>
                                      </p:childTnLst>
                                    </p:cTn>
                                  </p:par>
                                </p:childTnLst>
                              </p:cTn>
                            </p:par>
                            <p:par>
                              <p:cTn id="85" fill="hold">
                                <p:stCondLst>
                                  <p:cond delay="2750"/>
                                </p:stCondLst>
                                <p:childTnLst>
                                  <p:par>
                                    <p:cTn id="86" presetID="10" presetClass="entr" presetSubtype="0" fill="hold" grpId="0" nodeType="after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fade">
                                          <p:cBhvr>
                                            <p:cTn id="88" dur="500"/>
                                            <p:tgtEl>
                                              <p:spTgt spid="37"/>
                                            </p:tgtEl>
                                          </p:cBhvr>
                                        </p:animEffect>
                                      </p:childTnLst>
                                    </p:cTn>
                                  </p:par>
                                  <p:par>
                                    <p:cTn id="89" presetID="64" presetClass="path" presetSubtype="0" accel="50000" fill="hold" grpId="1" nodeType="withEffect">
                                      <p:stCondLst>
                                        <p:cond delay="0"/>
                                      </p:stCondLst>
                                      <p:childTnLst>
                                        <p:animMotion origin="layout" path="M 4.16667E-7 0.04445 L 4.16667E-7 -1.85185E-6 " pathEditMode="relative" rAng="0" ptsTypes="AA">
                                          <p:cBhvr>
                                            <p:cTn id="90" dur="500" fill="hold"/>
                                            <p:tgtEl>
                                              <p:spTgt spid="37"/>
                                            </p:tgtEl>
                                            <p:attrNameLst>
                                              <p:attrName>ppt_x</p:attrName>
                                              <p:attrName>ppt_y</p:attrName>
                                            </p:attrNameLst>
                                          </p:cBhvr>
                                          <p:rCtr x="0" y="-2222"/>
                                        </p:animMotion>
                                      </p:childTnLst>
                                    </p:cTn>
                                  </p:par>
                                  <p:par>
                                    <p:cTn id="91" presetID="10" presetClass="entr" presetSubtype="0" fill="hold" grpId="0"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500"/>
                                            <p:tgtEl>
                                              <p:spTgt spid="38"/>
                                            </p:tgtEl>
                                          </p:cBhvr>
                                        </p:animEffect>
                                      </p:childTnLst>
                                    </p:cTn>
                                  </p:par>
                                  <p:par>
                                    <p:cTn id="94" presetID="10" presetClass="entr" presetSubtype="0" fill="hold" nodeType="withEffect">
                                      <p:stCondLst>
                                        <p:cond delay="0"/>
                                      </p:stCondLst>
                                      <p:childTnLst>
                                        <p:set>
                                          <p:cBhvr>
                                            <p:cTn id="95" dur="1" fill="hold">
                                              <p:stCondLst>
                                                <p:cond delay="0"/>
                                              </p:stCondLst>
                                            </p:cTn>
                                            <p:tgtEl>
                                              <p:spTgt spid="52"/>
                                            </p:tgtEl>
                                            <p:attrNameLst>
                                              <p:attrName>style.visibility</p:attrName>
                                            </p:attrNameLst>
                                          </p:cBhvr>
                                          <p:to>
                                            <p:strVal val="visible"/>
                                          </p:to>
                                        </p:set>
                                        <p:animEffect transition="in" filter="fade">
                                          <p:cBhvr>
                                            <p:cTn id="96" dur="500"/>
                                            <p:tgtEl>
                                              <p:spTgt spid="52"/>
                                            </p:tgtEl>
                                          </p:cBhvr>
                                        </p:animEffect>
                                      </p:childTnLst>
                                    </p:cTn>
                                  </p:par>
                                  <p:par>
                                    <p:cTn id="97" presetID="64" presetClass="path" presetSubtype="0" accel="50000" fill="hold" nodeType="withEffect">
                                      <p:stCondLst>
                                        <p:cond delay="0"/>
                                      </p:stCondLst>
                                      <p:childTnLst>
                                        <p:animMotion origin="layout" path="M 3.125E-6 0.04444 L 3.125E-6 3.7037E-7 " pathEditMode="relative" rAng="0" ptsTypes="AA">
                                          <p:cBhvr>
                                            <p:cTn id="98" dur="500" fill="hold"/>
                                            <p:tgtEl>
                                              <p:spTgt spid="52"/>
                                            </p:tgtEl>
                                            <p:attrNameLst>
                                              <p:attrName>ppt_x</p:attrName>
                                              <p:attrName>ppt_y</p:attrName>
                                            </p:attrNameLst>
                                          </p:cBhvr>
                                          <p:rCtr x="0" y="-2222"/>
                                        </p:animMotion>
                                      </p:childTnLst>
                                    </p:cTn>
                                  </p:par>
                                  <p:par>
                                    <p:cTn id="99" presetID="10" presetClass="entr" presetSubtype="0" fill="hold" grpId="0" nodeType="withEffect">
                                      <p:stCondLst>
                                        <p:cond delay="250"/>
                                      </p:stCondLst>
                                      <p:childTnLst>
                                        <p:set>
                                          <p:cBhvr>
                                            <p:cTn id="100" dur="1" fill="hold">
                                              <p:stCondLst>
                                                <p:cond delay="0"/>
                                              </p:stCondLst>
                                            </p:cTn>
                                            <p:tgtEl>
                                              <p:spTgt spid="55"/>
                                            </p:tgtEl>
                                            <p:attrNameLst>
                                              <p:attrName>style.visibility</p:attrName>
                                            </p:attrNameLst>
                                          </p:cBhvr>
                                          <p:to>
                                            <p:strVal val="visible"/>
                                          </p:to>
                                        </p:set>
                                        <p:animEffect transition="in" filter="fade">
                                          <p:cBhvr>
                                            <p:cTn id="101" dur="500"/>
                                            <p:tgtEl>
                                              <p:spTgt spid="55"/>
                                            </p:tgtEl>
                                          </p:cBhvr>
                                        </p:animEffect>
                                      </p:childTnLst>
                                    </p:cTn>
                                  </p:par>
                                  <p:par>
                                    <p:cTn id="102" presetID="64" presetClass="path" presetSubtype="0" accel="50000" fill="hold" grpId="1" nodeType="withEffect">
                                      <p:stCondLst>
                                        <p:cond delay="250"/>
                                      </p:stCondLst>
                                      <p:childTnLst>
                                        <p:animMotion origin="layout" path="M 3.125E-6 0.04445 L 3.125E-6 -4.81481E-6 " pathEditMode="relative" rAng="0" ptsTypes="AA">
                                          <p:cBhvr>
                                            <p:cTn id="103" dur="500" fill="hold"/>
                                            <p:tgtEl>
                                              <p:spTgt spid="55"/>
                                            </p:tgtEl>
                                            <p:attrNameLst>
                                              <p:attrName>ppt_x</p:attrName>
                                              <p:attrName>ppt_y</p:attrName>
                                            </p:attrNameLst>
                                          </p:cBhvr>
                                          <p:rCtr x="0" y="-2222"/>
                                        </p:animMotion>
                                      </p:childTnLst>
                                    </p:cTn>
                                  </p:par>
                                  <p:par>
                                    <p:cTn id="104" presetID="10" presetClass="entr" presetSubtype="0" fill="hold" grpId="0" nodeType="withEffect">
                                      <p:stCondLst>
                                        <p:cond delay="250"/>
                                      </p:stCondLst>
                                      <p:childTnLst>
                                        <p:set>
                                          <p:cBhvr>
                                            <p:cTn id="105" dur="1" fill="hold">
                                              <p:stCondLst>
                                                <p:cond delay="0"/>
                                              </p:stCondLst>
                                            </p:cTn>
                                            <p:tgtEl>
                                              <p:spTgt spid="56"/>
                                            </p:tgtEl>
                                            <p:attrNameLst>
                                              <p:attrName>style.visibility</p:attrName>
                                            </p:attrNameLst>
                                          </p:cBhvr>
                                          <p:to>
                                            <p:strVal val="visible"/>
                                          </p:to>
                                        </p:set>
                                        <p:animEffect transition="in" filter="fade">
                                          <p:cBhvr>
                                            <p:cTn id="106" dur="500"/>
                                            <p:tgtEl>
                                              <p:spTgt spid="56"/>
                                            </p:tgtEl>
                                          </p:cBhvr>
                                        </p:animEffect>
                                      </p:childTnLst>
                                    </p:cTn>
                                  </p:par>
                                  <p:par>
                                    <p:cTn id="107" presetID="10" presetClass="entr" presetSubtype="0" fill="hold" nodeType="withEffect">
                                      <p:stCondLst>
                                        <p:cond delay="250"/>
                                      </p:stCondLst>
                                      <p:childTnLst>
                                        <p:set>
                                          <p:cBhvr>
                                            <p:cTn id="108" dur="1" fill="hold">
                                              <p:stCondLst>
                                                <p:cond delay="0"/>
                                              </p:stCondLst>
                                            </p:cTn>
                                            <p:tgtEl>
                                              <p:spTgt spid="57"/>
                                            </p:tgtEl>
                                            <p:attrNameLst>
                                              <p:attrName>style.visibility</p:attrName>
                                            </p:attrNameLst>
                                          </p:cBhvr>
                                          <p:to>
                                            <p:strVal val="visible"/>
                                          </p:to>
                                        </p:set>
                                        <p:animEffect transition="in" filter="fade">
                                          <p:cBhvr>
                                            <p:cTn id="109" dur="500"/>
                                            <p:tgtEl>
                                              <p:spTgt spid="57"/>
                                            </p:tgtEl>
                                          </p:cBhvr>
                                        </p:animEffect>
                                      </p:childTnLst>
                                    </p:cTn>
                                  </p:par>
                                  <p:par>
                                    <p:cTn id="110" presetID="64" presetClass="path" presetSubtype="0" accel="50000" fill="hold" nodeType="withEffect">
                                      <p:stCondLst>
                                        <p:cond delay="250"/>
                                      </p:stCondLst>
                                      <p:childTnLst>
                                        <p:animMotion origin="layout" path="M -4.16667E-6 0.04445 L -4.16667E-6 -2.59259E-6 " pathEditMode="relative" rAng="0" ptsTypes="AA">
                                          <p:cBhvr>
                                            <p:cTn id="111" dur="500" fill="hold"/>
                                            <p:tgtEl>
                                              <p:spTgt spid="57"/>
                                            </p:tgtEl>
                                            <p:attrNameLst>
                                              <p:attrName>ppt_x</p:attrName>
                                              <p:attrName>ppt_y</p:attrName>
                                            </p:attrNameLst>
                                          </p:cBhvr>
                                          <p:rCtr x="0" y="-2222"/>
                                        </p:animMotion>
                                      </p:childTnLst>
                                    </p:cTn>
                                  </p:par>
                                  <p:par>
                                    <p:cTn id="112" presetID="10" presetClass="entr" presetSubtype="0" fill="hold" grpId="0" nodeType="withEffect">
                                      <p:stCondLst>
                                        <p:cond delay="500"/>
                                      </p:stCondLst>
                                      <p:childTnLst>
                                        <p:set>
                                          <p:cBhvr>
                                            <p:cTn id="113" dur="1" fill="hold">
                                              <p:stCondLst>
                                                <p:cond delay="0"/>
                                              </p:stCondLst>
                                            </p:cTn>
                                            <p:tgtEl>
                                              <p:spTgt spid="60"/>
                                            </p:tgtEl>
                                            <p:attrNameLst>
                                              <p:attrName>style.visibility</p:attrName>
                                            </p:attrNameLst>
                                          </p:cBhvr>
                                          <p:to>
                                            <p:strVal val="visible"/>
                                          </p:to>
                                        </p:set>
                                        <p:animEffect transition="in" filter="fade">
                                          <p:cBhvr>
                                            <p:cTn id="114" dur="500"/>
                                            <p:tgtEl>
                                              <p:spTgt spid="60"/>
                                            </p:tgtEl>
                                          </p:cBhvr>
                                        </p:animEffect>
                                      </p:childTnLst>
                                    </p:cTn>
                                  </p:par>
                                  <p:par>
                                    <p:cTn id="115" presetID="64" presetClass="path" presetSubtype="0" accel="50000" fill="hold" grpId="1" nodeType="withEffect">
                                      <p:stCondLst>
                                        <p:cond delay="500"/>
                                      </p:stCondLst>
                                      <p:childTnLst>
                                        <p:animMotion origin="layout" path="M -4.16667E-6 0.04445 L -4.16667E-6 -1.85185E-6 " pathEditMode="relative" rAng="0" ptsTypes="AA">
                                          <p:cBhvr>
                                            <p:cTn id="116" dur="500" fill="hold"/>
                                            <p:tgtEl>
                                              <p:spTgt spid="60"/>
                                            </p:tgtEl>
                                            <p:attrNameLst>
                                              <p:attrName>ppt_x</p:attrName>
                                              <p:attrName>ppt_y</p:attrName>
                                            </p:attrNameLst>
                                          </p:cBhvr>
                                          <p:rCtr x="0" y="-2222"/>
                                        </p:animMotion>
                                      </p:childTnLst>
                                    </p:cTn>
                                  </p:par>
                                  <p:par>
                                    <p:cTn id="117" presetID="10" presetClass="entr" presetSubtype="0" fill="hold" grpId="0" nodeType="withEffect">
                                      <p:stCondLst>
                                        <p:cond delay="500"/>
                                      </p:stCondLst>
                                      <p:childTnLst>
                                        <p:set>
                                          <p:cBhvr>
                                            <p:cTn id="118" dur="1" fill="hold">
                                              <p:stCondLst>
                                                <p:cond delay="0"/>
                                              </p:stCondLst>
                                            </p:cTn>
                                            <p:tgtEl>
                                              <p:spTgt spid="61"/>
                                            </p:tgtEl>
                                            <p:attrNameLst>
                                              <p:attrName>style.visibility</p:attrName>
                                            </p:attrNameLst>
                                          </p:cBhvr>
                                          <p:to>
                                            <p:strVal val="visible"/>
                                          </p:to>
                                        </p:set>
                                        <p:animEffect transition="in" filter="fade">
                                          <p:cBhvr>
                                            <p:cTn id="119" dur="500"/>
                                            <p:tgtEl>
                                              <p:spTgt spid="61"/>
                                            </p:tgtEl>
                                          </p:cBhvr>
                                        </p:animEffect>
                                      </p:childTnLst>
                                    </p:cTn>
                                  </p:par>
                                  <p:par>
                                    <p:cTn id="120" presetID="10" presetClass="entr" presetSubtype="0" fill="hold" nodeType="withEffect">
                                      <p:stCondLst>
                                        <p:cond delay="500"/>
                                      </p:stCondLst>
                                      <p:childTnLst>
                                        <p:set>
                                          <p:cBhvr>
                                            <p:cTn id="121" dur="1" fill="hold">
                                              <p:stCondLst>
                                                <p:cond delay="0"/>
                                              </p:stCondLst>
                                            </p:cTn>
                                            <p:tgtEl>
                                              <p:spTgt spid="62"/>
                                            </p:tgtEl>
                                            <p:attrNameLst>
                                              <p:attrName>style.visibility</p:attrName>
                                            </p:attrNameLst>
                                          </p:cBhvr>
                                          <p:to>
                                            <p:strVal val="visible"/>
                                          </p:to>
                                        </p:set>
                                        <p:animEffect transition="in" filter="fade">
                                          <p:cBhvr>
                                            <p:cTn id="122" dur="500"/>
                                            <p:tgtEl>
                                              <p:spTgt spid="62"/>
                                            </p:tgtEl>
                                          </p:cBhvr>
                                        </p:animEffect>
                                      </p:childTnLst>
                                    </p:cTn>
                                  </p:par>
                                  <p:par>
                                    <p:cTn id="123" presetID="64" presetClass="path" presetSubtype="0" accel="50000" fill="hold" nodeType="withEffect">
                                      <p:stCondLst>
                                        <p:cond delay="500"/>
                                      </p:stCondLst>
                                      <p:childTnLst>
                                        <p:animMotion origin="layout" path="M -1.45833E-6 0.04444 L -1.45833E-6 3.7037E-7 " pathEditMode="relative" rAng="0" ptsTypes="AA">
                                          <p:cBhvr>
                                            <p:cTn id="124" dur="500" fill="hold"/>
                                            <p:tgtEl>
                                              <p:spTgt spid="62"/>
                                            </p:tgtEl>
                                            <p:attrNameLst>
                                              <p:attrName>ppt_x</p:attrName>
                                              <p:attrName>ppt_y</p:attrName>
                                            </p:attrNameLst>
                                          </p:cBhvr>
                                          <p:rCtr x="0" y="-2222"/>
                                        </p:animMotion>
                                      </p:childTnLst>
                                    </p:cTn>
                                  </p:par>
                                  <p:par>
                                    <p:cTn id="125" presetID="10" presetClass="entr" presetSubtype="0" fill="hold" grpId="0" nodeType="withEffect">
                                      <p:stCondLst>
                                        <p:cond delay="0"/>
                                      </p:stCondLst>
                                      <p:childTnLst>
                                        <p:set>
                                          <p:cBhvr>
                                            <p:cTn id="126" dur="1" fill="hold">
                                              <p:stCondLst>
                                                <p:cond delay="0"/>
                                              </p:stCondLst>
                                            </p:cTn>
                                            <p:tgtEl>
                                              <p:spTgt spid="92"/>
                                            </p:tgtEl>
                                            <p:attrNameLst>
                                              <p:attrName>style.visibility</p:attrName>
                                            </p:attrNameLst>
                                          </p:cBhvr>
                                          <p:to>
                                            <p:strVal val="visible"/>
                                          </p:to>
                                        </p:set>
                                        <p:animEffect transition="in" filter="fade">
                                          <p:cBhvr>
                                            <p:cTn id="127" dur="500"/>
                                            <p:tgtEl>
                                              <p:spTgt spid="92"/>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66"/>
                                            </p:tgtEl>
                                            <p:attrNameLst>
                                              <p:attrName>style.visibility</p:attrName>
                                            </p:attrNameLst>
                                          </p:cBhvr>
                                          <p:to>
                                            <p:strVal val="visible"/>
                                          </p:to>
                                        </p:set>
                                        <p:animEffect transition="in" filter="wipe(up)">
                                          <p:cBhvr>
                                            <p:cTn id="132" dur="500"/>
                                            <p:tgtEl>
                                              <p:spTgt spid="66"/>
                                            </p:tgtEl>
                                          </p:cBhvr>
                                        </p:animEffect>
                                      </p:childTnLst>
                                    </p:cTn>
                                  </p:par>
                                  <p:par>
                                    <p:cTn id="133" presetID="22" presetClass="entr" presetSubtype="1" fill="hold" nodeType="withEffect">
                                      <p:stCondLst>
                                        <p:cond delay="250"/>
                                      </p:stCondLst>
                                      <p:childTnLst>
                                        <p:set>
                                          <p:cBhvr>
                                            <p:cTn id="134" dur="1" fill="hold">
                                              <p:stCondLst>
                                                <p:cond delay="0"/>
                                              </p:stCondLst>
                                            </p:cTn>
                                            <p:tgtEl>
                                              <p:spTgt spid="67"/>
                                            </p:tgtEl>
                                            <p:attrNameLst>
                                              <p:attrName>style.visibility</p:attrName>
                                            </p:attrNameLst>
                                          </p:cBhvr>
                                          <p:to>
                                            <p:strVal val="visible"/>
                                          </p:to>
                                        </p:set>
                                        <p:animEffect transition="in" filter="wipe(up)">
                                          <p:cBhvr>
                                            <p:cTn id="135" dur="500"/>
                                            <p:tgtEl>
                                              <p:spTgt spid="67"/>
                                            </p:tgtEl>
                                          </p:cBhvr>
                                        </p:animEffect>
                                      </p:childTnLst>
                                    </p:cTn>
                                  </p:par>
                                  <p:par>
                                    <p:cTn id="136" presetID="22" presetClass="entr" presetSubtype="1" fill="hold" nodeType="withEffect">
                                      <p:stCondLst>
                                        <p:cond delay="500"/>
                                      </p:stCondLst>
                                      <p:childTnLst>
                                        <p:set>
                                          <p:cBhvr>
                                            <p:cTn id="137" dur="1" fill="hold">
                                              <p:stCondLst>
                                                <p:cond delay="0"/>
                                              </p:stCondLst>
                                            </p:cTn>
                                            <p:tgtEl>
                                              <p:spTgt spid="70"/>
                                            </p:tgtEl>
                                            <p:attrNameLst>
                                              <p:attrName>style.visibility</p:attrName>
                                            </p:attrNameLst>
                                          </p:cBhvr>
                                          <p:to>
                                            <p:strVal val="visible"/>
                                          </p:to>
                                        </p:set>
                                        <p:animEffect transition="in" filter="wipe(up)">
                                          <p:cBhvr>
                                            <p:cTn id="138" dur="500"/>
                                            <p:tgtEl>
                                              <p:spTgt spid="70"/>
                                            </p:tgtEl>
                                          </p:cBhvr>
                                        </p:animEffect>
                                      </p:childTnLst>
                                    </p:cTn>
                                  </p:par>
                                  <p:par>
                                    <p:cTn id="139" presetID="22" presetClass="entr" presetSubtype="1" fill="hold" nodeType="withEffect">
                                      <p:stCondLst>
                                        <p:cond delay="750"/>
                                      </p:stCondLst>
                                      <p:childTnLst>
                                        <p:set>
                                          <p:cBhvr>
                                            <p:cTn id="140" dur="1" fill="hold">
                                              <p:stCondLst>
                                                <p:cond delay="0"/>
                                              </p:stCondLst>
                                            </p:cTn>
                                            <p:tgtEl>
                                              <p:spTgt spid="73"/>
                                            </p:tgtEl>
                                            <p:attrNameLst>
                                              <p:attrName>style.visibility</p:attrName>
                                            </p:attrNameLst>
                                          </p:cBhvr>
                                          <p:to>
                                            <p:strVal val="visible"/>
                                          </p:to>
                                        </p:set>
                                        <p:animEffect transition="in" filter="wipe(up)">
                                          <p:cBhvr>
                                            <p:cTn id="141" dur="500"/>
                                            <p:tgtEl>
                                              <p:spTgt spid="73"/>
                                            </p:tgtEl>
                                          </p:cBhvr>
                                        </p:animEffect>
                                      </p:childTnLst>
                                    </p:cTn>
                                  </p:par>
                                  <p:par>
                                    <p:cTn id="142" presetID="22" presetClass="entr" presetSubtype="1" fill="hold" nodeType="withEffect">
                                      <p:stCondLst>
                                        <p:cond delay="1750"/>
                                      </p:stCondLst>
                                      <p:childTnLst>
                                        <p:set>
                                          <p:cBhvr>
                                            <p:cTn id="143" dur="1" fill="hold">
                                              <p:stCondLst>
                                                <p:cond delay="0"/>
                                              </p:stCondLst>
                                            </p:cTn>
                                            <p:tgtEl>
                                              <p:spTgt spid="76"/>
                                            </p:tgtEl>
                                            <p:attrNameLst>
                                              <p:attrName>style.visibility</p:attrName>
                                            </p:attrNameLst>
                                          </p:cBhvr>
                                          <p:to>
                                            <p:strVal val="visible"/>
                                          </p:to>
                                        </p:set>
                                        <p:animEffect transition="in" filter="wipe(up)">
                                          <p:cBhvr>
                                            <p:cTn id="144" dur="500"/>
                                            <p:tgtEl>
                                              <p:spTgt spid="76"/>
                                            </p:tgtEl>
                                          </p:cBhvr>
                                        </p:animEffect>
                                      </p:childTnLst>
                                    </p:cTn>
                                  </p:par>
                                  <p:par>
                                    <p:cTn id="145" presetID="22" presetClass="entr" presetSubtype="1" fill="hold" nodeType="withEffect">
                                      <p:stCondLst>
                                        <p:cond delay="1250"/>
                                      </p:stCondLst>
                                      <p:childTnLst>
                                        <p:set>
                                          <p:cBhvr>
                                            <p:cTn id="146" dur="1" fill="hold">
                                              <p:stCondLst>
                                                <p:cond delay="0"/>
                                              </p:stCondLst>
                                            </p:cTn>
                                            <p:tgtEl>
                                              <p:spTgt spid="80"/>
                                            </p:tgtEl>
                                            <p:attrNameLst>
                                              <p:attrName>style.visibility</p:attrName>
                                            </p:attrNameLst>
                                          </p:cBhvr>
                                          <p:to>
                                            <p:strVal val="visible"/>
                                          </p:to>
                                        </p:set>
                                        <p:animEffect transition="in" filter="wipe(up)">
                                          <p:cBhvr>
                                            <p:cTn id="147" dur="500"/>
                                            <p:tgtEl>
                                              <p:spTgt spid="80"/>
                                            </p:tgtEl>
                                          </p:cBhvr>
                                        </p:animEffect>
                                      </p:childTnLst>
                                    </p:cTn>
                                  </p:par>
                                  <p:par>
                                    <p:cTn id="148" presetID="22" presetClass="entr" presetSubtype="1" fill="hold" nodeType="withEffect">
                                      <p:stCondLst>
                                        <p:cond delay="1000"/>
                                      </p:stCondLst>
                                      <p:childTnLst>
                                        <p:set>
                                          <p:cBhvr>
                                            <p:cTn id="149" dur="1" fill="hold">
                                              <p:stCondLst>
                                                <p:cond delay="0"/>
                                              </p:stCondLst>
                                            </p:cTn>
                                            <p:tgtEl>
                                              <p:spTgt spid="83"/>
                                            </p:tgtEl>
                                            <p:attrNameLst>
                                              <p:attrName>style.visibility</p:attrName>
                                            </p:attrNameLst>
                                          </p:cBhvr>
                                          <p:to>
                                            <p:strVal val="visible"/>
                                          </p:to>
                                        </p:set>
                                        <p:animEffect transition="in" filter="wipe(up)">
                                          <p:cBhvr>
                                            <p:cTn id="150" dur="500"/>
                                            <p:tgtEl>
                                              <p:spTgt spid="83"/>
                                            </p:tgtEl>
                                          </p:cBhvr>
                                        </p:animEffect>
                                      </p:childTnLst>
                                    </p:cTn>
                                  </p:par>
                                  <p:par>
                                    <p:cTn id="151" presetID="22" presetClass="entr" presetSubtype="1" fill="hold" nodeType="withEffect">
                                      <p:stCondLst>
                                        <p:cond delay="1500"/>
                                      </p:stCondLst>
                                      <p:childTnLst>
                                        <p:set>
                                          <p:cBhvr>
                                            <p:cTn id="152" dur="1" fill="hold">
                                              <p:stCondLst>
                                                <p:cond delay="0"/>
                                              </p:stCondLst>
                                            </p:cTn>
                                            <p:tgtEl>
                                              <p:spTgt spid="86"/>
                                            </p:tgtEl>
                                            <p:attrNameLst>
                                              <p:attrName>style.visibility</p:attrName>
                                            </p:attrNameLst>
                                          </p:cBhvr>
                                          <p:to>
                                            <p:strVal val="visible"/>
                                          </p:to>
                                        </p:set>
                                        <p:animEffect transition="in" filter="wipe(up)">
                                          <p:cBhvr>
                                            <p:cTn id="153" dur="500"/>
                                            <p:tgtEl>
                                              <p:spTgt spid="86"/>
                                            </p:tgtEl>
                                          </p:cBhvr>
                                        </p:animEffect>
                                      </p:childTnLst>
                                    </p:cTn>
                                  </p:par>
                                  <p:par>
                                    <p:cTn id="154" presetID="22" presetClass="entr" presetSubtype="1" fill="hold" nodeType="withEffect">
                                      <p:stCondLst>
                                        <p:cond delay="2250"/>
                                      </p:stCondLst>
                                      <p:childTnLst>
                                        <p:set>
                                          <p:cBhvr>
                                            <p:cTn id="155" dur="1" fill="hold">
                                              <p:stCondLst>
                                                <p:cond delay="0"/>
                                              </p:stCondLst>
                                            </p:cTn>
                                            <p:tgtEl>
                                              <p:spTgt spid="89"/>
                                            </p:tgtEl>
                                            <p:attrNameLst>
                                              <p:attrName>style.visibility</p:attrName>
                                            </p:attrNameLst>
                                          </p:cBhvr>
                                          <p:to>
                                            <p:strVal val="visible"/>
                                          </p:to>
                                        </p:set>
                                        <p:animEffect transition="in" filter="wipe(up)">
                                          <p:cBhvr>
                                            <p:cTn id="156" dur="500"/>
                                            <p:tgtEl>
                                              <p:spTgt spid="89"/>
                                            </p:tgtEl>
                                          </p:cBhvr>
                                        </p:animEffect>
                                      </p:childTnLst>
                                    </p:cTn>
                                  </p:par>
                                </p:childTnLst>
                              </p:cTn>
                            </p:par>
                            <p:par>
                              <p:cTn id="157" fill="hold">
                                <p:stCondLst>
                                  <p:cond delay="2750"/>
                                </p:stCondLst>
                                <p:childTnLst>
                                  <p:par>
                                    <p:cTn id="158" presetID="22" presetClass="entr" presetSubtype="1" fill="hold" nodeType="afterEffect">
                                      <p:stCondLst>
                                        <p:cond delay="0"/>
                                      </p:stCondLst>
                                      <p:childTnLst>
                                        <p:set>
                                          <p:cBhvr>
                                            <p:cTn id="159" dur="1" fill="hold">
                                              <p:stCondLst>
                                                <p:cond delay="0"/>
                                              </p:stCondLst>
                                            </p:cTn>
                                            <p:tgtEl>
                                              <p:spTgt spid="104"/>
                                            </p:tgtEl>
                                            <p:attrNameLst>
                                              <p:attrName>style.visibility</p:attrName>
                                            </p:attrNameLst>
                                          </p:cBhvr>
                                          <p:to>
                                            <p:strVal val="visible"/>
                                          </p:to>
                                        </p:set>
                                        <p:animEffect transition="in" filter="wipe(up)">
                                          <p:cBhvr>
                                            <p:cTn id="160" dur="500"/>
                                            <p:tgtEl>
                                              <p:spTgt spid="104"/>
                                            </p:tgtEl>
                                          </p:cBhvr>
                                        </p:animEffect>
                                      </p:childTnLst>
                                    </p:cTn>
                                  </p:par>
                                  <p:par>
                                    <p:cTn id="161" presetID="22" presetClass="entr" presetSubtype="1" fill="hold" nodeType="withEffect">
                                      <p:stCondLst>
                                        <p:cond delay="250"/>
                                      </p:stCondLst>
                                      <p:childTnLst>
                                        <p:set>
                                          <p:cBhvr>
                                            <p:cTn id="162" dur="1" fill="hold">
                                              <p:stCondLst>
                                                <p:cond delay="0"/>
                                              </p:stCondLst>
                                            </p:cTn>
                                            <p:tgtEl>
                                              <p:spTgt spid="105"/>
                                            </p:tgtEl>
                                            <p:attrNameLst>
                                              <p:attrName>style.visibility</p:attrName>
                                            </p:attrNameLst>
                                          </p:cBhvr>
                                          <p:to>
                                            <p:strVal val="visible"/>
                                          </p:to>
                                        </p:set>
                                        <p:animEffect transition="in" filter="wipe(up)">
                                          <p:cBhvr>
                                            <p:cTn id="163" dur="500"/>
                                            <p:tgtEl>
                                              <p:spTgt spid="105"/>
                                            </p:tgtEl>
                                          </p:cBhvr>
                                        </p:animEffect>
                                      </p:childTnLst>
                                    </p:cTn>
                                  </p:par>
                                  <p:par>
                                    <p:cTn id="164" presetID="22" presetClass="entr" presetSubtype="1" fill="hold" nodeType="withEffect">
                                      <p:stCondLst>
                                        <p:cond delay="500"/>
                                      </p:stCondLst>
                                      <p:childTnLst>
                                        <p:set>
                                          <p:cBhvr>
                                            <p:cTn id="165" dur="1" fill="hold">
                                              <p:stCondLst>
                                                <p:cond delay="0"/>
                                              </p:stCondLst>
                                            </p:cTn>
                                            <p:tgtEl>
                                              <p:spTgt spid="106"/>
                                            </p:tgtEl>
                                            <p:attrNameLst>
                                              <p:attrName>style.visibility</p:attrName>
                                            </p:attrNameLst>
                                          </p:cBhvr>
                                          <p:to>
                                            <p:strVal val="visible"/>
                                          </p:to>
                                        </p:set>
                                        <p:animEffect transition="in" filter="wipe(up)">
                                          <p:cBhvr>
                                            <p:cTn id="166" dur="500"/>
                                            <p:tgtEl>
                                              <p:spTgt spid="106"/>
                                            </p:tgtEl>
                                          </p:cBhvr>
                                        </p:animEffect>
                                      </p:childTnLst>
                                    </p:cTn>
                                  </p:par>
                                  <p:par>
                                    <p:cTn id="167" presetID="22" presetClass="entr" presetSubtype="1" fill="hold" nodeType="withEffect">
                                      <p:stCondLst>
                                        <p:cond delay="750"/>
                                      </p:stCondLst>
                                      <p:childTnLst>
                                        <p:set>
                                          <p:cBhvr>
                                            <p:cTn id="168" dur="1" fill="hold">
                                              <p:stCondLst>
                                                <p:cond delay="0"/>
                                              </p:stCondLst>
                                            </p:cTn>
                                            <p:tgtEl>
                                              <p:spTgt spid="107"/>
                                            </p:tgtEl>
                                            <p:attrNameLst>
                                              <p:attrName>style.visibility</p:attrName>
                                            </p:attrNameLst>
                                          </p:cBhvr>
                                          <p:to>
                                            <p:strVal val="visible"/>
                                          </p:to>
                                        </p:set>
                                        <p:animEffect transition="in" filter="wipe(up)">
                                          <p:cBhvr>
                                            <p:cTn id="169" dur="500"/>
                                            <p:tgtEl>
                                              <p:spTgt spid="107"/>
                                            </p:tgtEl>
                                          </p:cBhvr>
                                        </p:animEffect>
                                      </p:childTnLst>
                                    </p:cTn>
                                  </p:par>
                                  <p:par>
                                    <p:cTn id="170" presetID="22" presetClass="entr" presetSubtype="1" fill="hold" nodeType="withEffect">
                                      <p:stCondLst>
                                        <p:cond delay="1750"/>
                                      </p:stCondLst>
                                      <p:childTnLst>
                                        <p:set>
                                          <p:cBhvr>
                                            <p:cTn id="171" dur="1" fill="hold">
                                              <p:stCondLst>
                                                <p:cond delay="0"/>
                                              </p:stCondLst>
                                            </p:cTn>
                                            <p:tgtEl>
                                              <p:spTgt spid="108"/>
                                            </p:tgtEl>
                                            <p:attrNameLst>
                                              <p:attrName>style.visibility</p:attrName>
                                            </p:attrNameLst>
                                          </p:cBhvr>
                                          <p:to>
                                            <p:strVal val="visible"/>
                                          </p:to>
                                        </p:set>
                                        <p:animEffect transition="in" filter="wipe(up)">
                                          <p:cBhvr>
                                            <p:cTn id="172" dur="500"/>
                                            <p:tgtEl>
                                              <p:spTgt spid="108"/>
                                            </p:tgtEl>
                                          </p:cBhvr>
                                        </p:animEffect>
                                      </p:childTnLst>
                                    </p:cTn>
                                  </p:par>
                                  <p:par>
                                    <p:cTn id="173" presetID="22" presetClass="entr" presetSubtype="1" fill="hold" nodeType="withEffect">
                                      <p:stCondLst>
                                        <p:cond delay="1250"/>
                                      </p:stCondLst>
                                      <p:childTnLst>
                                        <p:set>
                                          <p:cBhvr>
                                            <p:cTn id="174" dur="1" fill="hold">
                                              <p:stCondLst>
                                                <p:cond delay="0"/>
                                              </p:stCondLst>
                                            </p:cTn>
                                            <p:tgtEl>
                                              <p:spTgt spid="109"/>
                                            </p:tgtEl>
                                            <p:attrNameLst>
                                              <p:attrName>style.visibility</p:attrName>
                                            </p:attrNameLst>
                                          </p:cBhvr>
                                          <p:to>
                                            <p:strVal val="visible"/>
                                          </p:to>
                                        </p:set>
                                        <p:animEffect transition="in" filter="wipe(up)">
                                          <p:cBhvr>
                                            <p:cTn id="175" dur="500"/>
                                            <p:tgtEl>
                                              <p:spTgt spid="109"/>
                                            </p:tgtEl>
                                          </p:cBhvr>
                                        </p:animEffect>
                                      </p:childTnLst>
                                    </p:cTn>
                                  </p:par>
                                  <p:par>
                                    <p:cTn id="176" presetID="22" presetClass="entr" presetSubtype="1" fill="hold" nodeType="withEffect">
                                      <p:stCondLst>
                                        <p:cond delay="1000"/>
                                      </p:stCondLst>
                                      <p:childTnLst>
                                        <p:set>
                                          <p:cBhvr>
                                            <p:cTn id="177" dur="1" fill="hold">
                                              <p:stCondLst>
                                                <p:cond delay="0"/>
                                              </p:stCondLst>
                                            </p:cTn>
                                            <p:tgtEl>
                                              <p:spTgt spid="110"/>
                                            </p:tgtEl>
                                            <p:attrNameLst>
                                              <p:attrName>style.visibility</p:attrName>
                                            </p:attrNameLst>
                                          </p:cBhvr>
                                          <p:to>
                                            <p:strVal val="visible"/>
                                          </p:to>
                                        </p:set>
                                        <p:animEffect transition="in" filter="wipe(up)">
                                          <p:cBhvr>
                                            <p:cTn id="178" dur="500"/>
                                            <p:tgtEl>
                                              <p:spTgt spid="110"/>
                                            </p:tgtEl>
                                          </p:cBhvr>
                                        </p:animEffect>
                                      </p:childTnLst>
                                    </p:cTn>
                                  </p:par>
                                  <p:par>
                                    <p:cTn id="179" presetID="22" presetClass="entr" presetSubtype="1" fill="hold" nodeType="withEffect">
                                      <p:stCondLst>
                                        <p:cond delay="1500"/>
                                      </p:stCondLst>
                                      <p:childTnLst>
                                        <p:set>
                                          <p:cBhvr>
                                            <p:cTn id="180" dur="1" fill="hold">
                                              <p:stCondLst>
                                                <p:cond delay="0"/>
                                              </p:stCondLst>
                                            </p:cTn>
                                            <p:tgtEl>
                                              <p:spTgt spid="111"/>
                                            </p:tgtEl>
                                            <p:attrNameLst>
                                              <p:attrName>style.visibility</p:attrName>
                                            </p:attrNameLst>
                                          </p:cBhvr>
                                          <p:to>
                                            <p:strVal val="visible"/>
                                          </p:to>
                                        </p:set>
                                        <p:animEffect transition="in" filter="wipe(up)">
                                          <p:cBhvr>
                                            <p:cTn id="181" dur="500"/>
                                            <p:tgtEl>
                                              <p:spTgt spid="111"/>
                                            </p:tgtEl>
                                          </p:cBhvr>
                                        </p:animEffect>
                                      </p:childTnLst>
                                    </p:cTn>
                                  </p:par>
                                  <p:par>
                                    <p:cTn id="182" presetID="22" presetClass="entr" presetSubtype="1" fill="hold" nodeType="withEffect">
                                      <p:stCondLst>
                                        <p:cond delay="2250"/>
                                      </p:stCondLst>
                                      <p:childTnLst>
                                        <p:set>
                                          <p:cBhvr>
                                            <p:cTn id="183" dur="1" fill="hold">
                                              <p:stCondLst>
                                                <p:cond delay="0"/>
                                              </p:stCondLst>
                                            </p:cTn>
                                            <p:tgtEl>
                                              <p:spTgt spid="112"/>
                                            </p:tgtEl>
                                            <p:attrNameLst>
                                              <p:attrName>style.visibility</p:attrName>
                                            </p:attrNameLst>
                                          </p:cBhvr>
                                          <p:to>
                                            <p:strVal val="visible"/>
                                          </p:to>
                                        </p:set>
                                        <p:animEffect transition="in" filter="wipe(up)">
                                          <p:cBhvr>
                                            <p:cTn id="184" dur="500"/>
                                            <p:tgtEl>
                                              <p:spTgt spid="112"/>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xit" presetSubtype="0" fill="hold" nodeType="clickEffect">
                                      <p:stCondLst>
                                        <p:cond delay="0"/>
                                      </p:stCondLst>
                                      <p:childTnLst>
                                        <p:animEffect transition="out" filter="fade">
                                          <p:cBhvr>
                                            <p:cTn id="188" dur="500"/>
                                            <p:tgtEl>
                                              <p:spTgt spid="66"/>
                                            </p:tgtEl>
                                          </p:cBhvr>
                                        </p:animEffect>
                                        <p:set>
                                          <p:cBhvr>
                                            <p:cTn id="189" dur="1" fill="hold">
                                              <p:stCondLst>
                                                <p:cond delay="499"/>
                                              </p:stCondLst>
                                            </p:cTn>
                                            <p:tgtEl>
                                              <p:spTgt spid="66"/>
                                            </p:tgtEl>
                                            <p:attrNameLst>
                                              <p:attrName>style.visibility</p:attrName>
                                            </p:attrNameLst>
                                          </p:cBhvr>
                                          <p:to>
                                            <p:strVal val="hidden"/>
                                          </p:to>
                                        </p:set>
                                      </p:childTnLst>
                                    </p:cTn>
                                  </p:par>
                                  <p:par>
                                    <p:cTn id="190" presetID="10" presetClass="exit" presetSubtype="0" fill="hold" nodeType="withEffect">
                                      <p:stCondLst>
                                        <p:cond delay="0"/>
                                      </p:stCondLst>
                                      <p:childTnLst>
                                        <p:animEffect transition="out" filter="fade">
                                          <p:cBhvr>
                                            <p:cTn id="191" dur="500"/>
                                            <p:tgtEl>
                                              <p:spTgt spid="67"/>
                                            </p:tgtEl>
                                          </p:cBhvr>
                                        </p:animEffect>
                                        <p:set>
                                          <p:cBhvr>
                                            <p:cTn id="192" dur="1" fill="hold">
                                              <p:stCondLst>
                                                <p:cond delay="499"/>
                                              </p:stCondLst>
                                            </p:cTn>
                                            <p:tgtEl>
                                              <p:spTgt spid="67"/>
                                            </p:tgtEl>
                                            <p:attrNameLst>
                                              <p:attrName>style.visibility</p:attrName>
                                            </p:attrNameLst>
                                          </p:cBhvr>
                                          <p:to>
                                            <p:strVal val="hidden"/>
                                          </p:to>
                                        </p:set>
                                      </p:childTnLst>
                                    </p:cTn>
                                  </p:par>
                                  <p:par>
                                    <p:cTn id="193" presetID="10" presetClass="exit" presetSubtype="0" fill="hold" nodeType="withEffect">
                                      <p:stCondLst>
                                        <p:cond delay="0"/>
                                      </p:stCondLst>
                                      <p:childTnLst>
                                        <p:animEffect transition="out" filter="fade">
                                          <p:cBhvr>
                                            <p:cTn id="194" dur="500"/>
                                            <p:tgtEl>
                                              <p:spTgt spid="70"/>
                                            </p:tgtEl>
                                          </p:cBhvr>
                                        </p:animEffect>
                                        <p:set>
                                          <p:cBhvr>
                                            <p:cTn id="195" dur="1" fill="hold">
                                              <p:stCondLst>
                                                <p:cond delay="499"/>
                                              </p:stCondLst>
                                            </p:cTn>
                                            <p:tgtEl>
                                              <p:spTgt spid="70"/>
                                            </p:tgtEl>
                                            <p:attrNameLst>
                                              <p:attrName>style.visibility</p:attrName>
                                            </p:attrNameLst>
                                          </p:cBhvr>
                                          <p:to>
                                            <p:strVal val="hidden"/>
                                          </p:to>
                                        </p:set>
                                      </p:childTnLst>
                                    </p:cTn>
                                  </p:par>
                                  <p:par>
                                    <p:cTn id="196" presetID="10" presetClass="exit" presetSubtype="0" fill="hold" nodeType="withEffect">
                                      <p:stCondLst>
                                        <p:cond delay="0"/>
                                      </p:stCondLst>
                                      <p:childTnLst>
                                        <p:animEffect transition="out" filter="fade">
                                          <p:cBhvr>
                                            <p:cTn id="197" dur="500"/>
                                            <p:tgtEl>
                                              <p:spTgt spid="73"/>
                                            </p:tgtEl>
                                          </p:cBhvr>
                                        </p:animEffect>
                                        <p:set>
                                          <p:cBhvr>
                                            <p:cTn id="198" dur="1" fill="hold">
                                              <p:stCondLst>
                                                <p:cond delay="499"/>
                                              </p:stCondLst>
                                            </p:cTn>
                                            <p:tgtEl>
                                              <p:spTgt spid="73"/>
                                            </p:tgtEl>
                                            <p:attrNameLst>
                                              <p:attrName>style.visibility</p:attrName>
                                            </p:attrNameLst>
                                          </p:cBhvr>
                                          <p:to>
                                            <p:strVal val="hidden"/>
                                          </p:to>
                                        </p:set>
                                      </p:childTnLst>
                                    </p:cTn>
                                  </p:par>
                                  <p:par>
                                    <p:cTn id="199" presetID="10" presetClass="exit" presetSubtype="0" fill="hold" nodeType="withEffect">
                                      <p:stCondLst>
                                        <p:cond delay="0"/>
                                      </p:stCondLst>
                                      <p:childTnLst>
                                        <p:animEffect transition="out" filter="fade">
                                          <p:cBhvr>
                                            <p:cTn id="200" dur="500"/>
                                            <p:tgtEl>
                                              <p:spTgt spid="76"/>
                                            </p:tgtEl>
                                          </p:cBhvr>
                                        </p:animEffect>
                                        <p:set>
                                          <p:cBhvr>
                                            <p:cTn id="201" dur="1" fill="hold">
                                              <p:stCondLst>
                                                <p:cond delay="499"/>
                                              </p:stCondLst>
                                            </p:cTn>
                                            <p:tgtEl>
                                              <p:spTgt spid="76"/>
                                            </p:tgtEl>
                                            <p:attrNameLst>
                                              <p:attrName>style.visibility</p:attrName>
                                            </p:attrNameLst>
                                          </p:cBhvr>
                                          <p:to>
                                            <p:strVal val="hidden"/>
                                          </p:to>
                                        </p:set>
                                      </p:childTnLst>
                                    </p:cTn>
                                  </p:par>
                                  <p:par>
                                    <p:cTn id="202" presetID="10" presetClass="exit" presetSubtype="0" fill="hold" nodeType="withEffect">
                                      <p:stCondLst>
                                        <p:cond delay="0"/>
                                      </p:stCondLst>
                                      <p:childTnLst>
                                        <p:animEffect transition="out" filter="fade">
                                          <p:cBhvr>
                                            <p:cTn id="203" dur="500"/>
                                            <p:tgtEl>
                                              <p:spTgt spid="80"/>
                                            </p:tgtEl>
                                          </p:cBhvr>
                                        </p:animEffect>
                                        <p:set>
                                          <p:cBhvr>
                                            <p:cTn id="204" dur="1" fill="hold">
                                              <p:stCondLst>
                                                <p:cond delay="499"/>
                                              </p:stCondLst>
                                            </p:cTn>
                                            <p:tgtEl>
                                              <p:spTgt spid="80"/>
                                            </p:tgtEl>
                                            <p:attrNameLst>
                                              <p:attrName>style.visibility</p:attrName>
                                            </p:attrNameLst>
                                          </p:cBhvr>
                                          <p:to>
                                            <p:strVal val="hidden"/>
                                          </p:to>
                                        </p:set>
                                      </p:childTnLst>
                                    </p:cTn>
                                  </p:par>
                                  <p:par>
                                    <p:cTn id="205" presetID="10" presetClass="exit" presetSubtype="0" fill="hold" nodeType="withEffect">
                                      <p:stCondLst>
                                        <p:cond delay="0"/>
                                      </p:stCondLst>
                                      <p:childTnLst>
                                        <p:animEffect transition="out" filter="fade">
                                          <p:cBhvr>
                                            <p:cTn id="206" dur="500"/>
                                            <p:tgtEl>
                                              <p:spTgt spid="83"/>
                                            </p:tgtEl>
                                          </p:cBhvr>
                                        </p:animEffect>
                                        <p:set>
                                          <p:cBhvr>
                                            <p:cTn id="207" dur="1" fill="hold">
                                              <p:stCondLst>
                                                <p:cond delay="499"/>
                                              </p:stCondLst>
                                            </p:cTn>
                                            <p:tgtEl>
                                              <p:spTgt spid="83"/>
                                            </p:tgtEl>
                                            <p:attrNameLst>
                                              <p:attrName>style.visibility</p:attrName>
                                            </p:attrNameLst>
                                          </p:cBhvr>
                                          <p:to>
                                            <p:strVal val="hidden"/>
                                          </p:to>
                                        </p:set>
                                      </p:childTnLst>
                                    </p:cTn>
                                  </p:par>
                                  <p:par>
                                    <p:cTn id="208" presetID="10" presetClass="exit" presetSubtype="0" fill="hold" nodeType="withEffect">
                                      <p:stCondLst>
                                        <p:cond delay="0"/>
                                      </p:stCondLst>
                                      <p:childTnLst>
                                        <p:animEffect transition="out" filter="fade">
                                          <p:cBhvr>
                                            <p:cTn id="209" dur="500"/>
                                            <p:tgtEl>
                                              <p:spTgt spid="86"/>
                                            </p:tgtEl>
                                          </p:cBhvr>
                                        </p:animEffect>
                                        <p:set>
                                          <p:cBhvr>
                                            <p:cTn id="210" dur="1" fill="hold">
                                              <p:stCondLst>
                                                <p:cond delay="499"/>
                                              </p:stCondLst>
                                            </p:cTn>
                                            <p:tgtEl>
                                              <p:spTgt spid="86"/>
                                            </p:tgtEl>
                                            <p:attrNameLst>
                                              <p:attrName>style.visibility</p:attrName>
                                            </p:attrNameLst>
                                          </p:cBhvr>
                                          <p:to>
                                            <p:strVal val="hidden"/>
                                          </p:to>
                                        </p:set>
                                      </p:childTnLst>
                                    </p:cTn>
                                  </p:par>
                                  <p:par>
                                    <p:cTn id="211" presetID="10" presetClass="exit" presetSubtype="0" fill="hold" nodeType="withEffect">
                                      <p:stCondLst>
                                        <p:cond delay="0"/>
                                      </p:stCondLst>
                                      <p:childTnLst>
                                        <p:animEffect transition="out" filter="fade">
                                          <p:cBhvr>
                                            <p:cTn id="212" dur="500"/>
                                            <p:tgtEl>
                                              <p:spTgt spid="89"/>
                                            </p:tgtEl>
                                          </p:cBhvr>
                                        </p:animEffect>
                                        <p:set>
                                          <p:cBhvr>
                                            <p:cTn id="213" dur="1" fill="hold">
                                              <p:stCondLst>
                                                <p:cond delay="499"/>
                                              </p:stCondLst>
                                            </p:cTn>
                                            <p:tgtEl>
                                              <p:spTgt spid="89"/>
                                            </p:tgtEl>
                                            <p:attrNameLst>
                                              <p:attrName>style.visibility</p:attrName>
                                            </p:attrNameLst>
                                          </p:cBhvr>
                                          <p:to>
                                            <p:strVal val="hidden"/>
                                          </p:to>
                                        </p:set>
                                      </p:childTnLst>
                                    </p:cTn>
                                  </p:par>
                                  <p:par>
                                    <p:cTn id="214" presetID="10" presetClass="exit" presetSubtype="0" fill="hold" nodeType="withEffect">
                                      <p:stCondLst>
                                        <p:cond delay="0"/>
                                      </p:stCondLst>
                                      <p:childTnLst>
                                        <p:animEffect transition="out" filter="fade">
                                          <p:cBhvr>
                                            <p:cTn id="215" dur="500"/>
                                            <p:tgtEl>
                                              <p:spTgt spid="104"/>
                                            </p:tgtEl>
                                          </p:cBhvr>
                                        </p:animEffect>
                                        <p:set>
                                          <p:cBhvr>
                                            <p:cTn id="216" dur="1" fill="hold">
                                              <p:stCondLst>
                                                <p:cond delay="499"/>
                                              </p:stCondLst>
                                            </p:cTn>
                                            <p:tgtEl>
                                              <p:spTgt spid="104"/>
                                            </p:tgtEl>
                                            <p:attrNameLst>
                                              <p:attrName>style.visibility</p:attrName>
                                            </p:attrNameLst>
                                          </p:cBhvr>
                                          <p:to>
                                            <p:strVal val="hidden"/>
                                          </p:to>
                                        </p:set>
                                      </p:childTnLst>
                                    </p:cTn>
                                  </p:par>
                                  <p:par>
                                    <p:cTn id="217" presetID="10" presetClass="exit" presetSubtype="0" fill="hold" nodeType="withEffect">
                                      <p:stCondLst>
                                        <p:cond delay="0"/>
                                      </p:stCondLst>
                                      <p:childTnLst>
                                        <p:animEffect transition="out" filter="fade">
                                          <p:cBhvr>
                                            <p:cTn id="218" dur="500"/>
                                            <p:tgtEl>
                                              <p:spTgt spid="105"/>
                                            </p:tgtEl>
                                          </p:cBhvr>
                                        </p:animEffect>
                                        <p:set>
                                          <p:cBhvr>
                                            <p:cTn id="219" dur="1" fill="hold">
                                              <p:stCondLst>
                                                <p:cond delay="499"/>
                                              </p:stCondLst>
                                            </p:cTn>
                                            <p:tgtEl>
                                              <p:spTgt spid="105"/>
                                            </p:tgtEl>
                                            <p:attrNameLst>
                                              <p:attrName>style.visibility</p:attrName>
                                            </p:attrNameLst>
                                          </p:cBhvr>
                                          <p:to>
                                            <p:strVal val="hidden"/>
                                          </p:to>
                                        </p:set>
                                      </p:childTnLst>
                                    </p:cTn>
                                  </p:par>
                                  <p:par>
                                    <p:cTn id="220" presetID="10" presetClass="exit" presetSubtype="0" fill="hold" nodeType="withEffect">
                                      <p:stCondLst>
                                        <p:cond delay="0"/>
                                      </p:stCondLst>
                                      <p:childTnLst>
                                        <p:animEffect transition="out" filter="fade">
                                          <p:cBhvr>
                                            <p:cTn id="221" dur="500"/>
                                            <p:tgtEl>
                                              <p:spTgt spid="106"/>
                                            </p:tgtEl>
                                          </p:cBhvr>
                                        </p:animEffect>
                                        <p:set>
                                          <p:cBhvr>
                                            <p:cTn id="222" dur="1" fill="hold">
                                              <p:stCondLst>
                                                <p:cond delay="499"/>
                                              </p:stCondLst>
                                            </p:cTn>
                                            <p:tgtEl>
                                              <p:spTgt spid="106"/>
                                            </p:tgtEl>
                                            <p:attrNameLst>
                                              <p:attrName>style.visibility</p:attrName>
                                            </p:attrNameLst>
                                          </p:cBhvr>
                                          <p:to>
                                            <p:strVal val="hidden"/>
                                          </p:to>
                                        </p:set>
                                      </p:childTnLst>
                                    </p:cTn>
                                  </p:par>
                                  <p:par>
                                    <p:cTn id="223" presetID="10" presetClass="exit" presetSubtype="0" fill="hold" nodeType="withEffect">
                                      <p:stCondLst>
                                        <p:cond delay="0"/>
                                      </p:stCondLst>
                                      <p:childTnLst>
                                        <p:animEffect transition="out" filter="fade">
                                          <p:cBhvr>
                                            <p:cTn id="224" dur="500"/>
                                            <p:tgtEl>
                                              <p:spTgt spid="107"/>
                                            </p:tgtEl>
                                          </p:cBhvr>
                                        </p:animEffect>
                                        <p:set>
                                          <p:cBhvr>
                                            <p:cTn id="225" dur="1" fill="hold">
                                              <p:stCondLst>
                                                <p:cond delay="499"/>
                                              </p:stCondLst>
                                            </p:cTn>
                                            <p:tgtEl>
                                              <p:spTgt spid="107"/>
                                            </p:tgtEl>
                                            <p:attrNameLst>
                                              <p:attrName>style.visibility</p:attrName>
                                            </p:attrNameLst>
                                          </p:cBhvr>
                                          <p:to>
                                            <p:strVal val="hidden"/>
                                          </p:to>
                                        </p:set>
                                      </p:childTnLst>
                                    </p:cTn>
                                  </p:par>
                                  <p:par>
                                    <p:cTn id="226" presetID="10" presetClass="exit" presetSubtype="0" fill="hold" nodeType="withEffect">
                                      <p:stCondLst>
                                        <p:cond delay="0"/>
                                      </p:stCondLst>
                                      <p:childTnLst>
                                        <p:animEffect transition="out" filter="fade">
                                          <p:cBhvr>
                                            <p:cTn id="227" dur="500"/>
                                            <p:tgtEl>
                                              <p:spTgt spid="108"/>
                                            </p:tgtEl>
                                          </p:cBhvr>
                                        </p:animEffect>
                                        <p:set>
                                          <p:cBhvr>
                                            <p:cTn id="228" dur="1" fill="hold">
                                              <p:stCondLst>
                                                <p:cond delay="499"/>
                                              </p:stCondLst>
                                            </p:cTn>
                                            <p:tgtEl>
                                              <p:spTgt spid="108"/>
                                            </p:tgtEl>
                                            <p:attrNameLst>
                                              <p:attrName>style.visibility</p:attrName>
                                            </p:attrNameLst>
                                          </p:cBhvr>
                                          <p:to>
                                            <p:strVal val="hidden"/>
                                          </p:to>
                                        </p:set>
                                      </p:childTnLst>
                                    </p:cTn>
                                  </p:par>
                                  <p:par>
                                    <p:cTn id="229" presetID="10" presetClass="exit" presetSubtype="0" fill="hold" nodeType="withEffect">
                                      <p:stCondLst>
                                        <p:cond delay="0"/>
                                      </p:stCondLst>
                                      <p:childTnLst>
                                        <p:animEffect transition="out" filter="fade">
                                          <p:cBhvr>
                                            <p:cTn id="230" dur="500"/>
                                            <p:tgtEl>
                                              <p:spTgt spid="109"/>
                                            </p:tgtEl>
                                          </p:cBhvr>
                                        </p:animEffect>
                                        <p:set>
                                          <p:cBhvr>
                                            <p:cTn id="231" dur="1" fill="hold">
                                              <p:stCondLst>
                                                <p:cond delay="499"/>
                                              </p:stCondLst>
                                            </p:cTn>
                                            <p:tgtEl>
                                              <p:spTgt spid="109"/>
                                            </p:tgtEl>
                                            <p:attrNameLst>
                                              <p:attrName>style.visibility</p:attrName>
                                            </p:attrNameLst>
                                          </p:cBhvr>
                                          <p:to>
                                            <p:strVal val="hidden"/>
                                          </p:to>
                                        </p:set>
                                      </p:childTnLst>
                                    </p:cTn>
                                  </p:par>
                                  <p:par>
                                    <p:cTn id="232" presetID="10" presetClass="exit" presetSubtype="0" fill="hold" nodeType="withEffect">
                                      <p:stCondLst>
                                        <p:cond delay="0"/>
                                      </p:stCondLst>
                                      <p:childTnLst>
                                        <p:animEffect transition="out" filter="fade">
                                          <p:cBhvr>
                                            <p:cTn id="233" dur="500"/>
                                            <p:tgtEl>
                                              <p:spTgt spid="110"/>
                                            </p:tgtEl>
                                          </p:cBhvr>
                                        </p:animEffect>
                                        <p:set>
                                          <p:cBhvr>
                                            <p:cTn id="234" dur="1" fill="hold">
                                              <p:stCondLst>
                                                <p:cond delay="499"/>
                                              </p:stCondLst>
                                            </p:cTn>
                                            <p:tgtEl>
                                              <p:spTgt spid="110"/>
                                            </p:tgtEl>
                                            <p:attrNameLst>
                                              <p:attrName>style.visibility</p:attrName>
                                            </p:attrNameLst>
                                          </p:cBhvr>
                                          <p:to>
                                            <p:strVal val="hidden"/>
                                          </p:to>
                                        </p:set>
                                      </p:childTnLst>
                                    </p:cTn>
                                  </p:par>
                                  <p:par>
                                    <p:cTn id="235" presetID="10" presetClass="exit" presetSubtype="0" fill="hold" nodeType="withEffect">
                                      <p:stCondLst>
                                        <p:cond delay="0"/>
                                      </p:stCondLst>
                                      <p:childTnLst>
                                        <p:animEffect transition="out" filter="fade">
                                          <p:cBhvr>
                                            <p:cTn id="236" dur="500"/>
                                            <p:tgtEl>
                                              <p:spTgt spid="111"/>
                                            </p:tgtEl>
                                          </p:cBhvr>
                                        </p:animEffect>
                                        <p:set>
                                          <p:cBhvr>
                                            <p:cTn id="237" dur="1" fill="hold">
                                              <p:stCondLst>
                                                <p:cond delay="499"/>
                                              </p:stCondLst>
                                            </p:cTn>
                                            <p:tgtEl>
                                              <p:spTgt spid="111"/>
                                            </p:tgtEl>
                                            <p:attrNameLst>
                                              <p:attrName>style.visibility</p:attrName>
                                            </p:attrNameLst>
                                          </p:cBhvr>
                                          <p:to>
                                            <p:strVal val="hidden"/>
                                          </p:to>
                                        </p:set>
                                      </p:childTnLst>
                                    </p:cTn>
                                  </p:par>
                                  <p:par>
                                    <p:cTn id="238" presetID="10" presetClass="exit" presetSubtype="0" fill="hold" nodeType="withEffect">
                                      <p:stCondLst>
                                        <p:cond delay="0"/>
                                      </p:stCondLst>
                                      <p:childTnLst>
                                        <p:animEffect transition="out" filter="fade">
                                          <p:cBhvr>
                                            <p:cTn id="239" dur="500"/>
                                            <p:tgtEl>
                                              <p:spTgt spid="112"/>
                                            </p:tgtEl>
                                          </p:cBhvr>
                                        </p:animEffect>
                                        <p:set>
                                          <p:cBhvr>
                                            <p:cTn id="240" dur="1" fill="hold">
                                              <p:stCondLst>
                                                <p:cond delay="499"/>
                                              </p:stCondLst>
                                            </p:cTn>
                                            <p:tgtEl>
                                              <p:spTgt spid="112"/>
                                            </p:tgtEl>
                                            <p:attrNameLst>
                                              <p:attrName>style.visibility</p:attrName>
                                            </p:attrNameLst>
                                          </p:cBhvr>
                                          <p:to>
                                            <p:strVal val="hidden"/>
                                          </p:to>
                                        </p:set>
                                      </p:childTnLst>
                                    </p:cTn>
                                  </p:par>
                                </p:childTnLst>
                              </p:cTn>
                            </p:par>
                            <p:par>
                              <p:cTn id="241" fill="hold">
                                <p:stCondLst>
                                  <p:cond delay="500"/>
                                </p:stCondLst>
                                <p:childTnLst>
                                  <p:par>
                                    <p:cTn id="242" presetID="10" presetClass="entr" presetSubtype="0" fill="hold" grpId="0" nodeType="afterEffect">
                                      <p:stCondLst>
                                        <p:cond delay="0"/>
                                      </p:stCondLst>
                                      <p:childTnLst>
                                        <p:set>
                                          <p:cBhvr>
                                            <p:cTn id="243" dur="1" fill="hold">
                                              <p:stCondLst>
                                                <p:cond delay="0"/>
                                              </p:stCondLst>
                                            </p:cTn>
                                            <p:tgtEl>
                                              <p:spTgt spid="113"/>
                                            </p:tgtEl>
                                            <p:attrNameLst>
                                              <p:attrName>style.visibility</p:attrName>
                                            </p:attrNameLst>
                                          </p:cBhvr>
                                          <p:to>
                                            <p:strVal val="visible"/>
                                          </p:to>
                                        </p:set>
                                        <p:animEffect transition="in" filter="fade">
                                          <p:cBhvr>
                                            <p:cTn id="244" dur="500"/>
                                            <p:tgtEl>
                                              <p:spTgt spid="113"/>
                                            </p:tgtEl>
                                          </p:cBhvr>
                                        </p:animEffect>
                                      </p:childTnLst>
                                    </p:cTn>
                                  </p:par>
                                </p:childTnLst>
                              </p:cTn>
                            </p:par>
                            <p:par>
                              <p:cTn id="245" fill="hold">
                                <p:stCondLst>
                                  <p:cond delay="1000"/>
                                </p:stCondLst>
                                <p:childTnLst>
                                  <p:par>
                                    <p:cTn id="246" presetID="22" presetClass="entr" presetSubtype="1" fill="hold" nodeType="afterEffect">
                                      <p:stCondLst>
                                        <p:cond delay="0"/>
                                      </p:stCondLst>
                                      <p:childTnLst>
                                        <p:set>
                                          <p:cBhvr>
                                            <p:cTn id="247" dur="1" fill="hold">
                                              <p:stCondLst>
                                                <p:cond delay="0"/>
                                              </p:stCondLst>
                                            </p:cTn>
                                            <p:tgtEl>
                                              <p:spTgt spid="135"/>
                                            </p:tgtEl>
                                            <p:attrNameLst>
                                              <p:attrName>style.visibility</p:attrName>
                                            </p:attrNameLst>
                                          </p:cBhvr>
                                          <p:to>
                                            <p:strVal val="visible"/>
                                          </p:to>
                                        </p:set>
                                        <p:animEffect transition="in" filter="wipe(up)">
                                          <p:cBhvr>
                                            <p:cTn id="248" dur="500"/>
                                            <p:tgtEl>
                                              <p:spTgt spid="135"/>
                                            </p:tgtEl>
                                          </p:cBhvr>
                                        </p:animEffect>
                                      </p:childTnLst>
                                    </p:cTn>
                                  </p:par>
                                  <p:par>
                                    <p:cTn id="249" presetID="22" presetClass="entr" presetSubtype="1" fill="hold" nodeType="withEffect">
                                      <p:stCondLst>
                                        <p:cond delay="0"/>
                                      </p:stCondLst>
                                      <p:childTnLst>
                                        <p:set>
                                          <p:cBhvr>
                                            <p:cTn id="250" dur="1" fill="hold">
                                              <p:stCondLst>
                                                <p:cond delay="0"/>
                                              </p:stCondLst>
                                            </p:cTn>
                                            <p:tgtEl>
                                              <p:spTgt spid="138"/>
                                            </p:tgtEl>
                                            <p:attrNameLst>
                                              <p:attrName>style.visibility</p:attrName>
                                            </p:attrNameLst>
                                          </p:cBhvr>
                                          <p:to>
                                            <p:strVal val="visible"/>
                                          </p:to>
                                        </p:set>
                                        <p:animEffect transition="in" filter="wipe(up)">
                                          <p:cBhvr>
                                            <p:cTn id="251" dur="500"/>
                                            <p:tgtEl>
                                              <p:spTgt spid="138"/>
                                            </p:tgtEl>
                                          </p:cBhvr>
                                        </p:animEffect>
                                      </p:childTnLst>
                                    </p:cTn>
                                  </p:par>
                                  <p:par>
                                    <p:cTn id="252" presetID="22" presetClass="entr" presetSubtype="1" fill="hold" nodeType="withEffect">
                                      <p:stCondLst>
                                        <p:cond delay="0"/>
                                      </p:stCondLst>
                                      <p:childTnLst>
                                        <p:set>
                                          <p:cBhvr>
                                            <p:cTn id="253" dur="1" fill="hold">
                                              <p:stCondLst>
                                                <p:cond delay="0"/>
                                              </p:stCondLst>
                                            </p:cTn>
                                            <p:tgtEl>
                                              <p:spTgt spid="141"/>
                                            </p:tgtEl>
                                            <p:attrNameLst>
                                              <p:attrName>style.visibility</p:attrName>
                                            </p:attrNameLst>
                                          </p:cBhvr>
                                          <p:to>
                                            <p:strVal val="visible"/>
                                          </p:to>
                                        </p:set>
                                        <p:animEffect transition="in" filter="wipe(up)">
                                          <p:cBhvr>
                                            <p:cTn id="254" dur="500"/>
                                            <p:tgtEl>
                                              <p:spTgt spid="141"/>
                                            </p:tgtEl>
                                          </p:cBhvr>
                                        </p:animEffect>
                                      </p:childTnLst>
                                    </p:cTn>
                                  </p:par>
                                  <p:par>
                                    <p:cTn id="255" presetID="22" presetClass="entr" presetSubtype="1" fill="hold" nodeType="withEffect">
                                      <p:stCondLst>
                                        <p:cond delay="0"/>
                                      </p:stCondLst>
                                      <p:childTnLst>
                                        <p:set>
                                          <p:cBhvr>
                                            <p:cTn id="256" dur="1" fill="hold">
                                              <p:stCondLst>
                                                <p:cond delay="0"/>
                                              </p:stCondLst>
                                            </p:cTn>
                                            <p:tgtEl>
                                              <p:spTgt spid="144"/>
                                            </p:tgtEl>
                                            <p:attrNameLst>
                                              <p:attrName>style.visibility</p:attrName>
                                            </p:attrNameLst>
                                          </p:cBhvr>
                                          <p:to>
                                            <p:strVal val="visible"/>
                                          </p:to>
                                        </p:set>
                                        <p:animEffect transition="in" filter="wipe(up)">
                                          <p:cBhvr>
                                            <p:cTn id="257" dur="500"/>
                                            <p:tgtEl>
                                              <p:spTgt spid="144"/>
                                            </p:tgtEl>
                                          </p:cBhvr>
                                        </p:animEffect>
                                      </p:childTnLst>
                                    </p:cTn>
                                  </p:par>
                                  <p:par>
                                    <p:cTn id="258" presetID="22" presetClass="entr" presetSubtype="1" fill="hold" nodeType="withEffect">
                                      <p:stCondLst>
                                        <p:cond delay="0"/>
                                      </p:stCondLst>
                                      <p:childTnLst>
                                        <p:set>
                                          <p:cBhvr>
                                            <p:cTn id="259" dur="1" fill="hold">
                                              <p:stCondLst>
                                                <p:cond delay="0"/>
                                              </p:stCondLst>
                                            </p:cTn>
                                            <p:tgtEl>
                                              <p:spTgt spid="147"/>
                                            </p:tgtEl>
                                            <p:attrNameLst>
                                              <p:attrName>style.visibility</p:attrName>
                                            </p:attrNameLst>
                                          </p:cBhvr>
                                          <p:to>
                                            <p:strVal val="visible"/>
                                          </p:to>
                                        </p:set>
                                        <p:animEffect transition="in" filter="wipe(up)">
                                          <p:cBhvr>
                                            <p:cTn id="260" dur="500"/>
                                            <p:tgtEl>
                                              <p:spTgt spid="147"/>
                                            </p:tgtEl>
                                          </p:cBhvr>
                                        </p:animEffect>
                                      </p:childTnLst>
                                    </p:cTn>
                                  </p:par>
                                  <p:par>
                                    <p:cTn id="261" presetID="22" presetClass="entr" presetSubtype="1" fill="hold" nodeType="withEffect">
                                      <p:stCondLst>
                                        <p:cond delay="0"/>
                                      </p:stCondLst>
                                      <p:childTnLst>
                                        <p:set>
                                          <p:cBhvr>
                                            <p:cTn id="262" dur="1" fill="hold">
                                              <p:stCondLst>
                                                <p:cond delay="0"/>
                                              </p:stCondLst>
                                            </p:cTn>
                                            <p:tgtEl>
                                              <p:spTgt spid="150"/>
                                            </p:tgtEl>
                                            <p:attrNameLst>
                                              <p:attrName>style.visibility</p:attrName>
                                            </p:attrNameLst>
                                          </p:cBhvr>
                                          <p:to>
                                            <p:strVal val="visible"/>
                                          </p:to>
                                        </p:set>
                                        <p:animEffect transition="in" filter="wipe(up)">
                                          <p:cBhvr>
                                            <p:cTn id="263" dur="500"/>
                                            <p:tgtEl>
                                              <p:spTgt spid="150"/>
                                            </p:tgtEl>
                                          </p:cBhvr>
                                        </p:animEffect>
                                      </p:childTnLst>
                                    </p:cTn>
                                  </p:par>
                                </p:childTnLst>
                              </p:cTn>
                            </p:par>
                          </p:childTnLst>
                        </p:cTn>
                      </p:par>
                      <p:par>
                        <p:cTn id="264" fill="hold">
                          <p:stCondLst>
                            <p:cond delay="indefinite"/>
                          </p:stCondLst>
                          <p:childTnLst>
                            <p:par>
                              <p:cTn id="265" fill="hold">
                                <p:stCondLst>
                                  <p:cond delay="0"/>
                                </p:stCondLst>
                                <p:childTnLst>
                                  <p:par>
                                    <p:cTn id="266" presetID="10" presetClass="entr" presetSubtype="0" fill="hold" grpId="0" nodeType="clickEffect">
                                      <p:stCondLst>
                                        <p:cond delay="0"/>
                                      </p:stCondLst>
                                      <p:childTnLst>
                                        <p:set>
                                          <p:cBhvr>
                                            <p:cTn id="267" dur="1" fill="hold">
                                              <p:stCondLst>
                                                <p:cond delay="0"/>
                                              </p:stCondLst>
                                            </p:cTn>
                                            <p:tgtEl>
                                              <p:spTgt spid="154"/>
                                            </p:tgtEl>
                                            <p:attrNameLst>
                                              <p:attrName>style.visibility</p:attrName>
                                            </p:attrNameLst>
                                          </p:cBhvr>
                                          <p:to>
                                            <p:strVal val="visible"/>
                                          </p:to>
                                        </p:set>
                                        <p:animEffect transition="in" filter="fade">
                                          <p:cBhvr>
                                            <p:cTn id="268" dur="500"/>
                                            <p:tgtEl>
                                              <p:spTgt spid="154"/>
                                            </p:tgtEl>
                                          </p:cBhvr>
                                        </p:animEffect>
                                      </p:childTnLst>
                                    </p:cTn>
                                  </p:par>
                                </p:childTnLst>
                              </p:cTn>
                            </p:par>
                            <p:par>
                              <p:cTn id="269" fill="hold">
                                <p:stCondLst>
                                  <p:cond delay="500"/>
                                </p:stCondLst>
                                <p:childTnLst>
                                  <p:par>
                                    <p:cTn id="270" presetID="22" presetClass="entr" presetSubtype="1" fill="hold" nodeType="afterEffect">
                                      <p:stCondLst>
                                        <p:cond delay="0"/>
                                      </p:stCondLst>
                                      <p:childTnLst>
                                        <p:set>
                                          <p:cBhvr>
                                            <p:cTn id="271" dur="1" fill="hold">
                                              <p:stCondLst>
                                                <p:cond delay="0"/>
                                              </p:stCondLst>
                                            </p:cTn>
                                            <p:tgtEl>
                                              <p:spTgt spid="155"/>
                                            </p:tgtEl>
                                            <p:attrNameLst>
                                              <p:attrName>style.visibility</p:attrName>
                                            </p:attrNameLst>
                                          </p:cBhvr>
                                          <p:to>
                                            <p:strVal val="visible"/>
                                          </p:to>
                                        </p:set>
                                        <p:animEffect transition="in" filter="wipe(up)">
                                          <p:cBhvr>
                                            <p:cTn id="272" dur="500"/>
                                            <p:tgtEl>
                                              <p:spTgt spid="155"/>
                                            </p:tgtEl>
                                          </p:cBhvr>
                                        </p:animEffect>
                                      </p:childTnLst>
                                    </p:cTn>
                                  </p:par>
                                  <p:par>
                                    <p:cTn id="273" presetID="22" presetClass="entr" presetSubtype="1" fill="hold" nodeType="withEffect">
                                      <p:stCondLst>
                                        <p:cond delay="0"/>
                                      </p:stCondLst>
                                      <p:childTnLst>
                                        <p:set>
                                          <p:cBhvr>
                                            <p:cTn id="274" dur="1" fill="hold">
                                              <p:stCondLst>
                                                <p:cond delay="0"/>
                                              </p:stCondLst>
                                            </p:cTn>
                                            <p:tgtEl>
                                              <p:spTgt spid="156"/>
                                            </p:tgtEl>
                                            <p:attrNameLst>
                                              <p:attrName>style.visibility</p:attrName>
                                            </p:attrNameLst>
                                          </p:cBhvr>
                                          <p:to>
                                            <p:strVal val="visible"/>
                                          </p:to>
                                        </p:set>
                                        <p:animEffect transition="in" filter="wipe(up)">
                                          <p:cBhvr>
                                            <p:cTn id="275" dur="500"/>
                                            <p:tgtEl>
                                              <p:spTgt spid="156"/>
                                            </p:tgtEl>
                                          </p:cBhvr>
                                        </p:animEffect>
                                      </p:childTnLst>
                                    </p:cTn>
                                  </p:par>
                                  <p:par>
                                    <p:cTn id="276" presetID="22" presetClass="entr" presetSubtype="1" fill="hold" nodeType="withEffect">
                                      <p:stCondLst>
                                        <p:cond delay="0"/>
                                      </p:stCondLst>
                                      <p:childTnLst>
                                        <p:set>
                                          <p:cBhvr>
                                            <p:cTn id="277" dur="1" fill="hold">
                                              <p:stCondLst>
                                                <p:cond delay="0"/>
                                              </p:stCondLst>
                                            </p:cTn>
                                            <p:tgtEl>
                                              <p:spTgt spid="157"/>
                                            </p:tgtEl>
                                            <p:attrNameLst>
                                              <p:attrName>style.visibility</p:attrName>
                                            </p:attrNameLst>
                                          </p:cBhvr>
                                          <p:to>
                                            <p:strVal val="visible"/>
                                          </p:to>
                                        </p:set>
                                        <p:animEffect transition="in" filter="wipe(up)">
                                          <p:cBhvr>
                                            <p:cTn id="278" dur="500"/>
                                            <p:tgtEl>
                                              <p:spTgt spid="157"/>
                                            </p:tgtEl>
                                          </p:cBhvr>
                                        </p:animEffect>
                                      </p:childTnLst>
                                    </p:cTn>
                                  </p:par>
                                  <p:par>
                                    <p:cTn id="279" presetID="22" presetClass="entr" presetSubtype="1" fill="hold" nodeType="withEffect">
                                      <p:stCondLst>
                                        <p:cond delay="0"/>
                                      </p:stCondLst>
                                      <p:childTnLst>
                                        <p:set>
                                          <p:cBhvr>
                                            <p:cTn id="280" dur="1" fill="hold">
                                              <p:stCondLst>
                                                <p:cond delay="0"/>
                                              </p:stCondLst>
                                            </p:cTn>
                                            <p:tgtEl>
                                              <p:spTgt spid="158"/>
                                            </p:tgtEl>
                                            <p:attrNameLst>
                                              <p:attrName>style.visibility</p:attrName>
                                            </p:attrNameLst>
                                          </p:cBhvr>
                                          <p:to>
                                            <p:strVal val="visible"/>
                                          </p:to>
                                        </p:set>
                                        <p:animEffect transition="in" filter="wipe(up)">
                                          <p:cBhvr>
                                            <p:cTn id="281" dur="500"/>
                                            <p:tgtEl>
                                              <p:spTgt spid="158"/>
                                            </p:tgtEl>
                                          </p:cBhvr>
                                        </p:animEffect>
                                      </p:childTnLst>
                                    </p:cTn>
                                  </p:par>
                                  <p:par>
                                    <p:cTn id="282" presetID="22" presetClass="entr" presetSubtype="1" fill="hold" nodeType="withEffect">
                                      <p:stCondLst>
                                        <p:cond delay="0"/>
                                      </p:stCondLst>
                                      <p:childTnLst>
                                        <p:set>
                                          <p:cBhvr>
                                            <p:cTn id="283" dur="1" fill="hold">
                                              <p:stCondLst>
                                                <p:cond delay="0"/>
                                              </p:stCondLst>
                                            </p:cTn>
                                            <p:tgtEl>
                                              <p:spTgt spid="159"/>
                                            </p:tgtEl>
                                            <p:attrNameLst>
                                              <p:attrName>style.visibility</p:attrName>
                                            </p:attrNameLst>
                                          </p:cBhvr>
                                          <p:to>
                                            <p:strVal val="visible"/>
                                          </p:to>
                                        </p:set>
                                        <p:animEffect transition="in" filter="wipe(up)">
                                          <p:cBhvr>
                                            <p:cTn id="284" dur="500"/>
                                            <p:tgtEl>
                                              <p:spTgt spid="159"/>
                                            </p:tgtEl>
                                          </p:cBhvr>
                                        </p:animEffect>
                                      </p:childTnLst>
                                    </p:cTn>
                                  </p:par>
                                  <p:par>
                                    <p:cTn id="285" presetID="22" presetClass="entr" presetSubtype="1" fill="hold" nodeType="withEffect">
                                      <p:stCondLst>
                                        <p:cond delay="0"/>
                                      </p:stCondLst>
                                      <p:childTnLst>
                                        <p:set>
                                          <p:cBhvr>
                                            <p:cTn id="286" dur="1" fill="hold">
                                              <p:stCondLst>
                                                <p:cond delay="0"/>
                                              </p:stCondLst>
                                            </p:cTn>
                                            <p:tgtEl>
                                              <p:spTgt spid="160"/>
                                            </p:tgtEl>
                                            <p:attrNameLst>
                                              <p:attrName>style.visibility</p:attrName>
                                            </p:attrNameLst>
                                          </p:cBhvr>
                                          <p:to>
                                            <p:strVal val="visible"/>
                                          </p:to>
                                        </p:set>
                                        <p:animEffect transition="in" filter="wipe(up)">
                                          <p:cBhvr>
                                            <p:cTn id="287" dur="500"/>
                                            <p:tgtEl>
                                              <p:spTgt spid="160"/>
                                            </p:tgtEl>
                                          </p:cBhvr>
                                        </p:animEffect>
                                      </p:childTnLst>
                                    </p:cTn>
                                  </p:par>
                                </p:childTnLst>
                              </p:cTn>
                            </p:par>
                          </p:childTnLst>
                        </p:cTn>
                      </p:par>
                      <p:par>
                        <p:cTn id="288" fill="hold">
                          <p:stCondLst>
                            <p:cond delay="indefinite"/>
                          </p:stCondLst>
                          <p:childTnLst>
                            <p:par>
                              <p:cTn id="289" fill="hold">
                                <p:stCondLst>
                                  <p:cond delay="0"/>
                                </p:stCondLst>
                                <p:childTnLst>
                                  <p:par>
                                    <p:cTn id="290" presetID="10" presetClass="entr" presetSubtype="0" fill="hold" grpId="0" nodeType="clickEffect">
                                      <p:stCondLst>
                                        <p:cond delay="0"/>
                                      </p:stCondLst>
                                      <p:childTnLst>
                                        <p:set>
                                          <p:cBhvr>
                                            <p:cTn id="291" dur="1" fill="hold">
                                              <p:stCondLst>
                                                <p:cond delay="0"/>
                                              </p:stCondLst>
                                            </p:cTn>
                                            <p:tgtEl>
                                              <p:spTgt spid="5"/>
                                            </p:tgtEl>
                                            <p:attrNameLst>
                                              <p:attrName>style.visibility</p:attrName>
                                            </p:attrNameLst>
                                          </p:cBhvr>
                                          <p:to>
                                            <p:strVal val="visible"/>
                                          </p:to>
                                        </p:set>
                                        <p:animEffect transition="in" filter="fade">
                                          <p:cBhvr>
                                            <p:cTn id="29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7" grpId="1" animBg="1"/>
          <p:bldP spid="11" grpId="0" animBg="1"/>
          <p:bldP spid="12" grpId="0" animBg="1"/>
          <p:bldP spid="12" grpId="1" animBg="1"/>
          <p:bldP spid="16" grpId="0" animBg="1"/>
          <p:bldP spid="17" grpId="0" animBg="1"/>
          <p:bldP spid="17" grpId="1" animBg="1"/>
          <p:bldP spid="21" grpId="0" animBg="1"/>
          <p:bldP spid="25" grpId="0" animBg="1"/>
          <p:bldP spid="25" grpId="1" animBg="1"/>
          <p:bldP spid="26" grpId="0" animBg="1"/>
          <p:bldP spid="27" grpId="0" animBg="1"/>
          <p:bldP spid="27" grpId="1" animBg="1"/>
          <p:bldP spid="28" grpId="0" animBg="1"/>
          <p:bldP spid="32" grpId="0" animBg="1"/>
          <p:bldP spid="32" grpId="1" animBg="1"/>
          <p:bldP spid="33" grpId="0" animBg="1"/>
          <p:bldP spid="37" grpId="0" animBg="1"/>
          <p:bldP spid="37" grpId="1" animBg="1"/>
          <p:bldP spid="38" grpId="0" animBg="1"/>
          <p:bldP spid="55" grpId="0" animBg="1"/>
          <p:bldP spid="55" grpId="1" animBg="1"/>
          <p:bldP spid="56" grpId="0" animBg="1"/>
          <p:bldP spid="60" grpId="0" animBg="1"/>
          <p:bldP spid="60" grpId="1" animBg="1"/>
          <p:bldP spid="61" grpId="0" animBg="1"/>
          <p:bldP spid="92" grpId="0" animBg="1"/>
          <p:bldP spid="113" grpId="0" animBg="1"/>
          <p:bldP spid="154" grpId="0" animBg="1"/>
        </p:bldLst>
      </p:timing>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FC8D2-CD98-401E-93DB-AB81F4159733}"/>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55F38A08-BFE0-4015-A099-9982FCEF0218}"/>
              </a:ext>
            </a:extLst>
          </p:cNvPr>
          <p:cNvSpPr>
            <a:spLocks noChangeArrowheads="1"/>
          </p:cNvSpPr>
          <p:nvPr/>
        </p:nvSpPr>
        <p:spPr bwMode="auto">
          <a:xfrm>
            <a:off x="1097280" y="2307667"/>
            <a:ext cx="4212956"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apiVersion</a:t>
            </a: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kind:</a:t>
            </a:r>
            <a:br>
              <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metadata:</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spec:</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9159FE5E-3318-4CBF-A2A5-776CBB3CB223}"/>
              </a:ext>
            </a:extLst>
          </p:cNvPr>
          <p:cNvSpPr/>
          <p:nvPr/>
        </p:nvSpPr>
        <p:spPr>
          <a:xfrm>
            <a:off x="1097280" y="2006003"/>
            <a:ext cx="2792795" cy="307777"/>
          </a:xfrm>
          <a:prstGeom prst="rect">
            <a:avLst/>
          </a:prstGeom>
          <a:solidFill>
            <a:schemeClr val="tx1">
              <a:lumMod val="75000"/>
              <a:lumOff val="25000"/>
            </a:schemeClr>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1400" b="1" dirty="0">
                <a:solidFill>
                  <a:schemeClr val="bg1">
                    <a:lumMod val="65000"/>
                  </a:schemeClr>
                </a:solidFill>
                <a:latin typeface="Courier New" panose="02070309020205020404" pitchFamily="49" charset="0"/>
                <a:cs typeface="Courier New" panose="02070309020205020404" pitchFamily="49" charset="0"/>
              </a:rPr>
              <a:t>service-</a:t>
            </a:r>
            <a:r>
              <a:rPr lang="en-US" sz="1400" b="1" dirty="0" err="1">
                <a:solidFill>
                  <a:schemeClr val="bg1">
                    <a:lumMod val="65000"/>
                  </a:schemeClr>
                </a:solidFill>
                <a:latin typeface="Courier New" panose="02070309020205020404" pitchFamily="49" charset="0"/>
                <a:cs typeface="Courier New" panose="02070309020205020404" pitchFamily="49" charset="0"/>
              </a:rPr>
              <a:t>definition.yml</a:t>
            </a:r>
            <a:endParaRPr lang="en-US" sz="1400" b="1" dirty="0">
              <a:solidFill>
                <a:schemeClr val="bg1">
                  <a:lumMod val="65000"/>
                </a:schemeClr>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50412BFC-FA4E-4978-9339-BC137D1F6BAD}"/>
              </a:ext>
            </a:extLst>
          </p:cNvPr>
          <p:cNvSpPr/>
          <p:nvPr/>
        </p:nvSpPr>
        <p:spPr>
          <a:xfrm>
            <a:off x="2549173" y="2307667"/>
            <a:ext cx="431528" cy="338554"/>
          </a:xfrm>
          <a:prstGeom prst="rect">
            <a:avLst/>
          </a:prstGeom>
        </p:spPr>
        <p:txBody>
          <a:bodyPr wrap="none">
            <a:spAutoFit/>
          </a:bodyPr>
          <a:lstStyle/>
          <a:p>
            <a:r>
              <a:rPr lang="en-US" altLang="en-US" sz="1600" dirty="0">
                <a:solidFill>
                  <a:srgbClr val="A9B7C6"/>
                </a:solidFill>
                <a:latin typeface="Courier New" panose="02070309020205020404" pitchFamily="49" charset="0"/>
                <a:cs typeface="Courier New" panose="02070309020205020404" pitchFamily="49" charset="0"/>
              </a:rPr>
              <a:t>v1</a:t>
            </a:r>
            <a:endParaRPr lang="en-US" sz="1600" dirty="0"/>
          </a:p>
        </p:txBody>
      </p:sp>
      <p:sp>
        <p:nvSpPr>
          <p:cNvPr id="7" name="Rectangle 6">
            <a:extLst>
              <a:ext uri="{FF2B5EF4-FFF2-40B4-BE49-F238E27FC236}">
                <a16:creationId xmlns:a16="http://schemas.microsoft.com/office/drawing/2014/main" id="{4338C8F3-16DF-466E-97AA-CE117D851243}"/>
              </a:ext>
            </a:extLst>
          </p:cNvPr>
          <p:cNvSpPr/>
          <p:nvPr/>
        </p:nvSpPr>
        <p:spPr>
          <a:xfrm>
            <a:off x="1810421" y="2546685"/>
            <a:ext cx="1048685" cy="338554"/>
          </a:xfrm>
          <a:prstGeom prst="rect">
            <a:avLst/>
          </a:prstGeom>
        </p:spPr>
        <p:txBody>
          <a:bodyPr wrap="none">
            <a:spAutoFit/>
          </a:bodyPr>
          <a:lstStyle/>
          <a:p>
            <a:r>
              <a:rPr lang="en-US" altLang="en-US" sz="1600" dirty="0">
                <a:solidFill>
                  <a:srgbClr val="A9B7C6"/>
                </a:solidFill>
                <a:latin typeface="Courier New" panose="02070309020205020404" pitchFamily="49" charset="0"/>
                <a:cs typeface="Courier New" panose="02070309020205020404" pitchFamily="49" charset="0"/>
              </a:rPr>
              <a:t>Service</a:t>
            </a:r>
            <a:endParaRPr lang="en-US" sz="1600" dirty="0"/>
          </a:p>
        </p:txBody>
      </p:sp>
      <p:sp>
        <p:nvSpPr>
          <p:cNvPr id="8" name="Rectangle 7">
            <a:extLst>
              <a:ext uri="{FF2B5EF4-FFF2-40B4-BE49-F238E27FC236}">
                <a16:creationId xmlns:a16="http://schemas.microsoft.com/office/drawing/2014/main" id="{F416ED96-8B0E-43D5-BA92-E123D98B7EA9}"/>
              </a:ext>
            </a:extLst>
          </p:cNvPr>
          <p:cNvSpPr/>
          <p:nvPr/>
        </p:nvSpPr>
        <p:spPr>
          <a:xfrm>
            <a:off x="1619921" y="3111689"/>
            <a:ext cx="1912703" cy="338554"/>
          </a:xfrm>
          <a:prstGeom prst="rect">
            <a:avLst/>
          </a:prstGeom>
        </p:spPr>
        <p:txBody>
          <a:bodyPr wrap="none">
            <a:spAutoFit/>
          </a:bodyPr>
          <a:lstStyle/>
          <a:p>
            <a:r>
              <a:rPr lang="en-US" altLang="en-US" sz="1600" b="1" dirty="0">
                <a:solidFill>
                  <a:srgbClr val="CC7832"/>
                </a:solidFill>
                <a:latin typeface="Courier New" panose="02070309020205020404" pitchFamily="49" charset="0"/>
                <a:cs typeface="Courier New" panose="02070309020205020404" pitchFamily="49" charset="0"/>
              </a:rPr>
              <a:t>name: </a:t>
            </a:r>
            <a:r>
              <a:rPr lang="en-US" altLang="en-US" sz="1600" dirty="0">
                <a:solidFill>
                  <a:srgbClr val="A9B7C6"/>
                </a:solidFill>
                <a:latin typeface="Courier New" panose="02070309020205020404" pitchFamily="49" charset="0"/>
                <a:cs typeface="Courier New" panose="02070309020205020404" pitchFamily="49" charset="0"/>
              </a:rPr>
              <a:t>back-end</a:t>
            </a:r>
            <a:endParaRPr lang="en-US" sz="1600" dirty="0"/>
          </a:p>
        </p:txBody>
      </p:sp>
      <p:sp>
        <p:nvSpPr>
          <p:cNvPr id="9" name="Rectangle 8">
            <a:extLst>
              <a:ext uri="{FF2B5EF4-FFF2-40B4-BE49-F238E27FC236}">
                <a16:creationId xmlns:a16="http://schemas.microsoft.com/office/drawing/2014/main" id="{D68CC30A-73F7-40F9-9C2B-ED19D6840411}"/>
              </a:ext>
            </a:extLst>
          </p:cNvPr>
          <p:cNvSpPr/>
          <p:nvPr/>
        </p:nvSpPr>
        <p:spPr>
          <a:xfrm>
            <a:off x="1594176" y="3751907"/>
            <a:ext cx="2282997" cy="1077218"/>
          </a:xfrm>
          <a:prstGeom prst="rect">
            <a:avLst/>
          </a:prstGeom>
        </p:spPr>
        <p:txBody>
          <a:bodyPr wrap="none">
            <a:spAutoFit/>
          </a:bodyPr>
          <a:lstStyle/>
          <a:p>
            <a:r>
              <a:rPr lang="en-US" altLang="en-US" sz="1600" b="1" dirty="0">
                <a:solidFill>
                  <a:srgbClr val="CC7832"/>
                </a:solidFill>
                <a:latin typeface="Courier New" panose="02070309020205020404" pitchFamily="49" charset="0"/>
                <a:cs typeface="Courier New" panose="02070309020205020404" pitchFamily="49" charset="0"/>
              </a:rPr>
              <a:t>type: </a:t>
            </a:r>
            <a:r>
              <a:rPr lang="en-US" altLang="en-US" sz="1600" dirty="0" err="1">
                <a:solidFill>
                  <a:srgbClr val="A9B7C6"/>
                </a:solidFill>
                <a:latin typeface="Courier New" panose="02070309020205020404" pitchFamily="49" charset="0"/>
                <a:cs typeface="Courier New" panose="02070309020205020404" pitchFamily="49" charset="0"/>
              </a:rPr>
              <a:t>ClusterIP</a:t>
            </a:r>
            <a:endParaRPr lang="en-US" altLang="en-US" sz="1600" dirty="0">
              <a:solidFill>
                <a:srgbClr val="A9B7C6"/>
              </a:solidFill>
              <a:latin typeface="Courier New" panose="02070309020205020404" pitchFamily="49" charset="0"/>
              <a:cs typeface="Courier New" panose="02070309020205020404" pitchFamily="49" charset="0"/>
            </a:endParaRPr>
          </a:p>
          <a:p>
            <a:r>
              <a:rPr lang="en-US" altLang="en-US" sz="1600" b="1" dirty="0">
                <a:solidFill>
                  <a:srgbClr val="CC7832"/>
                </a:solidFill>
                <a:latin typeface="Courier New" panose="02070309020205020404" pitchFamily="49" charset="0"/>
                <a:cs typeface="Courier New" panose="02070309020205020404" pitchFamily="49" charset="0"/>
              </a:rPr>
              <a:t>ports:</a:t>
            </a:r>
          </a:p>
          <a:p>
            <a:r>
              <a:rPr lang="en-US" sz="1600" b="1" dirty="0">
                <a:solidFill>
                  <a:srgbClr val="CC7832"/>
                </a:solidFill>
                <a:latin typeface="Courier New" panose="02070309020205020404" pitchFamily="49" charset="0"/>
                <a:cs typeface="Courier New" panose="02070309020205020404" pitchFamily="49" charset="0"/>
              </a:rPr>
              <a:t> - </a:t>
            </a:r>
            <a:r>
              <a:rPr lang="en-US" sz="1600" b="1" dirty="0" err="1">
                <a:solidFill>
                  <a:srgbClr val="CC7832"/>
                </a:solidFill>
                <a:latin typeface="Courier New" panose="02070309020205020404" pitchFamily="49" charset="0"/>
                <a:cs typeface="Courier New" panose="02070309020205020404" pitchFamily="49" charset="0"/>
              </a:rPr>
              <a:t>targetPort</a:t>
            </a:r>
            <a:r>
              <a:rPr lang="en-US" sz="1600" b="1" dirty="0">
                <a:solidFill>
                  <a:srgbClr val="CC7832"/>
                </a:solidFill>
                <a:latin typeface="Courier New" panose="02070309020205020404" pitchFamily="49" charset="0"/>
                <a:cs typeface="Courier New" panose="02070309020205020404" pitchFamily="49" charset="0"/>
              </a:rPr>
              <a:t>: </a:t>
            </a:r>
            <a:r>
              <a:rPr lang="en-US" sz="1600" dirty="0">
                <a:solidFill>
                  <a:srgbClr val="A9B7C6"/>
                </a:solidFill>
                <a:latin typeface="Courier New" panose="02070309020205020404" pitchFamily="49" charset="0"/>
                <a:cs typeface="Courier New" panose="02070309020205020404" pitchFamily="49" charset="0"/>
              </a:rPr>
              <a:t>80</a:t>
            </a:r>
            <a:endParaRPr lang="en-US" sz="1600" dirty="0"/>
          </a:p>
          <a:p>
            <a:r>
              <a:rPr lang="en-US" sz="1600" b="1" dirty="0">
                <a:solidFill>
                  <a:srgbClr val="CC7832"/>
                </a:solidFill>
                <a:latin typeface="Courier New" panose="02070309020205020404" pitchFamily="49" charset="0"/>
                <a:cs typeface="Courier New" panose="02070309020205020404" pitchFamily="49" charset="0"/>
              </a:rPr>
              <a:t>   port: </a:t>
            </a:r>
            <a:r>
              <a:rPr lang="en-US" sz="1600" dirty="0">
                <a:solidFill>
                  <a:srgbClr val="A9B7C6"/>
                </a:solidFill>
                <a:latin typeface="Courier New" panose="02070309020205020404" pitchFamily="49" charset="0"/>
                <a:cs typeface="Courier New" panose="02070309020205020404" pitchFamily="49" charset="0"/>
              </a:rPr>
              <a:t>80</a:t>
            </a:r>
            <a:r>
              <a:rPr lang="en-US" sz="1600" b="1" dirty="0">
                <a:solidFill>
                  <a:srgbClr val="A9B7C6"/>
                </a:solidFill>
                <a:latin typeface="Courier New" panose="02070309020205020404" pitchFamily="49" charset="0"/>
                <a:cs typeface="Courier New" panose="02070309020205020404" pitchFamily="49" charset="0"/>
              </a:rPr>
              <a:t>   </a:t>
            </a:r>
            <a:endParaRPr lang="en-US" sz="1600" b="1" dirty="0"/>
          </a:p>
        </p:txBody>
      </p:sp>
      <p:sp>
        <p:nvSpPr>
          <p:cNvPr id="10" name="Rectangle 9">
            <a:extLst>
              <a:ext uri="{FF2B5EF4-FFF2-40B4-BE49-F238E27FC236}">
                <a16:creationId xmlns:a16="http://schemas.microsoft.com/office/drawing/2014/main" id="{E3FDA82D-0A42-448F-A15F-CFB15BC99BE7}"/>
              </a:ext>
            </a:extLst>
          </p:cNvPr>
          <p:cNvSpPr/>
          <p:nvPr/>
        </p:nvSpPr>
        <p:spPr>
          <a:xfrm>
            <a:off x="1569343" y="5001737"/>
            <a:ext cx="1295547" cy="584775"/>
          </a:xfrm>
          <a:prstGeom prst="rect">
            <a:avLst/>
          </a:prstGeom>
        </p:spPr>
        <p:txBody>
          <a:bodyPr wrap="none">
            <a:spAutoFit/>
          </a:bodyPr>
          <a:lstStyle/>
          <a:p>
            <a:r>
              <a:rPr lang="en-US" altLang="en-US" sz="1600" b="1" dirty="0">
                <a:solidFill>
                  <a:srgbClr val="CC7832"/>
                </a:solidFill>
                <a:latin typeface="Courier New" panose="02070309020205020404" pitchFamily="49" charset="0"/>
                <a:cs typeface="Courier New" panose="02070309020205020404" pitchFamily="49" charset="0"/>
              </a:rPr>
              <a:t>selector:</a:t>
            </a:r>
            <a:endParaRPr lang="en-US" sz="1600" dirty="0">
              <a:solidFill>
                <a:srgbClr val="A9B7C6"/>
              </a:solidFill>
              <a:latin typeface="Courier New" panose="02070309020205020404" pitchFamily="49" charset="0"/>
              <a:cs typeface="Courier New" panose="02070309020205020404" pitchFamily="49" charset="0"/>
            </a:endParaRPr>
          </a:p>
          <a:p>
            <a:r>
              <a:rPr lang="en-US" sz="1600" b="1" dirty="0">
                <a:solidFill>
                  <a:srgbClr val="A9B7C6"/>
                </a:solidFill>
                <a:latin typeface="Courier New" panose="02070309020205020404" pitchFamily="49" charset="0"/>
                <a:cs typeface="Courier New" panose="02070309020205020404" pitchFamily="49" charset="0"/>
              </a:rPr>
              <a:t>   </a:t>
            </a:r>
            <a:endParaRPr lang="en-US" sz="1600" b="1" dirty="0"/>
          </a:p>
        </p:txBody>
      </p:sp>
      <p:sp>
        <p:nvSpPr>
          <p:cNvPr id="11" name="Rectangle 1">
            <a:extLst>
              <a:ext uri="{FF2B5EF4-FFF2-40B4-BE49-F238E27FC236}">
                <a16:creationId xmlns:a16="http://schemas.microsoft.com/office/drawing/2014/main" id="{34418616-A22A-402F-B1A7-C5137A6B12FE}"/>
              </a:ext>
            </a:extLst>
          </p:cNvPr>
          <p:cNvSpPr>
            <a:spLocks noChangeArrowheads="1"/>
          </p:cNvSpPr>
          <p:nvPr/>
        </p:nvSpPr>
        <p:spPr bwMode="auto">
          <a:xfrm>
            <a:off x="6549845" y="2317667"/>
            <a:ext cx="5375454"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rgbClr val="CC7832"/>
                </a:solidFill>
                <a:effectLst/>
                <a:latin typeface="Courier New" panose="02070309020205020404" pitchFamily="49" charset="0"/>
                <a:cs typeface="Courier New" panose="02070309020205020404" pitchFamily="49" charset="0"/>
              </a:rPr>
              <a:t>apiVersion</a:t>
            </a: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kind: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CC783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metadata:</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name: </a:t>
            </a:r>
            <a:r>
              <a:rPr lang="en-US" altLang="en-US" sz="1600" dirty="0" err="1">
                <a:solidFill>
                  <a:srgbClr val="A9B7C6"/>
                </a:solidFill>
                <a:latin typeface="Courier New" panose="02070309020205020404" pitchFamily="49" charset="0"/>
                <a:cs typeface="Courier New" panose="02070309020205020404" pitchFamily="49" charset="0"/>
              </a:rPr>
              <a:t>myapp</a:t>
            </a:r>
            <a:r>
              <a:rPr lang="en-US" altLang="en-US" sz="1600" dirty="0">
                <a:solidFill>
                  <a:srgbClr val="A9B7C6"/>
                </a:solidFill>
                <a:latin typeface="Courier New" panose="02070309020205020404" pitchFamily="49" charset="0"/>
                <a:cs typeface="Courier New" panose="02070309020205020404" pitchFamily="49" charset="0"/>
              </a:rPr>
              <a:t>-pod</a:t>
            </a:r>
            <a:br>
              <a:rPr lang="en-US" altLang="en-US" sz="1600" dirty="0">
                <a:solidFill>
                  <a:srgbClr val="A9B7C6"/>
                </a:solidFill>
                <a:latin typeface="Courier New" panose="02070309020205020404" pitchFamily="49" charset="0"/>
                <a:cs typeface="Courier New" panose="02070309020205020404" pitchFamily="49" charset="0"/>
              </a:rPr>
            </a:br>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labels:</a:t>
            </a:r>
            <a:endParaRPr lang="en-US" altLang="en-US" sz="1600" dirty="0">
              <a:solidFill>
                <a:srgbClr val="A9B7C6"/>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endParaRPr lang="en-US" altLang="en-US" sz="1600" b="1" dirty="0">
              <a:solidFill>
                <a:srgbClr val="A9B7C6"/>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endParaRPr lang="en-US" altLang="en-US" sz="1600" b="1" dirty="0">
              <a:solidFill>
                <a:srgbClr val="A9B7C6"/>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spec:</a:t>
            </a:r>
          </a:p>
          <a:p>
            <a:pPr lvl="0" defTabSz="914400" eaLnBrk="0" fontAlgn="base" hangingPunct="0">
              <a:spcBef>
                <a:spcPct val="0"/>
              </a:spcBef>
              <a:spcAft>
                <a:spcPct val="0"/>
              </a:spcAft>
            </a:pPr>
            <a:r>
              <a:rPr lang="en-US" altLang="en-US" sz="1600" b="1" dirty="0">
                <a:solidFill>
                  <a:srgbClr val="CC7832"/>
                </a:solidFill>
                <a:latin typeface="Courier New" panose="02070309020205020404" pitchFamily="49" charset="0"/>
                <a:cs typeface="Courier New" panose="02070309020205020404" pitchFamily="49" charset="0"/>
              </a:rPr>
              <a:t>  containers:</a:t>
            </a: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  </a:t>
            </a:r>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name: </a:t>
            </a:r>
            <a:r>
              <a:rPr lang="en-US" altLang="en-US" sz="1600" dirty="0" err="1">
                <a:solidFill>
                  <a:srgbClr val="A9B7C6"/>
                </a:solidFill>
                <a:latin typeface="Courier New" panose="02070309020205020404" pitchFamily="49" charset="0"/>
                <a:cs typeface="Courier New" panose="02070309020205020404" pitchFamily="49" charset="0"/>
              </a:rPr>
              <a:t>nginx</a:t>
            </a:r>
            <a:r>
              <a:rPr lang="en-US" altLang="en-US" sz="1600" dirty="0">
                <a:solidFill>
                  <a:srgbClr val="A9B7C6"/>
                </a:solidFill>
                <a:latin typeface="Courier New" panose="02070309020205020404" pitchFamily="49" charset="0"/>
                <a:cs typeface="Courier New" panose="02070309020205020404" pitchFamily="49" charset="0"/>
              </a:rPr>
              <a:t>-container</a:t>
            </a:r>
          </a:p>
          <a:p>
            <a:pPr lvl="0" defTabSz="914400" eaLnBrk="0" fontAlgn="base" hangingPunct="0">
              <a:spcBef>
                <a:spcPct val="0"/>
              </a:spcBef>
              <a:spcAft>
                <a:spcPct val="0"/>
              </a:spcAft>
            </a:pPr>
            <a:r>
              <a:rPr lang="en-US" altLang="en-US" sz="1600"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image: </a:t>
            </a:r>
            <a:r>
              <a:rPr lang="en-US" altLang="en-US" sz="1600" dirty="0" err="1">
                <a:solidFill>
                  <a:srgbClr val="A9B7C6"/>
                </a:solidFill>
                <a:latin typeface="Courier New" panose="02070309020205020404" pitchFamily="49" charset="0"/>
                <a:cs typeface="Courier New" panose="02070309020205020404" pitchFamily="49" charset="0"/>
              </a:rPr>
              <a:t>nginx</a:t>
            </a:r>
            <a:endParaRPr lang="en-US" altLang="en-US" sz="1600" dirty="0">
              <a:solidFill>
                <a:srgbClr val="A9B7C6"/>
              </a:solidFill>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F9D54F42-66CB-4731-93E1-303155E13A27}"/>
              </a:ext>
            </a:extLst>
          </p:cNvPr>
          <p:cNvSpPr/>
          <p:nvPr/>
        </p:nvSpPr>
        <p:spPr>
          <a:xfrm>
            <a:off x="6549845" y="2006003"/>
            <a:ext cx="2792795" cy="307777"/>
          </a:xfrm>
          <a:prstGeom prst="rect">
            <a:avLst/>
          </a:prstGeom>
          <a:solidFill>
            <a:schemeClr val="tx1">
              <a:lumMod val="75000"/>
              <a:lumOff val="25000"/>
            </a:schemeClr>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1400" b="1" dirty="0">
                <a:solidFill>
                  <a:schemeClr val="bg1">
                    <a:lumMod val="65000"/>
                  </a:schemeClr>
                </a:solidFill>
                <a:latin typeface="Courier New" panose="02070309020205020404" pitchFamily="49" charset="0"/>
                <a:cs typeface="Courier New" panose="02070309020205020404" pitchFamily="49" charset="0"/>
              </a:rPr>
              <a:t>pod-</a:t>
            </a:r>
            <a:r>
              <a:rPr lang="en-US" sz="1400" b="1" dirty="0" err="1">
                <a:solidFill>
                  <a:schemeClr val="bg1">
                    <a:lumMod val="65000"/>
                  </a:schemeClr>
                </a:solidFill>
                <a:latin typeface="Courier New" panose="02070309020205020404" pitchFamily="49" charset="0"/>
                <a:cs typeface="Courier New" panose="02070309020205020404" pitchFamily="49" charset="0"/>
              </a:rPr>
              <a:t>definition.yml</a:t>
            </a:r>
            <a:endParaRPr lang="en-US" sz="1400" b="1" dirty="0">
              <a:solidFill>
                <a:schemeClr val="bg1">
                  <a:lumMod val="65000"/>
                </a:schemeClr>
              </a:solidFill>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326999F5-4FF4-48D2-9E49-17A018714EBF}"/>
              </a:ext>
            </a:extLst>
          </p:cNvPr>
          <p:cNvSpPr/>
          <p:nvPr/>
        </p:nvSpPr>
        <p:spPr>
          <a:xfrm>
            <a:off x="7946242" y="2310187"/>
            <a:ext cx="431528" cy="338554"/>
          </a:xfrm>
          <a:prstGeom prst="rect">
            <a:avLst/>
          </a:prstGeom>
        </p:spPr>
        <p:txBody>
          <a:bodyPr wrap="none">
            <a:spAutoFit/>
          </a:bodyPr>
          <a:lstStyle/>
          <a:p>
            <a:r>
              <a:rPr lang="en-US" altLang="en-US" sz="1600" dirty="0">
                <a:solidFill>
                  <a:srgbClr val="A9B7C6"/>
                </a:solidFill>
                <a:latin typeface="Courier New" panose="02070309020205020404" pitchFamily="49" charset="0"/>
                <a:cs typeface="Courier New" panose="02070309020205020404" pitchFamily="49" charset="0"/>
              </a:rPr>
              <a:t>v1</a:t>
            </a:r>
            <a:endParaRPr lang="en-US" sz="1600" dirty="0"/>
          </a:p>
        </p:txBody>
      </p:sp>
      <p:sp>
        <p:nvSpPr>
          <p:cNvPr id="14" name="Rectangle 13">
            <a:extLst>
              <a:ext uri="{FF2B5EF4-FFF2-40B4-BE49-F238E27FC236}">
                <a16:creationId xmlns:a16="http://schemas.microsoft.com/office/drawing/2014/main" id="{16A6C22D-2DD8-4F9C-92AA-9AE53F32470B}"/>
              </a:ext>
            </a:extLst>
          </p:cNvPr>
          <p:cNvSpPr/>
          <p:nvPr/>
        </p:nvSpPr>
        <p:spPr>
          <a:xfrm>
            <a:off x="7236784" y="2568938"/>
            <a:ext cx="554960" cy="338554"/>
          </a:xfrm>
          <a:prstGeom prst="rect">
            <a:avLst/>
          </a:prstGeom>
        </p:spPr>
        <p:txBody>
          <a:bodyPr wrap="none">
            <a:spAutoFit/>
          </a:bodyPr>
          <a:lstStyle/>
          <a:p>
            <a:r>
              <a:rPr lang="en-US" altLang="en-US" sz="1600" dirty="0">
                <a:solidFill>
                  <a:srgbClr val="A9B7C6"/>
                </a:solidFill>
                <a:latin typeface="Courier New" panose="02070309020205020404" pitchFamily="49" charset="0"/>
                <a:cs typeface="Courier New" panose="02070309020205020404" pitchFamily="49" charset="0"/>
              </a:rPr>
              <a:t>Pod</a:t>
            </a:r>
            <a:endParaRPr lang="en-US" sz="1600" dirty="0"/>
          </a:p>
        </p:txBody>
      </p:sp>
      <p:sp>
        <p:nvSpPr>
          <p:cNvPr id="15" name="Rectangle 14">
            <a:extLst>
              <a:ext uri="{FF2B5EF4-FFF2-40B4-BE49-F238E27FC236}">
                <a16:creationId xmlns:a16="http://schemas.microsoft.com/office/drawing/2014/main" id="{9A61F7F7-FEBA-4F6E-B7C8-6EF5DBF5F27C}"/>
              </a:ext>
            </a:extLst>
          </p:cNvPr>
          <p:cNvSpPr/>
          <p:nvPr/>
        </p:nvSpPr>
        <p:spPr>
          <a:xfrm>
            <a:off x="6549845" y="3300076"/>
            <a:ext cx="6096000" cy="1077218"/>
          </a:xfrm>
          <a:prstGeom prst="rect">
            <a:avLst/>
          </a:prstGeom>
        </p:spPr>
        <p:txBody>
          <a:bodyPr>
            <a:spAutoFit/>
          </a:bodyPr>
          <a:lstStyle/>
          <a:p>
            <a:pPr lvl="0" defTabSz="914400" eaLnBrk="0" fontAlgn="base" hangingPunct="0">
              <a:spcBef>
                <a:spcPct val="0"/>
              </a:spcBef>
              <a:spcAft>
                <a:spcPct val="0"/>
              </a:spcAft>
            </a:pPr>
            <a:br>
              <a:rPr lang="en-US" altLang="en-US" sz="1600" dirty="0">
                <a:solidFill>
                  <a:srgbClr val="A9B7C6"/>
                </a:solidFill>
                <a:latin typeface="Courier New" panose="02070309020205020404" pitchFamily="49" charset="0"/>
                <a:cs typeface="Courier New" panose="02070309020205020404" pitchFamily="49" charset="0"/>
              </a:rPr>
            </a:br>
            <a:br>
              <a:rPr lang="en-US" altLang="en-US" sz="1600" b="1" dirty="0">
                <a:solidFill>
                  <a:srgbClr val="CC7832"/>
                </a:solidFill>
                <a:latin typeface="Courier New" panose="02070309020205020404" pitchFamily="49" charset="0"/>
                <a:cs typeface="Courier New" panose="02070309020205020404" pitchFamily="49" charset="0"/>
              </a:rPr>
            </a:br>
            <a:r>
              <a:rPr lang="en-US" altLang="en-US" sz="1600" b="1" dirty="0">
                <a:solidFill>
                  <a:srgbClr val="CC7832"/>
                </a:solidFill>
                <a:latin typeface="Courier New" panose="02070309020205020404" pitchFamily="49" charset="0"/>
                <a:cs typeface="Courier New" panose="02070309020205020404" pitchFamily="49" charset="0"/>
              </a:rPr>
              <a:t>    app: </a:t>
            </a:r>
            <a:r>
              <a:rPr lang="en-US" altLang="en-US" sz="1600" dirty="0" err="1">
                <a:solidFill>
                  <a:srgbClr val="A9B7C6"/>
                </a:solidFill>
                <a:latin typeface="Courier New" panose="02070309020205020404" pitchFamily="49" charset="0"/>
                <a:cs typeface="Courier New" panose="02070309020205020404" pitchFamily="49" charset="0"/>
              </a:rPr>
              <a:t>myapp</a:t>
            </a:r>
            <a:endParaRPr lang="en-US" altLang="en-US" sz="1600" dirty="0">
              <a:solidFill>
                <a:srgbClr val="A9B7C6"/>
              </a:solidFill>
              <a:latin typeface="Courier New" panose="02070309020205020404" pitchFamily="49" charset="0"/>
              <a:cs typeface="Courier New" panose="02070309020205020404" pitchFamily="49" charset="0"/>
            </a:endParaRPr>
          </a:p>
          <a:p>
            <a:pPr defTabSz="914400" eaLnBrk="0" fontAlgn="base" hangingPunct="0">
              <a:spcBef>
                <a:spcPct val="0"/>
              </a:spcBef>
              <a:spcAft>
                <a:spcPct val="0"/>
              </a:spcAft>
            </a:pPr>
            <a:r>
              <a:rPr lang="en-US" altLang="en-US" sz="1600" b="1" dirty="0">
                <a:solidFill>
                  <a:srgbClr val="A9B7C6"/>
                </a:solidFill>
                <a:latin typeface="Courier New" panose="02070309020205020404" pitchFamily="49" charset="0"/>
                <a:cs typeface="Courier New" panose="02070309020205020404" pitchFamily="49" charset="0"/>
              </a:rPr>
              <a:t>    </a:t>
            </a:r>
            <a:r>
              <a:rPr lang="en-US" altLang="en-US" sz="1600" b="1" dirty="0">
                <a:solidFill>
                  <a:srgbClr val="CC7832"/>
                </a:solidFill>
                <a:latin typeface="Courier New" panose="02070309020205020404" pitchFamily="49" charset="0"/>
                <a:cs typeface="Courier New" panose="02070309020205020404" pitchFamily="49" charset="0"/>
              </a:rPr>
              <a:t>type: </a:t>
            </a:r>
            <a:r>
              <a:rPr lang="en-US" altLang="en-US" sz="1600" dirty="0">
                <a:solidFill>
                  <a:srgbClr val="A9B7C6"/>
                </a:solidFill>
                <a:latin typeface="Courier New" panose="02070309020205020404" pitchFamily="49" charset="0"/>
                <a:cs typeface="Courier New" panose="02070309020205020404" pitchFamily="49" charset="0"/>
              </a:rPr>
              <a:t>back-end</a:t>
            </a:r>
            <a:endParaRPr lang="en-US" altLang="en-US" sz="1600" b="1" dirty="0">
              <a:solidFill>
                <a:srgbClr val="CC7832"/>
              </a:solidFill>
              <a:latin typeface="Courier New" panose="02070309020205020404" pitchFamily="49" charset="0"/>
              <a:cs typeface="Courier New" panose="02070309020205020404" pitchFamily="49" charset="0"/>
            </a:endParaRPr>
          </a:p>
        </p:txBody>
      </p:sp>
      <p:sp>
        <p:nvSpPr>
          <p:cNvPr id="16" name="Content Placeholder 3">
            <a:extLst>
              <a:ext uri="{FF2B5EF4-FFF2-40B4-BE49-F238E27FC236}">
                <a16:creationId xmlns:a16="http://schemas.microsoft.com/office/drawing/2014/main" id="{C6AA1EC7-1303-4A26-A557-476F71BEEB86}"/>
              </a:ext>
            </a:extLst>
          </p:cNvPr>
          <p:cNvSpPr txBox="1">
            <a:spLocks/>
          </p:cNvSpPr>
          <p:nvPr/>
        </p:nvSpPr>
        <p:spPr>
          <a:xfrm>
            <a:off x="5643064" y="2328404"/>
            <a:ext cx="5809795"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create –f service-</a:t>
            </a:r>
            <a:r>
              <a:rPr lang="en-US" sz="1400" dirty="0" err="1">
                <a:solidFill>
                  <a:schemeClr val="bg1">
                    <a:lumMod val="85000"/>
                  </a:schemeClr>
                </a:solidFill>
                <a:latin typeface="Consolas" panose="020B0609020204030204" pitchFamily="49" charset="0"/>
              </a:rPr>
              <a:t>definition.yml</a:t>
            </a:r>
            <a:endParaRPr lang="en-US" sz="1400" dirty="0">
              <a:solidFill>
                <a:schemeClr val="bg1">
                  <a:lumMod val="85000"/>
                </a:schemeClr>
              </a:solidFill>
              <a:latin typeface="Consolas" panose="020B0609020204030204" pitchFamily="49" charset="0"/>
            </a:endParaRPr>
          </a:p>
        </p:txBody>
      </p:sp>
      <p:sp>
        <p:nvSpPr>
          <p:cNvPr id="17" name="Content Placeholder 3">
            <a:extLst>
              <a:ext uri="{FF2B5EF4-FFF2-40B4-BE49-F238E27FC236}">
                <a16:creationId xmlns:a16="http://schemas.microsoft.com/office/drawing/2014/main" id="{89D73968-159B-439D-B403-0CA5D4FCFFE3}"/>
              </a:ext>
            </a:extLst>
          </p:cNvPr>
          <p:cNvSpPr txBox="1">
            <a:spLocks/>
          </p:cNvSpPr>
          <p:nvPr/>
        </p:nvSpPr>
        <p:spPr>
          <a:xfrm>
            <a:off x="5643064" y="2617964"/>
            <a:ext cx="5809795" cy="237757"/>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a:spcBef>
                <a:spcPts val="0"/>
              </a:spcBef>
            </a:pPr>
            <a:r>
              <a:rPr lang="en-US" sz="1050" dirty="0">
                <a:solidFill>
                  <a:schemeClr val="bg1">
                    <a:lumMod val="85000"/>
                  </a:schemeClr>
                </a:solidFill>
                <a:latin typeface="Consolas" panose="020B0609020204030204" pitchFamily="49" charset="0"/>
              </a:rPr>
              <a:t>service “back-end" created</a:t>
            </a:r>
          </a:p>
        </p:txBody>
      </p:sp>
      <p:sp>
        <p:nvSpPr>
          <p:cNvPr id="18" name="Content Placeholder 3">
            <a:extLst>
              <a:ext uri="{FF2B5EF4-FFF2-40B4-BE49-F238E27FC236}">
                <a16:creationId xmlns:a16="http://schemas.microsoft.com/office/drawing/2014/main" id="{5042C29C-EE37-454E-9F03-91B601919B37}"/>
              </a:ext>
            </a:extLst>
          </p:cNvPr>
          <p:cNvSpPr txBox="1">
            <a:spLocks/>
          </p:cNvSpPr>
          <p:nvPr/>
        </p:nvSpPr>
        <p:spPr>
          <a:xfrm>
            <a:off x="5643064" y="3006629"/>
            <a:ext cx="5809795" cy="286232"/>
          </a:xfrm>
          <a:prstGeom prst="rect">
            <a:avLst/>
          </a:prstGeom>
          <a:solidFill>
            <a:schemeClr val="tx1">
              <a:lumMod val="75000"/>
              <a:lumOff val="2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r>
              <a:rPr lang="en-US" sz="1400" dirty="0">
                <a:solidFill>
                  <a:schemeClr val="bg1">
                    <a:lumMod val="85000"/>
                  </a:schemeClr>
                </a:solidFill>
                <a:latin typeface="Consolas" panose="020B0609020204030204" pitchFamily="49" charset="0"/>
              </a:rPr>
              <a:t>&gt; kubectl get services</a:t>
            </a:r>
          </a:p>
        </p:txBody>
      </p:sp>
      <p:sp>
        <p:nvSpPr>
          <p:cNvPr id="19" name="Content Placeholder 3">
            <a:extLst>
              <a:ext uri="{FF2B5EF4-FFF2-40B4-BE49-F238E27FC236}">
                <a16:creationId xmlns:a16="http://schemas.microsoft.com/office/drawing/2014/main" id="{5B54FC43-DA92-474E-9E2B-6A49B044DFED}"/>
              </a:ext>
            </a:extLst>
          </p:cNvPr>
          <p:cNvSpPr txBox="1">
            <a:spLocks/>
          </p:cNvSpPr>
          <p:nvPr/>
        </p:nvSpPr>
        <p:spPr>
          <a:xfrm>
            <a:off x="5643064" y="3296189"/>
            <a:ext cx="5809795" cy="579902"/>
          </a:xfrm>
          <a:prstGeom prst="rect">
            <a:avLst/>
          </a:prstGeom>
          <a:solidFill>
            <a:schemeClr val="tx1">
              <a:lumMod val="95000"/>
              <a:lumOff val="5000"/>
            </a:schemeClr>
          </a:solidFill>
          <a:effectLst/>
        </p:spPr>
        <p:style>
          <a:lnRef idx="0">
            <a:schemeClr val="dk1"/>
          </a:lnRef>
          <a:fillRef idx="3">
            <a:schemeClr val="dk1"/>
          </a:fillRef>
          <a:effectRef idx="3">
            <a:schemeClr val="dk1"/>
          </a:effectRef>
          <a:fontRef idx="minor">
            <a:schemeClr val="lt1"/>
          </a:fontRef>
        </p:style>
        <p:txBody>
          <a:bodyPr vert="horz" wrap="square" lIns="0" tIns="45720" rIns="0" bIns="45720" rtlCol="0">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a:spcBef>
                <a:spcPts val="0"/>
              </a:spcBef>
            </a:pPr>
            <a:r>
              <a:rPr lang="en-US" sz="1050" dirty="0">
                <a:solidFill>
                  <a:schemeClr val="bg1">
                    <a:lumMod val="85000"/>
                  </a:schemeClr>
                </a:solidFill>
                <a:latin typeface="Consolas" panose="020B0609020204030204" pitchFamily="49" charset="0"/>
              </a:rPr>
              <a:t>NAME            TYPE        CLUSTER-IP       EXTERNAL-IP   PORT(S)        AGE</a:t>
            </a:r>
          </a:p>
          <a:p>
            <a:pPr>
              <a:spcBef>
                <a:spcPts val="0"/>
              </a:spcBef>
            </a:pPr>
            <a:r>
              <a:rPr lang="en-US" sz="1050" dirty="0">
                <a:solidFill>
                  <a:schemeClr val="bg1">
                    <a:lumMod val="85000"/>
                  </a:schemeClr>
                </a:solidFill>
                <a:latin typeface="Consolas" panose="020B0609020204030204" pitchFamily="49" charset="0"/>
              </a:rPr>
              <a:t>kubernetes      </a:t>
            </a:r>
            <a:r>
              <a:rPr lang="en-US" sz="1050" dirty="0" err="1">
                <a:solidFill>
                  <a:schemeClr val="bg1">
                    <a:lumMod val="85000"/>
                  </a:schemeClr>
                </a:solidFill>
                <a:latin typeface="Consolas" panose="020B0609020204030204" pitchFamily="49" charset="0"/>
              </a:rPr>
              <a:t>ClusterIP</a:t>
            </a:r>
            <a:r>
              <a:rPr lang="en-US" sz="1050" dirty="0">
                <a:solidFill>
                  <a:schemeClr val="bg1">
                    <a:lumMod val="85000"/>
                  </a:schemeClr>
                </a:solidFill>
                <a:latin typeface="Consolas" panose="020B0609020204030204" pitchFamily="49" charset="0"/>
              </a:rPr>
              <a:t>   10.96.0.1        &lt;none&gt;        443/TCP        16d</a:t>
            </a:r>
          </a:p>
          <a:p>
            <a:pPr>
              <a:spcBef>
                <a:spcPts val="0"/>
              </a:spcBef>
            </a:pPr>
            <a:r>
              <a:rPr lang="en-US" sz="1050" dirty="0">
                <a:solidFill>
                  <a:schemeClr val="bg1">
                    <a:lumMod val="85000"/>
                  </a:schemeClr>
                </a:solidFill>
                <a:latin typeface="Consolas" panose="020B0609020204030204" pitchFamily="49" charset="0"/>
              </a:rPr>
              <a:t>back-end        </a:t>
            </a:r>
            <a:r>
              <a:rPr lang="en-US" sz="1050" dirty="0" err="1">
                <a:solidFill>
                  <a:schemeClr val="bg1">
                    <a:lumMod val="85000"/>
                  </a:schemeClr>
                </a:solidFill>
                <a:latin typeface="Consolas" panose="020B0609020204030204" pitchFamily="49" charset="0"/>
              </a:rPr>
              <a:t>ClusterIP</a:t>
            </a:r>
            <a:r>
              <a:rPr lang="en-US" sz="1050" dirty="0">
                <a:solidFill>
                  <a:schemeClr val="bg1">
                    <a:lumMod val="85000"/>
                  </a:schemeClr>
                </a:solidFill>
                <a:latin typeface="Consolas" panose="020B0609020204030204" pitchFamily="49" charset="0"/>
              </a:rPr>
              <a:t>   10.106.127.123   &lt;none&gt;        80/TCP         2m</a:t>
            </a:r>
          </a:p>
        </p:txBody>
      </p:sp>
    </p:spTree>
    <p:extLst>
      <p:ext uri="{BB962C8B-B14F-4D97-AF65-F5344CB8AC3E}">
        <p14:creationId xmlns:p14="http://schemas.microsoft.com/office/powerpoint/2010/main" val="32747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101"/>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702"/>
                            </p:stCondLst>
                            <p:childTnLst>
                              <p:par>
                                <p:cTn id="11" presetID="1" presetClass="entr" presetSubtype="0" fill="hold" grpId="0" nodeType="afterEffect">
                                  <p:stCondLst>
                                    <p:cond delay="0"/>
                                  </p:stCondLst>
                                  <p:iterate type="lt">
                                    <p:tmAbs val="100"/>
                                  </p:iterate>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100"/>
                                  </p:iterate>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100"/>
                                  </p:iterate>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1"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500"/>
                            </p:stCondLst>
                            <p:childTnLst>
                              <p:par>
                                <p:cTn id="39" presetID="42" presetClass="path" presetSubtype="0" accel="43000" decel="49000" fill="hold" grpId="0" nodeType="afterEffect">
                                  <p:stCondLst>
                                    <p:cond delay="0"/>
                                  </p:stCondLst>
                                  <p:childTnLst>
                                    <p:animMotion origin="layout" path="M 4.16667E-7 -2.22222E-6 L -0.41836 0.21158 " pathEditMode="relative" rAng="0" ptsTypes="AA">
                                      <p:cBhvr>
                                        <p:cTn id="40" dur="2000" fill="hold"/>
                                        <p:tgtEl>
                                          <p:spTgt spid="15"/>
                                        </p:tgtEl>
                                        <p:attrNameLst>
                                          <p:attrName>ppt_x</p:attrName>
                                          <p:attrName>ppt_y</p:attrName>
                                        </p:attrNameLst>
                                      </p:cBhvr>
                                      <p:rCtr x="-20924" y="10579"/>
                                    </p:animMotion>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childTnLst>
                          </p:cTn>
                        </p:par>
                        <p:par>
                          <p:cTn id="55" fill="hold">
                            <p:stCondLst>
                              <p:cond delay="500"/>
                            </p:stCondLst>
                            <p:childTnLst>
                              <p:par>
                                <p:cTn id="56" presetID="1" presetClass="entr" presetSubtype="0" fill="hold" grpId="0" nodeType="afterEffect">
                                  <p:stCondLst>
                                    <p:cond delay="0"/>
                                  </p:stCondLst>
                                  <p:iterate type="lt">
                                    <p:tmAbs val="100"/>
                                  </p:iterate>
                                  <p:childTnLst>
                                    <p:set>
                                      <p:cBhvr>
                                        <p:cTn id="57" dur="1" fill="hold">
                                          <p:stCondLst>
                                            <p:cond delay="0"/>
                                          </p:stCondLst>
                                        </p:cTn>
                                        <p:tgtEl>
                                          <p:spTgt spid="16"/>
                                        </p:tgtEl>
                                        <p:attrNameLst>
                                          <p:attrName>style.visibility</p:attrName>
                                        </p:attrNameLst>
                                      </p:cBhvr>
                                      <p:to>
                                        <p:strVal val="visible"/>
                                      </p:to>
                                    </p:set>
                                  </p:childTnLst>
                                </p:cTn>
                              </p:par>
                            </p:childTnLst>
                          </p:cTn>
                        </p:par>
                        <p:par>
                          <p:cTn id="58" fill="hold">
                            <p:stCondLst>
                              <p:cond delay="4201"/>
                            </p:stCondLst>
                            <p:childTnLst>
                              <p:par>
                                <p:cTn id="59" presetID="22" presetClass="entr" presetSubtype="1"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up)">
                                      <p:cBhvr>
                                        <p:cTn id="61" dur="3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iterate type="lt">
                                    <p:tmAbs val="100"/>
                                  </p:iterate>
                                  <p:childTnLst>
                                    <p:set>
                                      <p:cBhvr>
                                        <p:cTn id="65" dur="1" fill="hold">
                                          <p:stCondLst>
                                            <p:cond delay="0"/>
                                          </p:stCondLst>
                                        </p:cTn>
                                        <p:tgtEl>
                                          <p:spTgt spid="18"/>
                                        </p:tgtEl>
                                        <p:attrNameLst>
                                          <p:attrName>style.visibility</p:attrName>
                                        </p:attrNameLst>
                                      </p:cBhvr>
                                      <p:to>
                                        <p:strVal val="visible"/>
                                      </p:to>
                                    </p:set>
                                  </p:childTnLst>
                                </p:cTn>
                              </p:par>
                            </p:childTnLst>
                          </p:cTn>
                        </p:par>
                        <p:par>
                          <p:cTn id="66" fill="hold">
                            <p:stCondLst>
                              <p:cond delay="1801"/>
                            </p:stCondLst>
                            <p:childTnLst>
                              <p:par>
                                <p:cTn id="67" presetID="22" presetClass="entr" presetSubtype="1"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up)">
                                      <p:cBhvr>
                                        <p:cTn id="69"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animBg="1"/>
      <p:bldP spid="11" grpId="1" animBg="1"/>
      <p:bldP spid="12" grpId="0" animBg="1"/>
      <p:bldP spid="12" grpId="1" animBg="1"/>
      <p:bldP spid="13" grpId="0"/>
      <p:bldP spid="13" grpId="1"/>
      <p:bldP spid="14" grpId="0"/>
      <p:bldP spid="14" grpId="1"/>
      <p:bldP spid="15" grpId="0"/>
      <p:bldP spid="15" grpId="1"/>
      <p:bldP spid="16" grpId="0" animBg="1"/>
      <p:bldP spid="17" grpId="0" animBg="1"/>
      <p:bldP spid="18" grpId="0" animBg="1"/>
      <p:bldP spid="1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240A2FC-E2C3-458D-96B4-5DF9028D93A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41">
            <a:extLst>
              <a:ext uri="{FF2B5EF4-FFF2-40B4-BE49-F238E27FC236}">
                <a16:creationId xmlns:a16="http://schemas.microsoft.com/office/drawing/2014/main" id="{5F097929-F3D6-4D1F-8AFC-CF348171A9E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4" name="Straight Connector 43">
            <a:extLst>
              <a:ext uri="{FF2B5EF4-FFF2-40B4-BE49-F238E27FC236}">
                <a16:creationId xmlns:a16="http://schemas.microsoft.com/office/drawing/2014/main" id="{43074C91-9045-414B-B5F9-567DAE3EED2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33428ACC-71EC-4171-9527-10983BA6B41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78967BEA-EA6A-4FF1-94E2-B010B61A36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2B9BBBC4-97A3-47D2-BFFE-A68530CDB9D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2" name="Straight Connector 51">
            <a:extLst>
              <a:ext uri="{FF2B5EF4-FFF2-40B4-BE49-F238E27FC236}">
                <a16:creationId xmlns:a16="http://schemas.microsoft.com/office/drawing/2014/main" id="{BA22713B-ABB6-4391-97F9-0449A2B9B66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D155AA0-1695-49A2-8DD3-2A340C4D2830}"/>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Demo</a:t>
            </a:r>
          </a:p>
        </p:txBody>
      </p:sp>
      <p:sp>
        <p:nvSpPr>
          <p:cNvPr id="28" name="Title 4">
            <a:extLst>
              <a:ext uri="{FF2B5EF4-FFF2-40B4-BE49-F238E27FC236}">
                <a16:creationId xmlns:a16="http://schemas.microsoft.com/office/drawing/2014/main" id="{28EB08AB-CBFC-48E7-8494-97B57439C862}"/>
              </a:ext>
            </a:extLst>
          </p:cNvPr>
          <p:cNvSpPr txBox="1">
            <a:spLocks/>
          </p:cNvSpPr>
          <p:nvPr/>
        </p:nvSpPr>
        <p:spPr>
          <a:xfrm>
            <a:off x="8037125" y="4244372"/>
            <a:ext cx="2509152" cy="6186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50" normalizeH="0" baseline="0" noProof="0" dirty="0">
                <a:ln>
                  <a:noFill/>
                </a:ln>
                <a:solidFill>
                  <a:prstClr val="black">
                    <a:lumMod val="75000"/>
                    <a:lumOff val="25000"/>
                  </a:prstClr>
                </a:solidFill>
                <a:effectLst/>
                <a:uLnTx/>
                <a:uFillTx/>
                <a:latin typeface="Calibri Light" panose="020F0302020204030204"/>
                <a:ea typeface="+mj-ea"/>
                <a:cs typeface="+mj-cs"/>
              </a:rPr>
              <a:t>Service - </a:t>
            </a:r>
            <a:r>
              <a:rPr kumimoji="0" lang="en-US" sz="2000" b="0" i="0" u="none" strike="noStrike" kern="1200" cap="none" spc="-50" normalizeH="0" baseline="0" noProof="0" dirty="0" err="1">
                <a:ln>
                  <a:noFill/>
                </a:ln>
                <a:solidFill>
                  <a:prstClr val="black">
                    <a:lumMod val="75000"/>
                    <a:lumOff val="25000"/>
                  </a:prstClr>
                </a:solidFill>
                <a:effectLst/>
                <a:uLnTx/>
                <a:uFillTx/>
                <a:latin typeface="Calibri Light" panose="020F0302020204030204"/>
                <a:ea typeface="+mj-ea"/>
                <a:cs typeface="+mj-cs"/>
              </a:rPr>
              <a:t>NodePort</a:t>
            </a:r>
            <a:endParaRPr kumimoji="0" lang="en-US" sz="2000" b="0" i="0" u="none" strike="noStrike" kern="1200" cap="none" spc="-50" normalizeH="0" baseline="0" noProof="0" dirty="0">
              <a:ln>
                <a:noFill/>
              </a:ln>
              <a:solidFill>
                <a:prstClr val="black">
                  <a:lumMod val="75000"/>
                  <a:lumOff val="25000"/>
                </a:prstClr>
              </a:solidFill>
              <a:effectLst/>
              <a:uLnTx/>
              <a:uFillTx/>
              <a:latin typeface="Calibri Light" panose="020F0302020204030204"/>
              <a:ea typeface="+mj-ea"/>
              <a:cs typeface="+mj-cs"/>
            </a:endParaRPr>
          </a:p>
        </p:txBody>
      </p:sp>
      <p:pic>
        <p:nvPicPr>
          <p:cNvPr id="4" name="Picture 3" descr="A close up of a logo&#10;&#10;Description generated with very high confidence">
            <a:extLst>
              <a:ext uri="{FF2B5EF4-FFF2-40B4-BE49-F238E27FC236}">
                <a16:creationId xmlns:a16="http://schemas.microsoft.com/office/drawing/2014/main" id="{157F40E2-E0E6-4115-9E36-EE1EB00DED4E}"/>
              </a:ext>
            </a:extLst>
          </p:cNvPr>
          <p:cNvPicPr>
            <a:picLocks noChangeAspect="1"/>
          </p:cNvPicPr>
          <p:nvPr/>
        </p:nvPicPr>
        <p:blipFill>
          <a:blip r:embed="rId3"/>
          <a:stretch>
            <a:fillRect/>
          </a:stretch>
        </p:blipFill>
        <p:spPr>
          <a:xfrm>
            <a:off x="1128077" y="302258"/>
            <a:ext cx="5729800" cy="5729800"/>
          </a:xfrm>
          <a:prstGeom prst="rect">
            <a:avLst/>
          </a:prstGeom>
        </p:spPr>
      </p:pic>
    </p:spTree>
    <p:extLst>
      <p:ext uri="{BB962C8B-B14F-4D97-AF65-F5344CB8AC3E}">
        <p14:creationId xmlns:p14="http://schemas.microsoft.com/office/powerpoint/2010/main" val="3956634387"/>
      </p:ext>
    </p:extLst>
  </p:cSld>
  <p:clrMapOvr>
    <a:masterClrMapping/>
  </p:clrMapOvr>
  <p:transition spd="slow">
    <p:push/>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C108F-2F8D-4558-8AB1-D057701F53D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721D530-4D3F-483D-8DC0-D1A67BA1F41F}"/>
              </a:ext>
            </a:extLst>
          </p:cNvPr>
          <p:cNvSpPr>
            <a:spLocks noGrp="1"/>
          </p:cNvSpPr>
          <p:nvPr>
            <p:ph idx="1"/>
          </p:nvPr>
        </p:nvSpPr>
        <p:spPr/>
        <p:txBody>
          <a:bodyPr/>
          <a:lstStyle/>
          <a:p>
            <a:r>
              <a:rPr lang="en-US" dirty="0">
                <a:hlinkClick r:id="rId2"/>
              </a:rPr>
              <a:t>https://kubernetes.io/docs/concepts/services-networking/dns-pod-service/</a:t>
            </a:r>
            <a:endParaRPr lang="en-US" dirty="0"/>
          </a:p>
          <a:p>
            <a:endParaRPr lang="en-US" dirty="0"/>
          </a:p>
        </p:txBody>
      </p:sp>
    </p:spTree>
    <p:extLst>
      <p:ext uri="{BB962C8B-B14F-4D97-AF65-F5344CB8AC3E}">
        <p14:creationId xmlns:p14="http://schemas.microsoft.com/office/powerpoint/2010/main" val="542181431"/>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110211</TotalTime>
  <Words>27630</Words>
  <Application>Microsoft Office PowerPoint</Application>
  <PresentationFormat>Widescreen</PresentationFormat>
  <Paragraphs>2477</Paragraphs>
  <Slides>172</Slides>
  <Notes>156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172</vt:i4>
      </vt:variant>
    </vt:vector>
  </HeadingPairs>
  <TitlesOfParts>
    <vt:vector size="182" baseType="lpstr">
      <vt:lpstr>-apple-system</vt:lpstr>
      <vt:lpstr>Arial</vt:lpstr>
      <vt:lpstr>Calibri</vt:lpstr>
      <vt:lpstr>Calibri Light</vt:lpstr>
      <vt:lpstr>Consolas</vt:lpstr>
      <vt:lpstr>Courier New</vt:lpstr>
      <vt:lpstr>open sans</vt:lpstr>
      <vt:lpstr>Roboto Condensed</vt:lpstr>
      <vt:lpstr>Wingdings 3</vt:lpstr>
      <vt:lpstr>Retrospect</vt:lpstr>
      <vt:lpstr>PowerPoint Presentation</vt:lpstr>
      <vt:lpstr>Introduction</vt:lpstr>
      <vt:lpstr>PowerPoint Presentation</vt:lpstr>
      <vt:lpstr>Introducing Containers</vt:lpstr>
      <vt:lpstr>Overview of Containers</vt:lpstr>
      <vt:lpstr>Overview of Containers</vt:lpstr>
      <vt:lpstr>Containers VS VM’s</vt:lpstr>
      <vt:lpstr>Containers VS VM’s</vt:lpstr>
      <vt:lpstr>Shipping Container for Applications</vt:lpstr>
      <vt:lpstr>Eliminate the Matrix</vt:lpstr>
      <vt:lpstr>Results</vt:lpstr>
      <vt:lpstr>Session: 2</vt:lpstr>
      <vt:lpstr>Docker Engine </vt:lpstr>
      <vt:lpstr>Docker Architecture </vt:lpstr>
      <vt:lpstr>Docker Images </vt:lpstr>
      <vt:lpstr>Docker Containers </vt:lpstr>
      <vt:lpstr>Docker Registries </vt:lpstr>
      <vt:lpstr>Container as a Service</vt:lpstr>
      <vt:lpstr>Session: 3</vt:lpstr>
      <vt:lpstr>Docker Engine Install Demo</vt:lpstr>
      <vt:lpstr>PowerPoint Presentation</vt:lpstr>
      <vt:lpstr>PowerPoint Presentation</vt:lpstr>
      <vt:lpstr>Container Orchestration</vt:lpstr>
      <vt:lpstr>Containers Limitation?</vt:lpstr>
      <vt:lpstr>Container orchestration</vt:lpstr>
      <vt:lpstr>Orchestration Technologies</vt:lpstr>
      <vt:lpstr>What is Kubernetes?</vt:lpstr>
      <vt:lpstr>Why Kubernetes</vt:lpstr>
      <vt:lpstr>Kubernetes Advantage</vt:lpstr>
      <vt:lpstr>And that is kubernetes..</vt:lpstr>
      <vt:lpstr>Setup</vt:lpstr>
      <vt:lpstr>Setup Kubernetes</vt:lpstr>
      <vt:lpstr>Minikube</vt:lpstr>
      <vt:lpstr>Minikube</vt:lpstr>
      <vt:lpstr>Demo</vt:lpstr>
      <vt:lpstr>Setup - kubeadm</vt:lpstr>
      <vt:lpstr>Kubernetes Cluster</vt:lpstr>
      <vt:lpstr>kubeadm</vt:lpstr>
      <vt:lpstr>Steps</vt:lpstr>
      <vt:lpstr>Demo</vt:lpstr>
      <vt:lpstr>Setup - kubeadm</vt:lpstr>
      <vt:lpstr>POD</vt:lpstr>
      <vt:lpstr>Assumptions</vt:lpstr>
      <vt:lpstr>POD</vt:lpstr>
      <vt:lpstr>POD</vt:lpstr>
      <vt:lpstr>Multi-Container PODs</vt:lpstr>
      <vt:lpstr>PODs Again!</vt:lpstr>
      <vt:lpstr>kubectl</vt:lpstr>
      <vt:lpstr>Demo</vt:lpstr>
      <vt:lpstr>YAML Introduction</vt:lpstr>
      <vt:lpstr>POD</vt:lpstr>
      <vt:lpstr>YAML in Kubernetes</vt:lpstr>
      <vt:lpstr>Commands</vt:lpstr>
      <vt:lpstr>Demo</vt:lpstr>
      <vt:lpstr>Tips &amp; Tricks</vt:lpstr>
      <vt:lpstr>Coding Exercises</vt:lpstr>
      <vt:lpstr>Resources</vt:lpstr>
      <vt:lpstr>Replication Controller</vt:lpstr>
      <vt:lpstr>High Availability</vt:lpstr>
      <vt:lpstr>Load Balancing &amp; Scaling</vt:lpstr>
      <vt:lpstr>PowerPoint Presentation</vt:lpstr>
      <vt:lpstr>PowerPoint Presentation</vt:lpstr>
      <vt:lpstr>PowerPoint Presentation</vt:lpstr>
      <vt:lpstr>Labels and Selectors</vt:lpstr>
      <vt:lpstr>PowerPoint Presentation</vt:lpstr>
      <vt:lpstr>Scale</vt:lpstr>
      <vt:lpstr>commands</vt:lpstr>
      <vt:lpstr>Demo</vt:lpstr>
      <vt:lpstr>PowerPoint Presentation</vt:lpstr>
      <vt:lpstr>Deployment</vt:lpstr>
      <vt:lpstr>Deployment</vt:lpstr>
      <vt:lpstr>Definition</vt:lpstr>
      <vt:lpstr>commands</vt:lpstr>
      <vt:lpstr>Demo</vt:lpstr>
      <vt:lpstr>Demo</vt:lpstr>
      <vt:lpstr>Networking 101</vt:lpstr>
      <vt:lpstr>Kubernetes Networking - 101</vt:lpstr>
      <vt:lpstr>Cluster Networking</vt:lpstr>
      <vt:lpstr>PowerPoint Presentation</vt:lpstr>
      <vt:lpstr>Cluster Networking Setup</vt:lpstr>
      <vt:lpstr>Cluster Networking</vt:lpstr>
      <vt:lpstr>Demo</vt:lpstr>
      <vt:lpstr>Services</vt:lpstr>
      <vt:lpstr>Services</vt:lpstr>
      <vt:lpstr>Service</vt:lpstr>
      <vt:lpstr>Services Types</vt:lpstr>
      <vt:lpstr>NodePort</vt:lpstr>
      <vt:lpstr>Service - NodePort</vt:lpstr>
      <vt:lpstr>Service - NodePort</vt:lpstr>
      <vt:lpstr>Service - NodePort</vt:lpstr>
      <vt:lpstr>Service - NodePort</vt:lpstr>
      <vt:lpstr>Service - NodePort</vt:lpstr>
      <vt:lpstr>Service - NodePort</vt:lpstr>
      <vt:lpstr>Demo</vt:lpstr>
      <vt:lpstr>ClusterIP</vt:lpstr>
      <vt:lpstr>ClusterIP</vt:lpstr>
      <vt:lpstr>PowerPoint Presentation</vt:lpstr>
      <vt:lpstr>Demo</vt:lpstr>
      <vt:lpstr>References</vt:lpstr>
      <vt:lpstr>Rollout and Versioning</vt:lpstr>
      <vt:lpstr>Rollout Command</vt:lpstr>
      <vt:lpstr>Deployment Strategy</vt:lpstr>
      <vt:lpstr>Kubectl apply</vt:lpstr>
      <vt:lpstr>       Recreate                          RollingUpdate</vt:lpstr>
      <vt:lpstr>Upgrades</vt:lpstr>
      <vt:lpstr>Rollback</vt:lpstr>
      <vt:lpstr>kubectl run</vt:lpstr>
      <vt:lpstr>Summarize Commands</vt:lpstr>
      <vt:lpstr>HEALTHCHECKS</vt:lpstr>
      <vt:lpstr>HEALTH CHECKS</vt:lpstr>
      <vt:lpstr>HEALTH CHECKS</vt:lpstr>
      <vt:lpstr>Static Pod</vt:lpstr>
      <vt:lpstr>Static Pods</vt:lpstr>
      <vt:lpstr>Static Pods</vt:lpstr>
      <vt:lpstr>Init Container</vt:lpstr>
      <vt:lpstr>Init Containers</vt:lpstr>
      <vt:lpstr>Init Containers</vt:lpstr>
      <vt:lpstr>DaemonSet</vt:lpstr>
      <vt:lpstr>DaemonSets</vt:lpstr>
      <vt:lpstr>SECRETS</vt:lpstr>
      <vt:lpstr>SECRETS</vt:lpstr>
      <vt:lpstr>SECRETS</vt:lpstr>
      <vt:lpstr>SECRETS</vt:lpstr>
      <vt:lpstr>ConfigMaps</vt:lpstr>
      <vt:lpstr>ConfigMaps</vt:lpstr>
      <vt:lpstr>ConfigMaps</vt:lpstr>
      <vt:lpstr>PV and PVC</vt:lpstr>
      <vt:lpstr>Persistent Storage</vt:lpstr>
      <vt:lpstr>Access Types and Methods</vt:lpstr>
      <vt:lpstr>Persistent Volume</vt:lpstr>
      <vt:lpstr>Persistent Volume Claim</vt:lpstr>
      <vt:lpstr>DashBoards</vt:lpstr>
      <vt:lpstr>DashBoards</vt:lpstr>
      <vt:lpstr>DashBoards</vt:lpstr>
      <vt:lpstr>DashBoards</vt:lpstr>
      <vt:lpstr>DashBoards</vt:lpstr>
      <vt:lpstr>Service Accounts can be managed with CLI</vt:lpstr>
      <vt:lpstr>DashBoards</vt:lpstr>
      <vt:lpstr>Addition/Deletion of a node to the Cluster</vt:lpstr>
      <vt:lpstr>Node Taint &amp; Toleration</vt:lpstr>
      <vt:lpstr>Node cordon and draining</vt:lpstr>
      <vt:lpstr>Remove node</vt:lpstr>
      <vt:lpstr>Node Addition</vt:lpstr>
      <vt:lpstr>NodeSelectors</vt:lpstr>
      <vt:lpstr>Node Selector</vt:lpstr>
      <vt:lpstr>Node Selector</vt:lpstr>
      <vt:lpstr>Setting Role Labels</vt:lpstr>
      <vt:lpstr>Kubernetes as a Service  (PaaS Platform)</vt:lpstr>
      <vt:lpstr>Kubernetes as a Service</vt:lpstr>
      <vt:lpstr>Autoscaling</vt:lpstr>
      <vt:lpstr>Autoscaling</vt:lpstr>
      <vt:lpstr>Autoscaling</vt:lpstr>
      <vt:lpstr>Helm Charts</vt:lpstr>
      <vt:lpstr>Helm</vt:lpstr>
      <vt:lpstr>Helm Charts</vt:lpstr>
      <vt:lpstr>Working with Helm</vt:lpstr>
      <vt:lpstr>Service Mesh</vt:lpstr>
      <vt:lpstr>Service Mesh</vt:lpstr>
      <vt:lpstr>Service Mesh Architecture</vt:lpstr>
      <vt:lpstr>Service Mesh- Key Players</vt:lpstr>
      <vt:lpstr>Service Mesh- ISTIO</vt:lpstr>
      <vt:lpstr>Service Mesh- ISTIO</vt:lpstr>
      <vt:lpstr>Service Mesh- ISTIO</vt:lpstr>
      <vt:lpstr>Microservices</vt:lpstr>
      <vt:lpstr>Kubernetes definition File</vt:lpstr>
      <vt:lpstr>Example voting app</vt:lpstr>
      <vt:lpstr>PowerPoint Presentation</vt:lpstr>
      <vt:lpstr>Deployment</vt:lpstr>
      <vt:lpstr>ResourceUsageMonitoring</vt:lpstr>
      <vt:lpstr>ResourceMonitoring</vt:lpstr>
      <vt:lpstr>ResourceMonitoring</vt:lpstr>
      <vt:lpstr>Stay connected</vt:lpstr>
    </vt:vector>
  </TitlesOfParts>
  <Company>EMC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dc:title>
  <dc:creator>Gagandeep Singh</dc:creator>
  <cp:lastModifiedBy>Gagandeep Singh</cp:lastModifiedBy>
  <cp:revision>4161</cp:revision>
  <dcterms:created xsi:type="dcterms:W3CDTF">2017-05-10T02:02:07Z</dcterms:created>
  <dcterms:modified xsi:type="dcterms:W3CDTF">2022-05-05T02:59:05Z</dcterms:modified>
</cp:coreProperties>
</file>